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585" r:id="rId3"/>
    <p:sldId id="789" r:id="rId4"/>
    <p:sldId id="807" r:id="rId5"/>
    <p:sldId id="808" r:id="rId6"/>
    <p:sldId id="809" r:id="rId7"/>
    <p:sldId id="810" r:id="rId8"/>
    <p:sldId id="811" r:id="rId9"/>
    <p:sldId id="812" r:id="rId10"/>
    <p:sldId id="813" r:id="rId11"/>
    <p:sldId id="814" r:id="rId12"/>
    <p:sldId id="732" r:id="rId13"/>
    <p:sldId id="815" r:id="rId14"/>
    <p:sldId id="816" r:id="rId15"/>
    <p:sldId id="817" r:id="rId16"/>
    <p:sldId id="818" r:id="rId17"/>
    <p:sldId id="819" r:id="rId18"/>
    <p:sldId id="820" r:id="rId19"/>
    <p:sldId id="821" r:id="rId20"/>
    <p:sldId id="822" r:id="rId21"/>
    <p:sldId id="823" r:id="rId22"/>
    <p:sldId id="824" r:id="rId23"/>
    <p:sldId id="825" r:id="rId24"/>
    <p:sldId id="826" r:id="rId25"/>
    <p:sldId id="827" r:id="rId26"/>
    <p:sldId id="828" r:id="rId27"/>
    <p:sldId id="829" r:id="rId28"/>
    <p:sldId id="830" r:id="rId29"/>
    <p:sldId id="831" r:id="rId30"/>
    <p:sldId id="832" r:id="rId31"/>
    <p:sldId id="833" r:id="rId32"/>
    <p:sldId id="834" r:id="rId33"/>
    <p:sldId id="835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D5FEF8"/>
    <a:srgbClr val="6A8571"/>
    <a:srgbClr val="B9C401"/>
    <a:srgbClr val="FFFFFF"/>
    <a:srgbClr val="7D11B5"/>
    <a:srgbClr val="26CAC8"/>
    <a:srgbClr val="FCC88A"/>
    <a:srgbClr val="FFE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>
        <p:scale>
          <a:sx n="90" d="100"/>
          <a:sy n="90" d="100"/>
        </p:scale>
        <p:origin x="-2244" y="-1002"/>
      </p:cViewPr>
      <p:guideLst>
        <p:guide orient="horz" pos="1767"/>
        <p:guide pos="2854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142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0699" y="1305670"/>
            <a:ext cx="7484745" cy="707886"/>
          </a:xfrm>
          <a:prstGeom prst="rect">
            <a:avLst/>
          </a:prstGeom>
          <a:solidFill>
            <a:srgbClr val="FFEBD2">
              <a:alpha val="53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-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综合性学习：难忘的小学生活</a:t>
            </a:r>
            <a:endParaRPr lang="zh-CN" altLang="en-US" sz="4000" b="1" spc="-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6034" y="496229"/>
            <a:ext cx="3359537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EBD2">
                    <a:alpha val="53000"/>
                  </a:srgb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部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编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版•六年级下册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34634" y="2029645"/>
            <a:ext cx="3295573" cy="31215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71450" y="1464945"/>
            <a:ext cx="548259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正文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。正文是成长纪念册的主体部分，正文的内容要按照一定顺序编排，可以按时间顺序，也可以按主题排序。正文呈现的形式多种多样，可以给照片配上有趣的文字，也可以给每部分加一个合适的小标题。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42496" y="1491630"/>
            <a:ext cx="3188208" cy="2584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66" t="-1694"/>
          <a:stretch>
            <a:fillRect/>
          </a:stretch>
        </p:blipFill>
        <p:spPr>
          <a:xfrm>
            <a:off x="1036955" y="703580"/>
            <a:ext cx="7719695" cy="4077970"/>
          </a:xfrm>
          <a:prstGeom prst="flowChartAlternateProcess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1177925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心中难忘的老师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一张红润的脸上有着一双明亮的大眼睛，高挺的鼻梁上架着一副近视眼镜，微微翘起的嘴 角永远挂着笑意，这就是我记忆中一年级的语文老师———陈老师。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陈老师二十来岁，中等身材，皮肤白皙，看上去和蔼可亲。 我刚上一年级时，很胆小，来到这个新的班集体，周围坐着许多陌生 的同学，心里难免有些害怕。因此我总是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115" y="62992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分享难忘回忆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66140" y="1053465"/>
            <a:ext cx="134620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07670" y="1089660"/>
            <a:ext cx="508508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是坐在座位上，低着头，不敢抬头和 同学交谈，紧张、害怕、孤独同时袭击着我，我只希望早点放学，投入妈妈温暖的怀抱。突然，我感觉到一只温柔的手轻轻地摸了摸我的头，那感觉 像妈妈爱抚我一样，我猛然把头抬起来，啊！原来是陈老师！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80112" y="1139445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64160" y="1161415"/>
            <a:ext cx="540512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“怎么样，对这儿不习惯吗？”陈老师亲切地笑着问道。“还……还好。”我结结巴巴地回答。 陈老师见我这么紧张，便在我身边坐了下来，开始和我聊天。“心心，你上课表现得很勇敢，回答 问题准确清楚，而且声音响亮。老师很喜欢你的！下课时你也要勇敢啊，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69280" y="1141486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86385" y="1089660"/>
            <a:ext cx="542607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和同学说说话，出去活动活动，要学会主动交朋友啊！”陈老师微笑着说，“跟同学交谈多了，你就会有朋友的，你的学习生 活会变得快乐有趣。别怕，胆大些！现在和老师说说话，行吗？”我使劲点点头，大胆地看了老师 一眼，陈老师也正看着我，眼睛里满是妈妈般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99682" y="1152842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83540" y="1505585"/>
            <a:ext cx="48945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的慈爱。我心里感到暖暖的，慢慢地开始放松了。陈老师跟我谈了好多有趣的话题，我的脸上渐渐地有了笑容。最后，陈老师对我说：“你看，有朋友是不是很好啊！”我开心地点了点头。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80112" y="1347614"/>
            <a:ext cx="3316224" cy="332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975360" y="1305560"/>
            <a:ext cx="72034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现在，我的朋友已经数不胜数了，在这儿，我要说一声：“陈老师，谢谢您！”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六年过去了，我依然清楚地记得您的每一句话语、每一个眼神、每一个手势、每一个微笑……看似微不足道，却似一滴滴水珠，积少成多，最终汇成使学生心灵之船归航的温暖港湾。感谢您， 陈老师。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19125" y="1151890"/>
            <a:ext cx="8192770" cy="10057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名称：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金色年华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扉页：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老师寄语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正文版块及内容：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115" y="414655"/>
            <a:ext cx="2971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制作成长纪念册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791845" y="2251710"/>
          <a:ext cx="744601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7305"/>
                <a:gridCol w="6148705"/>
              </a:tblGrid>
              <a:tr h="408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师恩难忘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班主任及其他任课老师的个人档案、照片、联系方式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同学情深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同学的小档案、照片、联系方式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集体荣誉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小学阶段班级或个人获得的荣誉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欢乐时光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记录小学阶段的欢乐瞬间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文体天地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优秀的书法作品、美术作品，运动场上的风采等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405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美好祝愿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>
                    <a:solidFill>
                      <a:schemeClr val="bg2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sym typeface="微软雅黑" panose="020B0503020204020204" charset="-122"/>
                        </a:rPr>
                        <a:t>老师和同学写下的毕业寄语及签名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sym typeface="微软雅黑" panose="020B0503020204020204" charset="-122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流程图: 终止 4"/>
          <p:cNvSpPr/>
          <p:nvPr/>
        </p:nvSpPr>
        <p:spPr>
          <a:xfrm>
            <a:off x="832485" y="743585"/>
            <a:ext cx="134620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4040" y="883920"/>
            <a:ext cx="247396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依 依 惜 别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图文框 2"/>
          <p:cNvSpPr/>
          <p:nvPr/>
        </p:nvSpPr>
        <p:spPr>
          <a:xfrm>
            <a:off x="2981960" y="727075"/>
            <a:ext cx="2793365" cy="908685"/>
          </a:xfrm>
          <a:prstGeom prst="fram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775" y="1750695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活动建议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3460" y="2469515"/>
            <a:ext cx="76142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举办毕业联欢会。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通过文艺表演的形式，表达对师友、对母校的惜别之情。为了办好联欢会，我们要先做好策划，写一份策划书。根据分工认真准备，创编节目，以便在联欢会上有精彩的展示。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0"/>
      <p:bldP spid="3" grpId="0" animBg="1"/>
      <p:bldP spid="6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4040" y="883920"/>
            <a:ext cx="247396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回忆往事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775" y="1750695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活动建议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3460" y="2541270"/>
            <a:ext cx="7614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填写时间轴。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借助时间轴来回忆六年的小学生活，记录值得我们细细回味的点点滴滴。可以把印象最深的人或事填写在相应的时间点上，还可以把照片贴在旁边。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0"/>
      <p:bldP spid="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013460" y="1177925"/>
            <a:ext cx="68624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写信。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可以给老师或同学写一封信，回忆共同度过的美好时光，表达深切的感恩之情。可以给母校写一封信，提出中肯的建议，期许美好的未来。还可以给自己写一封信，展望将来的自己，放飞纯真的梦想。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4530" y="674370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阅读材料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730" y="890905"/>
            <a:ext cx="819277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 给老师的一封信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这是一位即将毕业的六年级学生写给老师的一封信。在信中，作者回忆了三件事：入学时，方老师热心地把他领到座位上；写字时，方老师耐心地指导他；运动会上，方老师给予同学们关心和鼓励。通过这三个事例，写出了方老师曾经给予学生的种种关爱和教诲，赞扬了老师的奉献精神，表达了作者对老师深深的感激之情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735965" y="130937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6245" y="724535"/>
            <a:ext cx="854710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 把握自己，把握美好未来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——— 在“科学、文明地使用网络”活动上的演讲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本文是一篇演讲稿，围绕“科学、文明地使用网络”这一主题，分析了网络的利弊，陈述了网络对辨别能力差的人的危害，告诉大家要科学、文明地使用网络，利用好网络资源；还要认识到网络之外的世界更值得我们亲近和探索。最后号召大家学着把握自己，把握美好的未来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98450" y="1707515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1034415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 我为少男少女们歌唱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《我为少男少女们歌唱》是何其芳创作的一首广为流传的抒情诗。这首现代诗歌通过对少男少女们的热情歌唱，勉励广大的青少年们积极投身到火热的生活中去，为祖国的未来、民族的希望奋发向上，永葆青春活力。诗歌表达了作者渴望年轻的心情，对新生力量给予了由衷赞美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585470" y="149225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962660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 毕 业 赠 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“毕业赠言”为毕业生们提供了一次表达情感、交流思想的机会，一个展示个性、展现才情的平台。课本选登了两组赠言：一组是学生写给老师的，用优美的语言表达了对老师的崇敬、感激之情；一组是学生写给自己同窗好友的，体现了同学间深厚的友谊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00735" y="1420495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9710" y="1034415"/>
            <a:ext cx="6059805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给老师的赠言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◇甘做园丁，催三春桃李建百年大业；愿为人梯，育一代英才立千秋功德。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◇您的一句句话就是一首首震撼人心的歌，久久地萦绕于耳际，深深地铭刻于心中。纵然走到天涯海角，也忘不了您那春风化雨般的熟悉的声音。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26695" y="63119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赠言示例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171" y="1148334"/>
            <a:ext cx="2542032" cy="2846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6850" y="1155700"/>
            <a:ext cx="639064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◇老师，您是美的耕耘者，美的播种者。是您用美的阳光普照，用美的雨露滋润，我们的心田才绿草如茵，繁花似锦。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◇您的爱，如太阳一般温暖，如春风一般和煦，如清泉一般甘甜。您的爱，比父爱更严峻，比母爱更细腻，比友爱更纯洁。老师———您的爱无言，却滋润了我们的心田。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968" y="1228747"/>
            <a:ext cx="2542032" cy="2846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40995" y="542925"/>
            <a:ext cx="8546465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给同学的赠言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◇不管未来有多遥远，成长的路上有你有我；不管相逢在什么时候，我们是永远的朋友。不管未来有多久，请珍惜相聚的每一刻；不管过了多少个春秋，我们的心永远在一起。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◇光阴似箭，一转眼，六年的同窗生涯已画上句号。但教室里，还回响着我们朗朗的读书声；操场上，还留着我们奔跑的身影。这里的草坪、花园、凉亭，是我们永远依恋的百草园。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◇毕业了，多么想留住那些温暖的日子，那以往的同窗生活，是一串美味的糖葫芦，那迷人的甜与酸，将永远回味不完。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4975" y="1177925"/>
            <a:ext cx="819277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给老师的一封信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敬爱的宋老师：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您知道吗？虽然每一位老师在我心目中都有着举足轻重的地位，但您是我心目中最重要的一位。快毕业了，请您听一听我的心里话吧！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您的课总像磁铁般吸引着我，让我爱上学习，体会到了学习的无穷乐趣。每次上课，一见您走进教室我就充满欣喜。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3115" y="62992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     信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866140" y="1053465"/>
            <a:ext cx="134620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71475" y="1106170"/>
            <a:ext cx="539623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您的眼神，您的微笑，常伴着我们。当我们回答问题时，您的眼神透过那薄薄的眼镜片折射出对我们的信任，与此同时，也对我们微笑着。在这样的信任中，我绷紧的心渐渐轻松了些，而那微笑则鼓励着我去思考。当我答对时，您的眼神如和煦的春风，微笑如同绽放的鲜花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136" y="1141578"/>
            <a:ext cx="3102864" cy="31028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941705" y="962660"/>
            <a:ext cx="7614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分享难忘回忆。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选取时间轴上有代表性的内容与同学分享，如令人难忘的集体活动，舍不得的人，有特别意义的物品，或者一两个关于成长的关键词……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195" y="2883535"/>
            <a:ext cx="7614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制作成长纪念册。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一起回忆了小学生活之后，用心制作一本具有特殊意义的成长纪念册，珍藏这段难忘的成长记忆。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9710" y="1034415"/>
            <a:ext cx="576262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更让我有成就感；当我回答不出时，您也微笑着让我坐下，眼神如潺潺的溪水，微笑如同淡淡的波纹，冲淡了我的失落感。不论结果如何，我都很欣慰。您的每节课，都让我感到快乐！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下课后，您就像我们的朋友。我们一起聊天，聊得热火朝天。娱乐、学习、班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136" y="1141578"/>
            <a:ext cx="3102864" cy="31028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06730" y="1034415"/>
            <a:ext cx="811784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级新闻都是我们聊的话题，我甚至向您吐露了自己的秘密！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作业本上，您每次都会留下珍贵评语。我呢，每次都认真去看评语，并把它牢牢地记在心里，时刻提醒自己：对待作业，要用最认真的态度去完成。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家长会后，我总能听见父母回来说您表扬我。您是我见到的最不吝啬表扬的老师。您很少批评学生，但偶尔批评一次就会催人泪下。我进小学至今哭得最伤心的一次就是被您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31445" y="819150"/>
            <a:ext cx="8836025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的“催泪弹”击中的。您的批评不是机关枪，而像打太极拳一样，话语不太多，但每一句都很有力。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快毕业了，我就要离开这里，可是我永远都忘不了您，我亲爱的老师！在此，送上我诚挚的祝福，愿您身体健康，幸福一生！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 此致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敬礼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您的学生：汪言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6月20日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1020" y="315595"/>
            <a:ext cx="1990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阅读材料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730" y="675640"/>
            <a:ext cx="819277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 老师领进门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《老师领进门》是当代作家刘绍棠的作品。这是一篇回忆录，作者回忆了童年时代在启蒙教师的启发引导下，从小受到文学感染，在心田里播下了文学的种子，表达作者尊敬老师，热爱老师，对老师深深的感激之情。文章重点写了田老师教一首小诗，他以诗为内容，编了一段故事，娓娓动听的讲述，让孩子们“听得入迷，恍如身临其境”。田老师的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607060" y="1125220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25095" y="1106170"/>
            <a:ext cx="536511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这些故事，如春雨点点入地，在作者心中播下了文学的种子。让我们深深感到，启蒙老师对人一生的影响是非常巨大的。文末的“十年树木，百年树人；插柳之恩，终身难忘”是全文的点睛之笔，作者用格言式的语句，说明了教育对人的巨大影响，感谢老师对自己的启蒙教育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81472" y="1190688"/>
            <a:ext cx="3462528" cy="32796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42875" y="388620"/>
            <a:ext cx="892111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 作文上的红双圈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本文的作者是当代作家黄蓓佳。文中提到的《补考》一文是她的处女作，这篇作文的成功，给了她自信和力量，自此以后她陆续发表文学作品，最终成为知名作家。所以作文《补考》可以说是她成长中的一块里程碑，而老师的九十八个红双圈，则开启了她文学创作的大门。有时候，成功就来自于一点小小的鼓励。文章以小见大，从一篇作文上的红双圈，赞颂老师对自己人生的引领作用。结尾直抒胸臆，表达了自己对老师、对母校的感激之情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8605" y="727075"/>
            <a:ext cx="1743075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材料赏读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69875" y="532130"/>
            <a:ext cx="8612505" cy="4151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 如何制作成长纪念册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一、收集、筛选成长资料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其一，收集。一方面做好文字搜集，比如，用以“难忘小学生活”为主题的习作形式记录自己的成长历程；另一方面做好实物、图片的搜集，比如，参加活动的照片、奖状等。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其二，筛选。把收集到的资料汇总起来，选出可以用来制作成长纪念册的内容。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130810" y="1167130"/>
            <a:ext cx="3820160" cy="455295"/>
          </a:xfrm>
          <a:prstGeom prst="flowChartTermina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成长纪念册的制作步骤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4610" y="1034415"/>
            <a:ext cx="861250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二、根据需要给收集的资料分类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把收集到的资料进行分类整理，可以按照年级分类，也可以按照主题分。比如根据主题可以分为以下几项内容：师恩难忘、同学情深、集体荣誉、欢乐时光、文体天地、美好祝愿。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    三、编排成长纪念册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    成长纪念册一般包括以下内容：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封面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。封面上要有一个主题名称，也就是给这本成长纪念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14630" y="1393189"/>
            <a:ext cx="5738495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册起一个名字；封面要根据主题绘制图案，还可以放上一张   主题照片。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扉页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。扉页指在纪念册封面之后、正文之前的单张页。扉页可放“卷首语”或“成长感言”，可以自己写，也可以请老师或家长写。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42496" y="1491630"/>
            <a:ext cx="3188208" cy="2584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4069</Words>
  <Application>WPS 演示</Application>
  <PresentationFormat>全屏显示(16:9)</PresentationFormat>
  <Paragraphs>175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507</cp:revision>
  <dcterms:created xsi:type="dcterms:W3CDTF">2016-03-25T01:23:00Z</dcterms:created>
  <dcterms:modified xsi:type="dcterms:W3CDTF">2021-04-17T03:44:37Z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