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23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63.xml" /><Relationship Id="rId29" Type="http://schemas.openxmlformats.org/officeDocument/2006/relationships/presProps" Target="presProps.xml" /><Relationship Id="rId3" Type="http://schemas.openxmlformats.org/officeDocument/2006/relationships/handoutMaster" Target="handoutMasters/handout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>2021/6/23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>‹#›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116515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13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FDDCE40-8658-48A7-AB6D-E0871549EF05}" type="slidenum">
              <a:rPr lang="zh-CN" altLang="en-US" smtClean="0"/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772337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64F4A7E3-2BF0-483D-B36C-979CFB095571}" type="slidenum">
              <a:rPr lang="zh-CN" altLang="en-US" smtClean="0">
                <a:latin typeface="+mn-lt"/>
                <a:ea typeface="+mn-ea"/>
              </a:rPr>
              <a:t>10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128974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5F8410E0-235C-421F-9CF4-3A18DB06F924}" type="slidenum">
              <a:rPr lang="zh-CN" altLang="en-US" smtClean="0">
                <a:latin typeface="+mn-lt"/>
                <a:ea typeface="+mn-ea"/>
              </a:rPr>
              <a:t>11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883350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9815A3E7-506A-4913-A3EB-057D70440F58}" type="slidenum">
              <a:rPr lang="zh-CN" altLang="en-US" smtClean="0">
                <a:latin typeface="+mn-lt"/>
                <a:ea typeface="+mn-ea"/>
              </a:rPr>
              <a:t>12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279854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D70E279A-FE81-4E1A-BE70-7F18FB9E4DCD}" type="slidenum">
              <a:rPr lang="zh-CN" altLang="en-US" smtClean="0">
                <a:latin typeface="+mn-lt"/>
                <a:ea typeface="+mn-ea"/>
              </a:rPr>
              <a:t>13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491775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AACCD93F-6D38-4D95-8B45-68990BF0724C}" type="slidenum">
              <a:rPr lang="zh-CN" altLang="en-US" smtClean="0">
                <a:latin typeface="+mn-lt"/>
                <a:ea typeface="+mn-ea"/>
              </a:rPr>
              <a:t>14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585027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2C9D4A7B-33B2-4D83-ADBE-B8998562794D}" type="slidenum">
              <a:rPr lang="zh-CN" altLang="en-US" smtClean="0">
                <a:latin typeface="+mn-lt"/>
                <a:ea typeface="+mn-ea"/>
              </a:rPr>
              <a:t>15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011533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924A238E-EF85-4E6E-B788-3E9E44FBB85C}" type="slidenum">
              <a:rPr lang="zh-CN" altLang="en-US" smtClean="0">
                <a:latin typeface="+mn-lt"/>
                <a:ea typeface="+mn-ea"/>
              </a:rPr>
              <a:t>16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86326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CDC9CF5-87DC-4A13-8877-F1F21F5138B4}" type="slidenum">
              <a:rPr lang="zh-CN" altLang="en-US" smtClean="0"/>
              <a:t>17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942311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73C7C54-4D22-4A6A-A894-49ED4939399B}" type="slidenum">
              <a:rPr lang="zh-CN" altLang="en-US" smtClean="0"/>
              <a:t>18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7697905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0974C19-0F30-4ADD-BAD7-80D7A6BC7CE0}" type="slidenum">
              <a:rPr lang="zh-CN" altLang="en-US" smtClean="0"/>
              <a:t>19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636878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D1983A3C-C6BB-4005-BE08-1F9F0844EF62}" type="slidenum">
              <a:rPr lang="zh-CN" altLang="en-US" smtClean="0">
                <a:latin typeface="+mn-lt"/>
                <a:ea typeface="+mn-ea"/>
              </a:rPr>
              <a:t>2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988500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C9D5C7A-A2BE-492B-A8EB-A52390DB1392}" type="slidenum">
              <a:rPr lang="zh-CN" altLang="en-US" smtClean="0"/>
              <a:t>20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781292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FCCB2DC-5D77-4F05-9161-0CB317F9C13B}" type="slidenum">
              <a:rPr lang="zh-CN" altLang="en-US" smtClean="0"/>
              <a:t>21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4345066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94A31DA-E84A-4659-BA3C-4D391F56346E}" type="slidenum">
              <a:rPr lang="zh-CN" altLang="en-US" smtClean="0"/>
              <a:t>22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1933985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D899914-6242-4BC2-9187-B920E1E65016}" type="slidenum">
              <a:rPr lang="zh-CN" altLang="en-US" smtClean="0"/>
              <a:t>23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7722606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B8C5E08-4A87-47B2-BCBE-05D69B176695}" type="slidenum">
              <a:rPr lang="zh-CN" altLang="en-US" smtClean="0"/>
              <a:t>24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896572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EEDCBA96-9484-4EE4-B7F8-98B73684882A}" type="slidenum">
              <a:rPr lang="zh-CN" altLang="en-US" smtClean="0">
                <a:latin typeface="+mn-lt"/>
                <a:ea typeface="+mn-ea"/>
              </a:rPr>
              <a:t>3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959722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09B083B0-3E53-4769-A612-220C47E90247}" type="slidenum">
              <a:rPr lang="zh-CN" altLang="en-US" smtClean="0">
                <a:latin typeface="+mn-lt"/>
                <a:ea typeface="+mn-ea"/>
              </a:rPr>
              <a:t>4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49802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79662878-0AFA-486E-84CF-B8988845AE89}" type="slidenum">
              <a:rPr lang="zh-CN" altLang="en-US" smtClean="0">
                <a:latin typeface="+mn-lt"/>
                <a:ea typeface="+mn-ea"/>
              </a:rPr>
              <a:t>5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10899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918A3F0A-32BD-4210-9AF0-6B8F74180D3A}" type="slidenum">
              <a:rPr lang="zh-CN" altLang="en-US" smtClean="0">
                <a:latin typeface="+mn-lt"/>
                <a:ea typeface="+mn-ea"/>
              </a:rPr>
              <a:t>6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42792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DCA04310-9D11-43ED-9057-0FC827E7BAE2}" type="slidenum">
              <a:rPr lang="zh-CN" altLang="en-US" smtClean="0">
                <a:latin typeface="+mn-lt"/>
                <a:ea typeface="+mn-ea"/>
              </a:rPr>
              <a:t>7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264787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ED1EECB7-0418-48EA-9445-E81E971D9631}" type="slidenum">
              <a:rPr lang="zh-CN" altLang="en-US" smtClean="0">
                <a:latin typeface="+mn-lt"/>
                <a:ea typeface="+mn-ea"/>
              </a:rPr>
              <a:t>8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332230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154FB656-00E6-4C0D-B6B5-85E2594E978D}" type="slidenum">
              <a:rPr lang="zh-CN" altLang="en-US" smtClean="0">
                <a:latin typeface="+mn-lt"/>
                <a:ea typeface="+mn-ea"/>
              </a:rPr>
              <a:t>9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4150853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6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6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7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.png" /><Relationship Id="rId4" Type="http://schemas.openxmlformats.org/officeDocument/2006/relationships/tags" Target="../tags/tag6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.gif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5.gif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6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文本框 5"/>
          <p:cNvSpPr txBox="1">
            <a:spLocks noChangeArrowheads="1"/>
          </p:cNvSpPr>
          <p:nvPr/>
        </p:nvSpPr>
        <p:spPr bwMode="auto">
          <a:xfrm>
            <a:off x="2525713" y="3059113"/>
            <a:ext cx="7138987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sz="66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13.1 迷娘（之一）</a:t>
            </a:r>
          </a:p>
        </p:txBody>
      </p:sp>
      <p:sp>
        <p:nvSpPr>
          <p:cNvPr id="4099" name="文本框 6"/>
          <p:cNvSpPr txBox="1">
            <a:spLocks noChangeArrowheads="1"/>
          </p:cNvSpPr>
          <p:nvPr/>
        </p:nvSpPr>
        <p:spPr bwMode="auto">
          <a:xfrm>
            <a:off x="-195263" y="2051050"/>
            <a:ext cx="32559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lang="zh-CN" altLang="en-US" sz="2400" b="1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/>
              </a:rPr>
              <a:t>第四单元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086850" y="5114925"/>
            <a:ext cx="10414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zh-CN" altLang="en-US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7" name="文本框 2"/>
          <p:cNvSpPr txBox="1">
            <a:spLocks noChangeArrowheads="1"/>
          </p:cNvSpPr>
          <p:nvPr/>
        </p:nvSpPr>
        <p:spPr bwMode="auto">
          <a:xfrm>
            <a:off x="9134475" y="4716780"/>
            <a:ext cx="151257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方正北魏楷书简体"/>
                <a:ea typeface="方正北魏楷书简体"/>
                <a:cs typeface="方正北魏楷书简体"/>
              </a:rPr>
              <a:t>歌德</a:t>
            </a:r>
          </a:p>
        </p:txBody>
      </p:sp>
    </p:spTree>
  </p:cSld>
  <p:clrMapOvr>
    <a:masterClrMapping/>
  </p:clrMapOvr>
  <p:transition>
    <p:random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188"/>
            <a:ext cx="2447925" cy="792162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117725" y="1838325"/>
            <a:ext cx="795655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4.</a:t>
            </a:r>
            <a:r>
              <a:rPr 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诗歌中，“你知道吗”“你可知道</a:t>
            </a:r>
            <a:r>
              <a:rPr lang="zh-CN" alt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……”</a:t>
            </a:r>
            <a:r>
              <a:rPr 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的询问以及“前往，前往”的回答有什么作用？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“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你知道吗”“你可知道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……”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的询问，既是询问也是倾诉，既引起读者的好奇心，也强化了迷娘对故乡的思念之情。副歌中迷娘的应答，不仅回应了询问，而且进一步把思乡之情变为回乡的行动。“前往，前往”这种回答不但强调迷娘回乡的坚决态度和迫切心理，而且在重复中有着微妙的变化，它与重复的内容共同形成本诗的深层内涵，即迷娘对威廉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·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迈斯特的复杂的情感。</a:t>
            </a:r>
          </a:p>
        </p:txBody>
      </p:sp>
      <p:pic>
        <p:nvPicPr>
          <p:cNvPr id="21508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5188" y="625475"/>
            <a:ext cx="13398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188"/>
            <a:ext cx="2447925" cy="792162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265363" y="1982788"/>
            <a:ext cx="7659687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5.</a:t>
            </a:r>
            <a:r>
              <a:rPr 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如何理解诗歌中“爱人”“恩人”“父亲”这三个称呼？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这首诗以对知心人倾诉的形式完成。倾诉的人是迷娘，而被倾诉的对象分别是“爱人”“恩人”“父亲”，事实上，这三者是同一个人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——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威廉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·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迈斯特。迷娘在心中深深地爱着他，可她知道他们是无法在一起的，于是就由“爱人”转而称呼他为“恩人”，进而称呼他为“父亲”。这三种称呼在诗中的转换，表达了迷娘对迈斯特怀有的那种复杂、真挚而又深沉的情感，既哀婉，又美好。这三种称呼所蕴含的情感是逐渐加深的。</a:t>
            </a:r>
          </a:p>
        </p:txBody>
      </p:sp>
      <p:pic>
        <p:nvPicPr>
          <p:cNvPr id="23556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5188" y="625475"/>
            <a:ext cx="13398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188"/>
            <a:ext cx="2447925" cy="792162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230438" y="1847850"/>
            <a:ext cx="7731125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6.</a:t>
            </a:r>
            <a:r>
              <a:rPr lang="zh-CN" sz="16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诗歌各节的开头和结尾，使用的句式基本相同，这种复沓的表现手法在表达上的作用是什么？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本诗各节的开头和结尾使用的句式基本相同，构成了一种明显的重复，这使得诗的结构整齐而稳定，具有旋律感。这种诗歌结构对于表达迷娘的复杂感情起到了很好的强调作用。首先，同一句式和相似句子的重复出现，强化了这一句子所传达的感情。每节诗以“你知道吗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……”“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你可知道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……”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不断发问，表达了迷娘对于被问到的景物的执着思念。而每节都重复发问“你可知道那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……”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，再次强调了这种感情。而每节诗末句的“前往，前往”不断重复，则强调了想要回到故乡的那种心情的急迫和强烈。其次，这种重复不是刻板的重复，而是有所变化，这就形成了稳定中的变化，而且是一种内容的递进和情感的深化和升华。迷娘思念的景物由故国到故园，最后到回故乡的道路，情感越来越急迫和强烈，而对于迈斯特的感情也由“爱人”到“恩人”再到“父亲”，得到了升华。</a:t>
            </a:r>
          </a:p>
        </p:txBody>
      </p:sp>
      <p:pic>
        <p:nvPicPr>
          <p:cNvPr id="25604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5188" y="625475"/>
            <a:ext cx="13398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487613" y="2228850"/>
            <a:ext cx="7216775" cy="239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1、运用正歌和副歌的形式。诗歌共三节，每一节都由正歌和副歌组成。正歌分别描写了意大利的美好景物、迷娘幼年生活的房子、迷娘返回故国途中所见的景物。副歌则抒发了强烈的故国之思。正歌所描写的景物是副歌所抒发情感的基础，正歌和副歌相互配合，寓情于景，相得益彰，把感情的抒发推向极致。</a:t>
            </a:r>
          </a:p>
        </p:txBody>
      </p:sp>
      <p:sp>
        <p:nvSpPr>
          <p:cNvPr id="2" name="云形标注 1"/>
          <p:cNvSpPr/>
          <p:nvPr/>
        </p:nvSpPr>
        <p:spPr>
          <a:xfrm>
            <a:off x="2032000" y="730250"/>
            <a:ext cx="2447925" cy="79057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写作特点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185988" y="2092325"/>
            <a:ext cx="782002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2、运用重章叠唱的表达技巧。诗歌三节正歌部分的第一句和第五句都采用了反复的手法，加强了询问的力度，加深了思念的程度；副歌部分采用了基本相同的结构和句式，只在个别关键的地方替换一两个字，不仅使诗歌的思想内容增大，使诗歌所表达的感情更加热切和复杂，而且使诗歌具有音乐复唱的旋律美感，增强了诗歌的抒情性和艺术感染力。</a:t>
            </a:r>
          </a:p>
        </p:txBody>
      </p:sp>
      <p:sp>
        <p:nvSpPr>
          <p:cNvPr id="2" name="云形标注 1"/>
          <p:cNvSpPr/>
          <p:nvPr/>
        </p:nvSpPr>
        <p:spPr>
          <a:xfrm>
            <a:off x="2032000" y="730250"/>
            <a:ext cx="2447925" cy="79057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写作特点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185988" y="2228850"/>
            <a:ext cx="7820025" cy="239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/>
                <a:tab pos="1849120"/>
                <a:tab pos="2536825"/>
                <a:tab pos="3220720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3、意象鲜明，意境优美。诗歌选取的意象带有鲜明的意大利景物的特色，而且同是意大利景物，三节诗歌所选的意象的特点是不同的：第一节的景物高洁、宁静，第二节的景物庄严、肃穆，第三节的景物神秘、古朴。同时，诗歌中，意象和迷娘的情感完美融合，构成了优美的意境，画面有尽而情意无穷，令人陶醉。</a:t>
            </a:r>
          </a:p>
        </p:txBody>
      </p:sp>
      <p:sp>
        <p:nvSpPr>
          <p:cNvPr id="2" name="云形标注 1"/>
          <p:cNvSpPr/>
          <p:nvPr/>
        </p:nvSpPr>
        <p:spPr>
          <a:xfrm>
            <a:off x="2032000" y="730250"/>
            <a:ext cx="2447925" cy="79057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写作特点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云形标注 3"/>
          <p:cNvSpPr/>
          <p:nvPr/>
        </p:nvSpPr>
        <p:spPr>
          <a:xfrm>
            <a:off x="2032000" y="617538"/>
            <a:ext cx="2447925" cy="792162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</a:t>
            </a:r>
          </a:p>
        </p:txBody>
      </p:sp>
      <p:sp>
        <p:nvSpPr>
          <p:cNvPr id="5" name="流程图: 资料带 4"/>
          <p:cNvSpPr/>
          <p:nvPr/>
        </p:nvSpPr>
        <p:spPr>
          <a:xfrm>
            <a:off x="2089150" y="1498600"/>
            <a:ext cx="8013700" cy="4027488"/>
          </a:xfrm>
          <a:prstGeom prst="flowChartPunchedTape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266700" defTabSz="0" eaLnBrk="1" hangingPunct="1">
              <a:lnSpc>
                <a:spcPct val="150000"/>
              </a:lnSpc>
              <a:tabLst>
                <a:tab pos="1028700"/>
                <a:tab pos="1849755"/>
                <a:tab pos="2536825"/>
                <a:tab pos="3221355"/>
              </a:tabLst>
              <a:defRPr/>
            </a:pPr>
            <a:r>
              <a:rPr altLang="zh-CN" sz="2000" b="1">
                <a:solidFill>
                  <a:srgbClr val="F3D63C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《迷娘》以最委婉优美的形式，表达了历经坎坷的迷娘对故乡的思念，对美好世界的追求，以及她执着、深挚、哀婉而美好的心声。诗篇明里是写迷娘对故国的思念，内里也表达了诗人自己对意大利的热爱和向往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35843" name="文本框 99"/>
          <p:cNvSpPr txBox="1">
            <a:spLocks noChangeArrowheads="1"/>
          </p:cNvSpPr>
          <p:nvPr/>
        </p:nvSpPr>
        <p:spPr bwMode="auto">
          <a:xfrm>
            <a:off x="2063750" y="1928813"/>
            <a:ext cx="8064500" cy="299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1.</a:t>
            </a:r>
            <a:r>
              <a:rPr 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下面文段有四处语言表达的问题，请指出有问题句子的序号并加以修改，使语言表达准确流畅。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①</a:t>
            </a:r>
            <a:r>
              <a:rPr 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中国传统的二十四节气与农事活动关系密切，②谷雨也不例外。③雨水、小雪、大雪等节气跟谷雨一样，都是反映降水现象的节气。④谷雨有“雨生百谷”的意思，⑤降水量增加，气温迅速升高，⑥田中初插的秧苗在雨水滋润下茁壮成长。⑦谷雨时节已时值暮春，⑧许多地方鲜花盛开，大地焕发出勃勃生机，⑨甚至南方一些地区已开始有炎夏的感觉。</a:t>
            </a:r>
          </a:p>
        </p:txBody>
      </p:sp>
    </p:spTree>
  </p:cSld>
  <p:clrMapOvr>
    <a:masterClrMapping/>
  </p:clrMapOvr>
  <p:transition>
    <p:random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37891" name="文本框 99"/>
          <p:cNvSpPr txBox="1">
            <a:spLocks noChangeArrowheads="1"/>
          </p:cNvSpPr>
          <p:nvPr/>
        </p:nvSpPr>
        <p:spPr bwMode="auto">
          <a:xfrm>
            <a:off x="1944688" y="1844675"/>
            <a:ext cx="83026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08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答案：</a:t>
            </a:r>
            <a:r>
              <a:rPr lang="en-US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③修改为：谷雨跟雨水、小雪、大雪等节气一样。⑤在“降水量”前面加“此时”或“这时节”。⑦删除“时节”，或将“时值”改为“是”。⑨将“甚至”放在“南方一些地区”的后面。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解析：</a:t>
            </a:r>
            <a:r>
              <a:rPr lang="zh-CN" altLang="en-US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本题考查辨析并修改病句的能力。③语序不当，结合文意可知，此处应将“谷雨”放在前面。⑤成分残缺，“降水量增加，气温迅速升高”与前句不连贯，缺少时间状语“此时”。⑦成分赘余，“时节”与“时值”语义有重复。⑨“甚至南方一些地区”语序不当，“甚至”应该放在主语“南方一些地区”后面。</a:t>
            </a:r>
          </a:p>
        </p:txBody>
      </p:sp>
    </p:spTree>
  </p:cSld>
  <p:clrMapOvr>
    <a:masterClrMapping/>
  </p:clrMapOvr>
  <p:transition>
    <p:random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39939" name="文本框 99"/>
          <p:cNvSpPr txBox="1">
            <a:spLocks noChangeArrowheads="1"/>
          </p:cNvSpPr>
          <p:nvPr/>
        </p:nvSpPr>
        <p:spPr bwMode="auto">
          <a:xfrm>
            <a:off x="2278063" y="1982788"/>
            <a:ext cx="763587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08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2.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根据下面的小诗，描写一个场景。要求：①运用第一人称，有心理描写；②语言连贯、准确、生动；③不少于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100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个字。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在家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窗前的桃花都是三月开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离家之后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冬月的夜里也绽放</a:t>
            </a:r>
          </a:p>
        </p:txBody>
      </p:sp>
    </p:spTree>
  </p:cSld>
  <p:clrMapOvr>
    <a:masterClrMapping/>
  </p:clrMapOvr>
  <p:transition>
    <p:random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云形标注 5"/>
          <p:cNvSpPr/>
          <p:nvPr/>
        </p:nvSpPr>
        <p:spPr>
          <a:xfrm>
            <a:off x="2268538" y="750888"/>
            <a:ext cx="2519362" cy="792162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</a:t>
            </a:r>
          </a:p>
        </p:txBody>
      </p:sp>
      <p:sp>
        <p:nvSpPr>
          <p:cNvPr id="5123" name="文本框 1"/>
          <p:cNvSpPr txBox="1">
            <a:spLocks noChangeArrowheads="1"/>
          </p:cNvSpPr>
          <p:nvPr/>
        </p:nvSpPr>
        <p:spPr bwMode="auto">
          <a:xfrm>
            <a:off x="2344738" y="1928813"/>
            <a:ext cx="7504112" cy="299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《迷娘曲》创作于1783年11月以前，后收入德国伟大诗人歌德创作的自传体长篇小说《威廉·麦斯特》的第一部《威廉·麦斯特的学习时代》中，作为小说人物迷娘歌唱的插曲。《迷娘曲》是歌德迷娘歌曲中最脍炙人口的一首，贝多芬、舒伯特、舒曼、柴科夫斯基等世界著名作曲家为这首诗歌谱曲达百次以上。歌德的这首诗歌究竟写什么内容，好在哪里，竟然使这么多大作曲家为之谱曲？那就让我们一起去走进诗歌，走进诗人的内心世界去欣赏、去体悟其艺术魅力吧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41987" name="文本框 99"/>
          <p:cNvSpPr txBox="1">
            <a:spLocks noChangeArrowheads="1"/>
          </p:cNvSpPr>
          <p:nvPr/>
        </p:nvSpPr>
        <p:spPr bwMode="auto">
          <a:xfrm>
            <a:off x="1976438" y="1776413"/>
            <a:ext cx="8240712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08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答案：</a:t>
            </a:r>
            <a:r>
              <a:rPr lang="en-US" alt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【</a:t>
            </a:r>
            <a:r>
              <a:rPr lang="en-US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示例</a:t>
            </a:r>
            <a:r>
              <a:rPr lang="en-US" alt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】</a:t>
            </a:r>
            <a:r>
              <a:rPr lang="en-US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冬夜如诗，临窗而坐，遥望家的方向。想到自己离家数载，远途跋涉，四处漂泊，不禁悲从中来，思乡之愁不知何处安放。朦胧月影之中，我似乎看到了家乡，看到了家中窗前的那棵桃树，花朵娇艳欲滴，弥漫着无限乡思。桃花开处，终是我心灵的港湾</a:t>
            </a:r>
            <a:r>
              <a:rPr lang="en-US" alt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……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解析：</a:t>
            </a:r>
            <a:r>
              <a:rPr lang="zh-CN" altLang="en-US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本题考查语言表达连贯、准确、生动的能力。本题重点要理解小诗的含义，“在家/窗前的桃花都是三月开/离家之后/冬月的夜里也绽放”，为何在家的时候桃花是三月才开，而离家之后冬月的夜里也会绽放？可见诗中的桃花并非真的绽放，而是绽放在游子的心头，表达离家后的游子的思乡之情。这层意思读出来以后，再结合题干的要求，描写场景即可。</a:t>
            </a:r>
          </a:p>
        </p:txBody>
      </p:sp>
    </p:spTree>
  </p:cSld>
  <p:clrMapOvr>
    <a:masterClrMapping/>
  </p:clrMapOvr>
  <p:transition>
    <p:random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44035" name="文本框 99"/>
          <p:cNvSpPr txBox="1">
            <a:spLocks noChangeArrowheads="1"/>
          </p:cNvSpPr>
          <p:nvPr/>
        </p:nvSpPr>
        <p:spPr bwMode="auto">
          <a:xfrm>
            <a:off x="2009775" y="1622425"/>
            <a:ext cx="8172450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06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3.“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山东舰”是我国第一艘国产航空母舰，下面是介绍“山东舰”的六条信息，请按性质的不同将它们分为两类（只填序号），并用四字短语为每类命名。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①“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山东舰”满载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36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架歼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-15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舰载机，部署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4—6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架预警机以及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4—8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架反潜直升机，各类飞机数量较“辽宁舰”大为增加。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②“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山东舰”入列中国海军，不仅体现了中国海军装备水平的跃升，更彰显了中国国家整体力量的提升。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③“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山东舰”将为中国的和平发展提供坚实保障，为世界和平贡献力量。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④“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山东舰”舰载武器有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3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座红旗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-10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防空导弹，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3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座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1130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近防火炮，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2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座某型号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12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管反潜火箭，火力强悍。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⑤“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山东舰”的雷达在“辽宁舰”的基础上进行了改善、提升，它的探测范围更大，精度更高，反应时间更短。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⑥“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山东舰”是我国第一艘自主建造的航母，它的入列使我国成为世界上第三个拥有双航母编队的国家。</a:t>
            </a:r>
          </a:p>
        </p:txBody>
      </p:sp>
    </p:spTree>
  </p:cSld>
  <p:clrMapOvr>
    <a:masterClrMapping/>
  </p:clrMapOvr>
  <p:transition>
    <p:random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46083" name="文本框 99"/>
          <p:cNvSpPr txBox="1">
            <a:spLocks noChangeArrowheads="1"/>
          </p:cNvSpPr>
          <p:nvPr/>
        </p:nvSpPr>
        <p:spPr bwMode="auto">
          <a:xfrm>
            <a:off x="2014538" y="1855788"/>
            <a:ext cx="81629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08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3.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答案：</a:t>
            </a:r>
            <a:r>
              <a:rPr 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第一类：①④⑤   命名：性能优越；第二类：②③⑥   命名：意义重大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解析：</a:t>
            </a:r>
            <a:r>
              <a:rPr 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分析六条信息，会发现：①说明“山东舰”各类舰载机数量多，④说明“山东舰”火力强大，⑤说明“山东舰”雷达先进，这三项可合并为一类，都是说明“山东舰”的作战性能；②说明“山东舰”对我国海军装备、国家整体力量的作用，③说明“山东舰”对维护国内、国际和平的作用，⑥说明“山东舰”对我国军事力量的重大意义，这三项可合并为一类，都是说明“山东舰”的作用、意义。</a:t>
            </a:r>
          </a:p>
        </p:txBody>
      </p:sp>
    </p:spTree>
  </p:cSld>
  <p:clrMapOvr>
    <a:masterClrMapping/>
  </p:clrMapOvr>
  <p:transition>
    <p:random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48131" name="文本框 99"/>
          <p:cNvSpPr txBox="1">
            <a:spLocks noChangeArrowheads="1"/>
          </p:cNvSpPr>
          <p:nvPr/>
        </p:nvSpPr>
        <p:spPr bwMode="auto">
          <a:xfrm>
            <a:off x="2298700" y="2000250"/>
            <a:ext cx="759460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4.“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一分钟试卷”是当下比较流行的一种测试形式。根据下面的思维导图，为“一分钟试卷”下定义。要求：要点完备，表述准确，语言连贯，不超过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85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个字。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zh-CN" sz="2000">
              <a:solidFill>
                <a:srgbClr val="E77A4B"/>
              </a:solidFill>
              <a:latin typeface="方正北魏楷书简体"/>
              <a:ea typeface="方正北魏楷书简体"/>
              <a:cs typeface="方正北魏楷书简体"/>
            </a:endParaRPr>
          </a:p>
        </p:txBody>
      </p:sp>
      <p:pic>
        <p:nvPicPr>
          <p:cNvPr id="48132" name="图片 1" descr="C:\Users\hp\AppData\Local\Temp\tianruoocr\截图_2020152409154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8613" y="3938588"/>
            <a:ext cx="3914775" cy="171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50179" name="文本框 99"/>
          <p:cNvSpPr txBox="1">
            <a:spLocks noChangeArrowheads="1"/>
          </p:cNvSpPr>
          <p:nvPr/>
        </p:nvSpPr>
        <p:spPr bwMode="auto">
          <a:xfrm>
            <a:off x="2424113" y="2344738"/>
            <a:ext cx="7343775" cy="299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答案：</a:t>
            </a:r>
            <a:r>
              <a:rPr lang="zh-CN" altLang="en-US" sz="18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“一分钟试卷”是由美国帕曲卡·克罗斯提出的，以课堂重点、难点、疑点为测试内容，以反馈教师的教学效果和学生的学习效果为目的，在课堂结束前进行的一种测试形式。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解析：</a:t>
            </a:r>
            <a:r>
              <a:rPr lang="zh-CN" altLang="en-US" sz="18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本题属于框架图的转化，要注意句式的选择。因为是“下定义”，故应采用“一分钟试卷是……的测试形式”这种句式。根据框架图，可以按照“一分钟试卷”理论的提出者、测试内容、测试目的以及测试时间等几个方面进行整合叙述。</a:t>
            </a:r>
          </a:p>
        </p:txBody>
      </p:sp>
    </p:spTree>
  </p:cSld>
  <p:clrMapOvr>
    <a:masterClrMapping/>
  </p:clrMapOvr>
  <p:transition>
    <p:random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云形标注 5"/>
          <p:cNvSpPr/>
          <p:nvPr/>
        </p:nvSpPr>
        <p:spPr>
          <a:xfrm>
            <a:off x="2279650" y="549275"/>
            <a:ext cx="2520950" cy="79057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作者介绍</a:t>
            </a:r>
          </a:p>
        </p:txBody>
      </p:sp>
      <p:sp>
        <p:nvSpPr>
          <p:cNvPr id="7171" name="文本框 1"/>
          <p:cNvSpPr txBox="1">
            <a:spLocks noChangeArrowheads="1"/>
          </p:cNvSpPr>
          <p:nvPr/>
        </p:nvSpPr>
        <p:spPr bwMode="auto">
          <a:xfrm>
            <a:off x="2279650" y="1758950"/>
            <a:ext cx="5245100" cy="4661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歌德（1749年8月28日－1832年3月22日），出生于美因河畔法兰克福。作为戏剧家、诗人、自然科家、文艺理论家和政治人物，歌德是魏玛的古典主义最著名的代表。而作为戏剧、诗歌和散文作品的创作者，他是最伟大的德国作家，也是世界文学领域最出类拔萃的光辉人物之一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歌德一生跨两个世纪，正当欧洲社会大动荡、大变革的年代。封建制度的日趋崩溃，革命力量的不断高涨，促使歌德不断接受先进思潮的影响。从而加深自己对于社会的认识，创作出当代最优秀的文艺作品。歌德的绰号为浪游者在法兰克。</a:t>
            </a:r>
          </a:p>
        </p:txBody>
      </p:sp>
      <p:pic>
        <p:nvPicPr>
          <p:cNvPr id="7172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31113" y="2592388"/>
            <a:ext cx="2474912" cy="299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云形标注 5"/>
          <p:cNvSpPr/>
          <p:nvPr/>
        </p:nvSpPr>
        <p:spPr>
          <a:xfrm>
            <a:off x="2279650" y="727075"/>
            <a:ext cx="2520950" cy="79057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</a:p>
        </p:txBody>
      </p:sp>
      <p:sp>
        <p:nvSpPr>
          <p:cNvPr id="9219" name="文本框 1"/>
          <p:cNvSpPr txBox="1">
            <a:spLocks noChangeArrowheads="1"/>
          </p:cNvSpPr>
          <p:nvPr/>
        </p:nvSpPr>
        <p:spPr bwMode="auto">
          <a:xfrm>
            <a:off x="2414588" y="1792288"/>
            <a:ext cx="7656512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《迷娘》创作于1783年之前，后收入歌德长篇小说《威廉·迈斯特的学习时代》，作为小说人物迷娘的唱词。《迷娘》（之一）是歌德《迷娘曲》三首中最脍炙人口的一首，贝多芬、舒伯特舒曼、柴科夫斯基等世界作曲家为这首诗歌谱曲达百次以上。1776年，歌德作为枢密公使馆参赞开始为魏玛公国服务，并获得了更多的政治任务。179年他被提升为枢密顾问，在魏玛进行政治改革。歌德厌倦了魏玛公国小朝廷的庸俗公务，一心想要逃避这种烦闷的生活。在作《迷娘曲》之前，歌德已经两次从山上眺望过山南的意大利；在作此诗后的1786年6月，歌德前往意大利，居住了近两年的时间，在古老文化中汲取了创作养分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云形标注 5"/>
          <p:cNvSpPr/>
          <p:nvPr/>
        </p:nvSpPr>
        <p:spPr>
          <a:xfrm>
            <a:off x="2324100" y="593725"/>
            <a:ext cx="2366963" cy="768350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常识积累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36800" y="1631950"/>
            <a:ext cx="7537450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狂飙突进运动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狂飙突进运动，指十八世纪德国新兴资产阶级城市青年所发动的一次文学解放运动，也是德国启蒙运动的第二次高潮。这个时期，是文艺形式从古典主义向浪漫主义过渡的阶段。其名称来源于剧作家克林格的戏剧《狂飙突进》，代表人物是歌德和席勒。歌德的《少年维特之烦恼》是其典型代表作品，表达了人类内心感情的冲突和奋进精神。狂飙突进运动时期的作家受到当时启蒙运动的影响，特别是受到了卢梭哲学思想的影响，他们歌颂“天才”，主张自由和个性解放，提出了“返回自然”的口号。</a:t>
            </a:r>
          </a:p>
        </p:txBody>
      </p:sp>
      <p:pic>
        <p:nvPicPr>
          <p:cNvPr id="11268" name="图片 2" descr="08042501419843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36063" y="809625"/>
            <a:ext cx="73818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135188" y="698500"/>
            <a:ext cx="2449512" cy="863600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304800"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  <a:defRPr/>
            </a:pPr>
            <a:r>
              <a:rPr lang="zh-CN" altLang="zh-CN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文章结构</a:t>
            </a:r>
          </a:p>
        </p:txBody>
      </p:sp>
      <p:pic>
        <p:nvPicPr>
          <p:cNvPr id="13315" name="图片 1" descr="企业微信截图_16008409378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29738" y="5335588"/>
            <a:ext cx="1084262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文本框 2"/>
          <p:cNvSpPr txBox="1">
            <a:spLocks noChangeArrowheads="1"/>
          </p:cNvSpPr>
          <p:nvPr/>
        </p:nvSpPr>
        <p:spPr bwMode="auto">
          <a:xfrm>
            <a:off x="2236788" y="2397125"/>
            <a:ext cx="7716837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全文可分为三个部分：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第一节：描写故乡的自然风光。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第二节：描写故乡的房屋建筑。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第三节：描写回乡的必经之路。</a:t>
            </a:r>
          </a:p>
        </p:txBody>
      </p:sp>
      <p:pic>
        <p:nvPicPr>
          <p:cNvPr id="1331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103100" y="109220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 spd="slow">
    <p:random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1990725" y="765175"/>
            <a:ext cx="2449513" cy="79057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314575" y="1890713"/>
            <a:ext cx="7562850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1.</a:t>
            </a:r>
            <a:r>
              <a:rPr lang="zh-CN" sz="24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诗歌第一节选取了哪些意象？其意境有什么特点？表达了怎样的思想感情？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4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意象：柠檬花、绿叶、橙子、蓝天、和风、桃金娘、月桂。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4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意境特点：宁静、美好。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4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思想感情：这些具有意大利典型特征的意象是人物故国之思的寄托物，表达了浓郁的思乡之情。</a:t>
            </a:r>
          </a:p>
        </p:txBody>
      </p:sp>
      <p:pic>
        <p:nvPicPr>
          <p:cNvPr id="15364" name="图片 4" descr="528f2c4fdfa2c536f6045a7cf9b7d83cf8bda43380b6-qw5oxj_fw6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6500" y="612775"/>
            <a:ext cx="1027113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188"/>
            <a:ext cx="2447925" cy="792162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12988" y="1943100"/>
            <a:ext cx="7566025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2.</a:t>
            </a:r>
            <a:r>
              <a:rPr lang="zh-CN" sz="24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诗歌第二节选取了哪些意象？其意境有什么特点？表达了怎样的思想感情？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4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意象：成行的圆柱、辉煌的厅堂、宽敞明亮的居室、大理石立像。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4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意境特点：美好、哀婉。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4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思想感情：通过描写迷娘幼年时生活的房子，抒发了对故乡的眷恋之情。</a:t>
            </a:r>
          </a:p>
        </p:txBody>
      </p:sp>
      <p:pic>
        <p:nvPicPr>
          <p:cNvPr id="17412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5188" y="625475"/>
            <a:ext cx="13398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188"/>
            <a:ext cx="2447925" cy="792162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43150" y="2074863"/>
            <a:ext cx="750570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3.</a:t>
            </a:r>
            <a:r>
              <a:rPr lang="zh-CN" sz="24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诗歌第三节选取了哪些意象？其意境有什么特点？表达了怎样的思想感情？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4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意象：云径、山岗、驴儿、雾、岩洞、危崖、瀑布。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4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意境特点：神秘、险峻。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4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思想感情：通过这些意象，写出了迷娘返乡路途的艰险，抒发了她坚定的返乡之情。</a:t>
            </a:r>
          </a:p>
        </p:txBody>
      </p:sp>
      <p:pic>
        <p:nvPicPr>
          <p:cNvPr id="19460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5188" y="625475"/>
            <a:ext cx="13398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2.xml><?xml version="1.0" encoding="utf-8"?>
<p:tagLst xmlns:p="http://schemas.openxmlformats.org/presentationml/2006/main">
  <p:tag name="KSO_WM_UNIT_PLACING_PICTURE_USER_VIEWPORT" val="{&quot;height&quot;:7380,&quot;width&quot;:6105}"/>
</p:tagLst>
</file>

<file path=ppt/tags/tag6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81</Paragraphs>
  <Slides>24</Slides>
  <Notes>24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5">
      <vt:lpstr>Arial</vt:lpstr>
      <vt:lpstr>微软雅黑</vt:lpstr>
      <vt:lpstr>等线 Light</vt:lpstr>
      <vt:lpstr>等线</vt:lpstr>
      <vt:lpstr>Calibri Light</vt:lpstr>
      <vt:lpstr>Calibri</vt:lpstr>
      <vt:lpstr>宋体</vt:lpstr>
      <vt:lpstr>黑体</vt:lpstr>
      <vt:lpstr>方正北魏楷书简体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2021-06-23T07:57:06.533</cp:lastPrinted>
  <dcterms:created xsi:type="dcterms:W3CDTF">2021-06-23T07:57:06Z</dcterms:created>
  <dcterms:modified xsi:type="dcterms:W3CDTF">2021-06-22T23:57:07Z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