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4"/>
  </p:notesMasterIdLst>
  <p:sldIdLst>
    <p:sldId id="336" r:id="rId2"/>
    <p:sldId id="337" r:id="rId3"/>
    <p:sldId id="257" r:id="rId4"/>
    <p:sldId id="340" r:id="rId5"/>
    <p:sldId id="341" r:id="rId6"/>
    <p:sldId id="343" r:id="rId7"/>
    <p:sldId id="344" r:id="rId8"/>
    <p:sldId id="345" r:id="rId9"/>
    <p:sldId id="265" r:id="rId10"/>
    <p:sldId id="346" r:id="rId11"/>
    <p:sldId id="347" r:id="rId12"/>
    <p:sldId id="348" r:id="rId13"/>
    <p:sldId id="349" r:id="rId14"/>
    <p:sldId id="270" r:id="rId15"/>
    <p:sldId id="350" r:id="rId16"/>
    <p:sldId id="351" r:id="rId17"/>
    <p:sldId id="273" r:id="rId18"/>
    <p:sldId id="274" r:id="rId19"/>
    <p:sldId id="275" r:id="rId20"/>
    <p:sldId id="276" r:id="rId21"/>
    <p:sldId id="352" r:id="rId22"/>
    <p:sldId id="278" r:id="rId23"/>
    <p:sldId id="279" r:id="rId24"/>
    <p:sldId id="280" r:id="rId25"/>
    <p:sldId id="353" r:id="rId26"/>
    <p:sldId id="282" r:id="rId27"/>
    <p:sldId id="283" r:id="rId28"/>
    <p:sldId id="284" r:id="rId29"/>
    <p:sldId id="285" r:id="rId30"/>
    <p:sldId id="286" r:id="rId31"/>
    <p:sldId id="287" r:id="rId32"/>
    <p:sldId id="288" r:id="rId33"/>
    <p:sldId id="354" r:id="rId34"/>
    <p:sldId id="290" r:id="rId35"/>
    <p:sldId id="291" r:id="rId36"/>
    <p:sldId id="292" r:id="rId37"/>
    <p:sldId id="293" r:id="rId38"/>
    <p:sldId id="355" r:id="rId39"/>
    <p:sldId id="295" r:id="rId40"/>
    <p:sldId id="356" r:id="rId41"/>
    <p:sldId id="297" r:id="rId42"/>
    <p:sldId id="357" r:id="rId43"/>
    <p:sldId id="363" r:id="rId44"/>
    <p:sldId id="364" r:id="rId45"/>
    <p:sldId id="365" r:id="rId46"/>
    <p:sldId id="366" r:id="rId47"/>
    <p:sldId id="367" r:id="rId48"/>
    <p:sldId id="368" r:id="rId49"/>
    <p:sldId id="374" r:id="rId50"/>
    <p:sldId id="369" r:id="rId51"/>
    <p:sldId id="375" r:id="rId52"/>
    <p:sldId id="386" r:id="rId53"/>
    <p:sldId id="376" r:id="rId54"/>
    <p:sldId id="359" r:id="rId55"/>
    <p:sldId id="377" r:id="rId56"/>
    <p:sldId id="378" r:id="rId57"/>
    <p:sldId id="379" r:id="rId58"/>
    <p:sldId id="380" r:id="rId59"/>
    <p:sldId id="381" r:id="rId60"/>
    <p:sldId id="382" r:id="rId61"/>
    <p:sldId id="305" r:id="rId62"/>
    <p:sldId id="306" r:id="rId63"/>
    <p:sldId id="307" r:id="rId64"/>
    <p:sldId id="308" r:id="rId65"/>
    <p:sldId id="309" r:id="rId66"/>
    <p:sldId id="310" r:id="rId67"/>
    <p:sldId id="311" r:id="rId68"/>
    <p:sldId id="312" r:id="rId69"/>
    <p:sldId id="313" r:id="rId70"/>
    <p:sldId id="314" r:id="rId71"/>
    <p:sldId id="315" r:id="rId72"/>
    <p:sldId id="316" r:id="rId73"/>
    <p:sldId id="317" r:id="rId74"/>
    <p:sldId id="318" r:id="rId75"/>
    <p:sldId id="319" r:id="rId76"/>
    <p:sldId id="320" r:id="rId77"/>
    <p:sldId id="321" r:id="rId78"/>
    <p:sldId id="322" r:id="rId79"/>
    <p:sldId id="323" r:id="rId80"/>
    <p:sldId id="383" r:id="rId81"/>
    <p:sldId id="384" r:id="rId82"/>
    <p:sldId id="385" r:id="rId8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50" autoAdjust="0"/>
    <p:restoredTop sz="94660"/>
  </p:normalViewPr>
  <p:slideViewPr>
    <p:cSldViewPr snapToGrid="0">
      <p:cViewPr varScale="1">
        <p:scale>
          <a:sx n="74" d="100"/>
          <a:sy n="74" d="100"/>
        </p:scale>
        <p:origin x="107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843B535-9D76-4EC7-B617-5F4A1526EAF1}" type="datetimeFigureOut">
              <a:rPr lang="zh-CN" altLang="en-US" smtClean="0"/>
              <a:t>2015/4/7</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C568025-2212-4C53-832D-62DA1B2B16F3}" type="slidenum">
              <a:rPr lang="zh-CN" altLang="en-US" smtClean="0"/>
              <a:t>‹#›</a:t>
            </a:fld>
            <a:endParaRPr lang="zh-CN" altLang="en-US"/>
          </a:p>
        </p:txBody>
      </p:sp>
    </p:spTree>
    <p:extLst>
      <p:ext uri="{BB962C8B-B14F-4D97-AF65-F5344CB8AC3E}">
        <p14:creationId xmlns:p14="http://schemas.microsoft.com/office/powerpoint/2010/main" val="5852476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43.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38914" name="Rectangle 7"/>
          <p:cNvSpPr txBox="1">
            <a:spLocks noGrp="1" noChangeArrowheads="1"/>
          </p:cNvSpPr>
          <p:nvPr/>
        </p:nvSpPr>
        <p:spPr bwMode="auto">
          <a:xfrm>
            <a:off x="3881438" y="8682038"/>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fld id="{55732537-6A5C-404C-A66B-691425731A73}" type="slidenum">
              <a:rPr lang="en-US" sz="1200"/>
              <a:pPr algn="r"/>
              <a:t>43</a:t>
            </a:fld>
            <a:endParaRPr lang="en-US" sz="1200"/>
          </a:p>
        </p:txBody>
      </p:sp>
      <p:sp>
        <p:nvSpPr>
          <p:cNvPr id="38915" name="Rectangle 2"/>
          <p:cNvSpPr>
            <a:spLocks noGrp="1" noRot="1" noChangeAspect="1" noChangeArrowheads="1" noTextEdit="1"/>
          </p:cNvSpPr>
          <p:nvPr>
            <p:ph type="sldImg"/>
          </p:nvPr>
        </p:nvSpPr>
        <p:spPr>
          <a:xfrm>
            <a:off x="1139825" y="682625"/>
            <a:ext cx="4572000" cy="3429000"/>
          </a:xfrm>
        </p:spPr>
      </p:sp>
      <p:sp>
        <p:nvSpPr>
          <p:cNvPr id="38916" name="Rectangle 3"/>
          <p:cNvSpPr>
            <a:spLocks noGrp="1" noChangeArrowheads="1"/>
          </p:cNvSpPr>
          <p:nvPr>
            <p:ph type="body" idx="1"/>
          </p:nvPr>
        </p:nvSpPr>
        <p:spPr>
          <a:xfrm>
            <a:off x="682625" y="4340225"/>
            <a:ext cx="5486400" cy="4114800"/>
          </a:xfrm>
        </p:spPr>
        <p:txBody>
          <a:bodyPr/>
          <a:lstStyle/>
          <a:p>
            <a:r>
              <a:rPr lang="zh-CN" altLang="en-US"/>
              <a:t>陈晖制作</a:t>
            </a:r>
          </a:p>
        </p:txBody>
      </p:sp>
    </p:spTree>
    <p:extLst>
      <p:ext uri="{BB962C8B-B14F-4D97-AF65-F5344CB8AC3E}">
        <p14:creationId xmlns:p14="http://schemas.microsoft.com/office/powerpoint/2010/main" val="3788233612"/>
      </p:ext>
    </p:extLst>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DDECAF3B-EE62-495E-AECE-803D1747848A}" type="datetimeFigureOut">
              <a:rPr lang="zh-CN" altLang="en-US" smtClean="0"/>
              <a:t>2015/4/7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8F22921-3DDC-4B37-AA83-694B6772CB01}" type="slidenum">
              <a:rPr lang="zh-CN" altLang="en-US" smtClean="0"/>
              <a:t>‹#›</a:t>
            </a:fld>
            <a:endParaRPr lang="zh-CN" altLang="en-US"/>
          </a:p>
        </p:txBody>
      </p:sp>
    </p:spTree>
    <p:extLst>
      <p:ext uri="{BB962C8B-B14F-4D97-AF65-F5344CB8AC3E}">
        <p14:creationId xmlns:p14="http://schemas.microsoft.com/office/powerpoint/2010/main" val="25812905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DDECAF3B-EE62-495E-AECE-803D1747848A}" type="datetimeFigureOut">
              <a:rPr lang="zh-CN" altLang="en-US" smtClean="0"/>
              <a:t>2015/4/7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8F22921-3DDC-4B37-AA83-694B6772CB01}" type="slidenum">
              <a:rPr lang="zh-CN" altLang="en-US" smtClean="0"/>
              <a:t>‹#›</a:t>
            </a:fld>
            <a:endParaRPr lang="zh-CN" altLang="en-US"/>
          </a:p>
        </p:txBody>
      </p:sp>
    </p:spTree>
    <p:extLst>
      <p:ext uri="{BB962C8B-B14F-4D97-AF65-F5344CB8AC3E}">
        <p14:creationId xmlns:p14="http://schemas.microsoft.com/office/powerpoint/2010/main" val="4525954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DDECAF3B-EE62-495E-AECE-803D1747848A}" type="datetimeFigureOut">
              <a:rPr lang="zh-CN" altLang="en-US" smtClean="0"/>
              <a:t>2015/4/7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8F22921-3DDC-4B37-AA83-694B6772CB01}" type="slidenum">
              <a:rPr lang="zh-CN" altLang="en-US" smtClean="0"/>
              <a:t>‹#›</a:t>
            </a:fld>
            <a:endParaRPr lang="zh-CN" altLang="en-US"/>
          </a:p>
        </p:txBody>
      </p:sp>
    </p:spTree>
    <p:extLst>
      <p:ext uri="{BB962C8B-B14F-4D97-AF65-F5344CB8AC3E}">
        <p14:creationId xmlns:p14="http://schemas.microsoft.com/office/powerpoint/2010/main" val="23612736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DDECAF3B-EE62-495E-AECE-803D1747848A}" type="datetimeFigureOut">
              <a:rPr lang="zh-CN" altLang="en-US" smtClean="0"/>
              <a:t>2015/4/7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8F22921-3DDC-4B37-AA83-694B6772CB01}" type="slidenum">
              <a:rPr lang="zh-CN" altLang="en-US" smtClean="0"/>
              <a:t>‹#›</a:t>
            </a:fld>
            <a:endParaRPr lang="zh-CN" altLang="en-US"/>
          </a:p>
        </p:txBody>
      </p:sp>
    </p:spTree>
    <p:extLst>
      <p:ext uri="{BB962C8B-B14F-4D97-AF65-F5344CB8AC3E}">
        <p14:creationId xmlns:p14="http://schemas.microsoft.com/office/powerpoint/2010/main" val="41546943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DDECAF3B-EE62-495E-AECE-803D1747848A}" type="datetimeFigureOut">
              <a:rPr lang="zh-CN" altLang="en-US" smtClean="0"/>
              <a:t>2015/4/7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8F22921-3DDC-4B37-AA83-694B6772CB01}" type="slidenum">
              <a:rPr lang="zh-CN" altLang="en-US" smtClean="0"/>
              <a:t>‹#›</a:t>
            </a:fld>
            <a:endParaRPr lang="zh-CN" altLang="en-US"/>
          </a:p>
        </p:txBody>
      </p:sp>
    </p:spTree>
    <p:extLst>
      <p:ext uri="{BB962C8B-B14F-4D97-AF65-F5344CB8AC3E}">
        <p14:creationId xmlns:p14="http://schemas.microsoft.com/office/powerpoint/2010/main" val="14819774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DDECAF3B-EE62-495E-AECE-803D1747848A}" type="datetimeFigureOut">
              <a:rPr lang="zh-CN" altLang="en-US" smtClean="0"/>
              <a:t>2015/4/7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8F22921-3DDC-4B37-AA83-694B6772CB01}" type="slidenum">
              <a:rPr lang="zh-CN" altLang="en-US" smtClean="0"/>
              <a:t>‹#›</a:t>
            </a:fld>
            <a:endParaRPr lang="zh-CN" altLang="en-US"/>
          </a:p>
        </p:txBody>
      </p:sp>
    </p:spTree>
    <p:extLst>
      <p:ext uri="{BB962C8B-B14F-4D97-AF65-F5344CB8AC3E}">
        <p14:creationId xmlns:p14="http://schemas.microsoft.com/office/powerpoint/2010/main" val="3761655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DDECAF3B-EE62-495E-AECE-803D1747848A}" type="datetimeFigureOut">
              <a:rPr lang="zh-CN" altLang="en-US" smtClean="0"/>
              <a:t>2015/4/7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28F22921-3DDC-4B37-AA83-694B6772CB01}" type="slidenum">
              <a:rPr lang="zh-CN" altLang="en-US" smtClean="0"/>
              <a:t>‹#›</a:t>
            </a:fld>
            <a:endParaRPr lang="zh-CN" altLang="en-US"/>
          </a:p>
        </p:txBody>
      </p:sp>
    </p:spTree>
    <p:extLst>
      <p:ext uri="{BB962C8B-B14F-4D97-AF65-F5344CB8AC3E}">
        <p14:creationId xmlns:p14="http://schemas.microsoft.com/office/powerpoint/2010/main" val="2784508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DDECAF3B-EE62-495E-AECE-803D1747848A}" type="datetimeFigureOut">
              <a:rPr lang="zh-CN" altLang="en-US" smtClean="0"/>
              <a:t>2015/4/7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28F22921-3DDC-4B37-AA83-694B6772CB01}" type="slidenum">
              <a:rPr lang="zh-CN" altLang="en-US" smtClean="0"/>
              <a:t>‹#›</a:t>
            </a:fld>
            <a:endParaRPr lang="zh-CN" altLang="en-US"/>
          </a:p>
        </p:txBody>
      </p:sp>
    </p:spTree>
    <p:extLst>
      <p:ext uri="{BB962C8B-B14F-4D97-AF65-F5344CB8AC3E}">
        <p14:creationId xmlns:p14="http://schemas.microsoft.com/office/powerpoint/2010/main" val="30323171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ECAF3B-EE62-495E-AECE-803D1747848A}" type="datetimeFigureOut">
              <a:rPr lang="zh-CN" altLang="en-US" smtClean="0"/>
              <a:t>2015/4/7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28F22921-3DDC-4B37-AA83-694B6772CB01}" type="slidenum">
              <a:rPr lang="zh-CN" altLang="en-US" smtClean="0"/>
              <a:t>‹#›</a:t>
            </a:fld>
            <a:endParaRPr lang="zh-CN" altLang="en-US"/>
          </a:p>
        </p:txBody>
      </p:sp>
    </p:spTree>
    <p:extLst>
      <p:ext uri="{BB962C8B-B14F-4D97-AF65-F5344CB8AC3E}">
        <p14:creationId xmlns:p14="http://schemas.microsoft.com/office/powerpoint/2010/main" val="15826108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DDECAF3B-EE62-495E-AECE-803D1747848A}" type="datetimeFigureOut">
              <a:rPr lang="zh-CN" altLang="en-US" smtClean="0"/>
              <a:t>2015/4/7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8F22921-3DDC-4B37-AA83-694B6772CB01}" type="slidenum">
              <a:rPr lang="zh-CN" altLang="en-US" smtClean="0"/>
              <a:t>‹#›</a:t>
            </a:fld>
            <a:endParaRPr lang="zh-CN" altLang="en-US"/>
          </a:p>
        </p:txBody>
      </p:sp>
    </p:spTree>
    <p:extLst>
      <p:ext uri="{BB962C8B-B14F-4D97-AF65-F5344CB8AC3E}">
        <p14:creationId xmlns:p14="http://schemas.microsoft.com/office/powerpoint/2010/main" val="23688914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DDECAF3B-EE62-495E-AECE-803D1747848A}" type="datetimeFigureOut">
              <a:rPr lang="zh-CN" altLang="en-US" smtClean="0"/>
              <a:t>2015/4/7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8F22921-3DDC-4B37-AA83-694B6772CB01}" type="slidenum">
              <a:rPr lang="zh-CN" altLang="en-US" smtClean="0"/>
              <a:t>‹#›</a:t>
            </a:fld>
            <a:endParaRPr lang="zh-CN" altLang="en-US"/>
          </a:p>
        </p:txBody>
      </p:sp>
    </p:spTree>
    <p:extLst>
      <p:ext uri="{BB962C8B-B14F-4D97-AF65-F5344CB8AC3E}">
        <p14:creationId xmlns:p14="http://schemas.microsoft.com/office/powerpoint/2010/main" val="35436203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ECAF3B-EE62-495E-AECE-803D1747848A}" type="datetimeFigureOut">
              <a:rPr lang="zh-CN" altLang="en-US" smtClean="0"/>
              <a:t>2015/4/7</a:t>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F22921-3DDC-4B37-AA83-694B6772CB01}" type="slidenum">
              <a:rPr lang="zh-CN" altLang="en-US" smtClean="0"/>
              <a:t>‹#›</a:t>
            </a:fld>
            <a:endParaRPr lang="zh-CN" altLang="en-US"/>
          </a:p>
        </p:txBody>
      </p:sp>
    </p:spTree>
    <p:extLst>
      <p:ext uri="{BB962C8B-B14F-4D97-AF65-F5344CB8AC3E}">
        <p14:creationId xmlns:p14="http://schemas.microsoft.com/office/powerpoint/2010/main" val="350422040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2799" cy="6858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6777848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41529" y="386367"/>
            <a:ext cx="7886700" cy="6014433"/>
          </a:xfrm>
        </p:spPr>
        <p:txBody>
          <a:bodyPr>
            <a:normAutofit/>
          </a:bodyPr>
          <a:lstStyle/>
          <a:p>
            <a:pPr marL="0" indent="0">
              <a:lnSpc>
                <a:spcPct val="100000"/>
              </a:lnSpc>
              <a:buNone/>
            </a:pPr>
            <a:r>
              <a:rPr lang="en-US" altLang="zh-CN" sz="3200" b="1" dirty="0" smtClean="0">
                <a:latin typeface="黑体" panose="02010609060101010101" pitchFamily="49" charset="-122"/>
                <a:ea typeface="黑体" panose="02010609060101010101" pitchFamily="49" charset="-122"/>
              </a:rPr>
              <a:t>    </a:t>
            </a:r>
            <a:r>
              <a:rPr lang="zh-CN" altLang="zh-CN" sz="3200" b="1" dirty="0" smtClean="0">
                <a:latin typeface="黑体" panose="02010609060101010101" pitchFamily="49" charset="-122"/>
                <a:ea typeface="黑体" panose="02010609060101010101" pitchFamily="49" charset="-122"/>
              </a:rPr>
              <a:t>屈平既</a:t>
            </a:r>
            <a:r>
              <a:rPr lang="zh-CN" altLang="zh-CN" sz="3200" b="1" dirty="0">
                <a:solidFill>
                  <a:srgbClr val="FF0000"/>
                </a:solidFill>
                <a:latin typeface="黑体" panose="02010609060101010101" pitchFamily="49" charset="-122"/>
                <a:ea typeface="黑体" panose="02010609060101010101" pitchFamily="49" charset="-122"/>
              </a:rPr>
              <a:t>绌</a:t>
            </a:r>
            <a:r>
              <a:rPr lang="zh-CN" altLang="zh-CN" sz="3200" b="1" dirty="0">
                <a:latin typeface="黑体" panose="02010609060101010101" pitchFamily="49" charset="-122"/>
                <a:ea typeface="黑体" panose="02010609060101010101" pitchFamily="49" charset="-122"/>
              </a:rPr>
              <a:t>，其后秦欲伐齐，齐与楚</a:t>
            </a:r>
            <a:r>
              <a:rPr lang="zh-CN" altLang="zh-CN" sz="3200" b="1" dirty="0">
                <a:solidFill>
                  <a:srgbClr val="FF0000"/>
                </a:solidFill>
                <a:latin typeface="黑体" panose="02010609060101010101" pitchFamily="49" charset="-122"/>
                <a:ea typeface="黑体" panose="02010609060101010101" pitchFamily="49" charset="-122"/>
              </a:rPr>
              <a:t>从</a:t>
            </a:r>
            <a:r>
              <a:rPr lang="zh-CN" altLang="zh-CN" sz="3200" b="1" dirty="0">
                <a:latin typeface="黑体" panose="02010609060101010101" pitchFamily="49" charset="-122"/>
                <a:ea typeface="黑体" panose="02010609060101010101" pitchFamily="49" charset="-122"/>
              </a:rPr>
              <a:t>亲，惠王患之，乃令张仪</a:t>
            </a:r>
            <a:r>
              <a:rPr lang="zh-CN" altLang="zh-CN" sz="3200" b="1" dirty="0">
                <a:solidFill>
                  <a:srgbClr val="FF0000"/>
                </a:solidFill>
                <a:latin typeface="黑体" panose="02010609060101010101" pitchFamily="49" charset="-122"/>
                <a:ea typeface="黑体" panose="02010609060101010101" pitchFamily="49" charset="-122"/>
              </a:rPr>
              <a:t>佯</a:t>
            </a:r>
            <a:r>
              <a:rPr lang="zh-CN" altLang="zh-CN" sz="3200" b="1" dirty="0">
                <a:latin typeface="黑体" panose="02010609060101010101" pitchFamily="49" charset="-122"/>
                <a:ea typeface="黑体" panose="02010609060101010101" pitchFamily="49" charset="-122"/>
              </a:rPr>
              <a:t>去秦，厚币委</a:t>
            </a:r>
            <a:r>
              <a:rPr lang="zh-CN" altLang="zh-CN" sz="3200" b="1" dirty="0">
                <a:solidFill>
                  <a:srgbClr val="FF0000"/>
                </a:solidFill>
                <a:latin typeface="黑体" panose="02010609060101010101" pitchFamily="49" charset="-122"/>
                <a:ea typeface="黑体" panose="02010609060101010101" pitchFamily="49" charset="-122"/>
              </a:rPr>
              <a:t>质</a:t>
            </a:r>
            <a:r>
              <a:rPr lang="zh-CN" altLang="zh-CN" sz="3200" b="1" dirty="0">
                <a:latin typeface="黑体" panose="02010609060101010101" pitchFamily="49" charset="-122"/>
                <a:ea typeface="黑体" panose="02010609060101010101" pitchFamily="49" charset="-122"/>
              </a:rPr>
              <a:t>事楚，曰：</a:t>
            </a:r>
            <a:r>
              <a:rPr lang="zh-CN" altLang="zh-CN" sz="3200" b="1" dirty="0">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秦甚憎齐，齐与楚</a:t>
            </a:r>
            <a:r>
              <a:rPr lang="zh-CN" altLang="zh-CN" sz="3200" b="1" dirty="0">
                <a:solidFill>
                  <a:srgbClr val="FF0000"/>
                </a:solidFill>
                <a:latin typeface="黑体" panose="02010609060101010101" pitchFamily="49" charset="-122"/>
                <a:ea typeface="黑体" panose="02010609060101010101" pitchFamily="49" charset="-122"/>
              </a:rPr>
              <a:t>从</a:t>
            </a:r>
            <a:r>
              <a:rPr lang="zh-CN" altLang="zh-CN" sz="3200" b="1" dirty="0">
                <a:latin typeface="黑体" panose="02010609060101010101" pitchFamily="49" charset="-122"/>
                <a:ea typeface="黑体" panose="02010609060101010101" pitchFamily="49" charset="-122"/>
              </a:rPr>
              <a:t>亲，楚诚能绝齐，秦愿献商</a:t>
            </a:r>
            <a:r>
              <a:rPr lang="zh-CN" altLang="zh-CN" sz="3200" b="1" dirty="0">
                <a:solidFill>
                  <a:srgbClr val="FF0000"/>
                </a:solidFill>
                <a:latin typeface="黑体" panose="02010609060101010101" pitchFamily="49" charset="-122"/>
                <a:ea typeface="黑体" panose="02010609060101010101" pitchFamily="49" charset="-122"/>
              </a:rPr>
              <a:t>于</a:t>
            </a:r>
            <a:r>
              <a:rPr lang="zh-CN" altLang="zh-CN" sz="3200" b="1" dirty="0">
                <a:latin typeface="黑体" panose="02010609060101010101" pitchFamily="49" charset="-122"/>
                <a:ea typeface="黑体" panose="02010609060101010101" pitchFamily="49" charset="-122"/>
              </a:rPr>
              <a:t>之地六百里。</a:t>
            </a:r>
            <a:r>
              <a:rPr lang="zh-CN" altLang="zh-CN" sz="3200" b="1" dirty="0">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楚怀王贪而信张仪，遂绝齐，使使如秦受地。张仪诈之曰：</a:t>
            </a:r>
            <a:r>
              <a:rPr lang="zh-CN" altLang="zh-CN" sz="3200" b="1" dirty="0">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仪与王约六里，不闻六百里。</a:t>
            </a:r>
            <a:r>
              <a:rPr lang="zh-CN" altLang="zh-CN" sz="3200" b="1" dirty="0">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楚使怒去，归告怀王。怀王怒，大兴师伐秦。秦发兵击之，大破楚师于丹﹑</a:t>
            </a:r>
            <a:r>
              <a:rPr lang="zh-CN" altLang="zh-CN" sz="3200" b="1" dirty="0">
                <a:solidFill>
                  <a:srgbClr val="FF0000"/>
                </a:solidFill>
                <a:latin typeface="黑体" panose="02010609060101010101" pitchFamily="49" charset="-122"/>
                <a:ea typeface="黑体" panose="02010609060101010101" pitchFamily="49" charset="-122"/>
              </a:rPr>
              <a:t>淅</a:t>
            </a:r>
            <a:r>
              <a:rPr lang="zh-CN" altLang="zh-CN" sz="3200" b="1" dirty="0">
                <a:latin typeface="黑体" panose="02010609060101010101" pitchFamily="49" charset="-122"/>
                <a:ea typeface="黑体" panose="02010609060101010101" pitchFamily="49" charset="-122"/>
              </a:rPr>
              <a:t>，斩首八万，虏楚将屈</a:t>
            </a:r>
            <a:r>
              <a:rPr lang="zh-CN" altLang="zh-CN" sz="3200" b="1" dirty="0">
                <a:solidFill>
                  <a:srgbClr val="FF0000"/>
                </a:solidFill>
                <a:latin typeface="黑体" panose="02010609060101010101" pitchFamily="49" charset="-122"/>
                <a:ea typeface="黑体" panose="02010609060101010101" pitchFamily="49" charset="-122"/>
              </a:rPr>
              <a:t>匄</a:t>
            </a:r>
            <a:r>
              <a:rPr lang="zh-CN" altLang="zh-CN" sz="3200" b="1" dirty="0">
                <a:latin typeface="黑体" panose="02010609060101010101" pitchFamily="49" charset="-122"/>
                <a:ea typeface="黑体" panose="02010609060101010101" pitchFamily="49" charset="-122"/>
              </a:rPr>
              <a:t> ，遂取楚之汉中地。怀王乃悉发国中兵，以深入击秦，战于蓝田。魏闻之，袭楚至邓。楚兵惧，自秦归。而齐竟怒不救楚，楚大困。</a:t>
            </a:r>
            <a:endParaRPr lang="zh-CN" altLang="en-US" sz="3200" dirty="0"/>
          </a:p>
        </p:txBody>
      </p:sp>
    </p:spTree>
    <p:extLst>
      <p:ext uri="{BB962C8B-B14F-4D97-AF65-F5344CB8AC3E}">
        <p14:creationId xmlns:p14="http://schemas.microsoft.com/office/powerpoint/2010/main" val="418783162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77134" y="837127"/>
            <a:ext cx="7974437" cy="4803820"/>
          </a:xfrm>
        </p:spPr>
        <p:txBody>
          <a:bodyPr>
            <a:normAutofit/>
          </a:bodyPr>
          <a:lstStyle/>
          <a:p>
            <a:pPr marL="0" indent="0">
              <a:lnSpc>
                <a:spcPct val="100000"/>
              </a:lnSpc>
              <a:buNone/>
            </a:pPr>
            <a:r>
              <a:rPr lang="en-US" altLang="zh-CN" sz="3200" b="1" dirty="0" smtClean="0">
                <a:latin typeface="黑体" panose="02010609060101010101" pitchFamily="49" charset="-122"/>
                <a:ea typeface="黑体" panose="02010609060101010101" pitchFamily="49" charset="-122"/>
              </a:rPr>
              <a:t>    </a:t>
            </a:r>
            <a:r>
              <a:rPr lang="zh-CN" altLang="zh-CN" sz="3200" b="1" dirty="0" smtClean="0">
                <a:latin typeface="黑体" panose="02010609060101010101" pitchFamily="49" charset="-122"/>
                <a:ea typeface="黑体" panose="02010609060101010101" pitchFamily="49" charset="-122"/>
              </a:rPr>
              <a:t>明年</a:t>
            </a:r>
            <a:r>
              <a:rPr lang="zh-CN" altLang="zh-CN" sz="3200" b="1" dirty="0">
                <a:latin typeface="黑体" panose="02010609060101010101" pitchFamily="49" charset="-122"/>
                <a:ea typeface="黑体" panose="02010609060101010101" pitchFamily="49" charset="-122"/>
              </a:rPr>
              <a:t>，秦割汉中地与楚以和。楚王曰：</a:t>
            </a:r>
            <a:r>
              <a:rPr lang="zh-CN" altLang="zh-CN" sz="3200" b="1" dirty="0">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不愿得地，愿得张仪而甘心焉。</a:t>
            </a:r>
            <a:r>
              <a:rPr lang="zh-CN" altLang="zh-CN" sz="3200" b="1" dirty="0">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张仪闻，乃曰：</a:t>
            </a:r>
            <a:r>
              <a:rPr lang="zh-CN" altLang="zh-CN" sz="3200" b="1" dirty="0">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以一仪而</a:t>
            </a:r>
            <a:r>
              <a:rPr lang="zh-CN" altLang="zh-CN" sz="3200" b="1" dirty="0">
                <a:solidFill>
                  <a:srgbClr val="FF0000"/>
                </a:solidFill>
                <a:latin typeface="黑体" panose="02010609060101010101" pitchFamily="49" charset="-122"/>
                <a:ea typeface="黑体" panose="02010609060101010101" pitchFamily="49" charset="-122"/>
              </a:rPr>
              <a:t>当</a:t>
            </a:r>
            <a:r>
              <a:rPr lang="zh-CN" altLang="zh-CN" sz="3200" b="1" dirty="0">
                <a:latin typeface="黑体" panose="02010609060101010101" pitchFamily="49" charset="-122"/>
                <a:ea typeface="黑体" panose="02010609060101010101" pitchFamily="49" charset="-122"/>
              </a:rPr>
              <a:t>汉中地，臣请往如楚。</a:t>
            </a:r>
            <a:r>
              <a:rPr lang="zh-CN" altLang="zh-CN" sz="3200" b="1" dirty="0">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如楚，又因厚币用事者臣</a:t>
            </a:r>
            <a:r>
              <a:rPr lang="zh-CN" altLang="zh-CN" sz="3200" b="1" dirty="0">
                <a:solidFill>
                  <a:srgbClr val="FF0000"/>
                </a:solidFill>
                <a:latin typeface="黑体" panose="02010609060101010101" pitchFamily="49" charset="-122"/>
                <a:ea typeface="黑体" panose="02010609060101010101" pitchFamily="49" charset="-122"/>
              </a:rPr>
              <a:t>靳</a:t>
            </a:r>
            <a:r>
              <a:rPr lang="zh-CN" altLang="zh-CN" sz="3200" b="1" dirty="0">
                <a:latin typeface="黑体" panose="02010609060101010101" pitchFamily="49" charset="-122"/>
                <a:ea typeface="黑体" panose="02010609060101010101" pitchFamily="49" charset="-122"/>
              </a:rPr>
              <a:t>尚，而设</a:t>
            </a:r>
            <a:r>
              <a:rPr lang="zh-CN" altLang="zh-CN" sz="3200" b="1" dirty="0">
                <a:solidFill>
                  <a:srgbClr val="FF0000"/>
                </a:solidFill>
                <a:latin typeface="黑体" panose="02010609060101010101" pitchFamily="49" charset="-122"/>
                <a:ea typeface="黑体" panose="02010609060101010101" pitchFamily="49" charset="-122"/>
              </a:rPr>
              <a:t>诡</a:t>
            </a:r>
            <a:r>
              <a:rPr lang="zh-CN" altLang="zh-CN" sz="3200" b="1" dirty="0">
                <a:latin typeface="黑体" panose="02010609060101010101" pitchFamily="49" charset="-122"/>
                <a:ea typeface="黑体" panose="02010609060101010101" pitchFamily="49" charset="-122"/>
              </a:rPr>
              <a:t>辩于怀王之宠</a:t>
            </a:r>
            <a:r>
              <a:rPr lang="zh-CN" altLang="zh-CN" sz="3200" b="1" dirty="0">
                <a:solidFill>
                  <a:srgbClr val="FF0000"/>
                </a:solidFill>
                <a:latin typeface="黑体" panose="02010609060101010101" pitchFamily="49" charset="-122"/>
                <a:ea typeface="黑体" panose="02010609060101010101" pitchFamily="49" charset="-122"/>
              </a:rPr>
              <a:t>姬</a:t>
            </a:r>
            <a:r>
              <a:rPr lang="zh-CN" altLang="zh-CN" sz="3200" b="1" dirty="0">
                <a:latin typeface="黑体" panose="02010609060101010101" pitchFamily="49" charset="-122"/>
                <a:ea typeface="黑体" panose="02010609060101010101" pitchFamily="49" charset="-122"/>
              </a:rPr>
              <a:t>郑袖。怀王竟听郑袖，复释去张仪。是时屈平</a:t>
            </a:r>
            <a:r>
              <a:rPr lang="zh-CN" altLang="zh-CN" sz="3200" b="1" dirty="0">
                <a:solidFill>
                  <a:srgbClr val="FF0000"/>
                </a:solidFill>
                <a:latin typeface="黑体" panose="02010609060101010101" pitchFamily="49" charset="-122"/>
                <a:ea typeface="黑体" panose="02010609060101010101" pitchFamily="49" charset="-122"/>
              </a:rPr>
              <a:t>既</a:t>
            </a:r>
            <a:r>
              <a:rPr lang="zh-CN" altLang="zh-CN" sz="3200" b="1" dirty="0">
                <a:latin typeface="黑体" panose="02010609060101010101" pitchFamily="49" charset="-122"/>
                <a:ea typeface="黑体" panose="02010609060101010101" pitchFamily="49" charset="-122"/>
              </a:rPr>
              <a:t>疏，不复在位，使于齐，顾反，</a:t>
            </a:r>
            <a:r>
              <a:rPr lang="zh-CN" altLang="zh-CN" sz="3200" b="1" dirty="0">
                <a:solidFill>
                  <a:srgbClr val="FF0000"/>
                </a:solidFill>
                <a:latin typeface="黑体" panose="02010609060101010101" pitchFamily="49" charset="-122"/>
                <a:ea typeface="黑体" panose="02010609060101010101" pitchFamily="49" charset="-122"/>
              </a:rPr>
              <a:t>谏</a:t>
            </a:r>
            <a:r>
              <a:rPr lang="zh-CN" altLang="zh-CN" sz="3200" b="1" dirty="0">
                <a:latin typeface="黑体" panose="02010609060101010101" pitchFamily="49" charset="-122"/>
                <a:ea typeface="黑体" panose="02010609060101010101" pitchFamily="49" charset="-122"/>
              </a:rPr>
              <a:t>怀王曰：</a:t>
            </a:r>
            <a:r>
              <a:rPr lang="zh-CN" altLang="zh-CN" sz="3200" b="1" dirty="0">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何不杀张仪？</a:t>
            </a:r>
            <a:r>
              <a:rPr lang="zh-CN" altLang="zh-CN" sz="3200" b="1" dirty="0">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怀王悔，追张仪不及</a:t>
            </a:r>
            <a:r>
              <a:rPr lang="zh-CN" altLang="zh-CN" sz="3200" b="1" dirty="0" smtClean="0">
                <a:latin typeface="黑体" panose="02010609060101010101" pitchFamily="49" charset="-122"/>
                <a:ea typeface="黑体" panose="02010609060101010101" pitchFamily="49" charset="-122"/>
              </a:rPr>
              <a:t>。</a:t>
            </a:r>
            <a:endParaRPr lang="en-US" altLang="zh-CN" sz="3200" b="1" dirty="0" smtClean="0">
              <a:latin typeface="黑体" panose="02010609060101010101" pitchFamily="49" charset="-122"/>
              <a:ea typeface="黑体" panose="02010609060101010101" pitchFamily="49" charset="-122"/>
            </a:endParaRPr>
          </a:p>
          <a:p>
            <a:pPr marL="0" indent="0">
              <a:lnSpc>
                <a:spcPct val="100000"/>
              </a:lnSpc>
              <a:buNone/>
            </a:pPr>
            <a:r>
              <a:rPr lang="en-US" altLang="zh-CN" sz="3200" b="1" dirty="0" smtClean="0">
                <a:latin typeface="黑体" panose="02010609060101010101" pitchFamily="49" charset="-122"/>
                <a:ea typeface="黑体" panose="02010609060101010101" pitchFamily="49" charset="-122"/>
              </a:rPr>
              <a:t>    </a:t>
            </a:r>
            <a:r>
              <a:rPr lang="zh-CN" altLang="zh-CN" sz="3200" b="1" dirty="0" smtClean="0">
                <a:latin typeface="黑体" panose="02010609060101010101" pitchFamily="49" charset="-122"/>
                <a:ea typeface="黑体" panose="02010609060101010101" pitchFamily="49" charset="-122"/>
              </a:rPr>
              <a:t>其后</a:t>
            </a:r>
            <a:r>
              <a:rPr lang="zh-CN" altLang="zh-CN" sz="3200" b="1" dirty="0">
                <a:latin typeface="黑体" panose="02010609060101010101" pitchFamily="49" charset="-122"/>
                <a:ea typeface="黑体" panose="02010609060101010101" pitchFamily="49" charset="-122"/>
              </a:rPr>
              <a:t>诸侯共击楚，大破之，杀其将唐</a:t>
            </a:r>
            <a:r>
              <a:rPr lang="zh-CN" altLang="zh-CN" sz="3200" b="1" dirty="0">
                <a:solidFill>
                  <a:srgbClr val="FF0000"/>
                </a:solidFill>
                <a:latin typeface="黑体" panose="02010609060101010101" pitchFamily="49" charset="-122"/>
                <a:ea typeface="黑体" panose="02010609060101010101" pitchFamily="49" charset="-122"/>
              </a:rPr>
              <a:t>眛</a:t>
            </a:r>
            <a:r>
              <a:rPr lang="zh-CN" altLang="zh-CN" sz="3200" b="1" dirty="0" smtClean="0">
                <a:latin typeface="黑体" panose="02010609060101010101" pitchFamily="49" charset="-122"/>
                <a:ea typeface="黑体" panose="02010609060101010101" pitchFamily="49" charset="-122"/>
              </a:rPr>
              <a:t>。</a:t>
            </a:r>
            <a:endParaRPr lang="zh-CN" altLang="zh-CN" sz="32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1651617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39251" y="515158"/>
            <a:ext cx="8785807" cy="5666703"/>
          </a:xfrm>
        </p:spPr>
        <p:txBody>
          <a:bodyPr>
            <a:noAutofit/>
          </a:bodyPr>
          <a:lstStyle/>
          <a:p>
            <a:pPr marL="0" indent="0" algn="just">
              <a:lnSpc>
                <a:spcPct val="100000"/>
              </a:lnSpc>
              <a:buNone/>
            </a:pPr>
            <a:r>
              <a:rPr lang="en-US" altLang="zh-CN" sz="3200" b="1" dirty="0" smtClean="0">
                <a:latin typeface="黑体" panose="02010609060101010101" pitchFamily="49" charset="-122"/>
                <a:ea typeface="黑体" panose="02010609060101010101" pitchFamily="49" charset="-122"/>
              </a:rPr>
              <a:t>    </a:t>
            </a:r>
            <a:r>
              <a:rPr lang="zh-CN" altLang="zh-CN" sz="3200" b="1" dirty="0" smtClean="0">
                <a:latin typeface="黑体" panose="02010609060101010101" pitchFamily="49" charset="-122"/>
                <a:ea typeface="黑体" panose="02010609060101010101" pitchFamily="49" charset="-122"/>
              </a:rPr>
              <a:t>时</a:t>
            </a:r>
            <a:r>
              <a:rPr lang="zh-CN" altLang="zh-CN" sz="3200" b="1" dirty="0">
                <a:latin typeface="黑体" panose="02010609060101010101" pitchFamily="49" charset="-122"/>
                <a:ea typeface="黑体" panose="02010609060101010101" pitchFamily="49" charset="-122"/>
              </a:rPr>
              <a:t>秦昭王与楚婚，欲与怀王会。怀王欲行，屈平曰：</a:t>
            </a:r>
            <a:r>
              <a:rPr lang="zh-CN" altLang="zh-CN" sz="3200" b="1" dirty="0">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秦虎狼之国，不可信，不如</a:t>
            </a:r>
            <a:r>
              <a:rPr lang="zh-CN" altLang="zh-CN" sz="3200" b="1" dirty="0">
                <a:solidFill>
                  <a:srgbClr val="FF0000"/>
                </a:solidFill>
                <a:latin typeface="黑体" panose="02010609060101010101" pitchFamily="49" charset="-122"/>
                <a:ea typeface="黑体" panose="02010609060101010101" pitchFamily="49" charset="-122"/>
              </a:rPr>
              <a:t>毋</a:t>
            </a:r>
            <a:r>
              <a:rPr lang="zh-CN" altLang="zh-CN" sz="3200" b="1" dirty="0">
                <a:latin typeface="黑体" panose="02010609060101010101" pitchFamily="49" charset="-122"/>
                <a:ea typeface="黑体" panose="02010609060101010101" pitchFamily="49" charset="-122"/>
              </a:rPr>
              <a:t>行。</a:t>
            </a:r>
            <a:r>
              <a:rPr lang="zh-CN" altLang="zh-CN" sz="3200" b="1" dirty="0">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怀王</a:t>
            </a:r>
            <a:r>
              <a:rPr lang="zh-CN" altLang="zh-CN" sz="3200" b="1" dirty="0">
                <a:solidFill>
                  <a:srgbClr val="FF0000"/>
                </a:solidFill>
                <a:latin typeface="黑体" panose="02010609060101010101" pitchFamily="49" charset="-122"/>
                <a:ea typeface="黑体" panose="02010609060101010101" pitchFamily="49" charset="-122"/>
              </a:rPr>
              <a:t>稚</a:t>
            </a:r>
            <a:r>
              <a:rPr lang="zh-CN" altLang="zh-CN" sz="3200" b="1" dirty="0">
                <a:latin typeface="黑体" panose="02010609060101010101" pitchFamily="49" charset="-122"/>
                <a:ea typeface="黑体" panose="02010609060101010101" pitchFamily="49" charset="-122"/>
              </a:rPr>
              <a:t>子子兰劝王行：</a:t>
            </a:r>
            <a:r>
              <a:rPr lang="zh-CN" altLang="zh-CN" sz="3200" b="1" dirty="0">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奈何绝秦欢！</a:t>
            </a:r>
            <a:r>
              <a:rPr lang="zh-CN" altLang="zh-CN" sz="3200" b="1" dirty="0">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怀王卒行。入武关，秦伏兵绝其后，因留怀王以求割地。怀王怒，不听。亡走赵，赵不</a:t>
            </a:r>
            <a:r>
              <a:rPr lang="zh-CN" altLang="zh-CN" sz="3200" b="1" dirty="0">
                <a:solidFill>
                  <a:srgbClr val="FF0000"/>
                </a:solidFill>
                <a:latin typeface="黑体" panose="02010609060101010101" pitchFamily="49" charset="-122"/>
                <a:ea typeface="黑体" panose="02010609060101010101" pitchFamily="49" charset="-122"/>
              </a:rPr>
              <a:t>内</a:t>
            </a:r>
            <a:r>
              <a:rPr lang="zh-CN" altLang="zh-CN" sz="3200" b="1" dirty="0">
                <a:latin typeface="黑体" panose="02010609060101010101" pitchFamily="49" charset="-122"/>
                <a:ea typeface="黑体" panose="02010609060101010101" pitchFamily="49" charset="-122"/>
              </a:rPr>
              <a:t>。复之秦，竟死于秦而归葬。长子</a:t>
            </a:r>
            <a:r>
              <a:rPr lang="zh-CN" altLang="zh-CN" sz="3200" b="1" dirty="0">
                <a:solidFill>
                  <a:srgbClr val="FF0000"/>
                </a:solidFill>
                <a:latin typeface="黑体" panose="02010609060101010101" pitchFamily="49" charset="-122"/>
                <a:ea typeface="黑体" panose="02010609060101010101" pitchFamily="49" charset="-122"/>
              </a:rPr>
              <a:t>顷</a:t>
            </a:r>
            <a:r>
              <a:rPr lang="zh-CN" altLang="zh-CN" sz="3200" b="1" dirty="0">
                <a:latin typeface="黑体" panose="02010609060101010101" pitchFamily="49" charset="-122"/>
                <a:ea typeface="黑体" panose="02010609060101010101" pitchFamily="49" charset="-122"/>
              </a:rPr>
              <a:t>襄王立，以其弟子兰为令</a:t>
            </a:r>
            <a:r>
              <a:rPr lang="zh-CN" altLang="zh-CN" sz="3200" b="1" dirty="0">
                <a:solidFill>
                  <a:srgbClr val="FF0000"/>
                </a:solidFill>
                <a:latin typeface="黑体" panose="02010609060101010101" pitchFamily="49" charset="-122"/>
                <a:ea typeface="黑体" panose="02010609060101010101" pitchFamily="49" charset="-122"/>
              </a:rPr>
              <a:t>尹</a:t>
            </a:r>
            <a:r>
              <a:rPr lang="zh-CN" altLang="zh-CN" sz="3200" b="1" dirty="0">
                <a:latin typeface="黑体" panose="02010609060101010101" pitchFamily="49" charset="-122"/>
                <a:ea typeface="黑体" panose="02010609060101010101" pitchFamily="49" charset="-122"/>
              </a:rPr>
              <a:t>。</a:t>
            </a:r>
          </a:p>
          <a:p>
            <a:pPr marL="0" indent="0" algn="just">
              <a:lnSpc>
                <a:spcPct val="100000"/>
              </a:lnSpc>
              <a:buNone/>
            </a:pPr>
            <a:r>
              <a:rPr lang="zh-CN" altLang="zh-CN" sz="3200" b="1" dirty="0">
                <a:latin typeface="黑体" panose="02010609060101010101" pitchFamily="49" charset="-122"/>
                <a:ea typeface="黑体" panose="02010609060101010101" pitchFamily="49" charset="-122"/>
              </a:rPr>
              <a:t>    楚人既</a:t>
            </a:r>
            <a:r>
              <a:rPr lang="zh-CN" altLang="zh-CN" sz="3200" b="1" dirty="0">
                <a:solidFill>
                  <a:srgbClr val="FF0000"/>
                </a:solidFill>
                <a:latin typeface="黑体" panose="02010609060101010101" pitchFamily="49" charset="-122"/>
                <a:ea typeface="黑体" panose="02010609060101010101" pitchFamily="49" charset="-122"/>
              </a:rPr>
              <a:t>咎</a:t>
            </a:r>
            <a:r>
              <a:rPr lang="zh-CN" altLang="zh-CN" sz="3200" b="1" dirty="0">
                <a:latin typeface="黑体" panose="02010609060101010101" pitchFamily="49" charset="-122"/>
                <a:ea typeface="黑体" panose="02010609060101010101" pitchFamily="49" charset="-122"/>
              </a:rPr>
              <a:t>子兰以劝怀王入秦而不反也。屈平既</a:t>
            </a:r>
            <a:r>
              <a:rPr lang="zh-CN" altLang="zh-CN" sz="3200" b="1" dirty="0">
                <a:solidFill>
                  <a:srgbClr val="FF0000"/>
                </a:solidFill>
                <a:latin typeface="黑体" panose="02010609060101010101" pitchFamily="49" charset="-122"/>
                <a:ea typeface="黑体" panose="02010609060101010101" pitchFamily="49" charset="-122"/>
              </a:rPr>
              <a:t>嫉</a:t>
            </a:r>
            <a:r>
              <a:rPr lang="zh-CN" altLang="zh-CN" sz="3200" b="1" dirty="0">
                <a:latin typeface="黑体" panose="02010609060101010101" pitchFamily="49" charset="-122"/>
                <a:ea typeface="黑体" panose="02010609060101010101" pitchFamily="49" charset="-122"/>
              </a:rPr>
              <a:t>之，虽放流，眷顾楚国，系心怀王，不忘欲反，冀幸君之一悟，俗之一改也。其存君</a:t>
            </a:r>
            <a:r>
              <a:rPr lang="zh-CN" altLang="zh-CN" sz="3200" b="1" dirty="0">
                <a:solidFill>
                  <a:srgbClr val="FF0000"/>
                </a:solidFill>
                <a:latin typeface="黑体" panose="02010609060101010101" pitchFamily="49" charset="-122"/>
                <a:ea typeface="黑体" panose="02010609060101010101" pitchFamily="49" charset="-122"/>
              </a:rPr>
              <a:t>兴</a:t>
            </a:r>
            <a:r>
              <a:rPr lang="zh-CN" altLang="zh-CN" sz="3200" b="1" dirty="0">
                <a:latin typeface="黑体" panose="02010609060101010101" pitchFamily="49" charset="-122"/>
                <a:ea typeface="黑体" panose="02010609060101010101" pitchFamily="49" charset="-122"/>
              </a:rPr>
              <a:t>国而欲反复之，一篇之中三致志焉。然终无可奈何，故不可以反，卒以此见怀王之终不悟也。</a:t>
            </a:r>
            <a:endParaRPr lang="zh-CN" altLang="en-US" sz="3200" dirty="0"/>
          </a:p>
        </p:txBody>
      </p:sp>
    </p:spTree>
    <p:extLst>
      <p:ext uri="{BB962C8B-B14F-4D97-AF65-F5344CB8AC3E}">
        <p14:creationId xmlns:p14="http://schemas.microsoft.com/office/powerpoint/2010/main" val="310100274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28650" y="540913"/>
            <a:ext cx="7886700" cy="5215943"/>
          </a:xfrm>
        </p:spPr>
        <p:txBody>
          <a:bodyPr>
            <a:normAutofit/>
          </a:bodyPr>
          <a:lstStyle/>
          <a:p>
            <a:pPr marL="0" indent="0" algn="just">
              <a:lnSpc>
                <a:spcPct val="100000"/>
              </a:lnSpc>
              <a:buNone/>
            </a:pPr>
            <a:r>
              <a:rPr lang="zh-CN" altLang="zh-CN" sz="3200" b="1" dirty="0">
                <a:latin typeface="黑体" panose="02010609060101010101" pitchFamily="49" charset="-122"/>
                <a:ea typeface="黑体" panose="02010609060101010101" pitchFamily="49" charset="-122"/>
              </a:rPr>
              <a:t> </a:t>
            </a:r>
            <a:r>
              <a:rPr lang="en-US" altLang="zh-CN" sz="3200" b="1" dirty="0" smtClean="0">
                <a:latin typeface="黑体" panose="02010609060101010101" pitchFamily="49" charset="-122"/>
                <a:ea typeface="黑体" panose="02010609060101010101" pitchFamily="49" charset="-122"/>
              </a:rPr>
              <a:t>   </a:t>
            </a:r>
            <a:r>
              <a:rPr lang="zh-CN" altLang="zh-CN" sz="3200" b="1" dirty="0" smtClean="0">
                <a:latin typeface="黑体" panose="02010609060101010101" pitchFamily="49" charset="-122"/>
                <a:ea typeface="黑体" panose="02010609060101010101" pitchFamily="49" charset="-122"/>
              </a:rPr>
              <a:t>人</a:t>
            </a:r>
            <a:r>
              <a:rPr lang="zh-CN" altLang="zh-CN" sz="3200" b="1" dirty="0">
                <a:latin typeface="黑体" panose="02010609060101010101" pitchFamily="49" charset="-122"/>
                <a:ea typeface="黑体" panose="02010609060101010101" pitchFamily="49" charset="-122"/>
              </a:rPr>
              <a:t>君无愚、智、贤、不肖，莫不欲求忠以自为，举贤以自</a:t>
            </a:r>
            <a:r>
              <a:rPr lang="zh-CN" altLang="zh-CN" sz="3200" b="1" dirty="0">
                <a:solidFill>
                  <a:srgbClr val="FF0000"/>
                </a:solidFill>
                <a:latin typeface="黑体" panose="02010609060101010101" pitchFamily="49" charset="-122"/>
                <a:ea typeface="黑体" panose="02010609060101010101" pitchFamily="49" charset="-122"/>
              </a:rPr>
              <a:t>佐</a:t>
            </a:r>
            <a:r>
              <a:rPr lang="zh-CN" altLang="zh-CN" sz="3200" b="1" dirty="0">
                <a:latin typeface="黑体" panose="02010609060101010101" pitchFamily="49" charset="-122"/>
                <a:ea typeface="黑体" panose="02010609060101010101" pitchFamily="49" charset="-122"/>
              </a:rPr>
              <a:t>，然亡国破家相随</a:t>
            </a:r>
            <a:r>
              <a:rPr lang="zh-CN" altLang="zh-CN" sz="3200" b="1" dirty="0">
                <a:solidFill>
                  <a:srgbClr val="FF0000"/>
                </a:solidFill>
                <a:latin typeface="黑体" panose="02010609060101010101" pitchFamily="49" charset="-122"/>
                <a:ea typeface="黑体" panose="02010609060101010101" pitchFamily="49" charset="-122"/>
              </a:rPr>
              <a:t>属</a:t>
            </a:r>
            <a:r>
              <a:rPr lang="zh-CN" altLang="zh-CN" sz="3200" b="1" dirty="0">
                <a:latin typeface="黑体" panose="02010609060101010101" pitchFamily="49" charset="-122"/>
                <a:ea typeface="黑体" panose="02010609060101010101" pitchFamily="49" charset="-122"/>
              </a:rPr>
              <a:t>，而圣君治国</a:t>
            </a:r>
            <a:r>
              <a:rPr lang="zh-CN" altLang="zh-CN" sz="3200" b="1" dirty="0">
                <a:solidFill>
                  <a:srgbClr val="FF0000"/>
                </a:solidFill>
                <a:latin typeface="黑体" panose="02010609060101010101" pitchFamily="49" charset="-122"/>
                <a:ea typeface="黑体" panose="02010609060101010101" pitchFamily="49" charset="-122"/>
              </a:rPr>
              <a:t>累</a:t>
            </a:r>
            <a:r>
              <a:rPr lang="zh-CN" altLang="zh-CN" sz="3200" b="1" dirty="0">
                <a:latin typeface="黑体" panose="02010609060101010101" pitchFamily="49" charset="-122"/>
                <a:ea typeface="黑体" panose="02010609060101010101" pitchFamily="49" charset="-122"/>
              </a:rPr>
              <a:t>世而不见者，其所谓忠者不忠，而所谓贤者不贤也。怀王以不知忠臣之</a:t>
            </a:r>
            <a:r>
              <a:rPr lang="zh-CN" altLang="zh-CN" sz="3200" b="1" dirty="0">
                <a:solidFill>
                  <a:srgbClr val="FF0000"/>
                </a:solidFill>
                <a:latin typeface="黑体" panose="02010609060101010101" pitchFamily="49" charset="-122"/>
                <a:ea typeface="黑体" panose="02010609060101010101" pitchFamily="49" charset="-122"/>
              </a:rPr>
              <a:t>分</a:t>
            </a:r>
            <a:r>
              <a:rPr lang="zh-CN" altLang="zh-CN" sz="3200" b="1" dirty="0">
                <a:latin typeface="黑体" panose="02010609060101010101" pitchFamily="49" charset="-122"/>
                <a:ea typeface="黑体" panose="02010609060101010101" pitchFamily="49" charset="-122"/>
              </a:rPr>
              <a:t>，故内惑于郑袖，外欺于张仪，疏屈平而信上官大夫﹑令尹子兰。兵</a:t>
            </a:r>
            <a:r>
              <a:rPr lang="zh-CN" altLang="zh-CN" sz="3200" b="1" dirty="0">
                <a:solidFill>
                  <a:srgbClr val="FF0000"/>
                </a:solidFill>
                <a:latin typeface="黑体" panose="02010609060101010101" pitchFamily="49" charset="-122"/>
                <a:ea typeface="黑体" panose="02010609060101010101" pitchFamily="49" charset="-122"/>
              </a:rPr>
              <a:t>挫</a:t>
            </a:r>
            <a:r>
              <a:rPr lang="zh-CN" altLang="zh-CN" sz="3200" b="1" dirty="0">
                <a:latin typeface="黑体" panose="02010609060101010101" pitchFamily="49" charset="-122"/>
                <a:ea typeface="黑体" panose="02010609060101010101" pitchFamily="49" charset="-122"/>
              </a:rPr>
              <a:t>地削，亡其六郡，身客死于秦，</a:t>
            </a:r>
            <a:r>
              <a:rPr lang="zh-CN" altLang="zh-CN" sz="3200" b="1" dirty="0">
                <a:solidFill>
                  <a:srgbClr val="FF0000"/>
                </a:solidFill>
                <a:latin typeface="黑体" panose="02010609060101010101" pitchFamily="49" charset="-122"/>
                <a:ea typeface="黑体" panose="02010609060101010101" pitchFamily="49" charset="-122"/>
              </a:rPr>
              <a:t>为</a:t>
            </a:r>
            <a:r>
              <a:rPr lang="zh-CN" altLang="zh-CN" sz="3200" b="1" dirty="0">
                <a:latin typeface="黑体" panose="02010609060101010101" pitchFamily="49" charset="-122"/>
                <a:ea typeface="黑体" panose="02010609060101010101" pitchFamily="49" charset="-122"/>
              </a:rPr>
              <a:t>天下笑。 此不知人之祸也。 </a:t>
            </a:r>
          </a:p>
          <a:p>
            <a:pPr marL="0" indent="0" algn="just">
              <a:lnSpc>
                <a:spcPct val="100000"/>
              </a:lnSpc>
              <a:buNone/>
            </a:pPr>
            <a:r>
              <a:rPr lang="zh-CN" altLang="zh-CN" sz="3200" b="1" dirty="0">
                <a:latin typeface="黑体" panose="02010609060101010101" pitchFamily="49" charset="-122"/>
                <a:ea typeface="黑体" panose="02010609060101010101" pitchFamily="49" charset="-122"/>
              </a:rPr>
              <a:t>    令尹子兰闻之大怒，卒使上官大夫短屈原于顷襄王，顷襄王怒而</a:t>
            </a:r>
            <a:r>
              <a:rPr lang="zh-CN" altLang="zh-CN" sz="3200" b="1" dirty="0">
                <a:solidFill>
                  <a:srgbClr val="FF0000"/>
                </a:solidFill>
                <a:latin typeface="黑体" panose="02010609060101010101" pitchFamily="49" charset="-122"/>
                <a:ea typeface="黑体" panose="02010609060101010101" pitchFamily="49" charset="-122"/>
              </a:rPr>
              <a:t>迁</a:t>
            </a:r>
            <a:r>
              <a:rPr lang="zh-CN" altLang="zh-CN" sz="3200" b="1" dirty="0">
                <a:latin typeface="黑体" panose="02010609060101010101" pitchFamily="49" charset="-122"/>
                <a:ea typeface="黑体" panose="02010609060101010101" pitchFamily="49" charset="-122"/>
              </a:rPr>
              <a:t>之。</a:t>
            </a:r>
            <a:endParaRPr lang="zh-CN" altLang="en-US" sz="3200" dirty="0"/>
          </a:p>
        </p:txBody>
      </p:sp>
    </p:spTree>
    <p:extLst>
      <p:ext uri="{BB962C8B-B14F-4D97-AF65-F5344CB8AC3E}">
        <p14:creationId xmlns:p14="http://schemas.microsoft.com/office/powerpoint/2010/main" val="16859499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353856" y="273229"/>
            <a:ext cx="8435975" cy="600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lang="zh-CN" altLang="zh-CN" sz="3200" b="1" dirty="0">
                <a:latin typeface="黑体" panose="02010609060101010101" pitchFamily="49" charset="-122"/>
                <a:ea typeface="黑体" panose="02010609060101010101" pitchFamily="49" charset="-122"/>
              </a:rPr>
              <a:t>    </a:t>
            </a:r>
            <a:r>
              <a:rPr lang="zh-CN" sz="3200" b="1" dirty="0">
                <a:latin typeface="黑体" panose="02010609060101010101" pitchFamily="49" charset="-122"/>
                <a:ea typeface="黑体" panose="02010609060101010101" pitchFamily="49" charset="-122"/>
              </a:rPr>
              <a:t>屈原至于江滨，</a:t>
            </a:r>
            <a:r>
              <a:rPr lang="zh-CN" sz="3200" b="1" dirty="0">
                <a:solidFill>
                  <a:srgbClr val="FF0000"/>
                </a:solidFill>
                <a:latin typeface="黑体" panose="02010609060101010101" pitchFamily="49" charset="-122"/>
                <a:ea typeface="黑体" panose="02010609060101010101" pitchFamily="49" charset="-122"/>
              </a:rPr>
              <a:t>被</a:t>
            </a:r>
            <a:r>
              <a:rPr lang="zh-CN" sz="3200" b="1" dirty="0">
                <a:latin typeface="黑体" panose="02010609060101010101" pitchFamily="49" charset="-122"/>
                <a:ea typeface="黑体" panose="02010609060101010101" pitchFamily="49" charset="-122"/>
              </a:rPr>
              <a:t>发行吟泽畔。颜色憔悴，形容枯</a:t>
            </a:r>
            <a:r>
              <a:rPr lang="zh-CN" sz="3200" b="1" dirty="0">
                <a:solidFill>
                  <a:srgbClr val="FF0000"/>
                </a:solidFill>
                <a:latin typeface="黑体" panose="02010609060101010101" pitchFamily="49" charset="-122"/>
                <a:ea typeface="黑体" panose="02010609060101010101" pitchFamily="49" charset="-122"/>
              </a:rPr>
              <a:t>槁</a:t>
            </a:r>
            <a:r>
              <a:rPr lang="zh-CN" sz="3200" b="1" dirty="0">
                <a:latin typeface="黑体" panose="02010609060101010101" pitchFamily="49" charset="-122"/>
                <a:ea typeface="黑体" panose="02010609060101010101" pitchFamily="49" charset="-122"/>
              </a:rPr>
              <a:t>。渔</a:t>
            </a:r>
            <a:r>
              <a:rPr lang="zh-CN" sz="3200" b="1" dirty="0">
                <a:solidFill>
                  <a:srgbClr val="FF0000"/>
                </a:solidFill>
                <a:latin typeface="黑体" panose="02010609060101010101" pitchFamily="49" charset="-122"/>
                <a:ea typeface="黑体" panose="02010609060101010101" pitchFamily="49" charset="-122"/>
              </a:rPr>
              <a:t>父</a:t>
            </a:r>
            <a:r>
              <a:rPr lang="zh-CN" sz="3200" b="1" dirty="0">
                <a:latin typeface="黑体" panose="02010609060101010101" pitchFamily="49" charset="-122"/>
                <a:ea typeface="黑体" panose="02010609060101010101" pitchFamily="49" charset="-122"/>
              </a:rPr>
              <a:t>见而问之曰：</a:t>
            </a:r>
            <a:r>
              <a:rPr lang="zh-CN" sz="3200" b="1" dirty="0">
                <a:ea typeface="黑体" panose="02010609060101010101" pitchFamily="49" charset="-122"/>
              </a:rPr>
              <a:t>“</a:t>
            </a:r>
            <a:r>
              <a:rPr lang="zh-CN" sz="3200" b="1" dirty="0">
                <a:latin typeface="黑体" panose="02010609060101010101" pitchFamily="49" charset="-122"/>
                <a:ea typeface="黑体" panose="02010609060101010101" pitchFamily="49" charset="-122"/>
              </a:rPr>
              <a:t>子非三</a:t>
            </a:r>
            <a:r>
              <a:rPr lang="zh-CN" sz="3200" b="1" dirty="0">
                <a:solidFill>
                  <a:srgbClr val="FF0000"/>
                </a:solidFill>
                <a:latin typeface="黑体" panose="02010609060101010101" pitchFamily="49" charset="-122"/>
                <a:ea typeface="黑体" panose="02010609060101010101" pitchFamily="49" charset="-122"/>
              </a:rPr>
              <a:t>闾</a:t>
            </a:r>
            <a:r>
              <a:rPr lang="zh-CN" sz="3200" b="1" dirty="0">
                <a:latin typeface="黑体" panose="02010609060101010101" pitchFamily="49" charset="-122"/>
                <a:ea typeface="黑体" panose="02010609060101010101" pitchFamily="49" charset="-122"/>
              </a:rPr>
              <a:t>大夫</a:t>
            </a:r>
            <a:r>
              <a:rPr lang="zh-CN" sz="3200" b="1" dirty="0">
                <a:solidFill>
                  <a:srgbClr val="FF0000"/>
                </a:solidFill>
                <a:latin typeface="黑体" panose="02010609060101010101" pitchFamily="49" charset="-122"/>
                <a:ea typeface="黑体" panose="02010609060101010101" pitchFamily="49" charset="-122"/>
              </a:rPr>
              <a:t>欤</a:t>
            </a:r>
            <a:r>
              <a:rPr lang="zh-CN" sz="3200" b="1" dirty="0">
                <a:latin typeface="黑体" panose="02010609060101010101" pitchFamily="49" charset="-122"/>
                <a:ea typeface="黑体" panose="02010609060101010101" pitchFamily="49" charset="-122"/>
              </a:rPr>
              <a:t>？何故而至此？</a:t>
            </a:r>
            <a:r>
              <a:rPr lang="zh-CN" sz="3200" b="1" dirty="0">
                <a:ea typeface="黑体" panose="02010609060101010101" pitchFamily="49" charset="-122"/>
              </a:rPr>
              <a:t>”</a:t>
            </a:r>
            <a:r>
              <a:rPr lang="zh-CN" sz="3200" b="1" dirty="0">
                <a:latin typeface="黑体" panose="02010609060101010101" pitchFamily="49" charset="-122"/>
                <a:ea typeface="黑体" panose="02010609060101010101" pitchFamily="49" charset="-122"/>
              </a:rPr>
              <a:t>屈原曰：</a:t>
            </a:r>
            <a:r>
              <a:rPr lang="zh-CN" sz="3200" b="1" dirty="0">
                <a:ea typeface="黑体" panose="02010609060101010101" pitchFamily="49" charset="-122"/>
              </a:rPr>
              <a:t>“</a:t>
            </a:r>
            <a:r>
              <a:rPr lang="zh-CN" sz="3200" b="1" u="sng" dirty="0">
                <a:solidFill>
                  <a:srgbClr val="002060"/>
                </a:solidFill>
                <a:latin typeface="黑体" panose="02010609060101010101" pitchFamily="49" charset="-122"/>
                <a:ea typeface="黑体" panose="02010609060101010101" pitchFamily="49" charset="-122"/>
              </a:rPr>
              <a:t>举世混浊而我独清，众人皆醉而我独醒</a:t>
            </a:r>
            <a:r>
              <a:rPr lang="zh-CN" sz="3200" b="1" dirty="0">
                <a:latin typeface="黑体" panose="02010609060101010101" pitchFamily="49" charset="-122"/>
                <a:ea typeface="黑体" panose="02010609060101010101" pitchFamily="49" charset="-122"/>
              </a:rPr>
              <a:t>，是以见放。</a:t>
            </a:r>
            <a:r>
              <a:rPr lang="zh-CN" sz="3200" b="1" dirty="0">
                <a:ea typeface="黑体" panose="02010609060101010101" pitchFamily="49" charset="-122"/>
              </a:rPr>
              <a:t>”</a:t>
            </a:r>
            <a:r>
              <a:rPr lang="zh-CN" sz="3200" b="1" dirty="0">
                <a:latin typeface="黑体" panose="02010609060101010101" pitchFamily="49" charset="-122"/>
                <a:ea typeface="黑体" panose="02010609060101010101" pitchFamily="49" charset="-122"/>
              </a:rPr>
              <a:t>渔父曰：</a:t>
            </a:r>
            <a:r>
              <a:rPr lang="zh-CN" sz="3200" b="1" dirty="0">
                <a:ea typeface="黑体" panose="02010609060101010101" pitchFamily="49" charset="-122"/>
              </a:rPr>
              <a:t>“</a:t>
            </a:r>
            <a:r>
              <a:rPr lang="zh-CN" sz="3200" b="1" dirty="0">
                <a:latin typeface="黑体" panose="02010609060101010101" pitchFamily="49" charset="-122"/>
                <a:ea typeface="黑体" panose="02010609060101010101" pitchFamily="49" charset="-122"/>
              </a:rPr>
              <a:t>夫圣人者，不凝滞于物而能与世推移。举世混浊，何不随其流而扬其波？众人皆醉，何不</a:t>
            </a:r>
            <a:r>
              <a:rPr lang="zh-CN" sz="3200" b="1" dirty="0">
                <a:solidFill>
                  <a:srgbClr val="FF0000"/>
                </a:solidFill>
                <a:latin typeface="黑体" panose="02010609060101010101" pitchFamily="49" charset="-122"/>
                <a:ea typeface="黑体" panose="02010609060101010101" pitchFamily="49" charset="-122"/>
              </a:rPr>
              <a:t>餔</a:t>
            </a:r>
            <a:r>
              <a:rPr lang="zh-CN" sz="3200" b="1" dirty="0">
                <a:latin typeface="黑体" panose="02010609060101010101" pitchFamily="49" charset="-122"/>
                <a:ea typeface="黑体" panose="02010609060101010101" pitchFamily="49" charset="-122"/>
              </a:rPr>
              <a:t>其</a:t>
            </a:r>
            <a:r>
              <a:rPr lang="zh-CN" sz="3200" b="1" dirty="0">
                <a:solidFill>
                  <a:srgbClr val="FF0000"/>
                </a:solidFill>
                <a:latin typeface="黑体" panose="02010609060101010101" pitchFamily="49" charset="-122"/>
                <a:ea typeface="黑体" panose="02010609060101010101" pitchFamily="49" charset="-122"/>
              </a:rPr>
              <a:t>糟</a:t>
            </a:r>
            <a:r>
              <a:rPr lang="zh-CN" sz="3200" b="1" dirty="0">
                <a:latin typeface="黑体" panose="02010609060101010101" pitchFamily="49" charset="-122"/>
                <a:ea typeface="黑体" panose="02010609060101010101" pitchFamily="49" charset="-122"/>
              </a:rPr>
              <a:t>而</a:t>
            </a:r>
            <a:r>
              <a:rPr lang="zh-CN" sz="3200" b="1" dirty="0">
                <a:solidFill>
                  <a:srgbClr val="FF0000"/>
                </a:solidFill>
                <a:latin typeface="黑体" panose="02010609060101010101" pitchFamily="49" charset="-122"/>
                <a:ea typeface="黑体" panose="02010609060101010101" pitchFamily="49" charset="-122"/>
              </a:rPr>
              <a:t>啜</a:t>
            </a:r>
            <a:r>
              <a:rPr lang="zh-CN" sz="3200" b="1" dirty="0">
                <a:latin typeface="黑体" panose="02010609060101010101" pitchFamily="49" charset="-122"/>
                <a:ea typeface="黑体" panose="02010609060101010101" pitchFamily="49" charset="-122"/>
              </a:rPr>
              <a:t>其</a:t>
            </a:r>
            <a:r>
              <a:rPr lang="zh-CN" sz="3200" b="1" dirty="0">
                <a:solidFill>
                  <a:srgbClr val="FF0000"/>
                </a:solidFill>
                <a:latin typeface="黑体" panose="02010609060101010101" pitchFamily="49" charset="-122"/>
                <a:ea typeface="黑体" panose="02010609060101010101" pitchFamily="49" charset="-122"/>
              </a:rPr>
              <a:t>醨</a:t>
            </a:r>
            <a:r>
              <a:rPr lang="zh-CN" sz="3200" b="1" dirty="0">
                <a:latin typeface="黑体" panose="02010609060101010101" pitchFamily="49" charset="-122"/>
                <a:ea typeface="黑体" panose="02010609060101010101" pitchFamily="49" charset="-122"/>
              </a:rPr>
              <a:t>？何故怀</a:t>
            </a:r>
            <a:r>
              <a:rPr lang="zh-CN" sz="3200" b="1" dirty="0">
                <a:solidFill>
                  <a:srgbClr val="FF0000"/>
                </a:solidFill>
                <a:latin typeface="黑体" panose="02010609060101010101" pitchFamily="49" charset="-122"/>
                <a:ea typeface="黑体" panose="02010609060101010101" pitchFamily="49" charset="-122"/>
              </a:rPr>
              <a:t>瑾</a:t>
            </a:r>
            <a:r>
              <a:rPr lang="zh-CN" sz="3200" b="1" dirty="0">
                <a:latin typeface="黑体" panose="02010609060101010101" pitchFamily="49" charset="-122"/>
                <a:ea typeface="黑体" panose="02010609060101010101" pitchFamily="49" charset="-122"/>
              </a:rPr>
              <a:t>握</a:t>
            </a:r>
            <a:r>
              <a:rPr lang="zh-CN" sz="3200" b="1" dirty="0">
                <a:solidFill>
                  <a:srgbClr val="FF0000"/>
                </a:solidFill>
                <a:latin typeface="黑体" panose="02010609060101010101" pitchFamily="49" charset="-122"/>
                <a:ea typeface="黑体" panose="02010609060101010101" pitchFamily="49" charset="-122"/>
              </a:rPr>
              <a:t>瑜</a:t>
            </a:r>
            <a:r>
              <a:rPr lang="zh-CN" sz="3200" b="1" dirty="0">
                <a:latin typeface="黑体" panose="02010609060101010101" pitchFamily="49" charset="-122"/>
                <a:ea typeface="黑体" panose="02010609060101010101" pitchFamily="49" charset="-122"/>
              </a:rPr>
              <a:t>而自令见放为？</a:t>
            </a:r>
            <a:r>
              <a:rPr lang="zh-CN" sz="3200" b="1" dirty="0">
                <a:ea typeface="黑体" panose="02010609060101010101" pitchFamily="49" charset="-122"/>
              </a:rPr>
              <a:t>”</a:t>
            </a:r>
            <a:r>
              <a:rPr lang="zh-CN" sz="3200" b="1" dirty="0">
                <a:latin typeface="黑体" panose="02010609060101010101" pitchFamily="49" charset="-122"/>
                <a:ea typeface="黑体" panose="02010609060101010101" pitchFamily="49" charset="-122"/>
              </a:rPr>
              <a:t>屈原曰：</a:t>
            </a:r>
            <a:r>
              <a:rPr lang="zh-CN" sz="3200" b="1" dirty="0">
                <a:ea typeface="黑体" panose="02010609060101010101" pitchFamily="49" charset="-122"/>
              </a:rPr>
              <a:t>“</a:t>
            </a:r>
            <a:r>
              <a:rPr lang="zh-CN" sz="3200" b="1" dirty="0">
                <a:latin typeface="黑体" panose="02010609060101010101" pitchFamily="49" charset="-122"/>
                <a:ea typeface="黑体" panose="02010609060101010101" pitchFamily="49" charset="-122"/>
              </a:rPr>
              <a:t>吾闻之，新沐者必弹冠，新浴者必振衣，人又谁能以身之察察，受物之</a:t>
            </a:r>
            <a:r>
              <a:rPr lang="zh-CN" sz="3200" b="1" dirty="0">
                <a:solidFill>
                  <a:srgbClr val="FF0000"/>
                </a:solidFill>
                <a:latin typeface="黑体" panose="02010609060101010101" pitchFamily="49" charset="-122"/>
                <a:ea typeface="黑体" panose="02010609060101010101" pitchFamily="49" charset="-122"/>
              </a:rPr>
              <a:t>汶汶</a:t>
            </a:r>
            <a:r>
              <a:rPr lang="zh-CN" sz="3200" b="1" dirty="0">
                <a:latin typeface="黑体" panose="02010609060101010101" pitchFamily="49" charset="-122"/>
                <a:ea typeface="黑体" panose="02010609060101010101" pitchFamily="49" charset="-122"/>
              </a:rPr>
              <a:t>者乎！宁赴常流而葬乎江鱼腹中耳，又安能以</a:t>
            </a:r>
            <a:r>
              <a:rPr lang="zh-CN" sz="3200" b="1" dirty="0">
                <a:solidFill>
                  <a:srgbClr val="FF0000"/>
                </a:solidFill>
                <a:latin typeface="黑体" panose="02010609060101010101" pitchFamily="49" charset="-122"/>
                <a:ea typeface="黑体" panose="02010609060101010101" pitchFamily="49" charset="-122"/>
              </a:rPr>
              <a:t>皓皓</a:t>
            </a:r>
            <a:r>
              <a:rPr lang="zh-CN" sz="3200" b="1" dirty="0">
                <a:latin typeface="黑体" panose="02010609060101010101" pitchFamily="49" charset="-122"/>
                <a:ea typeface="黑体" panose="02010609060101010101" pitchFamily="49" charset="-122"/>
              </a:rPr>
              <a:t>之白而蒙世俗之温</a:t>
            </a:r>
            <a:r>
              <a:rPr lang="zh-CN" sz="3200" b="1" dirty="0">
                <a:solidFill>
                  <a:srgbClr val="FF0000"/>
                </a:solidFill>
                <a:latin typeface="黑体" panose="02010609060101010101" pitchFamily="49" charset="-122"/>
                <a:ea typeface="黑体" panose="02010609060101010101" pitchFamily="49" charset="-122"/>
              </a:rPr>
              <a:t>蠖</a:t>
            </a:r>
            <a:r>
              <a:rPr lang="zh-CN" sz="3200" b="1" dirty="0">
                <a:latin typeface="黑体" panose="02010609060101010101" pitchFamily="49" charset="-122"/>
                <a:ea typeface="黑体" panose="02010609060101010101" pitchFamily="49" charset="-122"/>
              </a:rPr>
              <a:t>乎！</a:t>
            </a:r>
            <a:r>
              <a:rPr lang="zh-CN" sz="3200" b="1" dirty="0">
                <a:ea typeface="黑体" panose="02010609060101010101" pitchFamily="49" charset="-122"/>
              </a:rPr>
              <a:t>”</a:t>
            </a:r>
            <a:r>
              <a:rPr lang="zh-CN" sz="3200" b="1" dirty="0">
                <a:latin typeface="黑体" panose="02010609060101010101" pitchFamily="49" charset="-122"/>
                <a:ea typeface="黑体" panose="02010609060101010101" pitchFamily="49" charset="-122"/>
              </a:rPr>
              <a:t>乃作</a:t>
            </a:r>
            <a:r>
              <a:rPr lang="zh-CN" altLang="zh-CN" sz="3200" b="1" dirty="0">
                <a:latin typeface="黑体" panose="02010609060101010101" pitchFamily="49" charset="-122"/>
                <a:ea typeface="黑体" panose="02010609060101010101" pitchFamily="49" charset="-122"/>
              </a:rPr>
              <a:t>《</a:t>
            </a:r>
            <a:r>
              <a:rPr lang="zh-CN" sz="3200" b="1" dirty="0">
                <a:latin typeface="黑体" panose="02010609060101010101" pitchFamily="49" charset="-122"/>
                <a:ea typeface="黑体" panose="02010609060101010101" pitchFamily="49" charset="-122"/>
              </a:rPr>
              <a:t>怀沙</a:t>
            </a:r>
            <a:r>
              <a:rPr lang="zh-CN" altLang="zh-CN" sz="3200" b="1" dirty="0">
                <a:latin typeface="黑体" panose="02010609060101010101" pitchFamily="49" charset="-122"/>
                <a:ea typeface="黑体" panose="02010609060101010101" pitchFamily="49" charset="-122"/>
              </a:rPr>
              <a:t>》</a:t>
            </a:r>
            <a:r>
              <a:rPr lang="zh-CN" sz="3200" b="1" dirty="0">
                <a:latin typeface="黑体" panose="02010609060101010101" pitchFamily="49" charset="-122"/>
                <a:ea typeface="黑体" panose="02010609060101010101" pitchFamily="49" charset="-122"/>
              </a:rPr>
              <a:t>之赋。于是怀石，遂自投</a:t>
            </a:r>
            <a:r>
              <a:rPr lang="zh-CN" sz="3200" b="1" dirty="0">
                <a:solidFill>
                  <a:srgbClr val="FF0000"/>
                </a:solidFill>
                <a:latin typeface="黑体" panose="02010609060101010101" pitchFamily="49" charset="-122"/>
                <a:ea typeface="黑体" panose="02010609060101010101" pitchFamily="49" charset="-122"/>
              </a:rPr>
              <a:t>汨</a:t>
            </a:r>
            <a:r>
              <a:rPr lang="zh-CN" sz="3200" b="1" dirty="0">
                <a:latin typeface="黑体" panose="02010609060101010101" pitchFamily="49" charset="-122"/>
                <a:ea typeface="黑体" panose="02010609060101010101" pitchFamily="49" charset="-122"/>
              </a:rPr>
              <a:t>罗以死。</a:t>
            </a:r>
          </a:p>
        </p:txBody>
      </p:sp>
    </p:spTree>
    <p:extLst>
      <p:ext uri="{BB962C8B-B14F-4D97-AF65-F5344CB8AC3E}">
        <p14:creationId xmlns:p14="http://schemas.microsoft.com/office/powerpoint/2010/main" val="301029075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28650" y="1004552"/>
            <a:ext cx="7886700" cy="5172411"/>
          </a:xfrm>
        </p:spPr>
        <p:txBody>
          <a:bodyPr>
            <a:normAutofit/>
          </a:bodyPr>
          <a:lstStyle/>
          <a:p>
            <a:pPr marL="0" indent="0">
              <a:lnSpc>
                <a:spcPct val="100000"/>
              </a:lnSpc>
              <a:buNone/>
            </a:pPr>
            <a:r>
              <a:rPr lang="en-US" altLang="zh-CN" sz="3200" b="1" dirty="0" smtClean="0">
                <a:latin typeface="黑体" panose="02010609060101010101" pitchFamily="49" charset="-122"/>
                <a:ea typeface="黑体" panose="02010609060101010101" pitchFamily="49" charset="-122"/>
              </a:rPr>
              <a:t>    </a:t>
            </a:r>
            <a:r>
              <a:rPr lang="zh-CN" altLang="zh-CN" sz="3200" b="1" dirty="0" smtClean="0">
                <a:latin typeface="黑体" panose="02010609060101010101" pitchFamily="49" charset="-122"/>
                <a:ea typeface="黑体" panose="02010609060101010101" pitchFamily="49" charset="-122"/>
              </a:rPr>
              <a:t>屈原</a:t>
            </a:r>
            <a:r>
              <a:rPr lang="zh-CN" altLang="zh-CN" sz="3200" b="1" dirty="0">
                <a:latin typeface="黑体" panose="02010609060101010101" pitchFamily="49" charset="-122"/>
                <a:ea typeface="黑体" panose="02010609060101010101" pitchFamily="49" charset="-122"/>
              </a:rPr>
              <a:t>既死之后，楚有宋玉﹑唐</a:t>
            </a:r>
            <a:r>
              <a:rPr lang="zh-CN" altLang="zh-CN" sz="3200" b="1" dirty="0">
                <a:solidFill>
                  <a:srgbClr val="FF0000"/>
                </a:solidFill>
                <a:latin typeface="黑体" panose="02010609060101010101" pitchFamily="49" charset="-122"/>
                <a:ea typeface="黑体" panose="02010609060101010101" pitchFamily="49" charset="-122"/>
              </a:rPr>
              <a:t>勒</a:t>
            </a:r>
            <a:r>
              <a:rPr lang="zh-CN" altLang="zh-CN" sz="3200" b="1" dirty="0">
                <a:latin typeface="黑体" panose="02010609060101010101" pitchFamily="49" charset="-122"/>
                <a:ea typeface="黑体" panose="02010609060101010101" pitchFamily="49" charset="-122"/>
              </a:rPr>
              <a:t>﹑景</a:t>
            </a:r>
            <a:r>
              <a:rPr lang="zh-CN" altLang="zh-CN" sz="3200" b="1" dirty="0">
                <a:solidFill>
                  <a:srgbClr val="FF0000"/>
                </a:solidFill>
                <a:latin typeface="黑体" panose="02010609060101010101" pitchFamily="49" charset="-122"/>
                <a:ea typeface="黑体" panose="02010609060101010101" pitchFamily="49" charset="-122"/>
              </a:rPr>
              <a:t>差</a:t>
            </a:r>
            <a:r>
              <a:rPr lang="zh-CN" altLang="zh-CN" sz="3200" b="1" dirty="0">
                <a:latin typeface="黑体" panose="02010609060101010101" pitchFamily="49" charset="-122"/>
                <a:ea typeface="黑体" panose="02010609060101010101" pitchFamily="49" charset="-122"/>
              </a:rPr>
              <a:t>之徒者，皆</a:t>
            </a:r>
            <a:r>
              <a:rPr lang="zh-CN" altLang="zh-CN" sz="3200" b="1" dirty="0">
                <a:solidFill>
                  <a:srgbClr val="FF0000"/>
                </a:solidFill>
                <a:latin typeface="黑体" panose="02010609060101010101" pitchFamily="49" charset="-122"/>
                <a:ea typeface="黑体" panose="02010609060101010101" pitchFamily="49" charset="-122"/>
              </a:rPr>
              <a:t>好</a:t>
            </a:r>
            <a:r>
              <a:rPr lang="zh-CN" altLang="zh-CN" sz="3200" b="1" dirty="0">
                <a:latin typeface="黑体" panose="02010609060101010101" pitchFamily="49" charset="-122"/>
                <a:ea typeface="黑体" panose="02010609060101010101" pitchFamily="49" charset="-122"/>
              </a:rPr>
              <a:t>辞而以赋见</a:t>
            </a:r>
            <a:r>
              <a:rPr lang="zh-CN" altLang="zh-CN" sz="3200" b="1" dirty="0">
                <a:solidFill>
                  <a:srgbClr val="FF0000"/>
                </a:solidFill>
                <a:latin typeface="黑体" panose="02010609060101010101" pitchFamily="49" charset="-122"/>
                <a:ea typeface="黑体" panose="02010609060101010101" pitchFamily="49" charset="-122"/>
              </a:rPr>
              <a:t>称</a:t>
            </a:r>
            <a:r>
              <a:rPr lang="zh-CN" altLang="zh-CN" sz="3200" b="1" dirty="0">
                <a:latin typeface="黑体" panose="02010609060101010101" pitchFamily="49" charset="-122"/>
                <a:ea typeface="黑体" panose="02010609060101010101" pitchFamily="49" charset="-122"/>
              </a:rPr>
              <a:t>；然皆祖屈原之从容辞令，终莫敢直谏。其后楚日以</a:t>
            </a:r>
            <a:r>
              <a:rPr lang="zh-CN" altLang="zh-CN" sz="3200" b="1" dirty="0">
                <a:solidFill>
                  <a:srgbClr val="FF0000"/>
                </a:solidFill>
                <a:latin typeface="黑体" panose="02010609060101010101" pitchFamily="49" charset="-122"/>
                <a:ea typeface="黑体" panose="02010609060101010101" pitchFamily="49" charset="-122"/>
              </a:rPr>
              <a:t>削</a:t>
            </a:r>
            <a:r>
              <a:rPr lang="zh-CN" altLang="zh-CN" sz="3200" b="1" dirty="0">
                <a:latin typeface="黑体" panose="02010609060101010101" pitchFamily="49" charset="-122"/>
                <a:ea typeface="黑体" panose="02010609060101010101" pitchFamily="49" charset="-122"/>
              </a:rPr>
              <a:t>，数十年竟为秦所灭。</a:t>
            </a:r>
            <a:endParaRPr lang="zh-CN" altLang="en-US" sz="3200" dirty="0"/>
          </a:p>
        </p:txBody>
      </p:sp>
    </p:spTree>
    <p:extLst>
      <p:ext uri="{BB962C8B-B14F-4D97-AF65-F5344CB8AC3E}">
        <p14:creationId xmlns:p14="http://schemas.microsoft.com/office/powerpoint/2010/main" val="392412708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28650" y="685800"/>
            <a:ext cx="7886700" cy="5491163"/>
          </a:xfrm>
        </p:spPr>
        <p:txBody>
          <a:bodyPr>
            <a:normAutofit/>
          </a:bodyPr>
          <a:lstStyle/>
          <a:p>
            <a:pPr marL="0" indent="0">
              <a:lnSpc>
                <a:spcPct val="100000"/>
              </a:lnSpc>
              <a:buNone/>
            </a:pPr>
            <a:r>
              <a:rPr lang="zh-CN" altLang="zh-CN" sz="3600" b="1" dirty="0">
                <a:solidFill>
                  <a:srgbClr val="FF0000"/>
                </a:solidFill>
                <a:latin typeface="黑体" panose="02010609060101010101" pitchFamily="49" charset="-122"/>
                <a:ea typeface="黑体" panose="02010609060101010101" pitchFamily="49" charset="-122"/>
              </a:rPr>
              <a:t>第一部分(1--3)</a:t>
            </a:r>
            <a:r>
              <a:rPr lang="zh-CN" altLang="zh-CN" sz="3600" b="1" dirty="0">
                <a:latin typeface="黑体" panose="02010609060101010101" pitchFamily="49" charset="-122"/>
                <a:ea typeface="黑体" panose="02010609060101010101" pitchFamily="49" charset="-122"/>
              </a:rPr>
              <a:t>: 叙述屈原由被信任至被疏远的坎坷经历，介绍并高度评价《离骚》。</a:t>
            </a:r>
          </a:p>
          <a:p>
            <a:pPr marL="0" indent="0">
              <a:lnSpc>
                <a:spcPct val="150000"/>
              </a:lnSpc>
              <a:buNone/>
            </a:pPr>
            <a:r>
              <a:rPr lang="en-US" altLang="zh-CN" sz="3600" b="1" dirty="0" smtClean="0">
                <a:solidFill>
                  <a:srgbClr val="002060"/>
                </a:solidFill>
                <a:latin typeface="黑体" panose="02010609060101010101" pitchFamily="49" charset="-122"/>
                <a:ea typeface="黑体" panose="02010609060101010101" pitchFamily="49" charset="-122"/>
              </a:rPr>
              <a:t>    </a:t>
            </a:r>
            <a:r>
              <a:rPr lang="zh-CN" altLang="zh-CN" sz="3600" b="1" dirty="0" smtClean="0">
                <a:solidFill>
                  <a:srgbClr val="002060"/>
                </a:solidFill>
                <a:latin typeface="黑体" panose="02010609060101010101" pitchFamily="49" charset="-122"/>
                <a:ea typeface="黑体" panose="02010609060101010101" pitchFamily="49" charset="-122"/>
              </a:rPr>
              <a:t>1</a:t>
            </a:r>
            <a:r>
              <a:rPr lang="zh-CN" altLang="zh-CN" sz="3600" b="1" dirty="0">
                <a:solidFill>
                  <a:srgbClr val="002060"/>
                </a:solidFill>
                <a:latin typeface="黑体" panose="02010609060101010101" pitchFamily="49" charset="-122"/>
                <a:ea typeface="黑体" panose="02010609060101010101" pitchFamily="49" charset="-122"/>
              </a:rPr>
              <a:t>、简介屈原。</a:t>
            </a:r>
          </a:p>
          <a:p>
            <a:pPr marL="0" indent="0">
              <a:lnSpc>
                <a:spcPct val="150000"/>
              </a:lnSpc>
              <a:buNone/>
            </a:pPr>
            <a:r>
              <a:rPr lang="en-US" altLang="zh-CN" sz="3600" b="1" dirty="0" smtClean="0">
                <a:solidFill>
                  <a:srgbClr val="002060"/>
                </a:solidFill>
                <a:latin typeface="黑体" panose="02010609060101010101" pitchFamily="49" charset="-122"/>
                <a:ea typeface="黑体" panose="02010609060101010101" pitchFamily="49" charset="-122"/>
              </a:rPr>
              <a:t>    </a:t>
            </a:r>
            <a:r>
              <a:rPr lang="zh-CN" altLang="zh-CN" sz="3600" b="1" dirty="0" smtClean="0">
                <a:solidFill>
                  <a:srgbClr val="002060"/>
                </a:solidFill>
                <a:latin typeface="黑体" panose="02010609060101010101" pitchFamily="49" charset="-122"/>
                <a:ea typeface="黑体" panose="02010609060101010101" pitchFamily="49" charset="-122"/>
              </a:rPr>
              <a:t>2</a:t>
            </a:r>
            <a:r>
              <a:rPr lang="zh-CN" altLang="zh-CN" sz="3600" b="1" dirty="0">
                <a:solidFill>
                  <a:srgbClr val="002060"/>
                </a:solidFill>
                <a:latin typeface="黑体" panose="02010609060101010101" pitchFamily="49" charset="-122"/>
                <a:ea typeface="黑体" panose="02010609060101010101" pitchFamily="49" charset="-122"/>
              </a:rPr>
              <a:t>、屈原被疏。</a:t>
            </a:r>
          </a:p>
          <a:p>
            <a:pPr marL="0" indent="0">
              <a:lnSpc>
                <a:spcPct val="150000"/>
              </a:lnSpc>
              <a:buNone/>
            </a:pPr>
            <a:r>
              <a:rPr lang="en-US" altLang="zh-CN" sz="3600" b="1" dirty="0" smtClean="0">
                <a:solidFill>
                  <a:srgbClr val="002060"/>
                </a:solidFill>
                <a:latin typeface="黑体" panose="02010609060101010101" pitchFamily="49" charset="-122"/>
                <a:ea typeface="黑体" panose="02010609060101010101" pitchFamily="49" charset="-122"/>
              </a:rPr>
              <a:t>    </a:t>
            </a:r>
            <a:r>
              <a:rPr lang="zh-CN" altLang="zh-CN" sz="3600" b="1" dirty="0" smtClean="0">
                <a:solidFill>
                  <a:srgbClr val="002060"/>
                </a:solidFill>
                <a:latin typeface="黑体" panose="02010609060101010101" pitchFamily="49" charset="-122"/>
                <a:ea typeface="黑体" panose="02010609060101010101" pitchFamily="49" charset="-122"/>
              </a:rPr>
              <a:t>3</a:t>
            </a:r>
            <a:r>
              <a:rPr lang="zh-CN" altLang="zh-CN" sz="3600" b="1" dirty="0">
                <a:solidFill>
                  <a:srgbClr val="002060"/>
                </a:solidFill>
                <a:latin typeface="黑体" panose="02010609060101010101" pitchFamily="49" charset="-122"/>
                <a:ea typeface="黑体" panose="02010609060101010101" pitchFamily="49" charset="-122"/>
              </a:rPr>
              <a:t>、述评《离骚》</a:t>
            </a:r>
            <a:r>
              <a:rPr lang="zh-CN" altLang="zh-CN" sz="3600" b="1" dirty="0" smtClean="0">
                <a:solidFill>
                  <a:srgbClr val="002060"/>
                </a:solidFill>
                <a:latin typeface="黑体" panose="02010609060101010101" pitchFamily="49" charset="-122"/>
                <a:ea typeface="黑体" panose="02010609060101010101" pitchFamily="49" charset="-122"/>
              </a:rPr>
              <a:t>。</a:t>
            </a:r>
            <a:endParaRPr lang="zh-CN" altLang="zh-CN" sz="3600" b="1" dirty="0">
              <a:solidFill>
                <a:srgbClr val="00206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1669448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2"/>
          <p:cNvSpPr txBox="1">
            <a:spLocks noChangeArrowheads="1"/>
          </p:cNvSpPr>
          <p:nvPr/>
        </p:nvSpPr>
        <p:spPr bwMode="auto">
          <a:xfrm>
            <a:off x="304800" y="228600"/>
            <a:ext cx="8610600" cy="2165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zh-CN" b="1">
                <a:latin typeface="黑体" panose="02010609060101010101" pitchFamily="49" charset="-122"/>
                <a:ea typeface="黑体" panose="02010609060101010101" pitchFamily="49" charset="-122"/>
              </a:rPr>
              <a:t>     </a:t>
            </a:r>
            <a:r>
              <a:rPr lang="zh-CN" sz="3200" b="1" u="sng">
                <a:solidFill>
                  <a:srgbClr val="0000FF"/>
                </a:solidFill>
                <a:latin typeface="黑体" panose="02010609060101010101" pitchFamily="49" charset="-122"/>
                <a:ea typeface="黑体" panose="02010609060101010101" pitchFamily="49" charset="-122"/>
              </a:rPr>
              <a:t>屈原者，名平，楚之同姓也。</a:t>
            </a:r>
            <a:r>
              <a:rPr lang="zh-CN" sz="3200" b="1">
                <a:latin typeface="黑体" panose="02010609060101010101" pitchFamily="49" charset="-122"/>
                <a:ea typeface="黑体" panose="02010609060101010101" pitchFamily="49" charset="-122"/>
              </a:rPr>
              <a:t>为楚怀王左徒。</a:t>
            </a:r>
            <a:r>
              <a:rPr lang="zh-CN" sz="3200" b="1">
                <a:solidFill>
                  <a:srgbClr val="FF0000"/>
                </a:solidFill>
                <a:latin typeface="黑体" panose="02010609060101010101" pitchFamily="49" charset="-122"/>
                <a:ea typeface="黑体" panose="02010609060101010101" pitchFamily="49" charset="-122"/>
              </a:rPr>
              <a:t>博闻强志</a:t>
            </a:r>
            <a:r>
              <a:rPr lang="zh-CN" sz="3200" b="1">
                <a:latin typeface="黑体" panose="02010609060101010101" pitchFamily="49" charset="-122"/>
                <a:ea typeface="黑体" panose="02010609060101010101" pitchFamily="49" charset="-122"/>
              </a:rPr>
              <a:t>，</a:t>
            </a:r>
            <a:r>
              <a:rPr lang="zh-CN" sz="3200" b="1">
                <a:solidFill>
                  <a:srgbClr val="FF0000"/>
                </a:solidFill>
                <a:latin typeface="黑体" panose="02010609060101010101" pitchFamily="49" charset="-122"/>
                <a:ea typeface="黑体" panose="02010609060101010101" pitchFamily="49" charset="-122"/>
              </a:rPr>
              <a:t>明</a:t>
            </a:r>
            <a:r>
              <a:rPr lang="zh-CN" sz="3200" b="1">
                <a:solidFill>
                  <a:schemeClr val="accent2"/>
                </a:solidFill>
                <a:latin typeface="黑体" panose="02010609060101010101" pitchFamily="49" charset="-122"/>
                <a:ea typeface="黑体" panose="02010609060101010101" pitchFamily="49" charset="-122"/>
              </a:rPr>
              <a:t>于</a:t>
            </a:r>
            <a:r>
              <a:rPr lang="zh-CN" sz="3200" b="1">
                <a:latin typeface="黑体" panose="02010609060101010101" pitchFamily="49" charset="-122"/>
                <a:ea typeface="黑体" panose="02010609060101010101" pitchFamily="49" charset="-122"/>
              </a:rPr>
              <a:t>治乱，</a:t>
            </a:r>
            <a:r>
              <a:rPr lang="zh-CN" sz="3200" b="1">
                <a:solidFill>
                  <a:srgbClr val="FF0000"/>
                </a:solidFill>
                <a:latin typeface="黑体" panose="02010609060101010101" pitchFamily="49" charset="-122"/>
                <a:ea typeface="黑体" panose="02010609060101010101" pitchFamily="49" charset="-122"/>
              </a:rPr>
              <a:t>娴</a:t>
            </a:r>
            <a:r>
              <a:rPr lang="zh-CN" sz="3200" b="1">
                <a:solidFill>
                  <a:schemeClr val="accent2"/>
                </a:solidFill>
                <a:latin typeface="黑体" panose="02010609060101010101" pitchFamily="49" charset="-122"/>
                <a:ea typeface="黑体" panose="02010609060101010101" pitchFamily="49" charset="-122"/>
              </a:rPr>
              <a:t>于</a:t>
            </a:r>
            <a:r>
              <a:rPr lang="zh-CN" sz="3200" b="1">
                <a:latin typeface="黑体" panose="02010609060101010101" pitchFamily="49" charset="-122"/>
                <a:ea typeface="黑体" panose="02010609060101010101" pitchFamily="49" charset="-122"/>
              </a:rPr>
              <a:t>辞令。</a:t>
            </a:r>
            <a:r>
              <a:rPr lang="zh-CN" sz="3600" b="1">
                <a:solidFill>
                  <a:srgbClr val="FF0000"/>
                </a:solidFill>
                <a:latin typeface="黑体" panose="02010609060101010101" pitchFamily="49" charset="-122"/>
                <a:ea typeface="黑体" panose="02010609060101010101" pitchFamily="49" charset="-122"/>
              </a:rPr>
              <a:t>入</a:t>
            </a:r>
            <a:r>
              <a:rPr lang="zh-CN" sz="3200" b="1">
                <a:latin typeface="黑体" panose="02010609060101010101" pitchFamily="49" charset="-122"/>
                <a:ea typeface="黑体" panose="02010609060101010101" pitchFamily="49" charset="-122"/>
              </a:rPr>
              <a:t>则与王</a:t>
            </a:r>
            <a:r>
              <a:rPr lang="zh-CN" sz="3200" b="1">
                <a:solidFill>
                  <a:srgbClr val="FF0066"/>
                </a:solidFill>
                <a:latin typeface="黑体" panose="02010609060101010101" pitchFamily="49" charset="-122"/>
                <a:ea typeface="黑体" panose="02010609060101010101" pitchFamily="49" charset="-122"/>
              </a:rPr>
              <a:t>图</a:t>
            </a:r>
            <a:r>
              <a:rPr lang="zh-CN" sz="3200" b="1">
                <a:latin typeface="黑体" panose="02010609060101010101" pitchFamily="49" charset="-122"/>
                <a:ea typeface="黑体" panose="02010609060101010101" pitchFamily="49" charset="-122"/>
              </a:rPr>
              <a:t>议国事，以出号令；</a:t>
            </a:r>
            <a:r>
              <a:rPr lang="zh-CN" sz="3600" b="1">
                <a:solidFill>
                  <a:srgbClr val="FF0000"/>
                </a:solidFill>
                <a:latin typeface="黑体" panose="02010609060101010101" pitchFamily="49" charset="-122"/>
                <a:ea typeface="黑体" panose="02010609060101010101" pitchFamily="49" charset="-122"/>
              </a:rPr>
              <a:t>出</a:t>
            </a:r>
            <a:r>
              <a:rPr lang="zh-CN" sz="3200" b="1">
                <a:latin typeface="黑体" panose="02010609060101010101" pitchFamily="49" charset="-122"/>
                <a:ea typeface="黑体" panose="02010609060101010101" pitchFamily="49" charset="-122"/>
              </a:rPr>
              <a:t>则接遇宾客，应对诸侯。王甚</a:t>
            </a:r>
            <a:r>
              <a:rPr lang="zh-CN" sz="3200" b="1">
                <a:solidFill>
                  <a:schemeClr val="accent2"/>
                </a:solidFill>
                <a:latin typeface="黑体" panose="02010609060101010101" pitchFamily="49" charset="-122"/>
                <a:ea typeface="黑体" panose="02010609060101010101" pitchFamily="49" charset="-122"/>
              </a:rPr>
              <a:t>任</a:t>
            </a:r>
            <a:r>
              <a:rPr lang="zh-CN" sz="3200" b="1">
                <a:latin typeface="黑体" panose="02010609060101010101" pitchFamily="49" charset="-122"/>
                <a:ea typeface="黑体" panose="02010609060101010101" pitchFamily="49" charset="-122"/>
              </a:rPr>
              <a:t>之。</a:t>
            </a:r>
          </a:p>
        </p:txBody>
      </p:sp>
      <p:sp>
        <p:nvSpPr>
          <p:cNvPr id="20483" name="Text Box 3"/>
          <p:cNvSpPr txBox="1">
            <a:spLocks noChangeArrowheads="1"/>
          </p:cNvSpPr>
          <p:nvPr/>
        </p:nvSpPr>
        <p:spPr bwMode="auto">
          <a:xfrm>
            <a:off x="304800" y="2743200"/>
            <a:ext cx="8588375" cy="3505200"/>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lang="zh-CN" altLang="en-US" sz="3200" b="1">
                <a:solidFill>
                  <a:srgbClr val="FF0066"/>
                </a:solidFill>
                <a:latin typeface="黑体" panose="02010609060101010101" pitchFamily="49" charset="-122"/>
                <a:ea typeface="黑体" panose="02010609060101010101" pitchFamily="49" charset="-122"/>
              </a:rPr>
              <a:t>★</a:t>
            </a:r>
            <a:r>
              <a:rPr lang="zh-CN" altLang="en-US" sz="3200" b="1" u="sng">
                <a:solidFill>
                  <a:srgbClr val="FF0000"/>
                </a:solidFill>
                <a:latin typeface="黑体" panose="02010609060101010101" pitchFamily="49" charset="-122"/>
                <a:ea typeface="黑体" panose="02010609060101010101" pitchFamily="49" charset="-122"/>
              </a:rPr>
              <a:t>博闻强志</a:t>
            </a:r>
            <a:r>
              <a:rPr lang="zh-CN" altLang="en-US" sz="3200" b="1">
                <a:latin typeface="黑体" panose="02010609060101010101" pitchFamily="49" charset="-122"/>
                <a:ea typeface="黑体" panose="02010609060101010101" pitchFamily="49" charset="-122"/>
              </a:rPr>
              <a:t>：知识广博，记诵的事实多。</a:t>
            </a:r>
          </a:p>
          <a:p>
            <a:pPr algn="just">
              <a:spcBef>
                <a:spcPct val="50000"/>
              </a:spcBef>
            </a:pPr>
            <a:r>
              <a:rPr lang="zh-CN" altLang="en-US" sz="3200" b="1">
                <a:latin typeface="黑体" panose="02010609060101010101" pitchFamily="49" charset="-122"/>
                <a:ea typeface="黑体" panose="02010609060101010101" pitchFamily="49" charset="-122"/>
              </a:rPr>
              <a:t> </a:t>
            </a:r>
            <a:r>
              <a:rPr lang="zh-CN" altLang="en-US" sz="3200" b="1">
                <a:solidFill>
                  <a:srgbClr val="FF0000"/>
                </a:solidFill>
                <a:latin typeface="黑体" panose="02010609060101010101" pitchFamily="49" charset="-122"/>
                <a:ea typeface="黑体" panose="02010609060101010101" pitchFamily="49" charset="-122"/>
              </a:rPr>
              <a:t>闻：</a:t>
            </a:r>
            <a:r>
              <a:rPr lang="zh-CN" altLang="en-US" sz="3200" b="1">
                <a:solidFill>
                  <a:srgbClr val="0000FF"/>
                </a:solidFill>
                <a:latin typeface="黑体" panose="02010609060101010101" pitchFamily="49" charset="-122"/>
                <a:ea typeface="黑体" panose="02010609060101010101" pitchFamily="49" charset="-122"/>
              </a:rPr>
              <a:t>动→名</a:t>
            </a:r>
            <a:r>
              <a:rPr lang="zh-CN" altLang="en-US" sz="3200" b="1">
                <a:latin typeface="黑体" panose="02010609060101010101" pitchFamily="49" charset="-122"/>
                <a:ea typeface="黑体" panose="02010609060101010101" pitchFamily="49" charset="-122"/>
              </a:rPr>
              <a:t>，见识，知识。</a:t>
            </a:r>
            <a:r>
              <a:rPr lang="zh-CN" altLang="en-US" sz="3200" b="1">
                <a:solidFill>
                  <a:srgbClr val="FF0000"/>
                </a:solidFill>
                <a:latin typeface="黑体" panose="02010609060101010101" pitchFamily="49" charset="-122"/>
                <a:ea typeface="黑体" panose="02010609060101010101" pitchFamily="49" charset="-122"/>
              </a:rPr>
              <a:t>志</a:t>
            </a:r>
            <a:r>
              <a:rPr lang="zh-CN" altLang="en-US" sz="3200" b="1">
                <a:latin typeface="黑体" panose="02010609060101010101" pitchFamily="49" charset="-122"/>
                <a:ea typeface="黑体" panose="02010609060101010101" pitchFamily="49" charset="-122"/>
              </a:rPr>
              <a:t>，记。 </a:t>
            </a:r>
          </a:p>
          <a:p>
            <a:pPr algn="just">
              <a:spcBef>
                <a:spcPct val="50000"/>
              </a:spcBef>
            </a:pPr>
            <a:r>
              <a:rPr lang="zh-CN" altLang="en-US" sz="3200" b="1">
                <a:latin typeface="黑体" panose="02010609060101010101" pitchFamily="49" charset="-122"/>
                <a:ea typeface="黑体" panose="02010609060101010101" pitchFamily="49" charset="-122"/>
              </a:rPr>
              <a:t> </a:t>
            </a:r>
            <a:r>
              <a:rPr lang="zh-CN" altLang="en-US" sz="3200" b="1">
                <a:solidFill>
                  <a:srgbClr val="FF0000"/>
                </a:solidFill>
                <a:latin typeface="黑体" panose="02010609060101010101" pitchFamily="49" charset="-122"/>
                <a:ea typeface="黑体" panose="02010609060101010101" pitchFamily="49" charset="-122"/>
              </a:rPr>
              <a:t>入</a:t>
            </a:r>
            <a:r>
              <a:rPr lang="zh-CN" altLang="en-US" sz="3200" b="1">
                <a:latin typeface="黑体" panose="02010609060101010101" pitchFamily="49" charset="-122"/>
                <a:ea typeface="黑体" panose="02010609060101010101" pitchFamily="49" charset="-122"/>
              </a:rPr>
              <a:t>：</a:t>
            </a:r>
            <a:r>
              <a:rPr lang="zh-CN" altLang="en-US" sz="3200" b="1">
                <a:solidFill>
                  <a:srgbClr val="0000FF"/>
                </a:solidFill>
                <a:latin typeface="黑体" panose="02010609060101010101" pitchFamily="49" charset="-122"/>
                <a:ea typeface="黑体" panose="02010609060101010101" pitchFamily="49" charset="-122"/>
              </a:rPr>
              <a:t>名→状</a:t>
            </a:r>
            <a:r>
              <a:rPr lang="zh-CN" altLang="en-US" sz="3200" b="1">
                <a:latin typeface="黑体" panose="02010609060101010101" pitchFamily="49" charset="-122"/>
                <a:ea typeface="黑体" panose="02010609060101010101" pitchFamily="49" charset="-122"/>
              </a:rPr>
              <a:t>，对朝庭内。</a:t>
            </a:r>
          </a:p>
          <a:p>
            <a:pPr algn="just">
              <a:spcBef>
                <a:spcPct val="50000"/>
              </a:spcBef>
            </a:pPr>
            <a:r>
              <a:rPr lang="zh-CN" altLang="en-US" sz="3200" b="1">
                <a:latin typeface="黑体" panose="02010609060101010101" pitchFamily="49" charset="-122"/>
                <a:ea typeface="黑体" panose="02010609060101010101" pitchFamily="49" charset="-122"/>
              </a:rPr>
              <a:t> </a:t>
            </a:r>
            <a:r>
              <a:rPr lang="zh-CN" altLang="en-US" sz="3200" b="1">
                <a:solidFill>
                  <a:srgbClr val="FF0000"/>
                </a:solidFill>
                <a:latin typeface="黑体" panose="02010609060101010101" pitchFamily="49" charset="-122"/>
                <a:ea typeface="黑体" panose="02010609060101010101" pitchFamily="49" charset="-122"/>
              </a:rPr>
              <a:t>出</a:t>
            </a:r>
            <a:r>
              <a:rPr lang="zh-CN" altLang="en-US" sz="3200" b="1">
                <a:latin typeface="黑体" panose="02010609060101010101" pitchFamily="49" charset="-122"/>
                <a:ea typeface="黑体" panose="02010609060101010101" pitchFamily="49" charset="-122"/>
              </a:rPr>
              <a:t>：</a:t>
            </a:r>
            <a:r>
              <a:rPr lang="zh-CN" altLang="en-US" sz="3200" b="1">
                <a:solidFill>
                  <a:srgbClr val="0000FF"/>
                </a:solidFill>
                <a:latin typeface="黑体" panose="02010609060101010101" pitchFamily="49" charset="-122"/>
                <a:ea typeface="黑体" panose="02010609060101010101" pitchFamily="49" charset="-122"/>
              </a:rPr>
              <a:t>名→状</a:t>
            </a:r>
            <a:r>
              <a:rPr lang="zh-CN" altLang="en-US" sz="3200" b="1">
                <a:latin typeface="黑体" panose="02010609060101010101" pitchFamily="49" charset="-122"/>
                <a:ea typeface="黑体" panose="02010609060101010101" pitchFamily="49" charset="-122"/>
              </a:rPr>
              <a:t>，对外。 </a:t>
            </a:r>
          </a:p>
          <a:p>
            <a:pPr algn="just">
              <a:spcBef>
                <a:spcPct val="50000"/>
              </a:spcBef>
            </a:pPr>
            <a:r>
              <a:rPr lang="zh-CN" altLang="en-US" sz="3200" b="1">
                <a:latin typeface="黑体" panose="02010609060101010101" pitchFamily="49" charset="-122"/>
                <a:ea typeface="黑体" panose="02010609060101010101" pitchFamily="49" charset="-122"/>
              </a:rPr>
              <a:t> </a:t>
            </a:r>
            <a:r>
              <a:rPr lang="zh-CN" altLang="en-US" sz="3200" b="1">
                <a:solidFill>
                  <a:srgbClr val="FF0000"/>
                </a:solidFill>
                <a:latin typeface="黑体" panose="02010609060101010101" pitchFamily="49" charset="-122"/>
                <a:ea typeface="黑体" panose="02010609060101010101" pitchFamily="49" charset="-122"/>
              </a:rPr>
              <a:t>任</a:t>
            </a:r>
            <a:r>
              <a:rPr lang="zh-CN" altLang="en-US" sz="3200" b="1">
                <a:latin typeface="黑体" panose="02010609060101010101" pitchFamily="49" charset="-122"/>
                <a:ea typeface="黑体" panose="02010609060101010101" pitchFamily="49" charset="-122"/>
              </a:rPr>
              <a:t>：信任。</a:t>
            </a:r>
          </a:p>
        </p:txBody>
      </p:sp>
    </p:spTree>
    <p:extLst>
      <p:ext uri="{BB962C8B-B14F-4D97-AF65-F5344CB8AC3E}">
        <p14:creationId xmlns:p14="http://schemas.microsoft.com/office/powerpoint/2010/main" val="53943361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0483">
                                            <p:bg/>
                                          </p:spTgt>
                                        </p:tgtEl>
                                        <p:attrNameLst>
                                          <p:attrName>style.visibility</p:attrName>
                                        </p:attrNameLst>
                                      </p:cBhvr>
                                      <p:to>
                                        <p:strVal val="visible"/>
                                      </p:to>
                                    </p:set>
                                    <p:anim calcmode="lin" valueType="num">
                                      <p:cBhvr additive="base">
                                        <p:cTn id="7" dur="500" fill="hold"/>
                                        <p:tgtEl>
                                          <p:spTgt spid="20483">
                                            <p:bg/>
                                          </p:spTgt>
                                        </p:tgtEl>
                                        <p:attrNameLst>
                                          <p:attrName>ppt_x</p:attrName>
                                        </p:attrNameLst>
                                      </p:cBhvr>
                                      <p:tavLst>
                                        <p:tav tm="0">
                                          <p:val>
                                            <p:strVal val="0-#ppt_w/2"/>
                                          </p:val>
                                        </p:tav>
                                        <p:tav tm="100000">
                                          <p:val>
                                            <p:strVal val="#ppt_x"/>
                                          </p:val>
                                        </p:tav>
                                      </p:tavLst>
                                    </p:anim>
                                    <p:anim calcmode="lin" valueType="num">
                                      <p:cBhvr additive="base">
                                        <p:cTn id="8" dur="500" fill="hold"/>
                                        <p:tgtEl>
                                          <p:spTgt spid="20483">
                                            <p:bg/>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0483">
                                            <p:txEl>
                                              <p:pRg st="0" end="0"/>
                                            </p:txEl>
                                          </p:spTgt>
                                        </p:tgtEl>
                                        <p:attrNameLst>
                                          <p:attrName>style.visibility</p:attrName>
                                        </p:attrNameLst>
                                      </p:cBhvr>
                                      <p:to>
                                        <p:strVal val="visible"/>
                                      </p:to>
                                    </p:set>
                                    <p:anim calcmode="lin" valueType="num">
                                      <p:cBhvr additive="base">
                                        <p:cTn id="13" dur="500" fill="hold"/>
                                        <p:tgtEl>
                                          <p:spTgt spid="20483">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048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0483">
                                            <p:txEl>
                                              <p:pRg st="1" end="1"/>
                                            </p:txEl>
                                          </p:spTgt>
                                        </p:tgtEl>
                                        <p:attrNameLst>
                                          <p:attrName>style.visibility</p:attrName>
                                        </p:attrNameLst>
                                      </p:cBhvr>
                                      <p:to>
                                        <p:strVal val="visible"/>
                                      </p:to>
                                    </p:set>
                                    <p:anim calcmode="lin" valueType="num">
                                      <p:cBhvr additive="base">
                                        <p:cTn id="19" dur="500" fill="hold"/>
                                        <p:tgtEl>
                                          <p:spTgt spid="20483">
                                            <p:txEl>
                                              <p:pRg st="1" end="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048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0483">
                                            <p:txEl>
                                              <p:pRg st="2" end="2"/>
                                            </p:txEl>
                                          </p:spTgt>
                                        </p:tgtEl>
                                        <p:attrNameLst>
                                          <p:attrName>style.visibility</p:attrName>
                                        </p:attrNameLst>
                                      </p:cBhvr>
                                      <p:to>
                                        <p:strVal val="visible"/>
                                      </p:to>
                                    </p:set>
                                    <p:anim calcmode="lin" valueType="num">
                                      <p:cBhvr additive="base">
                                        <p:cTn id="25" dur="500" fill="hold"/>
                                        <p:tgtEl>
                                          <p:spTgt spid="20483">
                                            <p:txEl>
                                              <p:pRg st="2" end="2"/>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048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0483">
                                            <p:txEl>
                                              <p:pRg st="3" end="3"/>
                                            </p:txEl>
                                          </p:spTgt>
                                        </p:tgtEl>
                                        <p:attrNameLst>
                                          <p:attrName>style.visibility</p:attrName>
                                        </p:attrNameLst>
                                      </p:cBhvr>
                                      <p:to>
                                        <p:strVal val="visible"/>
                                      </p:to>
                                    </p:set>
                                    <p:anim calcmode="lin" valueType="num">
                                      <p:cBhvr additive="base">
                                        <p:cTn id="31" dur="500" fill="hold"/>
                                        <p:tgtEl>
                                          <p:spTgt spid="20483">
                                            <p:txEl>
                                              <p:pRg st="3" end="3"/>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048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0483">
                                            <p:txEl>
                                              <p:pRg st="4" end="4"/>
                                            </p:txEl>
                                          </p:spTgt>
                                        </p:tgtEl>
                                        <p:attrNameLst>
                                          <p:attrName>style.visibility</p:attrName>
                                        </p:attrNameLst>
                                      </p:cBhvr>
                                      <p:to>
                                        <p:strVal val="visible"/>
                                      </p:to>
                                    </p:set>
                                    <p:anim calcmode="lin" valueType="num">
                                      <p:cBhvr additive="base">
                                        <p:cTn id="37" dur="500" fill="hold"/>
                                        <p:tgtEl>
                                          <p:spTgt spid="20483">
                                            <p:txEl>
                                              <p:pRg st="4" end="4"/>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2048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uild="p"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2"/>
          <p:cNvSpPr txBox="1">
            <a:spLocks noChangeArrowheads="1"/>
          </p:cNvSpPr>
          <p:nvPr/>
        </p:nvSpPr>
        <p:spPr bwMode="auto">
          <a:xfrm>
            <a:off x="228600" y="228600"/>
            <a:ext cx="8686800" cy="2528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zh-CN" sz="3200" b="1">
                <a:latin typeface="黑体" panose="02010609060101010101" pitchFamily="49" charset="-122"/>
                <a:ea typeface="黑体" panose="02010609060101010101" pitchFamily="49" charset="-122"/>
              </a:rPr>
              <a:t>    </a:t>
            </a:r>
            <a:r>
              <a:rPr lang="zh-CN" sz="3200" b="1">
                <a:latin typeface="黑体" panose="02010609060101010101" pitchFamily="49" charset="-122"/>
                <a:ea typeface="黑体" panose="02010609060101010101" pitchFamily="49" charset="-122"/>
              </a:rPr>
              <a:t>上官大夫与之同列，争宠而心</a:t>
            </a:r>
            <a:r>
              <a:rPr lang="zh-CN" sz="3200" b="1">
                <a:solidFill>
                  <a:srgbClr val="FF0066"/>
                </a:solidFill>
                <a:latin typeface="黑体" panose="02010609060101010101" pitchFamily="49" charset="-122"/>
                <a:ea typeface="黑体" panose="02010609060101010101" pitchFamily="49" charset="-122"/>
              </a:rPr>
              <a:t>害</a:t>
            </a:r>
            <a:r>
              <a:rPr lang="zh-CN" sz="3200" b="1">
                <a:latin typeface="黑体" panose="02010609060101010101" pitchFamily="49" charset="-122"/>
                <a:ea typeface="黑体" panose="02010609060101010101" pitchFamily="49" charset="-122"/>
              </a:rPr>
              <a:t>其能。怀王使屈原造为宪令，屈平</a:t>
            </a:r>
            <a:r>
              <a:rPr lang="zh-CN" sz="3200" b="1">
                <a:solidFill>
                  <a:srgbClr val="FF0066"/>
                </a:solidFill>
                <a:latin typeface="黑体" panose="02010609060101010101" pitchFamily="49" charset="-122"/>
                <a:ea typeface="黑体" panose="02010609060101010101" pitchFamily="49" charset="-122"/>
              </a:rPr>
              <a:t>属</a:t>
            </a:r>
            <a:r>
              <a:rPr lang="zh-CN" sz="3200" b="1">
                <a:latin typeface="黑体" panose="02010609060101010101" pitchFamily="49" charset="-122"/>
                <a:ea typeface="黑体" panose="02010609060101010101" pitchFamily="49" charset="-122"/>
              </a:rPr>
              <a:t>草稿未定。上官大夫</a:t>
            </a:r>
            <a:r>
              <a:rPr lang="zh-CN" sz="3200" b="1">
                <a:solidFill>
                  <a:srgbClr val="FF0066"/>
                </a:solidFill>
                <a:latin typeface="黑体" panose="02010609060101010101" pitchFamily="49" charset="-122"/>
                <a:ea typeface="黑体" panose="02010609060101010101" pitchFamily="49" charset="-122"/>
              </a:rPr>
              <a:t>见</a:t>
            </a:r>
            <a:r>
              <a:rPr lang="zh-CN" sz="3200" b="1">
                <a:latin typeface="黑体" panose="02010609060101010101" pitchFamily="49" charset="-122"/>
                <a:ea typeface="黑体" panose="02010609060101010101" pitchFamily="49" charset="-122"/>
              </a:rPr>
              <a:t>而欲</a:t>
            </a:r>
            <a:r>
              <a:rPr lang="zh-CN" sz="3200" b="1" u="sng">
                <a:solidFill>
                  <a:srgbClr val="0000FF"/>
                </a:solidFill>
                <a:latin typeface="黑体" panose="02010609060101010101" pitchFamily="49" charset="-122"/>
                <a:ea typeface="黑体" panose="02010609060101010101" pitchFamily="49" charset="-122"/>
              </a:rPr>
              <a:t>夺之</a:t>
            </a:r>
            <a:r>
              <a:rPr lang="zh-CN" sz="3200" b="1">
                <a:latin typeface="黑体" panose="02010609060101010101" pitchFamily="49" charset="-122"/>
                <a:ea typeface="黑体" panose="02010609060101010101" pitchFamily="49" charset="-122"/>
              </a:rPr>
              <a:t>，屈平</a:t>
            </a:r>
            <a:r>
              <a:rPr lang="zh-CN" sz="3200" b="1" u="sng">
                <a:solidFill>
                  <a:srgbClr val="0000FF"/>
                </a:solidFill>
                <a:latin typeface="黑体" panose="02010609060101010101" pitchFamily="49" charset="-122"/>
                <a:ea typeface="黑体" panose="02010609060101010101" pitchFamily="49" charset="-122"/>
              </a:rPr>
              <a:t>不与</a:t>
            </a:r>
            <a:r>
              <a:rPr lang="zh-CN" sz="3200" b="1">
                <a:latin typeface="黑体" panose="02010609060101010101" pitchFamily="49" charset="-122"/>
                <a:ea typeface="黑体" panose="02010609060101010101" pitchFamily="49" charset="-122"/>
              </a:rPr>
              <a:t>，</a:t>
            </a:r>
            <a:r>
              <a:rPr lang="zh-CN" sz="3200" b="1">
                <a:solidFill>
                  <a:srgbClr val="FF0066"/>
                </a:solidFill>
                <a:latin typeface="黑体" panose="02010609060101010101" pitchFamily="49" charset="-122"/>
                <a:ea typeface="黑体" panose="02010609060101010101" pitchFamily="49" charset="-122"/>
              </a:rPr>
              <a:t>因</a:t>
            </a:r>
            <a:r>
              <a:rPr lang="zh-CN" sz="3200" b="1">
                <a:latin typeface="黑体" panose="02010609060101010101" pitchFamily="49" charset="-122"/>
                <a:ea typeface="黑体" panose="02010609060101010101" pitchFamily="49" charset="-122"/>
              </a:rPr>
              <a:t>谗之曰：</a:t>
            </a:r>
            <a:r>
              <a:rPr lang="zh-CN" sz="3200" b="1">
                <a:ea typeface="黑体" panose="02010609060101010101" pitchFamily="49" charset="-122"/>
              </a:rPr>
              <a:t>“</a:t>
            </a:r>
            <a:r>
              <a:rPr lang="zh-CN" sz="3200" b="1">
                <a:latin typeface="黑体" panose="02010609060101010101" pitchFamily="49" charset="-122"/>
                <a:ea typeface="黑体" panose="02010609060101010101" pitchFamily="49" charset="-122"/>
              </a:rPr>
              <a:t>王使屈平为令，众</a:t>
            </a:r>
            <a:r>
              <a:rPr lang="zh-CN" sz="3200" b="1">
                <a:solidFill>
                  <a:srgbClr val="FF0000"/>
                </a:solidFill>
                <a:latin typeface="黑体" panose="02010609060101010101" pitchFamily="49" charset="-122"/>
                <a:ea typeface="黑体" panose="02010609060101010101" pitchFamily="49" charset="-122"/>
              </a:rPr>
              <a:t>莫</a:t>
            </a:r>
            <a:r>
              <a:rPr lang="zh-CN" sz="3200" b="1">
                <a:latin typeface="黑体" panose="02010609060101010101" pitchFamily="49" charset="-122"/>
                <a:ea typeface="黑体" panose="02010609060101010101" pitchFamily="49" charset="-122"/>
              </a:rPr>
              <a:t>不知，每一令出，平</a:t>
            </a:r>
            <a:r>
              <a:rPr lang="zh-CN" sz="3200" b="1">
                <a:solidFill>
                  <a:srgbClr val="FF0066"/>
                </a:solidFill>
                <a:latin typeface="黑体" panose="02010609060101010101" pitchFamily="49" charset="-122"/>
                <a:ea typeface="黑体" panose="02010609060101010101" pitchFamily="49" charset="-122"/>
              </a:rPr>
              <a:t>伐</a:t>
            </a:r>
            <a:r>
              <a:rPr lang="zh-CN" sz="3200" b="1">
                <a:latin typeface="黑体" panose="02010609060101010101" pitchFamily="49" charset="-122"/>
                <a:ea typeface="黑体" panose="02010609060101010101" pitchFamily="49" charset="-122"/>
              </a:rPr>
              <a:t>其功，曰，以为</a:t>
            </a:r>
            <a:r>
              <a:rPr lang="zh-CN" sz="3200" b="1">
                <a:ea typeface="黑体" panose="02010609060101010101" pitchFamily="49" charset="-122"/>
              </a:rPr>
              <a:t>‘</a:t>
            </a:r>
            <a:r>
              <a:rPr lang="zh-CN" sz="3200" b="1">
                <a:latin typeface="黑体" panose="02010609060101010101" pitchFamily="49" charset="-122"/>
                <a:ea typeface="黑体" panose="02010609060101010101" pitchFamily="49" charset="-122"/>
              </a:rPr>
              <a:t>非我</a:t>
            </a:r>
            <a:r>
              <a:rPr lang="zh-CN" sz="3200" b="1">
                <a:solidFill>
                  <a:srgbClr val="FF0000"/>
                </a:solidFill>
                <a:latin typeface="黑体" panose="02010609060101010101" pitchFamily="49" charset="-122"/>
                <a:ea typeface="黑体" panose="02010609060101010101" pitchFamily="49" charset="-122"/>
              </a:rPr>
              <a:t>莫</a:t>
            </a:r>
            <a:r>
              <a:rPr lang="zh-CN" sz="3200" b="1">
                <a:latin typeface="黑体" panose="02010609060101010101" pitchFamily="49" charset="-122"/>
                <a:ea typeface="黑体" panose="02010609060101010101" pitchFamily="49" charset="-122"/>
              </a:rPr>
              <a:t>能为</a:t>
            </a:r>
            <a:r>
              <a:rPr lang="zh-CN" sz="3200" b="1">
                <a:ea typeface="黑体" panose="02010609060101010101" pitchFamily="49" charset="-122"/>
              </a:rPr>
              <a:t>’</a:t>
            </a:r>
            <a:r>
              <a:rPr lang="zh-CN" sz="3200" b="1">
                <a:latin typeface="黑体" panose="02010609060101010101" pitchFamily="49" charset="-122"/>
                <a:ea typeface="黑体" panose="02010609060101010101" pitchFamily="49" charset="-122"/>
              </a:rPr>
              <a:t>也。</a:t>
            </a:r>
            <a:r>
              <a:rPr lang="zh-CN" sz="3200" b="1">
                <a:ea typeface="黑体" panose="02010609060101010101" pitchFamily="49" charset="-122"/>
              </a:rPr>
              <a:t>”</a:t>
            </a:r>
            <a:r>
              <a:rPr lang="zh-CN" sz="3200" b="1">
                <a:latin typeface="黑体" panose="02010609060101010101" pitchFamily="49" charset="-122"/>
                <a:ea typeface="黑体" panose="02010609060101010101" pitchFamily="49" charset="-122"/>
              </a:rPr>
              <a:t>王怒而</a:t>
            </a:r>
            <a:r>
              <a:rPr lang="zh-CN" sz="3200" b="1">
                <a:solidFill>
                  <a:srgbClr val="FF0066"/>
                </a:solidFill>
                <a:latin typeface="黑体" panose="02010609060101010101" pitchFamily="49" charset="-122"/>
                <a:ea typeface="黑体" panose="02010609060101010101" pitchFamily="49" charset="-122"/>
              </a:rPr>
              <a:t>疏</a:t>
            </a:r>
            <a:r>
              <a:rPr lang="zh-CN" sz="3200" b="1">
                <a:latin typeface="黑体" panose="02010609060101010101" pitchFamily="49" charset="-122"/>
                <a:ea typeface="黑体" panose="02010609060101010101" pitchFamily="49" charset="-122"/>
              </a:rPr>
              <a:t>屈平。</a:t>
            </a:r>
          </a:p>
        </p:txBody>
      </p:sp>
      <p:sp>
        <p:nvSpPr>
          <p:cNvPr id="21507" name="Text Box 3"/>
          <p:cNvSpPr txBox="1">
            <a:spLocks noChangeArrowheads="1"/>
          </p:cNvSpPr>
          <p:nvPr/>
        </p:nvSpPr>
        <p:spPr bwMode="auto">
          <a:xfrm>
            <a:off x="623093" y="2757488"/>
            <a:ext cx="7897813" cy="3506788"/>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lang="zh-CN" sz="3200" b="1" dirty="0">
                <a:solidFill>
                  <a:srgbClr val="FF0066"/>
                </a:solidFill>
                <a:latin typeface="黑体" panose="02010609060101010101" pitchFamily="49" charset="-122"/>
                <a:ea typeface="黑体" panose="02010609060101010101" pitchFamily="49" charset="-122"/>
              </a:rPr>
              <a:t>害其能</a:t>
            </a:r>
            <a:r>
              <a:rPr lang="zh-CN" sz="3200" b="1" dirty="0">
                <a:latin typeface="黑体" panose="02010609060101010101" pitchFamily="49" charset="-122"/>
                <a:ea typeface="黑体" panose="02010609060101010101" pitchFamily="49" charset="-122"/>
              </a:rPr>
              <a:t>：嫉妒屈原的贤能。</a:t>
            </a:r>
          </a:p>
          <a:p>
            <a:pPr algn="just">
              <a:spcBef>
                <a:spcPct val="50000"/>
              </a:spcBef>
            </a:pPr>
            <a:r>
              <a:rPr lang="zh-CN" sz="3200" b="1" dirty="0">
                <a:solidFill>
                  <a:srgbClr val="FF0066"/>
                </a:solidFill>
                <a:latin typeface="黑体" panose="02010609060101010101" pitchFamily="49" charset="-122"/>
                <a:ea typeface="黑体" panose="02010609060101010101" pitchFamily="49" charset="-122"/>
              </a:rPr>
              <a:t>害</a:t>
            </a:r>
            <a:r>
              <a:rPr lang="zh-CN" sz="3200" b="1" dirty="0">
                <a:latin typeface="黑体" panose="02010609060101010101" pitchFamily="49" charset="-122"/>
                <a:ea typeface="黑体" panose="02010609060101010101" pitchFamily="49" charset="-122"/>
              </a:rPr>
              <a:t>，作</a:t>
            </a:r>
            <a:r>
              <a:rPr lang="zh-CN" sz="3200" b="1" dirty="0">
                <a:ea typeface="黑体" panose="02010609060101010101" pitchFamily="49" charset="-122"/>
              </a:rPr>
              <a:t>“</a:t>
            </a:r>
            <a:r>
              <a:rPr lang="zh-CN" sz="3200" b="1" dirty="0">
                <a:latin typeface="黑体" panose="02010609060101010101" pitchFamily="49" charset="-122"/>
                <a:ea typeface="黑体" panose="02010609060101010101" pitchFamily="49" charset="-122"/>
              </a:rPr>
              <a:t>患</a:t>
            </a:r>
            <a:r>
              <a:rPr lang="zh-CN" sz="3200" b="1" dirty="0">
                <a:ea typeface="黑体" panose="02010609060101010101" pitchFamily="49" charset="-122"/>
              </a:rPr>
              <a:t>”</a:t>
            </a:r>
            <a:r>
              <a:rPr lang="zh-CN" sz="3200" b="1" dirty="0">
                <a:latin typeface="黑体" panose="02010609060101010101" pitchFamily="49" charset="-122"/>
                <a:ea typeface="黑体" panose="02010609060101010101" pitchFamily="49" charset="-122"/>
              </a:rPr>
              <a:t>讲，这是</a:t>
            </a:r>
            <a:r>
              <a:rPr lang="zh-CN" sz="3200" b="1" dirty="0">
                <a:solidFill>
                  <a:srgbClr val="FF0066"/>
                </a:solidFill>
                <a:latin typeface="黑体" panose="02010609060101010101" pitchFamily="49" charset="-122"/>
                <a:ea typeface="黑体" panose="02010609060101010101" pitchFamily="49" charset="-122"/>
              </a:rPr>
              <a:t>嫉妒</a:t>
            </a:r>
            <a:r>
              <a:rPr lang="zh-CN" sz="3200" b="1" dirty="0">
                <a:latin typeface="黑体" panose="02010609060101010101" pitchFamily="49" charset="-122"/>
                <a:ea typeface="黑体" panose="02010609060101010101" pitchFamily="49" charset="-122"/>
              </a:rPr>
              <a:t>的意思。  </a:t>
            </a:r>
          </a:p>
          <a:p>
            <a:pPr algn="just">
              <a:spcBef>
                <a:spcPct val="50000"/>
              </a:spcBef>
            </a:pPr>
            <a:r>
              <a:rPr lang="zh-CN" sz="3200" b="1" dirty="0">
                <a:solidFill>
                  <a:srgbClr val="FF0066"/>
                </a:solidFill>
                <a:latin typeface="黑体" panose="02010609060101010101" pitchFamily="49" charset="-122"/>
                <a:ea typeface="黑体" panose="02010609060101010101" pitchFamily="49" charset="-122"/>
              </a:rPr>
              <a:t>造为</a:t>
            </a:r>
            <a:r>
              <a:rPr lang="zh-CN" sz="3200" b="1" dirty="0">
                <a:latin typeface="黑体" panose="02010609060101010101" pitchFamily="49" charset="-122"/>
                <a:ea typeface="黑体" panose="02010609060101010101" pitchFamily="49" charset="-122"/>
              </a:rPr>
              <a:t>宪令：</a:t>
            </a:r>
            <a:r>
              <a:rPr lang="zh-CN" sz="3200" b="1" u="sng" dirty="0">
                <a:solidFill>
                  <a:srgbClr val="FF0066"/>
                </a:solidFill>
                <a:latin typeface="黑体" panose="02010609060101010101" pitchFamily="49" charset="-122"/>
                <a:ea typeface="黑体" panose="02010609060101010101" pitchFamily="49" charset="-122"/>
              </a:rPr>
              <a:t>制定</a:t>
            </a:r>
            <a:r>
              <a:rPr lang="zh-CN" sz="3200" b="1" dirty="0">
                <a:latin typeface="黑体" panose="02010609060101010101" pitchFamily="49" charset="-122"/>
                <a:ea typeface="黑体" panose="02010609060101010101" pitchFamily="49" charset="-122"/>
              </a:rPr>
              <a:t>国家的法令。   </a:t>
            </a:r>
          </a:p>
          <a:p>
            <a:pPr algn="just">
              <a:spcBef>
                <a:spcPct val="50000"/>
              </a:spcBef>
            </a:pPr>
            <a:r>
              <a:rPr lang="zh-CN" sz="3200" b="1" dirty="0">
                <a:solidFill>
                  <a:srgbClr val="FF0066"/>
                </a:solidFill>
                <a:latin typeface="黑体" panose="02010609060101010101" pitchFamily="49" charset="-122"/>
                <a:ea typeface="黑体" panose="02010609060101010101" pitchFamily="49" charset="-122"/>
              </a:rPr>
              <a:t>属（</a:t>
            </a:r>
            <a:r>
              <a:rPr lang="zh-CN" sz="3200" b="1" dirty="0">
                <a:latin typeface="黑体" panose="02010609060101010101" pitchFamily="49" charset="-122"/>
                <a:ea typeface="黑体" panose="02010609060101010101" pitchFamily="49" charset="-122"/>
              </a:rPr>
              <a:t>ｚｈ</a:t>
            </a:r>
            <a:r>
              <a:rPr lang="zh-CN" altLang="zh-CN" sz="3200" b="1" dirty="0">
                <a:latin typeface="黑体" panose="02010609060101010101" pitchFamily="49" charset="-122"/>
                <a:ea typeface="黑体" panose="02010609060101010101" pitchFamily="49" charset="-122"/>
              </a:rPr>
              <a:t>ǔ</a:t>
            </a:r>
            <a:r>
              <a:rPr lang="zh-CN" sz="3200" b="1" dirty="0">
                <a:latin typeface="黑体" panose="02010609060101010101" pitchFamily="49" charset="-122"/>
                <a:ea typeface="黑体" panose="02010609060101010101" pitchFamily="49" charset="-122"/>
              </a:rPr>
              <a:t>）：写作。   </a:t>
            </a:r>
          </a:p>
          <a:p>
            <a:pPr algn="just">
              <a:spcBef>
                <a:spcPct val="50000"/>
              </a:spcBef>
            </a:pPr>
            <a:r>
              <a:rPr lang="zh-CN" sz="3200" b="1" dirty="0">
                <a:solidFill>
                  <a:srgbClr val="FF0066"/>
                </a:solidFill>
                <a:latin typeface="黑体" panose="02010609060101010101" pitchFamily="49" charset="-122"/>
                <a:ea typeface="黑体" panose="02010609060101010101" pitchFamily="49" charset="-122"/>
              </a:rPr>
              <a:t>伐</a:t>
            </a:r>
            <a:r>
              <a:rPr lang="zh-CN" sz="3200" b="1" dirty="0">
                <a:latin typeface="黑体" panose="02010609060101010101" pitchFamily="49" charset="-122"/>
                <a:ea typeface="黑体" panose="02010609060101010101" pitchFamily="49" charset="-122"/>
              </a:rPr>
              <a:t>：夸耀，炫耀。        </a:t>
            </a:r>
            <a:r>
              <a:rPr lang="zh-CN" sz="3200" b="1" dirty="0">
                <a:solidFill>
                  <a:srgbClr val="FF0066"/>
                </a:solidFill>
                <a:latin typeface="黑体" panose="02010609060101010101" pitchFamily="49" charset="-122"/>
                <a:ea typeface="黑体" panose="02010609060101010101" pitchFamily="49" charset="-122"/>
              </a:rPr>
              <a:t>疏</a:t>
            </a:r>
            <a:r>
              <a:rPr lang="zh-CN" sz="3200" b="1" dirty="0">
                <a:latin typeface="黑体" panose="02010609060101010101" pitchFamily="49" charset="-122"/>
                <a:ea typeface="黑体" panose="02010609060101010101" pitchFamily="49" charset="-122"/>
              </a:rPr>
              <a:t>：疏远</a:t>
            </a:r>
          </a:p>
        </p:txBody>
      </p:sp>
    </p:spTree>
    <p:extLst>
      <p:ext uri="{BB962C8B-B14F-4D97-AF65-F5344CB8AC3E}">
        <p14:creationId xmlns:p14="http://schemas.microsoft.com/office/powerpoint/2010/main" val="8838415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1507">
                                            <p:bg/>
                                          </p:spTgt>
                                        </p:tgtEl>
                                        <p:attrNameLst>
                                          <p:attrName>style.visibility</p:attrName>
                                        </p:attrNameLst>
                                      </p:cBhvr>
                                      <p:to>
                                        <p:strVal val="visible"/>
                                      </p:to>
                                    </p:set>
                                    <p:anim calcmode="lin" valueType="num">
                                      <p:cBhvr additive="base">
                                        <p:cTn id="7" dur="500" fill="hold"/>
                                        <p:tgtEl>
                                          <p:spTgt spid="21507">
                                            <p:bg/>
                                          </p:spTgt>
                                        </p:tgtEl>
                                        <p:attrNameLst>
                                          <p:attrName>ppt_x</p:attrName>
                                        </p:attrNameLst>
                                      </p:cBhvr>
                                      <p:tavLst>
                                        <p:tav tm="0">
                                          <p:val>
                                            <p:strVal val="0-#ppt_w/2"/>
                                          </p:val>
                                        </p:tav>
                                        <p:tav tm="100000">
                                          <p:val>
                                            <p:strVal val="#ppt_x"/>
                                          </p:val>
                                        </p:tav>
                                      </p:tavLst>
                                    </p:anim>
                                    <p:anim calcmode="lin" valueType="num">
                                      <p:cBhvr additive="base">
                                        <p:cTn id="8" dur="500" fill="hold"/>
                                        <p:tgtEl>
                                          <p:spTgt spid="21507">
                                            <p:bg/>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1507">
                                            <p:txEl>
                                              <p:pRg st="0" end="0"/>
                                            </p:txEl>
                                          </p:spTgt>
                                        </p:tgtEl>
                                        <p:attrNameLst>
                                          <p:attrName>style.visibility</p:attrName>
                                        </p:attrNameLst>
                                      </p:cBhvr>
                                      <p:to>
                                        <p:strVal val="visible"/>
                                      </p:to>
                                    </p:set>
                                    <p:anim calcmode="lin" valueType="num">
                                      <p:cBhvr additive="base">
                                        <p:cTn id="13" dur="500" fill="hold"/>
                                        <p:tgtEl>
                                          <p:spTgt spid="21507">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150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1507">
                                            <p:txEl>
                                              <p:pRg st="1" end="1"/>
                                            </p:txEl>
                                          </p:spTgt>
                                        </p:tgtEl>
                                        <p:attrNameLst>
                                          <p:attrName>style.visibility</p:attrName>
                                        </p:attrNameLst>
                                      </p:cBhvr>
                                      <p:to>
                                        <p:strVal val="visible"/>
                                      </p:to>
                                    </p:set>
                                    <p:anim calcmode="lin" valueType="num">
                                      <p:cBhvr additive="base">
                                        <p:cTn id="19" dur="500" fill="hold"/>
                                        <p:tgtEl>
                                          <p:spTgt spid="21507">
                                            <p:txEl>
                                              <p:pRg st="1" end="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150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1507">
                                            <p:txEl>
                                              <p:pRg st="2" end="2"/>
                                            </p:txEl>
                                          </p:spTgt>
                                        </p:tgtEl>
                                        <p:attrNameLst>
                                          <p:attrName>style.visibility</p:attrName>
                                        </p:attrNameLst>
                                      </p:cBhvr>
                                      <p:to>
                                        <p:strVal val="visible"/>
                                      </p:to>
                                    </p:set>
                                    <p:anim calcmode="lin" valueType="num">
                                      <p:cBhvr additive="base">
                                        <p:cTn id="25" dur="500" fill="hold"/>
                                        <p:tgtEl>
                                          <p:spTgt spid="21507">
                                            <p:txEl>
                                              <p:pRg st="2" end="2"/>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150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1507">
                                            <p:txEl>
                                              <p:pRg st="3" end="3"/>
                                            </p:txEl>
                                          </p:spTgt>
                                        </p:tgtEl>
                                        <p:attrNameLst>
                                          <p:attrName>style.visibility</p:attrName>
                                        </p:attrNameLst>
                                      </p:cBhvr>
                                      <p:to>
                                        <p:strVal val="visible"/>
                                      </p:to>
                                    </p:set>
                                    <p:anim calcmode="lin" valueType="num">
                                      <p:cBhvr additive="base">
                                        <p:cTn id="31" dur="500" fill="hold"/>
                                        <p:tgtEl>
                                          <p:spTgt spid="21507">
                                            <p:txEl>
                                              <p:pRg st="3" end="3"/>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1507">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1507">
                                            <p:txEl>
                                              <p:pRg st="4" end="4"/>
                                            </p:txEl>
                                          </p:spTgt>
                                        </p:tgtEl>
                                        <p:attrNameLst>
                                          <p:attrName>style.visibility</p:attrName>
                                        </p:attrNameLst>
                                      </p:cBhvr>
                                      <p:to>
                                        <p:strVal val="visible"/>
                                      </p:to>
                                    </p:set>
                                    <p:anim calcmode="lin" valueType="num">
                                      <p:cBhvr additive="base">
                                        <p:cTn id="37" dur="500" fill="hold"/>
                                        <p:tgtEl>
                                          <p:spTgt spid="21507">
                                            <p:txEl>
                                              <p:pRg st="4" end="4"/>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21507">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build="p" animBg="1"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152400" y="152400"/>
            <a:ext cx="8839200" cy="4300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lang="zh-CN" altLang="zh-CN" sz="2800" b="1" dirty="0">
                <a:latin typeface="黑体" panose="02010609060101010101" pitchFamily="49" charset="-122"/>
                <a:ea typeface="黑体" panose="02010609060101010101" pitchFamily="49" charset="-122"/>
              </a:rPr>
              <a:t>    </a:t>
            </a:r>
            <a:r>
              <a:rPr lang="zh-CN" sz="3200" b="1" dirty="0">
                <a:latin typeface="黑体" panose="02010609060101010101" pitchFamily="49" charset="-122"/>
                <a:ea typeface="黑体" panose="02010609060101010101" pitchFamily="49" charset="-122"/>
              </a:rPr>
              <a:t>屈平</a:t>
            </a:r>
            <a:r>
              <a:rPr lang="zh-CN" sz="3200" b="1" dirty="0">
                <a:solidFill>
                  <a:srgbClr val="FF0000"/>
                </a:solidFill>
                <a:latin typeface="黑体" panose="02010609060101010101" pitchFamily="49" charset="-122"/>
                <a:ea typeface="黑体" panose="02010609060101010101" pitchFamily="49" charset="-122"/>
              </a:rPr>
              <a:t>疾</a:t>
            </a:r>
            <a:r>
              <a:rPr lang="zh-CN" sz="3200" b="1" dirty="0">
                <a:latin typeface="黑体" panose="02010609060101010101" pitchFamily="49" charset="-122"/>
                <a:ea typeface="黑体" panose="02010609060101010101" pitchFamily="49" charset="-122"/>
              </a:rPr>
              <a:t>王听之不</a:t>
            </a:r>
            <a:r>
              <a:rPr lang="zh-CN" sz="3200" b="1" dirty="0">
                <a:solidFill>
                  <a:srgbClr val="FF0000"/>
                </a:solidFill>
                <a:latin typeface="黑体" panose="02010609060101010101" pitchFamily="49" charset="-122"/>
                <a:ea typeface="黑体" panose="02010609060101010101" pitchFamily="49" charset="-122"/>
              </a:rPr>
              <a:t>聪</a:t>
            </a:r>
            <a:r>
              <a:rPr lang="zh-CN" sz="3200" b="1" dirty="0">
                <a:latin typeface="黑体" panose="02010609060101010101" pitchFamily="49" charset="-122"/>
                <a:ea typeface="黑体" panose="02010609060101010101" pitchFamily="49" charset="-122"/>
              </a:rPr>
              <a:t>也，</a:t>
            </a:r>
            <a:r>
              <a:rPr lang="zh-CN" sz="3200" b="1" u="sng" dirty="0">
                <a:solidFill>
                  <a:srgbClr val="FF0000"/>
                </a:solidFill>
                <a:latin typeface="黑体" panose="02010609060101010101" pitchFamily="49" charset="-122"/>
                <a:ea typeface="黑体" panose="02010609060101010101" pitchFamily="49" charset="-122"/>
              </a:rPr>
              <a:t>谗谄</a:t>
            </a:r>
            <a:r>
              <a:rPr lang="zh-CN" sz="3200" b="1" dirty="0">
                <a:latin typeface="黑体" panose="02010609060101010101" pitchFamily="49" charset="-122"/>
                <a:ea typeface="黑体" panose="02010609060101010101" pitchFamily="49" charset="-122"/>
              </a:rPr>
              <a:t>之</a:t>
            </a:r>
            <a:r>
              <a:rPr lang="zh-CN" sz="3200" b="1" dirty="0">
                <a:solidFill>
                  <a:srgbClr val="FF0000"/>
                </a:solidFill>
                <a:latin typeface="黑体" panose="02010609060101010101" pitchFamily="49" charset="-122"/>
                <a:ea typeface="黑体" panose="02010609060101010101" pitchFamily="49" charset="-122"/>
              </a:rPr>
              <a:t>蔽</a:t>
            </a:r>
            <a:r>
              <a:rPr lang="zh-CN" sz="3200" b="1" dirty="0">
                <a:latin typeface="黑体" panose="02010609060101010101" pitchFamily="49" charset="-122"/>
                <a:ea typeface="黑体" panose="02010609060101010101" pitchFamily="49" charset="-122"/>
              </a:rPr>
              <a:t>明也，</a:t>
            </a:r>
            <a:r>
              <a:rPr lang="zh-CN" sz="3200" b="1" u="sng" dirty="0">
                <a:solidFill>
                  <a:srgbClr val="FF0000"/>
                </a:solidFill>
                <a:latin typeface="黑体" panose="02010609060101010101" pitchFamily="49" charset="-122"/>
                <a:ea typeface="黑体" panose="02010609060101010101" pitchFamily="49" charset="-122"/>
              </a:rPr>
              <a:t>邪曲</a:t>
            </a:r>
            <a:r>
              <a:rPr lang="zh-CN" sz="3200" b="1" dirty="0">
                <a:latin typeface="黑体" panose="02010609060101010101" pitchFamily="49" charset="-122"/>
                <a:ea typeface="黑体" panose="02010609060101010101" pitchFamily="49" charset="-122"/>
              </a:rPr>
              <a:t>之</a:t>
            </a:r>
            <a:r>
              <a:rPr lang="zh-CN" sz="3200" b="1" dirty="0">
                <a:solidFill>
                  <a:srgbClr val="0000FF"/>
                </a:solidFill>
                <a:latin typeface="黑体" panose="02010609060101010101" pitchFamily="49" charset="-122"/>
                <a:ea typeface="黑体" panose="02010609060101010101" pitchFamily="49" charset="-122"/>
              </a:rPr>
              <a:t>害</a:t>
            </a:r>
            <a:r>
              <a:rPr lang="zh-CN" sz="3200" b="1" dirty="0">
                <a:latin typeface="黑体" panose="02010609060101010101" pitchFamily="49" charset="-122"/>
                <a:ea typeface="黑体" panose="02010609060101010101" pitchFamily="49" charset="-122"/>
              </a:rPr>
              <a:t>公也，</a:t>
            </a:r>
            <a:r>
              <a:rPr lang="zh-CN" sz="3600" b="1" u="sng" dirty="0">
                <a:solidFill>
                  <a:srgbClr val="0000FF"/>
                </a:solidFill>
                <a:latin typeface="黑体" panose="02010609060101010101" pitchFamily="49" charset="-122"/>
                <a:ea typeface="黑体" panose="02010609060101010101" pitchFamily="49" charset="-122"/>
              </a:rPr>
              <a:t>方正之不容也</a:t>
            </a:r>
            <a:r>
              <a:rPr lang="zh-CN" sz="3200" b="1" dirty="0">
                <a:latin typeface="黑体" panose="02010609060101010101" pitchFamily="49" charset="-122"/>
                <a:ea typeface="黑体" panose="02010609060101010101" pitchFamily="49" charset="-122"/>
              </a:rPr>
              <a:t>，故忧愁幽思而作离</a:t>
            </a:r>
            <a:r>
              <a:rPr lang="zh-CN" sz="3200" b="1" dirty="0">
                <a:solidFill>
                  <a:srgbClr val="FF0000"/>
                </a:solidFill>
                <a:latin typeface="黑体" panose="02010609060101010101" pitchFamily="49" charset="-122"/>
                <a:ea typeface="黑体" panose="02010609060101010101" pitchFamily="49" charset="-122"/>
              </a:rPr>
              <a:t>骚</a:t>
            </a:r>
            <a:r>
              <a:rPr lang="zh-CN" sz="3200" b="1" dirty="0">
                <a:latin typeface="黑体" panose="02010609060101010101" pitchFamily="49" charset="-122"/>
                <a:ea typeface="黑体" panose="02010609060101010101" pitchFamily="49" charset="-122"/>
              </a:rPr>
              <a:t>。离骚者，犹</a:t>
            </a:r>
            <a:r>
              <a:rPr lang="zh-CN" sz="3600" b="1" dirty="0">
                <a:solidFill>
                  <a:srgbClr val="FF0066"/>
                </a:solidFill>
                <a:latin typeface="黑体" panose="02010609060101010101" pitchFamily="49" charset="-122"/>
                <a:ea typeface="黑体" panose="02010609060101010101" pitchFamily="49" charset="-122"/>
              </a:rPr>
              <a:t>离</a:t>
            </a:r>
            <a:r>
              <a:rPr lang="zh-CN" sz="3200" b="1" dirty="0">
                <a:latin typeface="黑体" panose="02010609060101010101" pitchFamily="49" charset="-122"/>
                <a:ea typeface="黑体" panose="02010609060101010101" pitchFamily="49" charset="-122"/>
              </a:rPr>
              <a:t>忧也。</a:t>
            </a:r>
            <a:r>
              <a:rPr lang="zh-CN" altLang="zh-CN" sz="3200" b="1" dirty="0">
                <a:latin typeface="黑体" panose="02010609060101010101" pitchFamily="49" charset="-122"/>
                <a:ea typeface="黑体" panose="02010609060101010101" pitchFamily="49" charset="-122"/>
              </a:rPr>
              <a:t>//</a:t>
            </a:r>
            <a:r>
              <a:rPr lang="zh-CN" sz="3200" b="1" dirty="0">
                <a:latin typeface="黑体" panose="02010609060101010101" pitchFamily="49" charset="-122"/>
                <a:ea typeface="黑体" panose="02010609060101010101" pitchFamily="49" charset="-122"/>
              </a:rPr>
              <a:t>夫天者，人之始也；父母者，人之本也。人</a:t>
            </a:r>
            <a:r>
              <a:rPr lang="zh-CN" sz="3200" b="1" dirty="0">
                <a:solidFill>
                  <a:srgbClr val="FF0066"/>
                </a:solidFill>
                <a:latin typeface="黑体" panose="02010609060101010101" pitchFamily="49" charset="-122"/>
                <a:ea typeface="黑体" panose="02010609060101010101" pitchFamily="49" charset="-122"/>
              </a:rPr>
              <a:t>穷</a:t>
            </a:r>
            <a:r>
              <a:rPr lang="zh-CN" sz="3200" b="1" dirty="0">
                <a:latin typeface="黑体" panose="02010609060101010101" pitchFamily="49" charset="-122"/>
                <a:ea typeface="黑体" panose="02010609060101010101" pitchFamily="49" charset="-122"/>
              </a:rPr>
              <a:t>则</a:t>
            </a:r>
            <a:r>
              <a:rPr lang="zh-CN" sz="3600" b="1" dirty="0">
                <a:solidFill>
                  <a:srgbClr val="0000FF"/>
                </a:solidFill>
                <a:latin typeface="黑体" panose="02010609060101010101" pitchFamily="49" charset="-122"/>
                <a:ea typeface="黑体" panose="02010609060101010101" pitchFamily="49" charset="-122"/>
              </a:rPr>
              <a:t>反</a:t>
            </a:r>
            <a:r>
              <a:rPr lang="zh-CN" sz="3200" b="1" dirty="0">
                <a:latin typeface="黑体" panose="02010609060101010101" pitchFamily="49" charset="-122"/>
                <a:ea typeface="黑体" panose="02010609060101010101" pitchFamily="49" charset="-122"/>
              </a:rPr>
              <a:t>本，故劳苦倦极，未尝不呼天也；疾痛惨</a:t>
            </a:r>
            <a:r>
              <a:rPr lang="zh-CN" sz="3200" b="1" dirty="0">
                <a:solidFill>
                  <a:srgbClr val="FF0000"/>
                </a:solidFill>
                <a:latin typeface="黑体" panose="02010609060101010101" pitchFamily="49" charset="-122"/>
                <a:ea typeface="黑体" panose="02010609060101010101" pitchFamily="49" charset="-122"/>
              </a:rPr>
              <a:t>怛</a:t>
            </a:r>
            <a:r>
              <a:rPr lang="zh-CN" sz="3200" b="1" dirty="0">
                <a:latin typeface="黑体" panose="02010609060101010101" pitchFamily="49" charset="-122"/>
                <a:ea typeface="黑体" panose="02010609060101010101" pitchFamily="49" charset="-122"/>
              </a:rPr>
              <a:t>，未尝不呼父母也。</a:t>
            </a:r>
            <a:r>
              <a:rPr lang="zh-CN" altLang="zh-CN" sz="3200" b="1" dirty="0">
                <a:latin typeface="黑体" panose="02010609060101010101" pitchFamily="49" charset="-122"/>
                <a:ea typeface="黑体" panose="02010609060101010101" pitchFamily="49" charset="-122"/>
              </a:rPr>
              <a:t>//</a:t>
            </a:r>
            <a:r>
              <a:rPr lang="zh-CN" sz="3200" b="1" dirty="0">
                <a:latin typeface="黑体" panose="02010609060101010101" pitchFamily="49" charset="-122"/>
                <a:ea typeface="黑体" panose="02010609060101010101" pitchFamily="49" charset="-122"/>
              </a:rPr>
              <a:t>屈平</a:t>
            </a:r>
            <a:r>
              <a:rPr lang="zh-CN" sz="3200" b="1" u="sng" dirty="0">
                <a:solidFill>
                  <a:srgbClr val="0000FF"/>
                </a:solidFill>
                <a:latin typeface="黑体" panose="02010609060101010101" pitchFamily="49" charset="-122"/>
                <a:ea typeface="黑体" panose="02010609060101010101" pitchFamily="49" charset="-122"/>
              </a:rPr>
              <a:t>正道直行</a:t>
            </a:r>
            <a:r>
              <a:rPr lang="zh-CN" sz="3200" b="1" dirty="0">
                <a:latin typeface="黑体" panose="02010609060101010101" pitchFamily="49" charset="-122"/>
                <a:ea typeface="黑体" panose="02010609060101010101" pitchFamily="49" charset="-122"/>
              </a:rPr>
              <a:t>，竭忠尽智</a:t>
            </a:r>
            <a:r>
              <a:rPr lang="zh-CN" altLang="zh-CN" sz="3200" b="1" dirty="0">
                <a:latin typeface="黑体" panose="02010609060101010101" pitchFamily="49" charset="-122"/>
                <a:ea typeface="黑体" panose="02010609060101010101" pitchFamily="49" charset="-122"/>
              </a:rPr>
              <a:t>,</a:t>
            </a:r>
            <a:r>
              <a:rPr lang="zh-CN" sz="3200" b="1" dirty="0">
                <a:latin typeface="黑体" panose="02010609060101010101" pitchFamily="49" charset="-122"/>
                <a:ea typeface="黑体" panose="02010609060101010101" pitchFamily="49" charset="-122"/>
              </a:rPr>
              <a:t>以事其君，谗人</a:t>
            </a:r>
            <a:r>
              <a:rPr lang="zh-CN" sz="3200" b="1" dirty="0">
                <a:solidFill>
                  <a:srgbClr val="FF0000"/>
                </a:solidFill>
                <a:latin typeface="黑体" panose="02010609060101010101" pitchFamily="49" charset="-122"/>
                <a:ea typeface="黑体" panose="02010609060101010101" pitchFamily="49" charset="-122"/>
              </a:rPr>
              <a:t>间</a:t>
            </a:r>
            <a:r>
              <a:rPr lang="zh-CN" sz="3200" b="1" dirty="0">
                <a:latin typeface="黑体" panose="02010609060101010101" pitchFamily="49" charset="-122"/>
                <a:ea typeface="黑体" panose="02010609060101010101" pitchFamily="49" charset="-122"/>
              </a:rPr>
              <a:t>之，可谓</a:t>
            </a:r>
            <a:r>
              <a:rPr lang="zh-CN" sz="3200" b="1" dirty="0">
                <a:solidFill>
                  <a:srgbClr val="FF0000"/>
                </a:solidFill>
                <a:latin typeface="黑体" panose="02010609060101010101" pitchFamily="49" charset="-122"/>
                <a:ea typeface="黑体" panose="02010609060101010101" pitchFamily="49" charset="-122"/>
              </a:rPr>
              <a:t>穷</a:t>
            </a:r>
            <a:r>
              <a:rPr lang="zh-CN" sz="3200" b="1" dirty="0">
                <a:latin typeface="黑体" panose="02010609060101010101" pitchFamily="49" charset="-122"/>
                <a:ea typeface="黑体" panose="02010609060101010101" pitchFamily="49" charset="-122"/>
              </a:rPr>
              <a:t>矣。</a:t>
            </a:r>
            <a:r>
              <a:rPr lang="zh-CN" sz="3600" b="1" u="sng" dirty="0">
                <a:solidFill>
                  <a:srgbClr val="0000FF"/>
                </a:solidFill>
                <a:latin typeface="黑体" panose="02010609060101010101" pitchFamily="49" charset="-122"/>
                <a:ea typeface="黑体" panose="02010609060101010101" pitchFamily="49" charset="-122"/>
              </a:rPr>
              <a:t>信而见疑，忠而被谤</a:t>
            </a:r>
            <a:r>
              <a:rPr lang="zh-CN" sz="3200" b="1" dirty="0">
                <a:latin typeface="黑体" panose="02010609060101010101" pitchFamily="49" charset="-122"/>
                <a:ea typeface="黑体" panose="02010609060101010101" pitchFamily="49" charset="-122"/>
              </a:rPr>
              <a:t>，能无怨乎？屈平之作</a:t>
            </a:r>
            <a:r>
              <a:rPr lang="zh-CN" altLang="zh-CN" sz="3200" b="1" dirty="0">
                <a:latin typeface="黑体" panose="02010609060101010101" pitchFamily="49" charset="-122"/>
                <a:ea typeface="黑体" panose="02010609060101010101" pitchFamily="49" charset="-122"/>
              </a:rPr>
              <a:t>《</a:t>
            </a:r>
            <a:r>
              <a:rPr lang="zh-CN" sz="3200" b="1" dirty="0">
                <a:latin typeface="黑体" panose="02010609060101010101" pitchFamily="49" charset="-122"/>
                <a:ea typeface="黑体" panose="02010609060101010101" pitchFamily="49" charset="-122"/>
              </a:rPr>
              <a:t>离骚</a:t>
            </a:r>
            <a:r>
              <a:rPr lang="zh-CN" altLang="zh-CN" sz="3200" b="1" dirty="0">
                <a:latin typeface="黑体" panose="02010609060101010101" pitchFamily="49" charset="-122"/>
                <a:ea typeface="黑体" panose="02010609060101010101" pitchFamily="49" charset="-122"/>
              </a:rPr>
              <a:t>》</a:t>
            </a:r>
            <a:r>
              <a:rPr lang="zh-CN" sz="3200" b="1" dirty="0">
                <a:latin typeface="黑体" panose="02010609060101010101" pitchFamily="49" charset="-122"/>
                <a:ea typeface="黑体" panose="02010609060101010101" pitchFamily="49" charset="-122"/>
              </a:rPr>
              <a:t>，</a:t>
            </a:r>
            <a:r>
              <a:rPr lang="zh-CN" sz="3200" b="1" dirty="0">
                <a:solidFill>
                  <a:srgbClr val="FF0000"/>
                </a:solidFill>
                <a:latin typeface="黑体" panose="02010609060101010101" pitchFamily="49" charset="-122"/>
                <a:ea typeface="黑体" panose="02010609060101010101" pitchFamily="49" charset="-122"/>
              </a:rPr>
              <a:t>盖</a:t>
            </a:r>
            <a:r>
              <a:rPr lang="zh-CN" sz="3200" b="1" dirty="0">
                <a:latin typeface="黑体" panose="02010609060101010101" pitchFamily="49" charset="-122"/>
                <a:ea typeface="黑体" panose="02010609060101010101" pitchFamily="49" charset="-122"/>
              </a:rPr>
              <a:t>自怨生也。</a:t>
            </a:r>
            <a:r>
              <a:rPr lang="zh-CN" sz="3600" b="1" dirty="0">
                <a:latin typeface="黑体" panose="02010609060101010101" pitchFamily="49" charset="-122"/>
                <a:ea typeface="黑体" panose="02010609060101010101" pitchFamily="49" charset="-122"/>
              </a:rPr>
              <a:t> </a:t>
            </a:r>
          </a:p>
        </p:txBody>
      </p:sp>
      <p:sp>
        <p:nvSpPr>
          <p:cNvPr id="22531" name="Text Box 3"/>
          <p:cNvSpPr txBox="1">
            <a:spLocks noChangeArrowheads="1"/>
          </p:cNvSpPr>
          <p:nvPr/>
        </p:nvSpPr>
        <p:spPr bwMode="auto">
          <a:xfrm>
            <a:off x="304800" y="4419599"/>
            <a:ext cx="6172200" cy="588963"/>
          </a:xfrm>
          <a:prstGeom prst="rect">
            <a:avLst/>
          </a:prstGeom>
          <a:solidFill>
            <a:srgbClr val="FFFFCC"/>
          </a:solidFill>
          <a:ln w="9525" cmpd="sng">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200" b="1" dirty="0">
                <a:solidFill>
                  <a:srgbClr val="FF0066"/>
                </a:solidFill>
                <a:latin typeface="黑体" panose="02010609060101010101" pitchFamily="49" charset="-122"/>
                <a:ea typeface="黑体" panose="02010609060101010101" pitchFamily="49" charset="-122"/>
              </a:rPr>
              <a:t>端方正派的人不被（当世所）容</a:t>
            </a:r>
          </a:p>
        </p:txBody>
      </p:sp>
      <p:sp>
        <p:nvSpPr>
          <p:cNvPr id="22532" name="Text Box 4"/>
          <p:cNvSpPr txBox="1">
            <a:spLocks noChangeArrowheads="1"/>
          </p:cNvSpPr>
          <p:nvPr/>
        </p:nvSpPr>
        <p:spPr bwMode="auto">
          <a:xfrm>
            <a:off x="304800" y="5173662"/>
            <a:ext cx="8686800" cy="528638"/>
          </a:xfrm>
          <a:prstGeom prst="rect">
            <a:avLst/>
          </a:prstGeom>
          <a:solidFill>
            <a:srgbClr val="FFFFCC"/>
          </a:solidFill>
          <a:ln w="9525" cmpd="sng">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2800" b="1" dirty="0">
                <a:solidFill>
                  <a:srgbClr val="FF0066"/>
                </a:solidFill>
                <a:latin typeface="黑体" panose="02010609060101010101" pitchFamily="49" charset="-122"/>
                <a:ea typeface="黑体" panose="02010609060101010101" pitchFamily="49" charset="-122"/>
              </a:rPr>
              <a:t>屈平使（自己的）</a:t>
            </a:r>
            <a:r>
              <a:rPr lang="zh-CN" sz="2800" b="1" dirty="0">
                <a:solidFill>
                  <a:srgbClr val="0000FF"/>
                </a:solidFill>
                <a:latin typeface="黑体" panose="02010609060101010101" pitchFamily="49" charset="-122"/>
                <a:ea typeface="黑体" panose="02010609060101010101" pitchFamily="49" charset="-122"/>
              </a:rPr>
              <a:t>道德</a:t>
            </a:r>
            <a:r>
              <a:rPr lang="zh-CN" sz="2800" b="1" dirty="0">
                <a:solidFill>
                  <a:srgbClr val="FF0066"/>
                </a:solidFill>
                <a:latin typeface="黑体" panose="02010609060101010101" pitchFamily="49" charset="-122"/>
                <a:ea typeface="黑体" panose="02010609060101010101" pitchFamily="49" charset="-122"/>
              </a:rPr>
              <a:t>端正，使（自己的）</a:t>
            </a:r>
            <a:r>
              <a:rPr lang="zh-CN" sz="2800" b="1" dirty="0">
                <a:solidFill>
                  <a:srgbClr val="0000FF"/>
                </a:solidFill>
                <a:latin typeface="黑体" panose="02010609060101010101" pitchFamily="49" charset="-122"/>
                <a:ea typeface="黑体" panose="02010609060101010101" pitchFamily="49" charset="-122"/>
              </a:rPr>
              <a:t>品行</a:t>
            </a:r>
            <a:r>
              <a:rPr lang="zh-CN" sz="2800" b="1" dirty="0">
                <a:solidFill>
                  <a:srgbClr val="FF0066"/>
                </a:solidFill>
                <a:latin typeface="黑体" panose="02010609060101010101" pitchFamily="49" charset="-122"/>
                <a:ea typeface="黑体" panose="02010609060101010101" pitchFamily="49" charset="-122"/>
              </a:rPr>
              <a:t>正直</a:t>
            </a:r>
          </a:p>
        </p:txBody>
      </p:sp>
      <p:sp>
        <p:nvSpPr>
          <p:cNvPr id="22533" name="Text Box 5"/>
          <p:cNvSpPr txBox="1">
            <a:spLocks noChangeArrowheads="1"/>
          </p:cNvSpPr>
          <p:nvPr/>
        </p:nvSpPr>
        <p:spPr bwMode="auto">
          <a:xfrm>
            <a:off x="304800" y="5867400"/>
            <a:ext cx="5638800" cy="588963"/>
          </a:xfrm>
          <a:prstGeom prst="rect">
            <a:avLst/>
          </a:prstGeom>
          <a:solidFill>
            <a:srgbClr val="FFFFCC"/>
          </a:solidFill>
          <a:ln w="9525" cmpd="sng">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200" b="1">
                <a:solidFill>
                  <a:srgbClr val="FF0000"/>
                </a:solidFill>
                <a:latin typeface="黑体" panose="02010609060101010101" pitchFamily="49" charset="-122"/>
                <a:ea typeface="黑体" panose="02010609060101010101" pitchFamily="49" charset="-122"/>
              </a:rPr>
              <a:t>诚信</a:t>
            </a:r>
            <a:r>
              <a:rPr lang="zh-CN" sz="3200" b="1">
                <a:solidFill>
                  <a:srgbClr val="993366"/>
                </a:solidFill>
                <a:latin typeface="黑体" panose="02010609060101010101" pitchFamily="49" charset="-122"/>
                <a:ea typeface="黑体" panose="02010609060101010101" pitchFamily="49" charset="-122"/>
              </a:rPr>
              <a:t>却</a:t>
            </a:r>
            <a:r>
              <a:rPr lang="zh-CN" sz="3200" b="1">
                <a:solidFill>
                  <a:srgbClr val="0000FF"/>
                </a:solidFill>
                <a:latin typeface="黑体" panose="02010609060101010101" pitchFamily="49" charset="-122"/>
                <a:ea typeface="黑体" panose="02010609060101010101" pitchFamily="49" charset="-122"/>
              </a:rPr>
              <a:t>被</a:t>
            </a:r>
            <a:r>
              <a:rPr lang="zh-CN" sz="3200" b="1">
                <a:solidFill>
                  <a:srgbClr val="FF0000"/>
                </a:solidFill>
                <a:latin typeface="黑体" panose="02010609060101010101" pitchFamily="49" charset="-122"/>
                <a:ea typeface="黑体" panose="02010609060101010101" pitchFamily="49" charset="-122"/>
              </a:rPr>
              <a:t>怀疑，忠贞</a:t>
            </a:r>
            <a:r>
              <a:rPr lang="zh-CN" sz="3200" b="1">
                <a:solidFill>
                  <a:srgbClr val="993366"/>
                </a:solidFill>
                <a:latin typeface="黑体" panose="02010609060101010101" pitchFamily="49" charset="-122"/>
                <a:ea typeface="黑体" panose="02010609060101010101" pitchFamily="49" charset="-122"/>
              </a:rPr>
              <a:t>却</a:t>
            </a:r>
            <a:r>
              <a:rPr lang="zh-CN" sz="3200" b="1">
                <a:solidFill>
                  <a:srgbClr val="FF0000"/>
                </a:solidFill>
                <a:latin typeface="黑体" panose="02010609060101010101" pitchFamily="49" charset="-122"/>
                <a:ea typeface="黑体" panose="02010609060101010101" pitchFamily="49" charset="-122"/>
              </a:rPr>
              <a:t>被诽谤</a:t>
            </a:r>
          </a:p>
        </p:txBody>
      </p:sp>
    </p:spTree>
    <p:extLst>
      <p:ext uri="{BB962C8B-B14F-4D97-AF65-F5344CB8AC3E}">
        <p14:creationId xmlns:p14="http://schemas.microsoft.com/office/powerpoint/2010/main" val="127566571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531"/>
                                        </p:tgtEl>
                                        <p:attrNameLst>
                                          <p:attrName>style.visibility</p:attrName>
                                        </p:attrNameLst>
                                      </p:cBhvr>
                                      <p:to>
                                        <p:strVal val="visible"/>
                                      </p:to>
                                    </p:set>
                                    <p:anim calcmode="lin" valueType="num">
                                      <p:cBhvr additive="base">
                                        <p:cTn id="7" dur="500" fill="hold"/>
                                        <p:tgtEl>
                                          <p:spTgt spid="22531"/>
                                        </p:tgtEl>
                                        <p:attrNameLst>
                                          <p:attrName>ppt_x</p:attrName>
                                        </p:attrNameLst>
                                      </p:cBhvr>
                                      <p:tavLst>
                                        <p:tav tm="0">
                                          <p:val>
                                            <p:strVal val="0-#ppt_w/2"/>
                                          </p:val>
                                        </p:tav>
                                        <p:tav tm="100000">
                                          <p:val>
                                            <p:strVal val="#ppt_x"/>
                                          </p:val>
                                        </p:tav>
                                      </p:tavLst>
                                    </p:anim>
                                    <p:anim calcmode="lin" valueType="num">
                                      <p:cBhvr additive="base">
                                        <p:cTn id="8" dur="500" fill="hold"/>
                                        <p:tgtEl>
                                          <p:spTgt spid="22531"/>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2532"/>
                                        </p:tgtEl>
                                        <p:attrNameLst>
                                          <p:attrName>style.visibility</p:attrName>
                                        </p:attrNameLst>
                                      </p:cBhvr>
                                      <p:to>
                                        <p:strVal val="visible"/>
                                      </p:to>
                                    </p:set>
                                    <p:anim calcmode="lin" valueType="num">
                                      <p:cBhvr additive="base">
                                        <p:cTn id="13" dur="500" fill="hold"/>
                                        <p:tgtEl>
                                          <p:spTgt spid="22532"/>
                                        </p:tgtEl>
                                        <p:attrNameLst>
                                          <p:attrName>ppt_x</p:attrName>
                                        </p:attrNameLst>
                                      </p:cBhvr>
                                      <p:tavLst>
                                        <p:tav tm="0">
                                          <p:val>
                                            <p:strVal val="0-#ppt_w/2"/>
                                          </p:val>
                                        </p:tav>
                                        <p:tav tm="100000">
                                          <p:val>
                                            <p:strVal val="#ppt_x"/>
                                          </p:val>
                                        </p:tav>
                                      </p:tavLst>
                                    </p:anim>
                                    <p:anim calcmode="lin" valueType="num">
                                      <p:cBhvr additive="base">
                                        <p:cTn id="14" dur="500" fill="hold"/>
                                        <p:tgtEl>
                                          <p:spTgt spid="22532"/>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2533"/>
                                        </p:tgtEl>
                                        <p:attrNameLst>
                                          <p:attrName>style.visibility</p:attrName>
                                        </p:attrNameLst>
                                      </p:cBhvr>
                                      <p:to>
                                        <p:strVal val="visible"/>
                                      </p:to>
                                    </p:set>
                                    <p:anim calcmode="lin" valueType="num">
                                      <p:cBhvr additive="base">
                                        <p:cTn id="19" dur="500" fill="hold"/>
                                        <p:tgtEl>
                                          <p:spTgt spid="22533"/>
                                        </p:tgtEl>
                                        <p:attrNameLst>
                                          <p:attrName>ppt_x</p:attrName>
                                        </p:attrNameLst>
                                      </p:cBhvr>
                                      <p:tavLst>
                                        <p:tav tm="0">
                                          <p:val>
                                            <p:strVal val="0-#ppt_w/2"/>
                                          </p:val>
                                        </p:tav>
                                        <p:tav tm="100000">
                                          <p:val>
                                            <p:strVal val="#ppt_x"/>
                                          </p:val>
                                        </p:tav>
                                      </p:tavLst>
                                    </p:anim>
                                    <p:anim calcmode="lin" valueType="num">
                                      <p:cBhvr additive="base">
                                        <p:cTn id="20" dur="500" fill="hold"/>
                                        <p:tgtEl>
                                          <p:spTgt spid="225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animBg="1" autoUpdateAnimBg="0"/>
      <p:bldP spid="22532" grpId="0" animBg="1" autoUpdateAnimBg="0"/>
      <p:bldP spid="22533" grpId="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7525166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2"/>
          <p:cNvSpPr txBox="1">
            <a:spLocks noChangeArrowheads="1"/>
          </p:cNvSpPr>
          <p:nvPr/>
        </p:nvSpPr>
        <p:spPr bwMode="auto">
          <a:xfrm>
            <a:off x="616576" y="173772"/>
            <a:ext cx="7964511" cy="4093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spcBef>
                <a:spcPct val="50000"/>
              </a:spcBef>
            </a:pPr>
            <a:r>
              <a:rPr lang="en-US" altLang="zh-CN" sz="3200" b="1" dirty="0" smtClean="0">
                <a:latin typeface="黑体" panose="02010609060101010101" pitchFamily="49" charset="-122"/>
                <a:ea typeface="黑体" panose="02010609060101010101" pitchFamily="49" charset="-122"/>
              </a:rPr>
              <a:t>    </a:t>
            </a:r>
            <a:r>
              <a:rPr lang="zh-CN" sz="3200" b="1" dirty="0" smtClean="0">
                <a:latin typeface="黑体" panose="02010609060101010101" pitchFamily="49" charset="-122"/>
                <a:ea typeface="黑体" panose="02010609060101010101" pitchFamily="49" charset="-122"/>
              </a:rPr>
              <a:t>上</a:t>
            </a:r>
            <a:r>
              <a:rPr lang="zh-CN" sz="3200" b="1" dirty="0">
                <a:latin typeface="黑体" panose="02010609060101010101" pitchFamily="49" charset="-122"/>
                <a:ea typeface="黑体" panose="02010609060101010101" pitchFamily="49" charset="-122"/>
              </a:rPr>
              <a:t>称帝</a:t>
            </a:r>
            <a:r>
              <a:rPr lang="zh-CN" sz="3200" b="1" dirty="0">
                <a:solidFill>
                  <a:srgbClr val="FF0000"/>
                </a:solidFill>
                <a:latin typeface="黑体" panose="02010609060101010101" pitchFamily="49" charset="-122"/>
                <a:ea typeface="黑体" panose="02010609060101010101" pitchFamily="49" charset="-122"/>
              </a:rPr>
              <a:t>喾</a:t>
            </a:r>
            <a:r>
              <a:rPr lang="zh-CN" sz="3200" b="1" dirty="0">
                <a:latin typeface="黑体" panose="02010609060101010101" pitchFamily="49" charset="-122"/>
                <a:ea typeface="黑体" panose="02010609060101010101" pitchFamily="49" charset="-122"/>
              </a:rPr>
              <a:t>，下道齐</a:t>
            </a:r>
            <a:r>
              <a:rPr lang="zh-CN" sz="3200" b="1" dirty="0">
                <a:solidFill>
                  <a:srgbClr val="FF0000"/>
                </a:solidFill>
                <a:latin typeface="黑体" panose="02010609060101010101" pitchFamily="49" charset="-122"/>
                <a:ea typeface="黑体" panose="02010609060101010101" pitchFamily="49" charset="-122"/>
              </a:rPr>
              <a:t>桓</a:t>
            </a:r>
            <a:r>
              <a:rPr lang="zh-CN" sz="3200" b="1" dirty="0">
                <a:latin typeface="黑体" panose="02010609060101010101" pitchFamily="49" charset="-122"/>
                <a:ea typeface="黑体" panose="02010609060101010101" pitchFamily="49" charset="-122"/>
              </a:rPr>
              <a:t>，中述汤、武，以</a:t>
            </a:r>
            <a:r>
              <a:rPr lang="zh-CN" sz="3200" b="1" dirty="0">
                <a:solidFill>
                  <a:srgbClr val="0000FF"/>
                </a:solidFill>
                <a:latin typeface="黑体" panose="02010609060101010101" pitchFamily="49" charset="-122"/>
                <a:ea typeface="黑体" panose="02010609060101010101" pitchFamily="49" charset="-122"/>
              </a:rPr>
              <a:t>刺</a:t>
            </a:r>
            <a:r>
              <a:rPr lang="zh-CN" sz="3200" b="1" dirty="0">
                <a:latin typeface="黑体" panose="02010609060101010101" pitchFamily="49" charset="-122"/>
                <a:ea typeface="黑体" panose="02010609060101010101" pitchFamily="49" charset="-122"/>
              </a:rPr>
              <a:t>世事。</a:t>
            </a:r>
            <a:r>
              <a:rPr lang="zh-CN" sz="3200" b="1" u="sng" dirty="0">
                <a:solidFill>
                  <a:srgbClr val="FF0000"/>
                </a:solidFill>
                <a:latin typeface="黑体" panose="02010609060101010101" pitchFamily="49" charset="-122"/>
                <a:ea typeface="黑体" panose="02010609060101010101" pitchFamily="49" charset="-122"/>
              </a:rPr>
              <a:t>明</a:t>
            </a:r>
            <a:r>
              <a:rPr lang="zh-CN" sz="3200" b="1" u="sng" dirty="0">
                <a:solidFill>
                  <a:srgbClr val="0000FF"/>
                </a:solidFill>
                <a:latin typeface="黑体" panose="02010609060101010101" pitchFamily="49" charset="-122"/>
                <a:ea typeface="黑体" panose="02010609060101010101" pitchFamily="49" charset="-122"/>
              </a:rPr>
              <a:t>道德之广崇，治乱之条贯，靡不毕</a:t>
            </a:r>
            <a:r>
              <a:rPr lang="zh-CN" sz="3200" b="1" u="sng" dirty="0">
                <a:solidFill>
                  <a:srgbClr val="FF0066"/>
                </a:solidFill>
                <a:latin typeface="黑体" panose="02010609060101010101" pitchFamily="49" charset="-122"/>
                <a:ea typeface="黑体" panose="02010609060101010101" pitchFamily="49" charset="-122"/>
              </a:rPr>
              <a:t>见</a:t>
            </a:r>
            <a:r>
              <a:rPr lang="zh-CN" sz="3200" b="1" u="sng" dirty="0">
                <a:solidFill>
                  <a:srgbClr val="0000FF"/>
                </a:solidFill>
                <a:latin typeface="黑体" panose="02010609060101010101" pitchFamily="49" charset="-122"/>
                <a:ea typeface="黑体" panose="02010609060101010101" pitchFamily="49" charset="-122"/>
              </a:rPr>
              <a:t>。</a:t>
            </a:r>
            <a:r>
              <a:rPr lang="zh-CN" sz="3200" b="1" dirty="0">
                <a:latin typeface="黑体" panose="02010609060101010101" pitchFamily="49" charset="-122"/>
                <a:ea typeface="黑体" panose="02010609060101010101" pitchFamily="49" charset="-122"/>
              </a:rPr>
              <a:t>其文</a:t>
            </a:r>
            <a:r>
              <a:rPr lang="zh-CN" sz="3200" b="1" dirty="0">
                <a:solidFill>
                  <a:srgbClr val="FF0000"/>
                </a:solidFill>
                <a:latin typeface="黑体" panose="02010609060101010101" pitchFamily="49" charset="-122"/>
                <a:ea typeface="黑体" panose="02010609060101010101" pitchFamily="49" charset="-122"/>
              </a:rPr>
              <a:t>约</a:t>
            </a:r>
            <a:r>
              <a:rPr lang="zh-CN" sz="3200" b="1" dirty="0">
                <a:latin typeface="黑体" panose="02010609060101010101" pitchFamily="49" charset="-122"/>
                <a:ea typeface="黑体" panose="02010609060101010101" pitchFamily="49" charset="-122"/>
              </a:rPr>
              <a:t>，其辞</a:t>
            </a:r>
            <a:r>
              <a:rPr lang="zh-CN" sz="3200" b="1" dirty="0">
                <a:solidFill>
                  <a:srgbClr val="FF0000"/>
                </a:solidFill>
                <a:latin typeface="黑体" panose="02010609060101010101" pitchFamily="49" charset="-122"/>
                <a:ea typeface="黑体" panose="02010609060101010101" pitchFamily="49" charset="-122"/>
              </a:rPr>
              <a:t>微</a:t>
            </a:r>
            <a:r>
              <a:rPr lang="zh-CN" sz="3200" b="1" dirty="0">
                <a:latin typeface="黑体" panose="02010609060101010101" pitchFamily="49" charset="-122"/>
                <a:ea typeface="黑体" panose="02010609060101010101" pitchFamily="49" charset="-122"/>
              </a:rPr>
              <a:t>，</a:t>
            </a:r>
            <a:r>
              <a:rPr lang="zh-CN" sz="3200" b="1" u="sng" dirty="0">
                <a:solidFill>
                  <a:srgbClr val="0000FF"/>
                </a:solidFill>
                <a:latin typeface="黑体" panose="02010609060101010101" pitchFamily="49" charset="-122"/>
                <a:ea typeface="黑体" panose="02010609060101010101" pitchFamily="49" charset="-122"/>
              </a:rPr>
              <a:t>其志洁，其行廉</a:t>
            </a:r>
            <a:r>
              <a:rPr lang="zh-CN" sz="3200" b="1" dirty="0">
                <a:latin typeface="黑体" panose="02010609060101010101" pitchFamily="49" charset="-122"/>
                <a:ea typeface="黑体" panose="02010609060101010101" pitchFamily="49" charset="-122"/>
              </a:rPr>
              <a:t>，</a:t>
            </a:r>
            <a:r>
              <a:rPr lang="zh-CN" sz="3200" b="1" u="sng" dirty="0">
                <a:latin typeface="黑体" panose="02010609060101010101" pitchFamily="49" charset="-122"/>
                <a:ea typeface="黑体" panose="02010609060101010101" pitchFamily="49" charset="-122"/>
              </a:rPr>
              <a:t>其</a:t>
            </a:r>
            <a:r>
              <a:rPr lang="zh-CN" sz="3200" b="1" u="sng" dirty="0">
                <a:solidFill>
                  <a:srgbClr val="FF0000"/>
                </a:solidFill>
                <a:latin typeface="黑体" panose="02010609060101010101" pitchFamily="49" charset="-122"/>
                <a:ea typeface="黑体" panose="02010609060101010101" pitchFamily="49" charset="-122"/>
              </a:rPr>
              <a:t>称</a:t>
            </a:r>
            <a:r>
              <a:rPr lang="zh-CN" sz="3200" b="1" u="sng" dirty="0">
                <a:latin typeface="黑体" panose="02010609060101010101" pitchFamily="49" charset="-122"/>
                <a:ea typeface="黑体" panose="02010609060101010101" pitchFamily="49" charset="-122"/>
              </a:rPr>
              <a:t>文小而其</a:t>
            </a:r>
            <a:r>
              <a:rPr lang="zh-CN" sz="3200" b="1" u="sng" dirty="0">
                <a:solidFill>
                  <a:srgbClr val="FF0000"/>
                </a:solidFill>
                <a:latin typeface="黑体" panose="02010609060101010101" pitchFamily="49" charset="-122"/>
                <a:ea typeface="黑体" panose="02010609060101010101" pitchFamily="49" charset="-122"/>
              </a:rPr>
              <a:t>指</a:t>
            </a:r>
            <a:r>
              <a:rPr lang="zh-CN" sz="3200" b="1" u="sng" dirty="0">
                <a:latin typeface="黑体" panose="02010609060101010101" pitchFamily="49" charset="-122"/>
                <a:ea typeface="黑体" panose="02010609060101010101" pitchFamily="49" charset="-122"/>
              </a:rPr>
              <a:t>极大，举类</a:t>
            </a:r>
            <a:r>
              <a:rPr lang="zh-CN" sz="3200" b="1" u="sng" dirty="0">
                <a:solidFill>
                  <a:srgbClr val="FF0000"/>
                </a:solidFill>
                <a:latin typeface="黑体" panose="02010609060101010101" pitchFamily="49" charset="-122"/>
                <a:ea typeface="黑体" panose="02010609060101010101" pitchFamily="49" charset="-122"/>
              </a:rPr>
              <a:t>迩</a:t>
            </a:r>
            <a:r>
              <a:rPr lang="zh-CN" sz="3200" b="1" u="sng" dirty="0">
                <a:latin typeface="黑体" panose="02010609060101010101" pitchFamily="49" charset="-122"/>
                <a:ea typeface="黑体" panose="02010609060101010101" pitchFamily="49" charset="-122"/>
              </a:rPr>
              <a:t>而</a:t>
            </a:r>
            <a:r>
              <a:rPr lang="zh-CN" sz="3200" b="1" u="sng" dirty="0">
                <a:solidFill>
                  <a:srgbClr val="FF0000"/>
                </a:solidFill>
                <a:latin typeface="黑体" panose="02010609060101010101" pitchFamily="49" charset="-122"/>
                <a:ea typeface="黑体" panose="02010609060101010101" pitchFamily="49" charset="-122"/>
              </a:rPr>
              <a:t>见</a:t>
            </a:r>
            <a:r>
              <a:rPr lang="zh-CN" sz="3200" b="1" u="sng" dirty="0">
                <a:latin typeface="黑体" panose="02010609060101010101" pitchFamily="49" charset="-122"/>
                <a:ea typeface="黑体" panose="02010609060101010101" pitchFamily="49" charset="-122"/>
              </a:rPr>
              <a:t>义远</a:t>
            </a:r>
            <a:r>
              <a:rPr lang="zh-CN" sz="3200" b="1" dirty="0">
                <a:latin typeface="黑体" panose="02010609060101010101" pitchFamily="49" charset="-122"/>
                <a:ea typeface="黑体" panose="02010609060101010101" pitchFamily="49" charset="-122"/>
              </a:rPr>
              <a:t>。其志洁，故其称物芳。其行廉，</a:t>
            </a:r>
            <a:r>
              <a:rPr lang="zh-CN" sz="3200" b="1" u="sng" dirty="0">
                <a:solidFill>
                  <a:srgbClr val="0000FF"/>
                </a:solidFill>
                <a:latin typeface="黑体" panose="02010609060101010101" pitchFamily="49" charset="-122"/>
                <a:ea typeface="黑体" panose="02010609060101010101" pitchFamily="49" charset="-122"/>
              </a:rPr>
              <a:t>故死而不容</a:t>
            </a:r>
            <a:r>
              <a:rPr lang="zh-CN" sz="3200" b="1" dirty="0">
                <a:latin typeface="黑体" panose="02010609060101010101" pitchFamily="49" charset="-122"/>
                <a:ea typeface="黑体" panose="02010609060101010101" pitchFamily="49" charset="-122"/>
              </a:rPr>
              <a:t>。</a:t>
            </a:r>
            <a:r>
              <a:rPr lang="zh-CN" sz="3200" b="1" u="sng" dirty="0">
                <a:latin typeface="黑体" panose="02010609060101010101" pitchFamily="49" charset="-122"/>
                <a:ea typeface="黑体" panose="02010609060101010101" pitchFamily="49" charset="-122"/>
              </a:rPr>
              <a:t>自疏</a:t>
            </a:r>
            <a:r>
              <a:rPr lang="zh-CN" sz="3600" b="1" u="sng" dirty="0">
                <a:solidFill>
                  <a:srgbClr val="0000FF"/>
                </a:solidFill>
                <a:latin typeface="黑体" panose="02010609060101010101" pitchFamily="49" charset="-122"/>
                <a:ea typeface="黑体" panose="02010609060101010101" pitchFamily="49" charset="-122"/>
              </a:rPr>
              <a:t>濯</a:t>
            </a:r>
            <a:r>
              <a:rPr lang="zh-CN" sz="3200" b="1" u="sng" dirty="0">
                <a:solidFill>
                  <a:srgbClr val="FF0000"/>
                </a:solidFill>
                <a:latin typeface="黑体" panose="02010609060101010101" pitchFamily="49" charset="-122"/>
                <a:ea typeface="黑体" panose="02010609060101010101" pitchFamily="49" charset="-122"/>
              </a:rPr>
              <a:t>淖</a:t>
            </a:r>
            <a:r>
              <a:rPr lang="zh-CN" sz="3200" b="1" u="sng" dirty="0">
                <a:latin typeface="黑体" panose="02010609060101010101" pitchFamily="49" charset="-122"/>
                <a:ea typeface="黑体" panose="02010609060101010101" pitchFamily="49" charset="-122"/>
              </a:rPr>
              <a:t>污泥之中，</a:t>
            </a:r>
            <a:r>
              <a:rPr lang="zh-CN" sz="3200" b="1" u="sng" dirty="0">
                <a:solidFill>
                  <a:srgbClr val="0000FF"/>
                </a:solidFill>
                <a:latin typeface="黑体" panose="02010609060101010101" pitchFamily="49" charset="-122"/>
                <a:ea typeface="黑体" panose="02010609060101010101" pitchFamily="49" charset="-122"/>
              </a:rPr>
              <a:t>蝉蜕</a:t>
            </a:r>
            <a:r>
              <a:rPr lang="zh-CN" sz="3200" b="1" u="sng" dirty="0">
                <a:latin typeface="黑体" panose="02010609060101010101" pitchFamily="49" charset="-122"/>
                <a:ea typeface="黑体" panose="02010609060101010101" pitchFamily="49" charset="-122"/>
              </a:rPr>
              <a:t>于浊</a:t>
            </a:r>
            <a:r>
              <a:rPr lang="zh-CN" sz="3200" b="1" u="sng" dirty="0">
                <a:solidFill>
                  <a:srgbClr val="FF0000"/>
                </a:solidFill>
                <a:latin typeface="黑体" panose="02010609060101010101" pitchFamily="49" charset="-122"/>
                <a:ea typeface="黑体" panose="02010609060101010101" pitchFamily="49" charset="-122"/>
              </a:rPr>
              <a:t>秽</a:t>
            </a:r>
            <a:r>
              <a:rPr lang="zh-CN" sz="3200" b="1" dirty="0">
                <a:latin typeface="黑体" panose="02010609060101010101" pitchFamily="49" charset="-122"/>
                <a:ea typeface="黑体" panose="02010609060101010101" pitchFamily="49" charset="-122"/>
              </a:rPr>
              <a:t>，</a:t>
            </a:r>
            <a:r>
              <a:rPr lang="zh-CN" sz="3200" b="1" u="sng" dirty="0">
                <a:solidFill>
                  <a:srgbClr val="0000FF"/>
                </a:solidFill>
                <a:latin typeface="黑体" panose="02010609060101010101" pitchFamily="49" charset="-122"/>
                <a:ea typeface="黑体" panose="02010609060101010101" pitchFamily="49" charset="-122"/>
              </a:rPr>
              <a:t>以浮游尘埃之外</a:t>
            </a:r>
            <a:r>
              <a:rPr lang="zh-CN" sz="3200" b="1" dirty="0">
                <a:latin typeface="黑体" panose="02010609060101010101" pitchFamily="49" charset="-122"/>
                <a:ea typeface="黑体" panose="02010609060101010101" pitchFamily="49" charset="-122"/>
              </a:rPr>
              <a:t>，不获世之滋</a:t>
            </a:r>
            <a:r>
              <a:rPr lang="zh-CN" sz="3200" b="1" dirty="0">
                <a:solidFill>
                  <a:srgbClr val="FF0000"/>
                </a:solidFill>
                <a:latin typeface="黑体" panose="02010609060101010101" pitchFamily="49" charset="-122"/>
                <a:ea typeface="黑体" panose="02010609060101010101" pitchFamily="49" charset="-122"/>
              </a:rPr>
              <a:t>垢</a:t>
            </a:r>
            <a:r>
              <a:rPr lang="zh-CN" sz="3200" b="1" dirty="0">
                <a:latin typeface="黑体" panose="02010609060101010101" pitchFamily="49" charset="-122"/>
                <a:ea typeface="黑体" panose="02010609060101010101" pitchFamily="49" charset="-122"/>
              </a:rPr>
              <a:t>，</a:t>
            </a:r>
            <a:r>
              <a:rPr lang="zh-CN" sz="3200" b="1" dirty="0">
                <a:solidFill>
                  <a:srgbClr val="FF0000"/>
                </a:solidFill>
                <a:latin typeface="黑体" panose="02010609060101010101" pitchFamily="49" charset="-122"/>
                <a:ea typeface="黑体" panose="02010609060101010101" pitchFamily="49" charset="-122"/>
              </a:rPr>
              <a:t>皭</a:t>
            </a:r>
            <a:r>
              <a:rPr lang="zh-CN" sz="3200" b="1" dirty="0">
                <a:latin typeface="黑体" panose="02010609060101010101" pitchFamily="49" charset="-122"/>
                <a:ea typeface="黑体" panose="02010609060101010101" pitchFamily="49" charset="-122"/>
              </a:rPr>
              <a:t>然泥而不</a:t>
            </a:r>
            <a:r>
              <a:rPr lang="zh-CN" sz="3200" b="1" dirty="0">
                <a:solidFill>
                  <a:srgbClr val="FF0000"/>
                </a:solidFill>
                <a:latin typeface="黑体" panose="02010609060101010101" pitchFamily="49" charset="-122"/>
                <a:ea typeface="黑体" panose="02010609060101010101" pitchFamily="49" charset="-122"/>
              </a:rPr>
              <a:t>滓</a:t>
            </a:r>
            <a:r>
              <a:rPr lang="zh-CN" sz="3200" b="1" dirty="0">
                <a:latin typeface="黑体" panose="02010609060101010101" pitchFamily="49" charset="-122"/>
                <a:ea typeface="黑体" panose="02010609060101010101" pitchFamily="49" charset="-122"/>
              </a:rPr>
              <a:t>者也。</a:t>
            </a:r>
            <a:r>
              <a:rPr lang="zh-CN" sz="3200" b="1" u="sng" dirty="0">
                <a:solidFill>
                  <a:srgbClr val="FF0000"/>
                </a:solidFill>
                <a:latin typeface="黑体" panose="02010609060101010101" pitchFamily="49" charset="-122"/>
                <a:ea typeface="黑体" panose="02010609060101010101" pitchFamily="49" charset="-122"/>
              </a:rPr>
              <a:t>推</a:t>
            </a:r>
            <a:r>
              <a:rPr lang="zh-CN" sz="3200" b="1" u="sng" dirty="0">
                <a:latin typeface="黑体" panose="02010609060101010101" pitchFamily="49" charset="-122"/>
                <a:ea typeface="黑体" panose="02010609060101010101" pitchFamily="49" charset="-122"/>
              </a:rPr>
              <a:t>此志也，</a:t>
            </a:r>
            <a:r>
              <a:rPr lang="zh-CN" sz="3200" b="1" u="sng" dirty="0">
                <a:solidFill>
                  <a:srgbClr val="FF0000"/>
                </a:solidFill>
                <a:latin typeface="黑体" panose="02010609060101010101" pitchFamily="49" charset="-122"/>
                <a:ea typeface="黑体" panose="02010609060101010101" pitchFamily="49" charset="-122"/>
              </a:rPr>
              <a:t>虽</a:t>
            </a:r>
            <a:r>
              <a:rPr lang="zh-CN" sz="3200" b="1" u="sng" dirty="0">
                <a:latin typeface="黑体" panose="02010609060101010101" pitchFamily="49" charset="-122"/>
                <a:ea typeface="黑体" panose="02010609060101010101" pitchFamily="49" charset="-122"/>
              </a:rPr>
              <a:t>与日月争光可也。</a:t>
            </a:r>
            <a:endParaRPr lang="zh-CN" sz="2800" u="sng" dirty="0"/>
          </a:p>
        </p:txBody>
      </p:sp>
      <p:sp>
        <p:nvSpPr>
          <p:cNvPr id="23555" name="Text Box 3"/>
          <p:cNvSpPr txBox="1">
            <a:spLocks noChangeArrowheads="1"/>
          </p:cNvSpPr>
          <p:nvPr/>
        </p:nvSpPr>
        <p:spPr bwMode="auto">
          <a:xfrm>
            <a:off x="423393" y="4268774"/>
            <a:ext cx="8350876" cy="1076325"/>
          </a:xfrm>
          <a:prstGeom prst="rect">
            <a:avLst/>
          </a:prstGeom>
          <a:solidFill>
            <a:srgbClr val="FFFFCC"/>
          </a:solidFill>
          <a:ln w="9525" cmpd="sng">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sz="3200" b="1" dirty="0">
                <a:solidFill>
                  <a:srgbClr val="0000FF"/>
                </a:solidFill>
                <a:latin typeface="黑体" panose="02010609060101010101" pitchFamily="49" charset="-122"/>
                <a:ea typeface="黑体" panose="02010609060101010101" pitchFamily="49" charset="-122"/>
              </a:rPr>
              <a:t>阐明</a:t>
            </a:r>
            <a:r>
              <a:rPr lang="zh-CN" sz="3200" b="1" dirty="0">
                <a:solidFill>
                  <a:srgbClr val="FF0000"/>
                </a:solidFill>
                <a:latin typeface="黑体" panose="02010609060101010101" pitchFamily="49" charset="-122"/>
                <a:ea typeface="黑体" panose="02010609060101010101" pitchFamily="49" charset="-122"/>
              </a:rPr>
              <a:t>道德的广大崇高、国家治乱的规律，无不完全</a:t>
            </a:r>
            <a:r>
              <a:rPr lang="zh-CN" sz="3200" b="1" dirty="0">
                <a:solidFill>
                  <a:srgbClr val="0000FF"/>
                </a:solidFill>
                <a:latin typeface="黑体" panose="02010609060101010101" pitchFamily="49" charset="-122"/>
                <a:ea typeface="黑体" panose="02010609060101010101" pitchFamily="49" charset="-122"/>
              </a:rPr>
              <a:t>表现</a:t>
            </a:r>
            <a:r>
              <a:rPr lang="zh-CN" sz="3200" b="1" dirty="0">
                <a:solidFill>
                  <a:srgbClr val="FF0000"/>
                </a:solidFill>
                <a:latin typeface="黑体" panose="02010609060101010101" pitchFamily="49" charset="-122"/>
                <a:ea typeface="黑体" panose="02010609060101010101" pitchFamily="49" charset="-122"/>
              </a:rPr>
              <a:t>。</a:t>
            </a:r>
          </a:p>
        </p:txBody>
      </p:sp>
      <p:sp>
        <p:nvSpPr>
          <p:cNvPr id="23556" name="Text Box 4"/>
          <p:cNvSpPr txBox="1">
            <a:spLocks noChangeArrowheads="1"/>
          </p:cNvSpPr>
          <p:nvPr/>
        </p:nvSpPr>
        <p:spPr bwMode="auto">
          <a:xfrm>
            <a:off x="423393" y="5401144"/>
            <a:ext cx="5867400" cy="588963"/>
          </a:xfrm>
          <a:prstGeom prst="rect">
            <a:avLst/>
          </a:prstGeom>
          <a:solidFill>
            <a:srgbClr val="FFFFCC"/>
          </a:solidFill>
          <a:ln w="9525" cmpd="sng">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200" b="1" dirty="0">
                <a:solidFill>
                  <a:srgbClr val="FF0000"/>
                </a:solidFill>
                <a:latin typeface="黑体" panose="02010609060101010101" pitchFamily="49" charset="-122"/>
                <a:ea typeface="黑体" panose="02010609060101010101" pitchFamily="49" charset="-122"/>
              </a:rPr>
              <a:t>他的志趣高洁，他的品行端正</a:t>
            </a:r>
          </a:p>
        </p:txBody>
      </p:sp>
      <p:sp>
        <p:nvSpPr>
          <p:cNvPr id="23557" name="Text Box 5"/>
          <p:cNvSpPr txBox="1">
            <a:spLocks noChangeArrowheads="1"/>
          </p:cNvSpPr>
          <p:nvPr/>
        </p:nvSpPr>
        <p:spPr bwMode="auto">
          <a:xfrm>
            <a:off x="423393" y="6046152"/>
            <a:ext cx="4114800" cy="588963"/>
          </a:xfrm>
          <a:prstGeom prst="rect">
            <a:avLst/>
          </a:prstGeom>
          <a:solidFill>
            <a:srgbClr val="FFFFCC"/>
          </a:solidFill>
          <a:ln w="9525" cmpd="sng">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200" b="1" dirty="0">
                <a:solidFill>
                  <a:srgbClr val="FF0000"/>
                </a:solidFill>
                <a:latin typeface="黑体" panose="02010609060101010101" pitchFamily="49" charset="-122"/>
                <a:ea typeface="黑体" panose="02010609060101010101" pitchFamily="49" charset="-122"/>
              </a:rPr>
              <a:t>来</a:t>
            </a:r>
            <a:r>
              <a:rPr lang="zh-CN" sz="3200" b="1" dirty="0">
                <a:solidFill>
                  <a:srgbClr val="0000FF"/>
                </a:solidFill>
                <a:latin typeface="黑体" panose="02010609060101010101" pitchFamily="49" charset="-122"/>
                <a:ea typeface="黑体" panose="02010609060101010101" pitchFamily="49" charset="-122"/>
              </a:rPr>
              <a:t>超脱</a:t>
            </a:r>
            <a:r>
              <a:rPr lang="zh-CN" sz="3200" b="1" dirty="0">
                <a:solidFill>
                  <a:srgbClr val="FF0000"/>
                </a:solidFill>
                <a:latin typeface="黑体" panose="02010609060101010101" pitchFamily="49" charset="-122"/>
                <a:ea typeface="黑体" panose="02010609060101010101" pitchFamily="49" charset="-122"/>
              </a:rPr>
              <a:t>于尘埃之外</a:t>
            </a:r>
          </a:p>
        </p:txBody>
      </p:sp>
    </p:spTree>
    <p:extLst>
      <p:ext uri="{BB962C8B-B14F-4D97-AF65-F5344CB8AC3E}">
        <p14:creationId xmlns:p14="http://schemas.microsoft.com/office/powerpoint/2010/main" val="215504829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555"/>
                                        </p:tgtEl>
                                        <p:attrNameLst>
                                          <p:attrName>style.visibility</p:attrName>
                                        </p:attrNameLst>
                                      </p:cBhvr>
                                      <p:to>
                                        <p:strVal val="visible"/>
                                      </p:to>
                                    </p:set>
                                    <p:anim calcmode="lin" valueType="num">
                                      <p:cBhvr additive="base">
                                        <p:cTn id="7" dur="500" fill="hold"/>
                                        <p:tgtEl>
                                          <p:spTgt spid="23555"/>
                                        </p:tgtEl>
                                        <p:attrNameLst>
                                          <p:attrName>ppt_x</p:attrName>
                                        </p:attrNameLst>
                                      </p:cBhvr>
                                      <p:tavLst>
                                        <p:tav tm="0">
                                          <p:val>
                                            <p:strVal val="0-#ppt_w/2"/>
                                          </p:val>
                                        </p:tav>
                                        <p:tav tm="100000">
                                          <p:val>
                                            <p:strVal val="#ppt_x"/>
                                          </p:val>
                                        </p:tav>
                                      </p:tavLst>
                                    </p:anim>
                                    <p:anim calcmode="lin" valueType="num">
                                      <p:cBhvr additive="base">
                                        <p:cTn id="8" dur="500" fill="hold"/>
                                        <p:tgtEl>
                                          <p:spTgt spid="23555"/>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3556"/>
                                        </p:tgtEl>
                                        <p:attrNameLst>
                                          <p:attrName>style.visibility</p:attrName>
                                        </p:attrNameLst>
                                      </p:cBhvr>
                                      <p:to>
                                        <p:strVal val="visible"/>
                                      </p:to>
                                    </p:set>
                                    <p:anim calcmode="lin" valueType="num">
                                      <p:cBhvr additive="base">
                                        <p:cTn id="13" dur="500" fill="hold"/>
                                        <p:tgtEl>
                                          <p:spTgt spid="23556"/>
                                        </p:tgtEl>
                                        <p:attrNameLst>
                                          <p:attrName>ppt_x</p:attrName>
                                        </p:attrNameLst>
                                      </p:cBhvr>
                                      <p:tavLst>
                                        <p:tav tm="0">
                                          <p:val>
                                            <p:strVal val="0-#ppt_w/2"/>
                                          </p:val>
                                        </p:tav>
                                        <p:tav tm="100000">
                                          <p:val>
                                            <p:strVal val="#ppt_x"/>
                                          </p:val>
                                        </p:tav>
                                      </p:tavLst>
                                    </p:anim>
                                    <p:anim calcmode="lin" valueType="num">
                                      <p:cBhvr additive="base">
                                        <p:cTn id="14" dur="500" fill="hold"/>
                                        <p:tgtEl>
                                          <p:spTgt spid="23556"/>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3557"/>
                                        </p:tgtEl>
                                        <p:attrNameLst>
                                          <p:attrName>style.visibility</p:attrName>
                                        </p:attrNameLst>
                                      </p:cBhvr>
                                      <p:to>
                                        <p:strVal val="visible"/>
                                      </p:to>
                                    </p:set>
                                    <p:anim calcmode="lin" valueType="num">
                                      <p:cBhvr additive="base">
                                        <p:cTn id="19" dur="500" fill="hold"/>
                                        <p:tgtEl>
                                          <p:spTgt spid="23557"/>
                                        </p:tgtEl>
                                        <p:attrNameLst>
                                          <p:attrName>ppt_x</p:attrName>
                                        </p:attrNameLst>
                                      </p:cBhvr>
                                      <p:tavLst>
                                        <p:tav tm="0">
                                          <p:val>
                                            <p:strVal val="0-#ppt_w/2"/>
                                          </p:val>
                                        </p:tav>
                                        <p:tav tm="100000">
                                          <p:val>
                                            <p:strVal val="#ppt_x"/>
                                          </p:val>
                                        </p:tav>
                                      </p:tavLst>
                                    </p:anim>
                                    <p:anim calcmode="lin" valueType="num">
                                      <p:cBhvr additive="base">
                                        <p:cTn id="20" dur="500" fill="hold"/>
                                        <p:tgtEl>
                                          <p:spTgt spid="235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animBg="1" autoUpdateAnimBg="0"/>
      <p:bldP spid="23556" grpId="0" animBg="1" autoUpdateAnimBg="0"/>
      <p:bldP spid="23557" grpId="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28650" y="868680"/>
            <a:ext cx="7886700" cy="5308283"/>
          </a:xfrm>
        </p:spPr>
        <p:txBody>
          <a:bodyPr/>
          <a:lstStyle/>
          <a:p>
            <a:pPr marL="0" indent="0">
              <a:lnSpc>
                <a:spcPct val="100000"/>
              </a:lnSpc>
              <a:spcBef>
                <a:spcPct val="50000"/>
              </a:spcBef>
              <a:buNone/>
            </a:pPr>
            <a:r>
              <a:rPr lang="zh-CN" altLang="zh-CN" sz="3600" b="1" dirty="0">
                <a:solidFill>
                  <a:srgbClr val="FF0000"/>
                </a:solidFill>
                <a:latin typeface="黑体" panose="02010609060101010101" pitchFamily="49" charset="-122"/>
                <a:ea typeface="黑体" panose="02010609060101010101" pitchFamily="49" charset="-122"/>
              </a:rPr>
              <a:t>第二</a:t>
            </a:r>
            <a:r>
              <a:rPr lang="zh-CN" altLang="zh-CN" sz="3600" b="1" dirty="0" smtClean="0">
                <a:solidFill>
                  <a:srgbClr val="FF0000"/>
                </a:solidFill>
                <a:latin typeface="黑体" panose="02010609060101010101" pitchFamily="49" charset="-122"/>
                <a:ea typeface="黑体" panose="02010609060101010101" pitchFamily="49" charset="-122"/>
              </a:rPr>
              <a:t>部分</a:t>
            </a:r>
            <a:r>
              <a:rPr lang="zh-CN" altLang="zh-CN" sz="3600" b="1" dirty="0">
                <a:solidFill>
                  <a:srgbClr val="FF0000"/>
                </a:solidFill>
                <a:latin typeface="黑体" panose="02010609060101010101" pitchFamily="49" charset="-122"/>
                <a:ea typeface="黑体" panose="02010609060101010101" pitchFamily="49" charset="-122"/>
              </a:rPr>
              <a:t>(4--10)</a:t>
            </a:r>
            <a:r>
              <a:rPr lang="zh-CN" altLang="zh-CN" sz="3600" b="1" dirty="0" smtClean="0">
                <a:solidFill>
                  <a:srgbClr val="FF0000"/>
                </a:solidFill>
                <a:latin typeface="黑体" panose="02010609060101010101" pitchFamily="49" charset="-122"/>
                <a:ea typeface="黑体" panose="02010609060101010101" pitchFamily="49" charset="-122"/>
              </a:rPr>
              <a:t>: </a:t>
            </a:r>
            <a:r>
              <a:rPr lang="zh-CN" altLang="zh-CN" sz="3600" b="1" dirty="0">
                <a:latin typeface="黑体" panose="02010609060101010101" pitchFamily="49" charset="-122"/>
                <a:ea typeface="黑体" panose="02010609060101010101" pitchFamily="49" charset="-122"/>
              </a:rPr>
              <a:t>写屈原由</a:t>
            </a:r>
            <a:r>
              <a:rPr lang="zh-CN" altLang="zh-CN" sz="3600" b="1" dirty="0">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黜</a:t>
            </a:r>
            <a:r>
              <a:rPr lang="zh-CN" altLang="zh-CN" sz="3600" b="1" dirty="0">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到</a:t>
            </a:r>
            <a:r>
              <a:rPr lang="zh-CN" altLang="zh-CN" sz="3600" b="1" dirty="0">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迁</a:t>
            </a:r>
            <a:r>
              <a:rPr lang="zh-CN" altLang="zh-CN" sz="3600" b="1" dirty="0">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和楚国由强到</a:t>
            </a:r>
            <a:r>
              <a:rPr lang="zh-CN" altLang="zh-CN" sz="3600" b="1" dirty="0" smtClean="0">
                <a:latin typeface="黑体" panose="02010609060101010101" pitchFamily="49" charset="-122"/>
                <a:ea typeface="黑体" panose="02010609060101010101" pitchFamily="49" charset="-122"/>
              </a:rPr>
              <a:t>衰的</a:t>
            </a:r>
            <a:r>
              <a:rPr lang="zh-CN" altLang="zh-CN" sz="3600" b="1" dirty="0">
                <a:latin typeface="黑体" panose="02010609060101010101" pitchFamily="49" charset="-122"/>
                <a:ea typeface="黑体" panose="02010609060101010101" pitchFamily="49" charset="-122"/>
              </a:rPr>
              <a:t>过程</a:t>
            </a:r>
            <a:r>
              <a:rPr lang="zh-CN" altLang="zh-CN" sz="3600" b="1" dirty="0" smtClean="0">
                <a:latin typeface="黑体" panose="02010609060101010101" pitchFamily="49" charset="-122"/>
                <a:ea typeface="黑体" panose="02010609060101010101" pitchFamily="49" charset="-122"/>
              </a:rPr>
              <a:t>。</a:t>
            </a:r>
            <a:endParaRPr lang="en-US" altLang="zh-CN" sz="3600" b="1" dirty="0" smtClean="0">
              <a:latin typeface="黑体" panose="02010609060101010101" pitchFamily="49" charset="-122"/>
              <a:ea typeface="黑体" panose="02010609060101010101" pitchFamily="49" charset="-122"/>
            </a:endParaRPr>
          </a:p>
          <a:p>
            <a:pPr marL="0" indent="0">
              <a:lnSpc>
                <a:spcPct val="100000"/>
              </a:lnSpc>
              <a:spcBef>
                <a:spcPct val="50000"/>
              </a:spcBef>
              <a:buNone/>
            </a:pPr>
            <a:r>
              <a:rPr lang="en-US" altLang="zh-CN" sz="3600" b="1" dirty="0" smtClean="0">
                <a:solidFill>
                  <a:srgbClr val="002060"/>
                </a:solidFill>
                <a:latin typeface="黑体" panose="02010609060101010101" pitchFamily="49" charset="-122"/>
                <a:ea typeface="黑体" panose="02010609060101010101" pitchFamily="49" charset="-122"/>
              </a:rPr>
              <a:t>    </a:t>
            </a:r>
            <a:r>
              <a:rPr lang="zh-CN" altLang="zh-CN" sz="3600" b="1" dirty="0" smtClean="0">
                <a:solidFill>
                  <a:srgbClr val="002060"/>
                </a:solidFill>
                <a:latin typeface="黑体" panose="02010609060101010101" pitchFamily="49" charset="-122"/>
                <a:ea typeface="黑体" panose="02010609060101010101" pitchFamily="49" charset="-122"/>
              </a:rPr>
              <a:t>1</a:t>
            </a:r>
            <a:r>
              <a:rPr lang="zh-CN" altLang="zh-CN" sz="3600" b="1" dirty="0">
                <a:solidFill>
                  <a:srgbClr val="002060"/>
                </a:solidFill>
                <a:latin typeface="黑体" panose="02010609060101010101" pitchFamily="49" charset="-122"/>
                <a:ea typeface="黑体" panose="02010609060101010101" pitchFamily="49" charset="-122"/>
              </a:rPr>
              <a:t>、屈原被黜，怀王三次被秦所骗而最终客死于秦。</a:t>
            </a:r>
          </a:p>
          <a:p>
            <a:pPr marL="0" indent="0">
              <a:lnSpc>
                <a:spcPct val="100000"/>
              </a:lnSpc>
              <a:spcBef>
                <a:spcPct val="50000"/>
              </a:spcBef>
              <a:buNone/>
            </a:pPr>
            <a:r>
              <a:rPr lang="en-US" altLang="zh-CN" sz="3600" b="1" dirty="0" smtClean="0">
                <a:solidFill>
                  <a:srgbClr val="002060"/>
                </a:solidFill>
                <a:latin typeface="黑体" panose="02010609060101010101" pitchFamily="49" charset="-122"/>
                <a:ea typeface="黑体" panose="02010609060101010101" pitchFamily="49" charset="-122"/>
              </a:rPr>
              <a:t>    </a:t>
            </a:r>
            <a:r>
              <a:rPr lang="zh-CN" altLang="zh-CN" sz="3600" b="1" dirty="0" smtClean="0">
                <a:solidFill>
                  <a:srgbClr val="002060"/>
                </a:solidFill>
                <a:latin typeface="黑体" panose="02010609060101010101" pitchFamily="49" charset="-122"/>
                <a:ea typeface="黑体" panose="02010609060101010101" pitchFamily="49" charset="-122"/>
              </a:rPr>
              <a:t>2</a:t>
            </a:r>
            <a:r>
              <a:rPr lang="zh-CN" altLang="zh-CN" sz="3600" b="1" dirty="0">
                <a:solidFill>
                  <a:srgbClr val="002060"/>
                </a:solidFill>
                <a:latin typeface="黑体" panose="02010609060101010101" pitchFamily="49" charset="-122"/>
                <a:ea typeface="黑体" panose="02010609060101010101" pitchFamily="49" charset="-122"/>
              </a:rPr>
              <a:t>、顷襄王昏愦腐朽，屈原被迁</a:t>
            </a:r>
            <a:r>
              <a:rPr lang="zh-CN" altLang="zh-CN" sz="3600" b="1" dirty="0" smtClean="0">
                <a:solidFill>
                  <a:srgbClr val="002060"/>
                </a:solidFill>
                <a:latin typeface="黑体" panose="02010609060101010101" pitchFamily="49" charset="-122"/>
                <a:ea typeface="黑体" panose="02010609060101010101" pitchFamily="49" charset="-122"/>
              </a:rPr>
              <a:t>。</a:t>
            </a:r>
            <a:endParaRPr lang="zh-CN" altLang="zh-CN" sz="3600" b="1" dirty="0">
              <a:solidFill>
                <a:srgbClr val="00206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07484905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2"/>
          <p:cNvSpPr txBox="1">
            <a:spLocks noChangeArrowheads="1"/>
          </p:cNvSpPr>
          <p:nvPr/>
        </p:nvSpPr>
        <p:spPr bwMode="auto">
          <a:xfrm>
            <a:off x="152400" y="76200"/>
            <a:ext cx="8763000" cy="551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zh-CN" sz="3200" b="1">
                <a:latin typeface="黑体" panose="02010609060101010101" pitchFamily="49" charset="-122"/>
                <a:ea typeface="黑体" panose="02010609060101010101" pitchFamily="49" charset="-122"/>
              </a:rPr>
              <a:t>    </a:t>
            </a:r>
            <a:r>
              <a:rPr lang="zh-CN" sz="3200" b="1">
                <a:latin typeface="黑体" panose="02010609060101010101" pitchFamily="49" charset="-122"/>
                <a:ea typeface="黑体" panose="02010609060101010101" pitchFamily="49" charset="-122"/>
              </a:rPr>
              <a:t>屈平既</a:t>
            </a:r>
            <a:r>
              <a:rPr lang="zh-CN" sz="3200" b="1">
                <a:solidFill>
                  <a:srgbClr val="FF0000"/>
                </a:solidFill>
                <a:latin typeface="黑体" panose="02010609060101010101" pitchFamily="49" charset="-122"/>
                <a:ea typeface="黑体" panose="02010609060101010101" pitchFamily="49" charset="-122"/>
              </a:rPr>
              <a:t>绌</a:t>
            </a:r>
            <a:r>
              <a:rPr lang="zh-CN" sz="3200" b="1">
                <a:latin typeface="黑体" panose="02010609060101010101" pitchFamily="49" charset="-122"/>
                <a:ea typeface="黑体" panose="02010609060101010101" pitchFamily="49" charset="-122"/>
              </a:rPr>
              <a:t>，其后秦欲伐齐，齐与楚</a:t>
            </a:r>
            <a:r>
              <a:rPr lang="zh-CN" sz="3200" b="1">
                <a:solidFill>
                  <a:srgbClr val="FF0000"/>
                </a:solidFill>
                <a:latin typeface="黑体" panose="02010609060101010101" pitchFamily="49" charset="-122"/>
                <a:ea typeface="黑体" panose="02010609060101010101" pitchFamily="49" charset="-122"/>
              </a:rPr>
              <a:t>从</a:t>
            </a:r>
            <a:r>
              <a:rPr lang="zh-CN" sz="3200" b="1">
                <a:latin typeface="黑体" panose="02010609060101010101" pitchFamily="49" charset="-122"/>
                <a:ea typeface="黑体" panose="02010609060101010101" pitchFamily="49" charset="-122"/>
              </a:rPr>
              <a:t>亲，惠王患之，乃令张仪佯</a:t>
            </a:r>
            <a:r>
              <a:rPr lang="zh-CN" sz="3200" b="1">
                <a:solidFill>
                  <a:srgbClr val="0000FF"/>
                </a:solidFill>
                <a:latin typeface="黑体" panose="02010609060101010101" pitchFamily="49" charset="-122"/>
                <a:ea typeface="黑体" panose="02010609060101010101" pitchFamily="49" charset="-122"/>
              </a:rPr>
              <a:t>去</a:t>
            </a:r>
            <a:r>
              <a:rPr lang="zh-CN" sz="3200" b="1">
                <a:latin typeface="黑体" panose="02010609060101010101" pitchFamily="49" charset="-122"/>
                <a:ea typeface="黑体" panose="02010609060101010101" pitchFamily="49" charset="-122"/>
              </a:rPr>
              <a:t>秦，厚币委</a:t>
            </a:r>
            <a:r>
              <a:rPr lang="zh-CN" sz="3200" b="1">
                <a:solidFill>
                  <a:srgbClr val="FF0000"/>
                </a:solidFill>
                <a:latin typeface="黑体" panose="02010609060101010101" pitchFamily="49" charset="-122"/>
                <a:ea typeface="黑体" panose="02010609060101010101" pitchFamily="49" charset="-122"/>
              </a:rPr>
              <a:t>质</a:t>
            </a:r>
            <a:r>
              <a:rPr lang="zh-CN" sz="3200" b="1">
                <a:latin typeface="黑体" panose="02010609060101010101" pitchFamily="49" charset="-122"/>
                <a:ea typeface="黑体" panose="02010609060101010101" pitchFamily="49" charset="-122"/>
              </a:rPr>
              <a:t>事楚，曰：</a:t>
            </a:r>
            <a:r>
              <a:rPr lang="zh-CN" sz="3200" b="1">
                <a:ea typeface="黑体" panose="02010609060101010101" pitchFamily="49" charset="-122"/>
              </a:rPr>
              <a:t>“</a:t>
            </a:r>
            <a:r>
              <a:rPr lang="zh-CN" sz="3200" b="1">
                <a:latin typeface="黑体" panose="02010609060101010101" pitchFamily="49" charset="-122"/>
                <a:ea typeface="黑体" panose="02010609060101010101" pitchFamily="49" charset="-122"/>
              </a:rPr>
              <a:t>秦甚憎齐，齐与楚从亲，楚诚能绝齐，秦愿献商</a:t>
            </a:r>
            <a:r>
              <a:rPr lang="zh-CN" altLang="zh-CN" sz="3200" b="1">
                <a:latin typeface="黑体" panose="02010609060101010101" pitchFamily="49" charset="-122"/>
                <a:ea typeface="黑体" panose="02010609060101010101" pitchFamily="49" charset="-122"/>
              </a:rPr>
              <a:t>﹑</a:t>
            </a:r>
            <a:r>
              <a:rPr lang="zh-CN" sz="3200" b="1">
                <a:latin typeface="黑体" panose="02010609060101010101" pitchFamily="49" charset="-122"/>
                <a:ea typeface="黑体" panose="02010609060101010101" pitchFamily="49" charset="-122"/>
              </a:rPr>
              <a:t>于之地六百里。</a:t>
            </a:r>
            <a:r>
              <a:rPr lang="zh-CN" sz="3200" b="1">
                <a:ea typeface="黑体" panose="02010609060101010101" pitchFamily="49" charset="-122"/>
              </a:rPr>
              <a:t>”</a:t>
            </a:r>
            <a:r>
              <a:rPr lang="zh-CN" sz="3200" b="1">
                <a:latin typeface="黑体" panose="02010609060101010101" pitchFamily="49" charset="-122"/>
                <a:ea typeface="黑体" panose="02010609060101010101" pitchFamily="49" charset="-122"/>
              </a:rPr>
              <a:t>楚怀王贪而信张仪，遂绝齐，使使</a:t>
            </a:r>
            <a:r>
              <a:rPr lang="zh-CN" sz="3200" b="1">
                <a:solidFill>
                  <a:srgbClr val="0000FF"/>
                </a:solidFill>
                <a:latin typeface="黑体" panose="02010609060101010101" pitchFamily="49" charset="-122"/>
                <a:ea typeface="黑体" panose="02010609060101010101" pitchFamily="49" charset="-122"/>
              </a:rPr>
              <a:t>如</a:t>
            </a:r>
            <a:r>
              <a:rPr lang="zh-CN" sz="3200" b="1">
                <a:latin typeface="黑体" panose="02010609060101010101" pitchFamily="49" charset="-122"/>
                <a:ea typeface="黑体" panose="02010609060101010101" pitchFamily="49" charset="-122"/>
              </a:rPr>
              <a:t>秦受地。张仪诈之曰：</a:t>
            </a:r>
            <a:r>
              <a:rPr lang="zh-CN" sz="3200" b="1">
                <a:ea typeface="黑体" panose="02010609060101010101" pitchFamily="49" charset="-122"/>
              </a:rPr>
              <a:t>“</a:t>
            </a:r>
            <a:r>
              <a:rPr lang="zh-CN" sz="3200" b="1">
                <a:latin typeface="黑体" panose="02010609060101010101" pitchFamily="49" charset="-122"/>
                <a:ea typeface="黑体" panose="02010609060101010101" pitchFamily="49" charset="-122"/>
              </a:rPr>
              <a:t>仪与王约六里，不闻六百里。</a:t>
            </a:r>
            <a:r>
              <a:rPr lang="zh-CN" sz="3200" b="1">
                <a:ea typeface="黑体" panose="02010609060101010101" pitchFamily="49" charset="-122"/>
              </a:rPr>
              <a:t>”</a:t>
            </a:r>
            <a:r>
              <a:rPr lang="zh-CN" sz="3200" b="1">
                <a:latin typeface="黑体" panose="02010609060101010101" pitchFamily="49" charset="-122"/>
                <a:ea typeface="黑体" panose="02010609060101010101" pitchFamily="49" charset="-122"/>
              </a:rPr>
              <a:t>楚使怒去，归告怀王。怀王怒，大兴师伐秦。秦发兵击之，</a:t>
            </a:r>
            <a:r>
              <a:rPr lang="zh-CN" sz="3200" b="1" u="sng">
                <a:solidFill>
                  <a:srgbClr val="0000FF"/>
                </a:solidFill>
                <a:latin typeface="黑体" panose="02010609060101010101" pitchFamily="49" charset="-122"/>
                <a:ea typeface="黑体" panose="02010609060101010101" pitchFamily="49" charset="-122"/>
              </a:rPr>
              <a:t>大破楚师于丹</a:t>
            </a:r>
            <a:r>
              <a:rPr lang="zh-CN" altLang="zh-CN" sz="3200" b="1" u="sng">
                <a:solidFill>
                  <a:srgbClr val="0000FF"/>
                </a:solidFill>
                <a:latin typeface="黑体" panose="02010609060101010101" pitchFamily="49" charset="-122"/>
                <a:ea typeface="黑体" panose="02010609060101010101" pitchFamily="49" charset="-122"/>
              </a:rPr>
              <a:t>﹑</a:t>
            </a:r>
            <a:r>
              <a:rPr lang="zh-CN" sz="3200" b="1" u="sng">
                <a:solidFill>
                  <a:srgbClr val="0000FF"/>
                </a:solidFill>
                <a:latin typeface="黑体" panose="02010609060101010101" pitchFamily="49" charset="-122"/>
                <a:ea typeface="黑体" panose="02010609060101010101" pitchFamily="49" charset="-122"/>
              </a:rPr>
              <a:t>淅</a:t>
            </a:r>
            <a:r>
              <a:rPr lang="zh-CN" sz="3200" b="1">
                <a:latin typeface="黑体" panose="02010609060101010101" pitchFamily="49" charset="-122"/>
                <a:ea typeface="黑体" panose="02010609060101010101" pitchFamily="49" charset="-122"/>
              </a:rPr>
              <a:t>，斩首八万，虏楚将屈</a:t>
            </a:r>
            <a:r>
              <a:rPr lang="zh-CN" sz="3600" b="1">
                <a:solidFill>
                  <a:srgbClr val="FF0000"/>
                </a:solidFill>
                <a:latin typeface="黑体" panose="02010609060101010101" pitchFamily="49" charset="-122"/>
                <a:ea typeface="黑体" panose="02010609060101010101" pitchFamily="49" charset="-122"/>
              </a:rPr>
              <a:t>匄</a:t>
            </a:r>
            <a:r>
              <a:rPr lang="zh-CN" sz="3200" b="1">
                <a:latin typeface="黑体" panose="02010609060101010101" pitchFamily="49" charset="-122"/>
                <a:ea typeface="黑体" panose="02010609060101010101" pitchFamily="49" charset="-122"/>
              </a:rPr>
              <a:t>，遂取楚之汉中地。怀王乃</a:t>
            </a:r>
            <a:r>
              <a:rPr lang="zh-CN" sz="3200" b="1">
                <a:solidFill>
                  <a:srgbClr val="0000FF"/>
                </a:solidFill>
                <a:latin typeface="黑体" panose="02010609060101010101" pitchFamily="49" charset="-122"/>
                <a:ea typeface="黑体" panose="02010609060101010101" pitchFamily="49" charset="-122"/>
              </a:rPr>
              <a:t>悉</a:t>
            </a:r>
            <a:r>
              <a:rPr lang="zh-CN" sz="3200" b="1">
                <a:latin typeface="黑体" panose="02010609060101010101" pitchFamily="49" charset="-122"/>
                <a:ea typeface="黑体" panose="02010609060101010101" pitchFamily="49" charset="-122"/>
              </a:rPr>
              <a:t>发国中兵，以深入击秦，</a:t>
            </a:r>
            <a:r>
              <a:rPr lang="zh-CN" sz="3200" b="1" u="sng">
                <a:solidFill>
                  <a:srgbClr val="0000FF"/>
                </a:solidFill>
                <a:latin typeface="黑体" panose="02010609060101010101" pitchFamily="49" charset="-122"/>
                <a:ea typeface="黑体" panose="02010609060101010101" pitchFamily="49" charset="-122"/>
              </a:rPr>
              <a:t>战于蓝田</a:t>
            </a:r>
            <a:r>
              <a:rPr lang="zh-CN" sz="3200" b="1">
                <a:latin typeface="黑体" panose="02010609060101010101" pitchFamily="49" charset="-122"/>
                <a:ea typeface="黑体" panose="02010609060101010101" pitchFamily="49" charset="-122"/>
              </a:rPr>
              <a:t>。魏闻之，袭楚至邓。楚兵惧，自秦归。</a:t>
            </a:r>
            <a:r>
              <a:rPr lang="zh-CN" sz="3200" b="1" u="sng">
                <a:solidFill>
                  <a:srgbClr val="0000FF"/>
                </a:solidFill>
                <a:latin typeface="黑体" panose="02010609060101010101" pitchFamily="49" charset="-122"/>
                <a:ea typeface="黑体" panose="02010609060101010101" pitchFamily="49" charset="-122"/>
              </a:rPr>
              <a:t>而齐</a:t>
            </a:r>
            <a:r>
              <a:rPr lang="zh-CN" sz="3200" b="1" u="sng">
                <a:solidFill>
                  <a:srgbClr val="FF0000"/>
                </a:solidFill>
                <a:latin typeface="黑体" panose="02010609060101010101" pitchFamily="49" charset="-122"/>
                <a:ea typeface="黑体" panose="02010609060101010101" pitchFamily="49" charset="-122"/>
              </a:rPr>
              <a:t>竟</a:t>
            </a:r>
            <a:r>
              <a:rPr lang="zh-CN" sz="3200" b="1" u="sng">
                <a:solidFill>
                  <a:srgbClr val="0000FF"/>
                </a:solidFill>
                <a:latin typeface="黑体" panose="02010609060101010101" pitchFamily="49" charset="-122"/>
                <a:ea typeface="黑体" panose="02010609060101010101" pitchFamily="49" charset="-122"/>
              </a:rPr>
              <a:t>怒不救楚，楚大困。</a:t>
            </a:r>
          </a:p>
        </p:txBody>
      </p:sp>
      <p:sp>
        <p:nvSpPr>
          <p:cNvPr id="25603" name="Rectangle 3"/>
          <p:cNvSpPr>
            <a:spLocks noChangeArrowheads="1"/>
          </p:cNvSpPr>
          <p:nvPr/>
        </p:nvSpPr>
        <p:spPr bwMode="auto">
          <a:xfrm>
            <a:off x="3242796" y="5067955"/>
            <a:ext cx="5596404" cy="523220"/>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2800" b="1" dirty="0">
                <a:latin typeface="黑体" panose="02010609060101010101" pitchFamily="49" charset="-122"/>
                <a:ea typeface="黑体" panose="02010609060101010101" pitchFamily="49" charset="-122"/>
              </a:rPr>
              <a:t> </a:t>
            </a:r>
            <a:r>
              <a:rPr lang="zh-CN" altLang="zh-CN" sz="2800" b="1" dirty="0">
                <a:solidFill>
                  <a:srgbClr val="FF0066"/>
                </a:solidFill>
                <a:latin typeface="黑体" panose="02010609060101010101" pitchFamily="49" charset="-122"/>
                <a:ea typeface="黑体" panose="02010609060101010101" pitchFamily="49" charset="-122"/>
              </a:rPr>
              <a:t>★</a:t>
            </a:r>
            <a:r>
              <a:rPr lang="zh-CN" altLang="zh-CN" sz="2800" b="1" dirty="0">
                <a:latin typeface="黑体" panose="02010609060101010101" pitchFamily="49" charset="-122"/>
                <a:ea typeface="黑体" panose="02010609060101010101" pitchFamily="49" charset="-122"/>
              </a:rPr>
              <a:t> </a:t>
            </a:r>
            <a:r>
              <a:rPr lang="zh-CN" sz="2800" b="1" dirty="0">
                <a:latin typeface="黑体" panose="02010609060101010101" pitchFamily="49" charset="-122"/>
                <a:ea typeface="黑体" panose="02010609060101010101" pitchFamily="49" charset="-122"/>
              </a:rPr>
              <a:t>绌：通“黜”，指罢免官职。</a:t>
            </a:r>
          </a:p>
        </p:txBody>
      </p:sp>
      <p:sp>
        <p:nvSpPr>
          <p:cNvPr id="25604" name="Text Box 4"/>
          <p:cNvSpPr txBox="1">
            <a:spLocks noChangeArrowheads="1"/>
          </p:cNvSpPr>
          <p:nvPr/>
        </p:nvSpPr>
        <p:spPr bwMode="auto">
          <a:xfrm>
            <a:off x="228600" y="5638800"/>
            <a:ext cx="8610600" cy="1076325"/>
          </a:xfrm>
          <a:prstGeom prst="rect">
            <a:avLst/>
          </a:prstGeom>
          <a:solidFill>
            <a:srgbClr val="FFFFCC"/>
          </a:solidFill>
          <a:ln w="9525" cmpd="sng">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200" b="1" dirty="0">
                <a:solidFill>
                  <a:srgbClr val="FF0000"/>
                </a:solidFill>
                <a:latin typeface="黑体" panose="02010609060101010101" pitchFamily="49" charset="-122"/>
                <a:ea typeface="黑体" panose="02010609060101010101" pitchFamily="49" charset="-122"/>
              </a:rPr>
              <a:t>而齐国</a:t>
            </a:r>
            <a:r>
              <a:rPr lang="zh-CN" sz="3200" b="1" dirty="0">
                <a:solidFill>
                  <a:srgbClr val="0000FF"/>
                </a:solidFill>
                <a:latin typeface="黑体" panose="02010609060101010101" pitchFamily="49" charset="-122"/>
                <a:ea typeface="黑体" panose="02010609060101010101" pitchFamily="49" charset="-122"/>
              </a:rPr>
              <a:t>终究</a:t>
            </a:r>
            <a:r>
              <a:rPr lang="zh-CN" sz="3200" b="1" dirty="0">
                <a:solidFill>
                  <a:srgbClr val="FF0000"/>
                </a:solidFill>
                <a:latin typeface="黑体" panose="02010609060101010101" pitchFamily="49" charset="-122"/>
                <a:ea typeface="黑体" panose="02010609060101010101" pitchFamily="49" charset="-122"/>
              </a:rPr>
              <a:t>因为愤恨楚王而不救助楚国，楚国</a:t>
            </a:r>
            <a:r>
              <a:rPr lang="zh-CN" sz="3200" b="1" dirty="0">
                <a:solidFill>
                  <a:srgbClr val="0000FF"/>
                </a:solidFill>
                <a:latin typeface="黑体" panose="02010609060101010101" pitchFamily="49" charset="-122"/>
                <a:ea typeface="黑体" panose="02010609060101010101" pitchFamily="49" charset="-122"/>
              </a:rPr>
              <a:t>处境极为艰难</a:t>
            </a:r>
            <a:r>
              <a:rPr lang="zh-CN" sz="3200" b="1" dirty="0">
                <a:solidFill>
                  <a:srgbClr val="FF0000"/>
                </a:solidFill>
                <a:latin typeface="黑体" panose="02010609060101010101" pitchFamily="49" charset="-122"/>
                <a:ea typeface="黑体" panose="02010609060101010101" pitchFamily="49" charset="-122"/>
              </a:rPr>
              <a:t>。</a:t>
            </a:r>
          </a:p>
        </p:txBody>
      </p:sp>
    </p:spTree>
    <p:extLst>
      <p:ext uri="{BB962C8B-B14F-4D97-AF65-F5344CB8AC3E}">
        <p14:creationId xmlns:p14="http://schemas.microsoft.com/office/powerpoint/2010/main" val="182203617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anim calcmode="lin" valueType="num">
                                      <p:cBhvr additive="base">
                                        <p:cTn id="7" dur="500" fill="hold"/>
                                        <p:tgtEl>
                                          <p:spTgt spid="25603"/>
                                        </p:tgtEl>
                                        <p:attrNameLst>
                                          <p:attrName>ppt_x</p:attrName>
                                        </p:attrNameLst>
                                      </p:cBhvr>
                                      <p:tavLst>
                                        <p:tav tm="0">
                                          <p:val>
                                            <p:strVal val="0-#ppt_w/2"/>
                                          </p:val>
                                        </p:tav>
                                        <p:tav tm="100000">
                                          <p:val>
                                            <p:strVal val="#ppt_x"/>
                                          </p:val>
                                        </p:tav>
                                      </p:tavLst>
                                    </p:anim>
                                    <p:anim calcmode="lin" valueType="num">
                                      <p:cBhvr additive="base">
                                        <p:cTn id="8" dur="500" fill="hold"/>
                                        <p:tgtEl>
                                          <p:spTgt spid="2560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5604"/>
                                        </p:tgtEl>
                                        <p:attrNameLst>
                                          <p:attrName>style.visibility</p:attrName>
                                        </p:attrNameLst>
                                      </p:cBhvr>
                                      <p:to>
                                        <p:strVal val="visible"/>
                                      </p:to>
                                    </p:set>
                                    <p:anim calcmode="lin" valueType="num">
                                      <p:cBhvr additive="base">
                                        <p:cTn id="13" dur="500" fill="hold"/>
                                        <p:tgtEl>
                                          <p:spTgt spid="25604"/>
                                        </p:tgtEl>
                                        <p:attrNameLst>
                                          <p:attrName>ppt_x</p:attrName>
                                        </p:attrNameLst>
                                      </p:cBhvr>
                                      <p:tavLst>
                                        <p:tav tm="0">
                                          <p:val>
                                            <p:strVal val="0-#ppt_w/2"/>
                                          </p:val>
                                        </p:tav>
                                        <p:tav tm="100000">
                                          <p:val>
                                            <p:strVal val="#ppt_x"/>
                                          </p:val>
                                        </p:tav>
                                      </p:tavLst>
                                    </p:anim>
                                    <p:anim calcmode="lin" valueType="num">
                                      <p:cBhvr additive="base">
                                        <p:cTn id="14" dur="500" fill="hold"/>
                                        <p:tgtEl>
                                          <p:spTgt spid="2560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animBg="1" autoUpdateAnimBg="0"/>
      <p:bldP spid="25604" grpId="0" animBg="1"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2"/>
          <p:cNvSpPr txBox="1">
            <a:spLocks noChangeArrowheads="1"/>
          </p:cNvSpPr>
          <p:nvPr/>
        </p:nvSpPr>
        <p:spPr bwMode="auto">
          <a:xfrm>
            <a:off x="407830" y="115910"/>
            <a:ext cx="8272530" cy="40318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zh-CN" sz="3200" dirty="0">
                <a:latin typeface="黑体" panose="02010609060101010101" pitchFamily="49" charset="-122"/>
                <a:ea typeface="黑体" panose="02010609060101010101" pitchFamily="49" charset="-122"/>
              </a:rPr>
              <a:t>    </a:t>
            </a:r>
            <a:r>
              <a:rPr lang="zh-CN" sz="3200" b="1" dirty="0">
                <a:solidFill>
                  <a:srgbClr val="0000FF"/>
                </a:solidFill>
                <a:latin typeface="黑体" panose="02010609060101010101" pitchFamily="49" charset="-122"/>
                <a:ea typeface="黑体" panose="02010609060101010101" pitchFamily="49" charset="-122"/>
              </a:rPr>
              <a:t>明年</a:t>
            </a:r>
            <a:r>
              <a:rPr lang="zh-CN" sz="3200" b="1" dirty="0">
                <a:latin typeface="黑体" panose="02010609060101010101" pitchFamily="49" charset="-122"/>
                <a:ea typeface="黑体" panose="02010609060101010101" pitchFamily="49" charset="-122"/>
              </a:rPr>
              <a:t>，秦割汉中地与楚以和。楚王曰：</a:t>
            </a:r>
            <a:r>
              <a:rPr lang="zh-CN" sz="3200" b="1" dirty="0">
                <a:ea typeface="黑体" panose="02010609060101010101" pitchFamily="49" charset="-122"/>
              </a:rPr>
              <a:t>“</a:t>
            </a:r>
            <a:r>
              <a:rPr lang="zh-CN" sz="3200" b="1" dirty="0">
                <a:latin typeface="黑体" panose="02010609060101010101" pitchFamily="49" charset="-122"/>
                <a:ea typeface="黑体" panose="02010609060101010101" pitchFamily="49" charset="-122"/>
              </a:rPr>
              <a:t>不愿得地，愿得张仪而甘心焉。</a:t>
            </a:r>
            <a:r>
              <a:rPr lang="zh-CN" sz="3200" b="1" dirty="0">
                <a:ea typeface="黑体" panose="02010609060101010101" pitchFamily="49" charset="-122"/>
              </a:rPr>
              <a:t>”</a:t>
            </a:r>
            <a:r>
              <a:rPr lang="zh-CN" sz="3200" b="1" dirty="0">
                <a:latin typeface="黑体" panose="02010609060101010101" pitchFamily="49" charset="-122"/>
                <a:ea typeface="黑体" panose="02010609060101010101" pitchFamily="49" charset="-122"/>
              </a:rPr>
              <a:t>张仪闻，乃曰：</a:t>
            </a:r>
            <a:r>
              <a:rPr lang="zh-CN" sz="3200" b="1" dirty="0">
                <a:ea typeface="黑体" panose="02010609060101010101" pitchFamily="49" charset="-122"/>
              </a:rPr>
              <a:t>“</a:t>
            </a:r>
            <a:r>
              <a:rPr lang="zh-CN" sz="3200" b="1" dirty="0">
                <a:latin typeface="黑体" panose="02010609060101010101" pitchFamily="49" charset="-122"/>
                <a:ea typeface="黑体" panose="02010609060101010101" pitchFamily="49" charset="-122"/>
              </a:rPr>
              <a:t>以一仪而当汉中地，臣请往</a:t>
            </a:r>
            <a:r>
              <a:rPr lang="zh-CN" sz="3200" b="1" dirty="0">
                <a:solidFill>
                  <a:srgbClr val="0000FF"/>
                </a:solidFill>
                <a:latin typeface="黑体" panose="02010609060101010101" pitchFamily="49" charset="-122"/>
                <a:ea typeface="黑体" panose="02010609060101010101" pitchFamily="49" charset="-122"/>
              </a:rPr>
              <a:t>如</a:t>
            </a:r>
            <a:r>
              <a:rPr lang="zh-CN" sz="3200" b="1" dirty="0">
                <a:latin typeface="黑体" panose="02010609060101010101" pitchFamily="49" charset="-122"/>
                <a:ea typeface="黑体" panose="02010609060101010101" pitchFamily="49" charset="-122"/>
              </a:rPr>
              <a:t>楚。</a:t>
            </a:r>
            <a:r>
              <a:rPr lang="zh-CN" sz="3200" b="1" dirty="0">
                <a:ea typeface="黑体" panose="02010609060101010101" pitchFamily="49" charset="-122"/>
              </a:rPr>
              <a:t>”</a:t>
            </a:r>
            <a:r>
              <a:rPr lang="zh-CN" sz="3200" b="1" dirty="0">
                <a:latin typeface="黑体" panose="02010609060101010101" pitchFamily="49" charset="-122"/>
                <a:ea typeface="黑体" panose="02010609060101010101" pitchFamily="49" charset="-122"/>
              </a:rPr>
              <a:t>如楚，</a:t>
            </a:r>
            <a:r>
              <a:rPr lang="zh-CN" sz="3200" b="1" u="sng" dirty="0">
                <a:solidFill>
                  <a:srgbClr val="0000FF"/>
                </a:solidFill>
                <a:latin typeface="黑体" panose="02010609060101010101" pitchFamily="49" charset="-122"/>
                <a:ea typeface="黑体" panose="02010609060101010101" pitchFamily="49" charset="-122"/>
              </a:rPr>
              <a:t>又</a:t>
            </a:r>
            <a:r>
              <a:rPr lang="zh-CN" sz="3200" b="1" u="sng" dirty="0">
                <a:solidFill>
                  <a:srgbClr val="FF0000"/>
                </a:solidFill>
                <a:latin typeface="黑体" panose="02010609060101010101" pitchFamily="49" charset="-122"/>
                <a:ea typeface="黑体" panose="02010609060101010101" pitchFamily="49" charset="-122"/>
              </a:rPr>
              <a:t>因</a:t>
            </a:r>
            <a:r>
              <a:rPr lang="zh-CN" sz="3200" b="1" u="sng" dirty="0">
                <a:solidFill>
                  <a:srgbClr val="0000FF"/>
                </a:solidFill>
                <a:latin typeface="黑体" panose="02010609060101010101" pitchFamily="49" charset="-122"/>
                <a:ea typeface="黑体" panose="02010609060101010101" pitchFamily="49" charset="-122"/>
              </a:rPr>
              <a:t>厚币</a:t>
            </a:r>
            <a:r>
              <a:rPr lang="zh-CN" sz="3200" b="1" u="sng" dirty="0">
                <a:solidFill>
                  <a:srgbClr val="993366"/>
                </a:solidFill>
                <a:latin typeface="黑体" panose="02010609060101010101" pitchFamily="49" charset="-122"/>
                <a:ea typeface="黑体" panose="02010609060101010101" pitchFamily="49" charset="-122"/>
              </a:rPr>
              <a:t>用事</a:t>
            </a:r>
            <a:r>
              <a:rPr lang="zh-CN" sz="3200" b="1" u="sng" dirty="0">
                <a:solidFill>
                  <a:srgbClr val="0000FF"/>
                </a:solidFill>
                <a:latin typeface="黑体" panose="02010609060101010101" pitchFamily="49" charset="-122"/>
                <a:ea typeface="黑体" panose="02010609060101010101" pitchFamily="49" charset="-122"/>
              </a:rPr>
              <a:t>者臣靳尚，而</a:t>
            </a:r>
            <a:r>
              <a:rPr lang="zh-CN" sz="3200" b="1" u="sng" dirty="0">
                <a:solidFill>
                  <a:srgbClr val="FF0000"/>
                </a:solidFill>
                <a:latin typeface="黑体" panose="02010609060101010101" pitchFamily="49" charset="-122"/>
                <a:ea typeface="黑体" panose="02010609060101010101" pitchFamily="49" charset="-122"/>
              </a:rPr>
              <a:t>设诡辩</a:t>
            </a:r>
            <a:r>
              <a:rPr lang="zh-CN" sz="3200" b="1" u="sng" dirty="0">
                <a:solidFill>
                  <a:srgbClr val="0000FF"/>
                </a:solidFill>
                <a:latin typeface="黑体" panose="02010609060101010101" pitchFamily="49" charset="-122"/>
                <a:ea typeface="黑体" panose="02010609060101010101" pitchFamily="49" charset="-122"/>
              </a:rPr>
              <a:t>于怀王之宠姬郑袖。怀王</a:t>
            </a:r>
            <a:r>
              <a:rPr lang="zh-CN" sz="3200" b="1" u="sng" dirty="0">
                <a:solidFill>
                  <a:srgbClr val="FF0000"/>
                </a:solidFill>
                <a:latin typeface="黑体" panose="02010609060101010101" pitchFamily="49" charset="-122"/>
                <a:ea typeface="黑体" panose="02010609060101010101" pitchFamily="49" charset="-122"/>
              </a:rPr>
              <a:t>竟</a:t>
            </a:r>
            <a:r>
              <a:rPr lang="zh-CN" sz="3200" b="1" u="sng" dirty="0">
                <a:solidFill>
                  <a:srgbClr val="0000FF"/>
                </a:solidFill>
                <a:latin typeface="黑体" panose="02010609060101010101" pitchFamily="49" charset="-122"/>
                <a:ea typeface="黑体" panose="02010609060101010101" pitchFamily="49" charset="-122"/>
              </a:rPr>
              <a:t>听郑袖，复释去张仪。</a:t>
            </a:r>
            <a:r>
              <a:rPr lang="zh-CN" sz="3200" b="1" dirty="0">
                <a:latin typeface="黑体" panose="02010609060101010101" pitchFamily="49" charset="-122"/>
                <a:ea typeface="黑体" panose="02010609060101010101" pitchFamily="49" charset="-122"/>
              </a:rPr>
              <a:t>是时屈平既疏，不复在位，使于齐，</a:t>
            </a:r>
            <a:r>
              <a:rPr lang="zh-CN" sz="3200" b="1" dirty="0">
                <a:solidFill>
                  <a:srgbClr val="0000FF"/>
                </a:solidFill>
                <a:latin typeface="黑体" panose="02010609060101010101" pitchFamily="49" charset="-122"/>
                <a:ea typeface="黑体" panose="02010609060101010101" pitchFamily="49" charset="-122"/>
              </a:rPr>
              <a:t>顾反</a:t>
            </a:r>
            <a:r>
              <a:rPr lang="zh-CN" sz="3200" b="1" dirty="0">
                <a:latin typeface="黑体" panose="02010609060101010101" pitchFamily="49" charset="-122"/>
                <a:ea typeface="黑体" panose="02010609060101010101" pitchFamily="49" charset="-122"/>
              </a:rPr>
              <a:t>，谏怀王曰：</a:t>
            </a:r>
            <a:r>
              <a:rPr lang="zh-CN" sz="3200" b="1" dirty="0">
                <a:ea typeface="黑体" panose="02010609060101010101" pitchFamily="49" charset="-122"/>
              </a:rPr>
              <a:t>“</a:t>
            </a:r>
            <a:r>
              <a:rPr lang="zh-CN" sz="3200" b="1" dirty="0">
                <a:latin typeface="黑体" panose="02010609060101010101" pitchFamily="49" charset="-122"/>
                <a:ea typeface="黑体" panose="02010609060101010101" pitchFamily="49" charset="-122"/>
              </a:rPr>
              <a:t>何不杀张仪？</a:t>
            </a:r>
            <a:r>
              <a:rPr lang="zh-CN" sz="3200" b="1" dirty="0">
                <a:ea typeface="黑体" panose="02010609060101010101" pitchFamily="49" charset="-122"/>
              </a:rPr>
              <a:t>”</a:t>
            </a:r>
            <a:r>
              <a:rPr lang="zh-CN" sz="3200" b="1" dirty="0">
                <a:latin typeface="黑体" panose="02010609060101010101" pitchFamily="49" charset="-122"/>
                <a:ea typeface="黑体" panose="02010609060101010101" pitchFamily="49" charset="-122"/>
              </a:rPr>
              <a:t>怀王悔，追张仪不及</a:t>
            </a:r>
            <a:r>
              <a:rPr lang="zh-CN" sz="3200" b="1" dirty="0" smtClean="0">
                <a:latin typeface="黑体" panose="02010609060101010101" pitchFamily="49" charset="-122"/>
                <a:ea typeface="黑体" panose="02010609060101010101" pitchFamily="49" charset="-122"/>
              </a:rPr>
              <a:t>。</a:t>
            </a:r>
            <a:endParaRPr lang="zh-CN" sz="2800" dirty="0">
              <a:latin typeface="黑体" panose="02010609060101010101" pitchFamily="49" charset="-122"/>
              <a:ea typeface="黑体" panose="02010609060101010101" pitchFamily="49" charset="-122"/>
            </a:endParaRPr>
          </a:p>
        </p:txBody>
      </p:sp>
      <p:sp>
        <p:nvSpPr>
          <p:cNvPr id="26627" name="Text Box 3"/>
          <p:cNvSpPr txBox="1">
            <a:spLocks noChangeArrowheads="1"/>
          </p:cNvSpPr>
          <p:nvPr/>
        </p:nvSpPr>
        <p:spPr bwMode="auto">
          <a:xfrm>
            <a:off x="362969" y="4147783"/>
            <a:ext cx="8362252" cy="1563688"/>
          </a:xfrm>
          <a:prstGeom prst="rect">
            <a:avLst/>
          </a:prstGeom>
          <a:solidFill>
            <a:srgbClr val="FFFFCC"/>
          </a:solidFill>
          <a:ln w="9525" cmpd="sng">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zh-CN" sz="3200" b="1" dirty="0">
                <a:solidFill>
                  <a:srgbClr val="FF0000"/>
                </a:solidFill>
                <a:latin typeface="黑体" panose="02010609060101010101" pitchFamily="49" charset="-122"/>
                <a:ea typeface="黑体" panose="02010609060101010101" pitchFamily="49" charset="-122"/>
              </a:rPr>
              <a:t>    </a:t>
            </a:r>
            <a:r>
              <a:rPr lang="zh-CN" sz="3200" b="1" dirty="0">
                <a:solidFill>
                  <a:srgbClr val="FF0000"/>
                </a:solidFill>
                <a:latin typeface="黑体" panose="02010609060101010101" pitchFamily="49" charset="-122"/>
                <a:ea typeface="黑体" panose="02010609060101010101" pitchFamily="49" charset="-122"/>
              </a:rPr>
              <a:t>又</a:t>
            </a:r>
            <a:r>
              <a:rPr lang="zh-CN" sz="3200" b="1" dirty="0">
                <a:solidFill>
                  <a:srgbClr val="0000FF"/>
                </a:solidFill>
                <a:latin typeface="黑体" panose="02010609060101010101" pitchFamily="49" charset="-122"/>
                <a:ea typeface="黑体" panose="02010609060101010101" pitchFamily="49" charset="-122"/>
              </a:rPr>
              <a:t>凭借</a:t>
            </a:r>
            <a:r>
              <a:rPr lang="zh-CN" sz="3200" b="1" dirty="0">
                <a:solidFill>
                  <a:srgbClr val="FF0000"/>
                </a:solidFill>
                <a:latin typeface="黑体" panose="02010609060101010101" pitchFamily="49" charset="-122"/>
                <a:ea typeface="黑体" panose="02010609060101010101" pitchFamily="49" charset="-122"/>
              </a:rPr>
              <a:t>丰厚的礼物贿赂楚国</a:t>
            </a:r>
            <a:r>
              <a:rPr lang="zh-CN" sz="3200" b="1" dirty="0">
                <a:solidFill>
                  <a:srgbClr val="0000FF"/>
                </a:solidFill>
                <a:latin typeface="黑体" panose="02010609060101010101" pitchFamily="49" charset="-122"/>
                <a:ea typeface="黑体" panose="02010609060101010101" pitchFamily="49" charset="-122"/>
              </a:rPr>
              <a:t>当权</a:t>
            </a:r>
            <a:r>
              <a:rPr lang="zh-CN" sz="3200" b="1" dirty="0">
                <a:solidFill>
                  <a:srgbClr val="FF0000"/>
                </a:solidFill>
                <a:latin typeface="黑体" panose="02010609060101010101" pitchFamily="49" charset="-122"/>
                <a:ea typeface="黑体" panose="02010609060101010101" pitchFamily="49" charset="-122"/>
              </a:rPr>
              <a:t>的大臣靳尚，让他</a:t>
            </a:r>
            <a:r>
              <a:rPr lang="zh-CN" sz="3200" b="1" dirty="0">
                <a:solidFill>
                  <a:srgbClr val="0000FF"/>
                </a:solidFill>
                <a:latin typeface="黑体" panose="02010609060101010101" pitchFamily="49" charset="-122"/>
                <a:ea typeface="黑体" panose="02010609060101010101" pitchFamily="49" charset="-122"/>
              </a:rPr>
              <a:t>在</a:t>
            </a:r>
            <a:r>
              <a:rPr lang="zh-CN" sz="3200" b="1" dirty="0">
                <a:solidFill>
                  <a:srgbClr val="FF0000"/>
                </a:solidFill>
                <a:latin typeface="黑体" panose="02010609060101010101" pitchFamily="49" charset="-122"/>
                <a:ea typeface="黑体" panose="02010609060101010101" pitchFamily="49" charset="-122"/>
              </a:rPr>
              <a:t>怀王的宠姬郑袖的面前</a:t>
            </a:r>
            <a:r>
              <a:rPr lang="zh-CN" sz="3200" b="1" dirty="0">
                <a:solidFill>
                  <a:srgbClr val="0000FF"/>
                </a:solidFill>
                <a:latin typeface="黑体" panose="02010609060101010101" pitchFamily="49" charset="-122"/>
                <a:ea typeface="黑体" panose="02010609060101010101" pitchFamily="49" charset="-122"/>
              </a:rPr>
              <a:t>编造谎言</a:t>
            </a:r>
            <a:r>
              <a:rPr lang="zh-CN" sz="3200" b="1" dirty="0">
                <a:solidFill>
                  <a:srgbClr val="FF0000"/>
                </a:solidFill>
                <a:latin typeface="黑体" panose="02010609060101010101" pitchFamily="49" charset="-122"/>
                <a:ea typeface="黑体" panose="02010609060101010101" pitchFamily="49" charset="-122"/>
              </a:rPr>
              <a:t>。怀王</a:t>
            </a:r>
            <a:r>
              <a:rPr lang="zh-CN" sz="3200" b="1" dirty="0">
                <a:solidFill>
                  <a:srgbClr val="0000FF"/>
                </a:solidFill>
                <a:latin typeface="黑体" panose="02010609060101010101" pitchFamily="49" charset="-122"/>
                <a:ea typeface="黑体" panose="02010609060101010101" pitchFamily="49" charset="-122"/>
              </a:rPr>
              <a:t>居然</a:t>
            </a:r>
            <a:r>
              <a:rPr lang="zh-CN" sz="3200" b="1" dirty="0">
                <a:solidFill>
                  <a:srgbClr val="FF0000"/>
                </a:solidFill>
                <a:latin typeface="黑体" panose="02010609060101010101" pitchFamily="49" charset="-122"/>
                <a:ea typeface="黑体" panose="02010609060101010101" pitchFamily="49" charset="-122"/>
              </a:rPr>
              <a:t>听信了郑袖的话，又放走了张仪。 </a:t>
            </a:r>
          </a:p>
        </p:txBody>
      </p:sp>
      <p:sp>
        <p:nvSpPr>
          <p:cNvPr id="26629" name="Text Box 5"/>
          <p:cNvSpPr txBox="1">
            <a:spLocks noChangeArrowheads="1"/>
          </p:cNvSpPr>
          <p:nvPr/>
        </p:nvSpPr>
        <p:spPr bwMode="auto">
          <a:xfrm>
            <a:off x="134690" y="5837349"/>
            <a:ext cx="8818810" cy="584775"/>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zh-CN" sz="3200" b="1" dirty="0">
                <a:solidFill>
                  <a:srgbClr val="FF0000"/>
                </a:solidFill>
                <a:latin typeface="黑体" panose="02010609060101010101" pitchFamily="49" charset="-122"/>
                <a:ea typeface="黑体" panose="02010609060101010101" pitchFamily="49" charset="-122"/>
              </a:rPr>
              <a:t> </a:t>
            </a:r>
            <a:r>
              <a:rPr lang="zh-CN" sz="3200" b="1" dirty="0">
                <a:solidFill>
                  <a:srgbClr val="0000FF"/>
                </a:solidFill>
                <a:latin typeface="黑体" panose="02010609060101010101" pitchFamily="49" charset="-122"/>
                <a:ea typeface="黑体" panose="02010609060101010101" pitchFamily="49" charset="-122"/>
              </a:rPr>
              <a:t>设诡辩</a:t>
            </a:r>
            <a:r>
              <a:rPr lang="zh-CN" sz="3200" b="1" dirty="0">
                <a:solidFill>
                  <a:srgbClr val="FF0000"/>
                </a:solidFill>
                <a:latin typeface="黑体" panose="02010609060101010101" pitchFamily="49" charset="-122"/>
                <a:ea typeface="黑体" panose="02010609060101010101" pitchFamily="49" charset="-122"/>
              </a:rPr>
              <a:t>：说骗人的</a:t>
            </a:r>
            <a:r>
              <a:rPr lang="zh-CN" sz="3200" b="1" dirty="0" smtClean="0">
                <a:solidFill>
                  <a:srgbClr val="FF0000"/>
                </a:solidFill>
                <a:latin typeface="黑体" panose="02010609060101010101" pitchFamily="49" charset="-122"/>
                <a:ea typeface="黑体" panose="02010609060101010101" pitchFamily="49" charset="-122"/>
              </a:rPr>
              <a:t>假话</a:t>
            </a:r>
            <a:r>
              <a:rPr lang="zh-CN" altLang="en-US" sz="3200" b="1" dirty="0">
                <a:solidFill>
                  <a:srgbClr val="FF0000"/>
                </a:solidFill>
                <a:latin typeface="黑体" panose="02010609060101010101" pitchFamily="49" charset="-122"/>
                <a:ea typeface="黑体" panose="02010609060101010101" pitchFamily="49" charset="-122"/>
              </a:rPr>
              <a:t>。</a:t>
            </a:r>
            <a:r>
              <a:rPr lang="zh-CN" sz="3200" b="1" dirty="0" smtClean="0">
                <a:solidFill>
                  <a:srgbClr val="0000FF"/>
                </a:solidFill>
                <a:latin typeface="黑体" panose="02010609060101010101" pitchFamily="49" charset="-122"/>
                <a:ea typeface="黑体" panose="02010609060101010101" pitchFamily="49" charset="-122"/>
              </a:rPr>
              <a:t>顾反</a:t>
            </a:r>
            <a:r>
              <a:rPr lang="zh-CN" sz="3200" b="1" dirty="0">
                <a:solidFill>
                  <a:srgbClr val="FF0000"/>
                </a:solidFill>
                <a:latin typeface="黑体" panose="02010609060101010101" pitchFamily="49" charset="-122"/>
                <a:ea typeface="黑体" panose="02010609060101010101" pitchFamily="49" charset="-122"/>
              </a:rPr>
              <a:t>：回来。</a:t>
            </a:r>
            <a:r>
              <a:rPr lang="zh-CN" sz="3200" b="1" dirty="0">
                <a:solidFill>
                  <a:srgbClr val="0000FF"/>
                </a:solidFill>
                <a:latin typeface="黑体" panose="02010609060101010101" pitchFamily="49" charset="-122"/>
                <a:ea typeface="黑体" panose="02010609060101010101" pitchFamily="49" charset="-122"/>
              </a:rPr>
              <a:t>顾</a:t>
            </a:r>
            <a:r>
              <a:rPr lang="zh-CN" sz="3200" b="1" dirty="0">
                <a:solidFill>
                  <a:srgbClr val="FF0000"/>
                </a:solidFill>
                <a:latin typeface="黑体" panose="02010609060101010101" pitchFamily="49" charset="-122"/>
                <a:ea typeface="黑体" panose="02010609060101010101" pitchFamily="49" charset="-122"/>
              </a:rPr>
              <a:t>，还。</a:t>
            </a:r>
          </a:p>
        </p:txBody>
      </p:sp>
    </p:spTree>
    <p:extLst>
      <p:ext uri="{BB962C8B-B14F-4D97-AF65-F5344CB8AC3E}">
        <p14:creationId xmlns:p14="http://schemas.microsoft.com/office/powerpoint/2010/main" val="36446306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6627"/>
                                        </p:tgtEl>
                                        <p:attrNameLst>
                                          <p:attrName>style.visibility</p:attrName>
                                        </p:attrNameLst>
                                      </p:cBhvr>
                                      <p:to>
                                        <p:strVal val="visible"/>
                                      </p:to>
                                    </p:set>
                                    <p:anim calcmode="lin" valueType="num">
                                      <p:cBhvr additive="base">
                                        <p:cTn id="7" dur="500" fill="hold"/>
                                        <p:tgtEl>
                                          <p:spTgt spid="26627"/>
                                        </p:tgtEl>
                                        <p:attrNameLst>
                                          <p:attrName>ppt_x</p:attrName>
                                        </p:attrNameLst>
                                      </p:cBhvr>
                                      <p:tavLst>
                                        <p:tav tm="0">
                                          <p:val>
                                            <p:strVal val="0-#ppt_w/2"/>
                                          </p:val>
                                        </p:tav>
                                        <p:tav tm="100000">
                                          <p:val>
                                            <p:strVal val="#ppt_x"/>
                                          </p:val>
                                        </p:tav>
                                      </p:tavLst>
                                    </p:anim>
                                    <p:anim calcmode="lin" valueType="num">
                                      <p:cBhvr additive="base">
                                        <p:cTn id="8" dur="500" fill="hold"/>
                                        <p:tgtEl>
                                          <p:spTgt spid="26627"/>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6629">
                                            <p:bg/>
                                          </p:spTgt>
                                        </p:tgtEl>
                                        <p:attrNameLst>
                                          <p:attrName>style.visibility</p:attrName>
                                        </p:attrNameLst>
                                      </p:cBhvr>
                                      <p:to>
                                        <p:strVal val="visible"/>
                                      </p:to>
                                    </p:set>
                                    <p:anim calcmode="lin" valueType="num">
                                      <p:cBhvr additive="base">
                                        <p:cTn id="13" dur="500" fill="hold"/>
                                        <p:tgtEl>
                                          <p:spTgt spid="26629">
                                            <p:bg/>
                                          </p:spTgt>
                                        </p:tgtEl>
                                        <p:attrNameLst>
                                          <p:attrName>ppt_x</p:attrName>
                                        </p:attrNameLst>
                                      </p:cBhvr>
                                      <p:tavLst>
                                        <p:tav tm="0">
                                          <p:val>
                                            <p:strVal val="0-#ppt_w/2"/>
                                          </p:val>
                                        </p:tav>
                                        <p:tav tm="100000">
                                          <p:val>
                                            <p:strVal val="#ppt_x"/>
                                          </p:val>
                                        </p:tav>
                                      </p:tavLst>
                                    </p:anim>
                                    <p:anim calcmode="lin" valueType="num">
                                      <p:cBhvr additive="base">
                                        <p:cTn id="14" dur="500" fill="hold"/>
                                        <p:tgtEl>
                                          <p:spTgt spid="26629">
                                            <p:bg/>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6629">
                                            <p:txEl>
                                              <p:pRg st="0" end="0"/>
                                            </p:txEl>
                                          </p:spTgt>
                                        </p:tgtEl>
                                        <p:attrNameLst>
                                          <p:attrName>style.visibility</p:attrName>
                                        </p:attrNameLst>
                                      </p:cBhvr>
                                      <p:to>
                                        <p:strVal val="visible"/>
                                      </p:to>
                                    </p:set>
                                    <p:anim calcmode="lin" valueType="num">
                                      <p:cBhvr additive="base">
                                        <p:cTn id="19" dur="500" fill="hold"/>
                                        <p:tgtEl>
                                          <p:spTgt spid="26629">
                                            <p:txEl>
                                              <p:pRg st="0" end="0"/>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6629">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animBg="1" autoUpdateAnimBg="0"/>
      <p:bldP spid="26629" grpId="0" build="p" animBg="1"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2"/>
          <p:cNvSpPr txBox="1">
            <a:spLocks noChangeArrowheads="1"/>
          </p:cNvSpPr>
          <p:nvPr/>
        </p:nvSpPr>
        <p:spPr bwMode="auto">
          <a:xfrm>
            <a:off x="418642" y="158438"/>
            <a:ext cx="8284335" cy="41216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680"/>
              </a:spcBef>
            </a:pPr>
            <a:r>
              <a:rPr lang="zh-CN" altLang="zh-CN" sz="3200" dirty="0">
                <a:latin typeface="黑体" panose="02010609060101010101" pitchFamily="49" charset="-122"/>
                <a:ea typeface="黑体" panose="02010609060101010101" pitchFamily="49" charset="-122"/>
              </a:rPr>
              <a:t>    </a:t>
            </a:r>
            <a:r>
              <a:rPr lang="zh-CN" sz="3200" b="1" dirty="0">
                <a:latin typeface="黑体" panose="02010609060101010101" pitchFamily="49" charset="-122"/>
                <a:ea typeface="黑体" panose="02010609060101010101" pitchFamily="49" charset="-122"/>
              </a:rPr>
              <a:t>其后诸侯共击楚，大破之，杀其将唐眛。</a:t>
            </a:r>
          </a:p>
          <a:p>
            <a:pPr>
              <a:spcBef>
                <a:spcPts val="680"/>
              </a:spcBef>
            </a:pPr>
            <a:r>
              <a:rPr lang="zh-CN" sz="3200" b="1" dirty="0">
                <a:latin typeface="黑体" panose="02010609060101010101" pitchFamily="49" charset="-122"/>
                <a:ea typeface="黑体" panose="02010609060101010101" pitchFamily="49" charset="-122"/>
              </a:rPr>
              <a:t>    时秦昭王与楚婚，欲与怀王</a:t>
            </a:r>
            <a:r>
              <a:rPr lang="zh-CN" sz="3200" b="1" dirty="0">
                <a:solidFill>
                  <a:srgbClr val="0000FF"/>
                </a:solidFill>
                <a:latin typeface="黑体" panose="02010609060101010101" pitchFamily="49" charset="-122"/>
                <a:ea typeface="黑体" panose="02010609060101010101" pitchFamily="49" charset="-122"/>
              </a:rPr>
              <a:t>会</a:t>
            </a:r>
            <a:r>
              <a:rPr lang="zh-CN" sz="3200" b="1" dirty="0">
                <a:latin typeface="黑体" panose="02010609060101010101" pitchFamily="49" charset="-122"/>
                <a:ea typeface="黑体" panose="02010609060101010101" pitchFamily="49" charset="-122"/>
              </a:rPr>
              <a:t>。怀王欲行，屈平曰：</a:t>
            </a:r>
            <a:r>
              <a:rPr lang="zh-CN" sz="3200" b="1" dirty="0">
                <a:ea typeface="黑体" panose="02010609060101010101" pitchFamily="49" charset="-122"/>
              </a:rPr>
              <a:t>“</a:t>
            </a:r>
            <a:r>
              <a:rPr lang="zh-CN" sz="3200" b="1" dirty="0">
                <a:latin typeface="黑体" panose="02010609060101010101" pitchFamily="49" charset="-122"/>
                <a:ea typeface="黑体" panose="02010609060101010101" pitchFamily="49" charset="-122"/>
              </a:rPr>
              <a:t>秦虎狼之国，不可</a:t>
            </a:r>
            <a:r>
              <a:rPr lang="zh-CN" sz="3200" b="1" dirty="0">
                <a:solidFill>
                  <a:srgbClr val="0000FF"/>
                </a:solidFill>
                <a:latin typeface="黑体" panose="02010609060101010101" pitchFamily="49" charset="-122"/>
                <a:ea typeface="黑体" panose="02010609060101010101" pitchFamily="49" charset="-122"/>
              </a:rPr>
              <a:t>信</a:t>
            </a:r>
            <a:r>
              <a:rPr lang="zh-CN" sz="3200" b="1" dirty="0">
                <a:latin typeface="黑体" panose="02010609060101010101" pitchFamily="49" charset="-122"/>
                <a:ea typeface="黑体" panose="02010609060101010101" pitchFamily="49" charset="-122"/>
              </a:rPr>
              <a:t>，不如</a:t>
            </a:r>
            <a:r>
              <a:rPr lang="zh-CN" sz="3200" b="1" dirty="0">
                <a:solidFill>
                  <a:srgbClr val="0000FF"/>
                </a:solidFill>
                <a:latin typeface="黑体" panose="02010609060101010101" pitchFamily="49" charset="-122"/>
                <a:ea typeface="黑体" panose="02010609060101010101" pitchFamily="49" charset="-122"/>
              </a:rPr>
              <a:t>毋</a:t>
            </a:r>
            <a:r>
              <a:rPr lang="zh-CN" sz="3200" b="1" dirty="0">
                <a:latin typeface="黑体" panose="02010609060101010101" pitchFamily="49" charset="-122"/>
                <a:ea typeface="黑体" panose="02010609060101010101" pitchFamily="49" charset="-122"/>
              </a:rPr>
              <a:t>行。</a:t>
            </a:r>
            <a:r>
              <a:rPr lang="zh-CN" sz="3200" b="1" dirty="0">
                <a:ea typeface="黑体" panose="02010609060101010101" pitchFamily="49" charset="-122"/>
              </a:rPr>
              <a:t>”</a:t>
            </a:r>
            <a:r>
              <a:rPr lang="zh-CN" sz="3200" b="1" dirty="0">
                <a:latin typeface="黑体" panose="02010609060101010101" pitchFamily="49" charset="-122"/>
                <a:ea typeface="黑体" panose="02010609060101010101" pitchFamily="49" charset="-122"/>
              </a:rPr>
              <a:t> 怀王稚子子兰劝王行：</a:t>
            </a:r>
            <a:r>
              <a:rPr lang="zh-CN" sz="3200" b="1" dirty="0">
                <a:ea typeface="黑体" panose="02010609060101010101" pitchFamily="49" charset="-122"/>
              </a:rPr>
              <a:t>“</a:t>
            </a:r>
            <a:r>
              <a:rPr lang="zh-CN" sz="3200" b="1" dirty="0">
                <a:latin typeface="黑体" panose="02010609060101010101" pitchFamily="49" charset="-122"/>
                <a:ea typeface="黑体" panose="02010609060101010101" pitchFamily="49" charset="-122"/>
              </a:rPr>
              <a:t>奈何绝秦欢！</a:t>
            </a:r>
            <a:r>
              <a:rPr lang="zh-CN" sz="3200" b="1" dirty="0">
                <a:ea typeface="黑体" panose="02010609060101010101" pitchFamily="49" charset="-122"/>
              </a:rPr>
              <a:t>”</a:t>
            </a:r>
            <a:r>
              <a:rPr lang="zh-CN" sz="3200" b="1" u="sng" dirty="0">
                <a:latin typeface="黑体" panose="02010609060101010101" pitchFamily="49" charset="-122"/>
                <a:ea typeface="黑体" panose="02010609060101010101" pitchFamily="49" charset="-122"/>
              </a:rPr>
              <a:t>怀王</a:t>
            </a:r>
            <a:r>
              <a:rPr lang="zh-CN" sz="3200" b="1" u="sng" dirty="0">
                <a:solidFill>
                  <a:srgbClr val="0000FF"/>
                </a:solidFill>
                <a:latin typeface="黑体" panose="02010609060101010101" pitchFamily="49" charset="-122"/>
                <a:ea typeface="黑体" panose="02010609060101010101" pitchFamily="49" charset="-122"/>
              </a:rPr>
              <a:t>卒</a:t>
            </a:r>
            <a:r>
              <a:rPr lang="zh-CN" sz="3200" b="1" u="sng" dirty="0">
                <a:latin typeface="黑体" panose="02010609060101010101" pitchFamily="49" charset="-122"/>
                <a:ea typeface="黑体" panose="02010609060101010101" pitchFamily="49" charset="-122"/>
              </a:rPr>
              <a:t>行。入武关，秦伏兵</a:t>
            </a:r>
            <a:r>
              <a:rPr lang="zh-CN" sz="3200" b="1" u="sng" dirty="0">
                <a:solidFill>
                  <a:srgbClr val="0000FF"/>
                </a:solidFill>
                <a:latin typeface="黑体" panose="02010609060101010101" pitchFamily="49" charset="-122"/>
                <a:ea typeface="黑体" panose="02010609060101010101" pitchFamily="49" charset="-122"/>
              </a:rPr>
              <a:t>绝</a:t>
            </a:r>
            <a:r>
              <a:rPr lang="zh-CN" sz="3200" b="1" u="sng" dirty="0">
                <a:latin typeface="黑体" panose="02010609060101010101" pitchFamily="49" charset="-122"/>
                <a:ea typeface="黑体" panose="02010609060101010101" pitchFamily="49" charset="-122"/>
              </a:rPr>
              <a:t>其后，</a:t>
            </a:r>
            <a:r>
              <a:rPr lang="zh-CN" sz="3200" b="1" u="sng" dirty="0">
                <a:solidFill>
                  <a:srgbClr val="0000FF"/>
                </a:solidFill>
                <a:latin typeface="黑体" panose="02010609060101010101" pitchFamily="49" charset="-122"/>
                <a:ea typeface="黑体" panose="02010609060101010101" pitchFamily="49" charset="-122"/>
              </a:rPr>
              <a:t>因</a:t>
            </a:r>
            <a:r>
              <a:rPr lang="zh-CN" sz="3200" b="1" u="sng" dirty="0">
                <a:latin typeface="黑体" panose="02010609060101010101" pitchFamily="49" charset="-122"/>
                <a:ea typeface="黑体" panose="02010609060101010101" pitchFamily="49" charset="-122"/>
              </a:rPr>
              <a:t>留怀王，</a:t>
            </a:r>
            <a:r>
              <a:rPr lang="zh-CN" sz="3200" b="1" u="sng" dirty="0">
                <a:solidFill>
                  <a:srgbClr val="0000FF"/>
                </a:solidFill>
                <a:latin typeface="黑体" panose="02010609060101010101" pitchFamily="49" charset="-122"/>
                <a:ea typeface="黑体" panose="02010609060101010101" pitchFamily="49" charset="-122"/>
              </a:rPr>
              <a:t>以</a:t>
            </a:r>
            <a:r>
              <a:rPr lang="zh-CN" sz="3200" b="1" u="sng" dirty="0">
                <a:latin typeface="黑体" panose="02010609060101010101" pitchFamily="49" charset="-122"/>
                <a:ea typeface="黑体" panose="02010609060101010101" pitchFamily="49" charset="-122"/>
              </a:rPr>
              <a:t>求割地。怀王怒，不</a:t>
            </a:r>
            <a:r>
              <a:rPr lang="zh-CN" sz="3200" b="1" u="sng" dirty="0">
                <a:solidFill>
                  <a:srgbClr val="0000FF"/>
                </a:solidFill>
                <a:latin typeface="黑体" panose="02010609060101010101" pitchFamily="49" charset="-122"/>
                <a:ea typeface="黑体" panose="02010609060101010101" pitchFamily="49" charset="-122"/>
              </a:rPr>
              <a:t>听</a:t>
            </a:r>
            <a:r>
              <a:rPr lang="zh-CN" sz="3200" b="1" u="sng" dirty="0">
                <a:latin typeface="黑体" panose="02010609060101010101" pitchFamily="49" charset="-122"/>
                <a:ea typeface="黑体" panose="02010609060101010101" pitchFamily="49" charset="-122"/>
              </a:rPr>
              <a:t>。亡走赵，赵不</a:t>
            </a:r>
            <a:r>
              <a:rPr lang="zh-CN" sz="3200" b="1" u="sng" dirty="0">
                <a:solidFill>
                  <a:srgbClr val="FF0066"/>
                </a:solidFill>
                <a:latin typeface="黑体" panose="02010609060101010101" pitchFamily="49" charset="-122"/>
                <a:ea typeface="黑体" panose="02010609060101010101" pitchFamily="49" charset="-122"/>
              </a:rPr>
              <a:t>内</a:t>
            </a:r>
            <a:r>
              <a:rPr lang="zh-CN" sz="3200" b="1" u="sng" dirty="0">
                <a:latin typeface="黑体" panose="02010609060101010101" pitchFamily="49" charset="-122"/>
                <a:ea typeface="黑体" panose="02010609060101010101" pitchFamily="49" charset="-122"/>
              </a:rPr>
              <a:t>。复</a:t>
            </a:r>
            <a:r>
              <a:rPr lang="zh-CN" sz="3200" b="1" u="sng" dirty="0">
                <a:solidFill>
                  <a:srgbClr val="FF0066"/>
                </a:solidFill>
                <a:latin typeface="黑体" panose="02010609060101010101" pitchFamily="49" charset="-122"/>
                <a:ea typeface="黑体" panose="02010609060101010101" pitchFamily="49" charset="-122"/>
              </a:rPr>
              <a:t>之</a:t>
            </a:r>
            <a:r>
              <a:rPr lang="zh-CN" sz="3200" b="1" u="sng" dirty="0">
                <a:latin typeface="黑体" panose="02010609060101010101" pitchFamily="49" charset="-122"/>
                <a:ea typeface="黑体" panose="02010609060101010101" pitchFamily="49" charset="-122"/>
              </a:rPr>
              <a:t>秦，</a:t>
            </a:r>
            <a:r>
              <a:rPr lang="zh-CN" sz="3200" b="1" u="sng" dirty="0">
                <a:solidFill>
                  <a:srgbClr val="FF0066"/>
                </a:solidFill>
                <a:latin typeface="黑体" panose="02010609060101010101" pitchFamily="49" charset="-122"/>
                <a:ea typeface="黑体" panose="02010609060101010101" pitchFamily="49" charset="-122"/>
              </a:rPr>
              <a:t>竟</a:t>
            </a:r>
            <a:r>
              <a:rPr lang="zh-CN" sz="3200" b="1" u="sng" dirty="0">
                <a:latin typeface="黑体" panose="02010609060101010101" pitchFamily="49" charset="-122"/>
                <a:ea typeface="黑体" panose="02010609060101010101" pitchFamily="49" charset="-122"/>
              </a:rPr>
              <a:t>死于秦而归葬。长子顷襄王</a:t>
            </a:r>
            <a:r>
              <a:rPr lang="zh-CN" sz="3200" b="1" u="sng" dirty="0">
                <a:solidFill>
                  <a:srgbClr val="0000FF"/>
                </a:solidFill>
                <a:latin typeface="黑体" panose="02010609060101010101" pitchFamily="49" charset="-122"/>
                <a:ea typeface="黑体" panose="02010609060101010101" pitchFamily="49" charset="-122"/>
              </a:rPr>
              <a:t>立</a:t>
            </a:r>
            <a:r>
              <a:rPr lang="zh-CN" sz="3200" b="1" u="sng" dirty="0">
                <a:latin typeface="黑体" panose="02010609060101010101" pitchFamily="49" charset="-122"/>
                <a:ea typeface="黑体" panose="02010609060101010101" pitchFamily="49" charset="-122"/>
              </a:rPr>
              <a:t>，</a:t>
            </a:r>
            <a:r>
              <a:rPr lang="zh-CN" sz="3200" b="1" u="sng" dirty="0">
                <a:solidFill>
                  <a:srgbClr val="FF0066"/>
                </a:solidFill>
                <a:latin typeface="黑体" panose="02010609060101010101" pitchFamily="49" charset="-122"/>
                <a:ea typeface="黑体" panose="02010609060101010101" pitchFamily="49" charset="-122"/>
              </a:rPr>
              <a:t>以</a:t>
            </a:r>
            <a:r>
              <a:rPr lang="zh-CN" sz="3200" b="1" u="sng" dirty="0">
                <a:latin typeface="黑体" panose="02010609060101010101" pitchFamily="49" charset="-122"/>
                <a:ea typeface="黑体" panose="02010609060101010101" pitchFamily="49" charset="-122"/>
              </a:rPr>
              <a:t>其弟子兰为令尹。 </a:t>
            </a:r>
          </a:p>
        </p:txBody>
      </p:sp>
      <p:sp>
        <p:nvSpPr>
          <p:cNvPr id="27651" name="Text Box 3"/>
          <p:cNvSpPr txBox="1">
            <a:spLocks noChangeArrowheads="1"/>
          </p:cNvSpPr>
          <p:nvPr/>
        </p:nvSpPr>
        <p:spPr bwMode="auto">
          <a:xfrm>
            <a:off x="418642" y="4318716"/>
            <a:ext cx="8306717" cy="2246769"/>
          </a:xfrm>
          <a:prstGeom prst="rect">
            <a:avLst/>
          </a:prstGeom>
          <a:solidFill>
            <a:srgbClr val="FFFFCC"/>
          </a:solidFill>
          <a:ln w="9525" cmpd="sng">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sz="2800" b="1" dirty="0" smtClean="0">
                <a:solidFill>
                  <a:srgbClr val="FF0066"/>
                </a:solidFill>
                <a:latin typeface="黑体" panose="02010609060101010101" pitchFamily="49" charset="-122"/>
                <a:ea typeface="黑体" panose="02010609060101010101" pitchFamily="49" charset="-122"/>
              </a:rPr>
              <a:t>    </a:t>
            </a:r>
            <a:r>
              <a:rPr lang="zh-CN" sz="2800" b="1" dirty="0" smtClean="0">
                <a:solidFill>
                  <a:srgbClr val="FF0066"/>
                </a:solidFill>
                <a:latin typeface="黑体" panose="02010609060101010101" pitchFamily="49" charset="-122"/>
                <a:ea typeface="黑体" panose="02010609060101010101" pitchFamily="49" charset="-122"/>
              </a:rPr>
              <a:t>怀</a:t>
            </a:r>
            <a:r>
              <a:rPr lang="zh-CN" sz="2800" b="1" dirty="0">
                <a:solidFill>
                  <a:srgbClr val="FF0066"/>
                </a:solidFill>
                <a:latin typeface="黑体" panose="02010609060101010101" pitchFamily="49" charset="-122"/>
                <a:ea typeface="黑体" panose="02010609060101010101" pitchFamily="49" charset="-122"/>
              </a:rPr>
              <a:t>王</a:t>
            </a:r>
            <a:r>
              <a:rPr lang="zh-CN" sz="2800" b="1" dirty="0">
                <a:solidFill>
                  <a:srgbClr val="0000FF"/>
                </a:solidFill>
                <a:latin typeface="黑体" panose="02010609060101010101" pitchFamily="49" charset="-122"/>
                <a:ea typeface="黑体" panose="02010609060101010101" pitchFamily="49" charset="-122"/>
              </a:rPr>
              <a:t>终于</a:t>
            </a:r>
            <a:r>
              <a:rPr lang="zh-CN" sz="2800" b="1" dirty="0">
                <a:solidFill>
                  <a:srgbClr val="FF0066"/>
                </a:solidFill>
                <a:latin typeface="黑体" panose="02010609060101010101" pitchFamily="49" charset="-122"/>
                <a:ea typeface="黑体" panose="02010609060101010101" pitchFamily="49" charset="-122"/>
              </a:rPr>
              <a:t>去了。进入武关，秦国埋伏军队</a:t>
            </a:r>
            <a:r>
              <a:rPr lang="zh-CN" sz="2800" b="1" dirty="0">
                <a:solidFill>
                  <a:srgbClr val="0000FF"/>
                </a:solidFill>
                <a:latin typeface="黑体" panose="02010609060101010101" pitchFamily="49" charset="-122"/>
                <a:ea typeface="黑体" panose="02010609060101010101" pitchFamily="49" charset="-122"/>
              </a:rPr>
              <a:t>断绝</a:t>
            </a:r>
            <a:r>
              <a:rPr lang="zh-CN" sz="2800" b="1" dirty="0">
                <a:solidFill>
                  <a:srgbClr val="FF0066"/>
                </a:solidFill>
                <a:latin typeface="黑体" panose="02010609060101010101" pitchFamily="49" charset="-122"/>
                <a:ea typeface="黑体" panose="02010609060101010101" pitchFamily="49" charset="-122"/>
              </a:rPr>
              <a:t>他的后路，</a:t>
            </a:r>
            <a:r>
              <a:rPr lang="zh-CN" sz="2800" b="1" dirty="0">
                <a:solidFill>
                  <a:srgbClr val="0000FF"/>
                </a:solidFill>
                <a:latin typeface="黑体" panose="02010609060101010101" pitchFamily="49" charset="-122"/>
                <a:ea typeface="黑体" panose="02010609060101010101" pitchFamily="49" charset="-122"/>
              </a:rPr>
              <a:t>于是</a:t>
            </a:r>
            <a:r>
              <a:rPr lang="zh-CN" sz="2800" b="1" dirty="0">
                <a:solidFill>
                  <a:srgbClr val="FF0066"/>
                </a:solidFill>
                <a:latin typeface="黑体" panose="02010609060101010101" pitchFamily="49" charset="-122"/>
                <a:ea typeface="黑体" panose="02010609060101010101" pitchFamily="49" charset="-122"/>
              </a:rPr>
              <a:t>扣留怀王</a:t>
            </a:r>
            <a:r>
              <a:rPr lang="zh-CN" sz="2800" b="1" dirty="0">
                <a:solidFill>
                  <a:srgbClr val="0000FF"/>
                </a:solidFill>
                <a:latin typeface="黑体" panose="02010609060101010101" pitchFamily="49" charset="-122"/>
                <a:ea typeface="黑体" panose="02010609060101010101" pitchFamily="49" charset="-122"/>
              </a:rPr>
              <a:t>来</a:t>
            </a:r>
            <a:r>
              <a:rPr lang="zh-CN" sz="2800" b="1" dirty="0">
                <a:solidFill>
                  <a:srgbClr val="FF0066"/>
                </a:solidFill>
                <a:latin typeface="黑体" panose="02010609060101010101" pitchFamily="49" charset="-122"/>
                <a:ea typeface="黑体" panose="02010609060101010101" pitchFamily="49" charset="-122"/>
              </a:rPr>
              <a:t>强求楚国割让土地。怀王非常气愤，不</a:t>
            </a:r>
            <a:r>
              <a:rPr lang="zh-CN" sz="2800" b="1" dirty="0">
                <a:solidFill>
                  <a:srgbClr val="0000FF"/>
                </a:solidFill>
                <a:latin typeface="黑体" panose="02010609060101010101" pitchFamily="49" charset="-122"/>
                <a:ea typeface="黑体" panose="02010609060101010101" pitchFamily="49" charset="-122"/>
              </a:rPr>
              <a:t>答应</a:t>
            </a:r>
            <a:r>
              <a:rPr lang="zh-CN" sz="2800" b="1" dirty="0">
                <a:solidFill>
                  <a:srgbClr val="FF0066"/>
                </a:solidFill>
                <a:latin typeface="黑体" panose="02010609060101010101" pitchFamily="49" charset="-122"/>
                <a:ea typeface="黑体" panose="02010609060101010101" pitchFamily="49" charset="-122"/>
              </a:rPr>
              <a:t>。逃跑到赵国，赵国拒不</a:t>
            </a:r>
            <a:r>
              <a:rPr lang="zh-CN" sz="2800" b="1" dirty="0">
                <a:solidFill>
                  <a:srgbClr val="0000FF"/>
                </a:solidFill>
                <a:latin typeface="黑体" panose="02010609060101010101" pitchFamily="49" charset="-122"/>
                <a:ea typeface="黑体" panose="02010609060101010101" pitchFamily="49" charset="-122"/>
              </a:rPr>
              <a:t>收留</a:t>
            </a:r>
            <a:r>
              <a:rPr lang="zh-CN" sz="2800" b="1" dirty="0">
                <a:solidFill>
                  <a:srgbClr val="FF0066"/>
                </a:solidFill>
                <a:latin typeface="黑体" panose="02010609060101010101" pitchFamily="49" charset="-122"/>
                <a:ea typeface="黑体" panose="02010609060101010101" pitchFamily="49" charset="-122"/>
              </a:rPr>
              <a:t>。又</a:t>
            </a:r>
            <a:r>
              <a:rPr lang="zh-CN" sz="2800" b="1" dirty="0">
                <a:solidFill>
                  <a:srgbClr val="0000FF"/>
                </a:solidFill>
                <a:latin typeface="黑体" panose="02010609060101010101" pitchFamily="49" charset="-122"/>
                <a:ea typeface="黑体" panose="02010609060101010101" pitchFamily="49" charset="-122"/>
              </a:rPr>
              <a:t>到</a:t>
            </a:r>
            <a:r>
              <a:rPr lang="zh-CN" sz="2800" b="1" dirty="0">
                <a:solidFill>
                  <a:srgbClr val="FF0066"/>
                </a:solidFill>
                <a:latin typeface="黑体" panose="02010609060101010101" pitchFamily="49" charset="-122"/>
                <a:ea typeface="黑体" panose="02010609060101010101" pitchFamily="49" charset="-122"/>
              </a:rPr>
              <a:t>秦国，</a:t>
            </a:r>
            <a:r>
              <a:rPr lang="zh-CN" sz="2800" b="1" dirty="0">
                <a:solidFill>
                  <a:srgbClr val="0000FF"/>
                </a:solidFill>
                <a:latin typeface="黑体" panose="02010609060101010101" pitchFamily="49" charset="-122"/>
                <a:ea typeface="黑体" panose="02010609060101010101" pitchFamily="49" charset="-122"/>
              </a:rPr>
              <a:t>终于</a:t>
            </a:r>
            <a:r>
              <a:rPr lang="zh-CN" sz="2800" b="1" dirty="0">
                <a:solidFill>
                  <a:srgbClr val="FF0066"/>
                </a:solidFill>
                <a:latin typeface="黑体" panose="02010609060101010101" pitchFamily="49" charset="-122"/>
                <a:ea typeface="黑体" panose="02010609060101010101" pitchFamily="49" charset="-122"/>
              </a:rPr>
              <a:t>死在秦国，后来才弄回来葬在楚国。怀王的长子顷襄王</a:t>
            </a:r>
            <a:r>
              <a:rPr lang="zh-CN" sz="2800" b="1" dirty="0">
                <a:solidFill>
                  <a:srgbClr val="0000FF"/>
                </a:solidFill>
                <a:latin typeface="黑体" panose="02010609060101010101" pitchFamily="49" charset="-122"/>
                <a:ea typeface="黑体" panose="02010609060101010101" pitchFamily="49" charset="-122"/>
              </a:rPr>
              <a:t>继位</a:t>
            </a:r>
            <a:r>
              <a:rPr lang="zh-CN" sz="2800" b="1" dirty="0">
                <a:solidFill>
                  <a:srgbClr val="FF0066"/>
                </a:solidFill>
                <a:latin typeface="黑体" panose="02010609060101010101" pitchFamily="49" charset="-122"/>
                <a:ea typeface="黑体" panose="02010609060101010101" pitchFamily="49" charset="-122"/>
              </a:rPr>
              <a:t>，</a:t>
            </a:r>
            <a:r>
              <a:rPr lang="zh-CN" sz="2800" b="1" dirty="0">
                <a:solidFill>
                  <a:srgbClr val="0000FF"/>
                </a:solidFill>
                <a:latin typeface="黑体" panose="02010609060101010101" pitchFamily="49" charset="-122"/>
                <a:ea typeface="黑体" panose="02010609060101010101" pitchFamily="49" charset="-122"/>
              </a:rPr>
              <a:t>用</a:t>
            </a:r>
            <a:r>
              <a:rPr lang="zh-CN" sz="2800" b="1" dirty="0">
                <a:solidFill>
                  <a:srgbClr val="FF0066"/>
                </a:solidFill>
                <a:latin typeface="黑体" panose="02010609060101010101" pitchFamily="49" charset="-122"/>
                <a:ea typeface="黑体" panose="02010609060101010101" pitchFamily="49" charset="-122"/>
              </a:rPr>
              <a:t>他的弟弟子兰做令尹。 </a:t>
            </a:r>
          </a:p>
        </p:txBody>
      </p:sp>
    </p:spTree>
    <p:extLst>
      <p:ext uri="{BB962C8B-B14F-4D97-AF65-F5344CB8AC3E}">
        <p14:creationId xmlns:p14="http://schemas.microsoft.com/office/powerpoint/2010/main" val="9841364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651"/>
                                        </p:tgtEl>
                                        <p:attrNameLst>
                                          <p:attrName>style.visibility</p:attrName>
                                        </p:attrNameLst>
                                      </p:cBhvr>
                                      <p:to>
                                        <p:strVal val="visible"/>
                                      </p:to>
                                    </p:set>
                                    <p:anim calcmode="lin" valueType="num">
                                      <p:cBhvr additive="base">
                                        <p:cTn id="7" dur="500" fill="hold"/>
                                        <p:tgtEl>
                                          <p:spTgt spid="27651"/>
                                        </p:tgtEl>
                                        <p:attrNameLst>
                                          <p:attrName>ppt_x</p:attrName>
                                        </p:attrNameLst>
                                      </p:cBhvr>
                                      <p:tavLst>
                                        <p:tav tm="0">
                                          <p:val>
                                            <p:strVal val="0-#ppt_w/2"/>
                                          </p:val>
                                        </p:tav>
                                        <p:tav tm="100000">
                                          <p:val>
                                            <p:strVal val="#ppt_x"/>
                                          </p:val>
                                        </p:tav>
                                      </p:tavLst>
                                    </p:anim>
                                    <p:anim calcmode="lin" valueType="num">
                                      <p:cBhvr additive="base">
                                        <p:cTn id="8" dur="500" fill="hold"/>
                                        <p:tgtEl>
                                          <p:spTgt spid="276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41529" y="579550"/>
            <a:ext cx="7886700" cy="5409127"/>
          </a:xfrm>
        </p:spPr>
        <p:txBody>
          <a:bodyPr>
            <a:normAutofit/>
          </a:bodyPr>
          <a:lstStyle/>
          <a:p>
            <a:pPr marL="0" indent="0">
              <a:lnSpc>
                <a:spcPct val="100000"/>
              </a:lnSpc>
              <a:buNone/>
            </a:pPr>
            <a:r>
              <a:rPr lang="zh-CN" altLang="zh-CN" sz="3200" b="1" dirty="0">
                <a:latin typeface="黑体" panose="02010609060101010101" pitchFamily="49" charset="-122"/>
                <a:ea typeface="黑体" panose="02010609060101010101" pitchFamily="49" charset="-122"/>
              </a:rPr>
              <a:t>一、 第4</a:t>
            </a:r>
            <a:r>
              <a:rPr lang="zh-CN" altLang="zh-CN" sz="3200" b="1" dirty="0">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7自然段记叙了哪些事实？</a:t>
            </a:r>
          </a:p>
          <a:p>
            <a:pPr>
              <a:lnSpc>
                <a:spcPct val="100000"/>
              </a:lnSpc>
            </a:pPr>
            <a:r>
              <a:rPr lang="zh-CN" altLang="zh-CN" sz="3200" b="1" dirty="0" smtClean="0">
                <a:solidFill>
                  <a:srgbClr val="002060"/>
                </a:solidFill>
                <a:latin typeface="黑体" panose="02010609060101010101" pitchFamily="49" charset="-122"/>
                <a:ea typeface="黑体" panose="02010609060101010101" pitchFamily="49" charset="-122"/>
              </a:rPr>
              <a:t>4</a:t>
            </a:r>
            <a:r>
              <a:rPr lang="zh-CN" altLang="zh-CN" sz="3200" b="1" dirty="0">
                <a:solidFill>
                  <a:srgbClr val="002060"/>
                </a:solidFill>
                <a:latin typeface="黑体" panose="02010609060101010101" pitchFamily="49" charset="-122"/>
                <a:ea typeface="黑体" panose="02010609060101010101" pitchFamily="49" charset="-122"/>
              </a:rPr>
              <a:t>.①受骗绝齐　</a:t>
            </a:r>
            <a:r>
              <a:rPr lang="zh-CN" altLang="zh-CN" sz="3200" b="1" dirty="0" smtClean="0">
                <a:solidFill>
                  <a:srgbClr val="002060"/>
                </a:solidFill>
                <a:latin typeface="黑体" panose="02010609060101010101" pitchFamily="49" charset="-122"/>
                <a:ea typeface="黑体" panose="02010609060101010101" pitchFamily="49" charset="-122"/>
              </a:rPr>
              <a:t>②</a:t>
            </a:r>
            <a:r>
              <a:rPr lang="zh-CN" altLang="zh-CN" sz="3200" b="1" dirty="0">
                <a:solidFill>
                  <a:srgbClr val="002060"/>
                </a:solidFill>
                <a:latin typeface="黑体" panose="02010609060101010101" pitchFamily="49" charset="-122"/>
                <a:ea typeface="黑体" panose="02010609060101010101" pitchFamily="49" charset="-122"/>
              </a:rPr>
              <a:t>兵败丹淅　③蓝田退兵</a:t>
            </a:r>
          </a:p>
          <a:p>
            <a:pPr>
              <a:lnSpc>
                <a:spcPct val="100000"/>
              </a:lnSpc>
            </a:pPr>
            <a:r>
              <a:rPr lang="zh-CN" altLang="zh-CN" sz="3200" b="1" dirty="0">
                <a:solidFill>
                  <a:srgbClr val="002060"/>
                </a:solidFill>
                <a:latin typeface="黑体" panose="02010609060101010101" pitchFamily="49" charset="-122"/>
                <a:ea typeface="黑体" panose="02010609060101010101" pitchFamily="49" charset="-122"/>
              </a:rPr>
              <a:t>5.④复释张仪</a:t>
            </a:r>
          </a:p>
          <a:p>
            <a:pPr>
              <a:lnSpc>
                <a:spcPct val="100000"/>
              </a:lnSpc>
            </a:pPr>
            <a:r>
              <a:rPr lang="zh-CN" altLang="zh-CN" sz="3200" b="1" dirty="0">
                <a:solidFill>
                  <a:srgbClr val="002060"/>
                </a:solidFill>
                <a:latin typeface="黑体" panose="02010609060101010101" pitchFamily="49" charset="-122"/>
                <a:ea typeface="黑体" panose="02010609060101010101" pitchFamily="49" charset="-122"/>
              </a:rPr>
              <a:t>6.⑤诸侯击楚</a:t>
            </a:r>
          </a:p>
          <a:p>
            <a:pPr>
              <a:lnSpc>
                <a:spcPct val="100000"/>
              </a:lnSpc>
            </a:pPr>
            <a:r>
              <a:rPr lang="zh-CN" altLang="zh-CN" sz="3200" b="1" dirty="0">
                <a:solidFill>
                  <a:srgbClr val="002060"/>
                </a:solidFill>
                <a:latin typeface="黑体" panose="02010609060101010101" pitchFamily="49" charset="-122"/>
                <a:ea typeface="黑体" panose="02010609060101010101" pitchFamily="49" charset="-122"/>
              </a:rPr>
              <a:t>7.⑥赴秦身</a:t>
            </a:r>
            <a:r>
              <a:rPr lang="zh-CN" altLang="zh-CN" sz="3200" b="1" dirty="0" smtClean="0">
                <a:solidFill>
                  <a:srgbClr val="002060"/>
                </a:solidFill>
                <a:latin typeface="黑体" panose="02010609060101010101" pitchFamily="49" charset="-122"/>
                <a:ea typeface="黑体" panose="02010609060101010101" pitchFamily="49" charset="-122"/>
              </a:rPr>
              <a:t>死</a:t>
            </a:r>
            <a:endParaRPr lang="en-US" altLang="zh-CN" sz="3200" b="1" dirty="0" smtClean="0">
              <a:solidFill>
                <a:srgbClr val="002060"/>
              </a:solidFill>
              <a:latin typeface="黑体" panose="02010609060101010101" pitchFamily="49" charset="-122"/>
              <a:ea typeface="黑体" panose="02010609060101010101" pitchFamily="49" charset="-122"/>
            </a:endParaRPr>
          </a:p>
          <a:p>
            <a:pPr marL="0" indent="0">
              <a:lnSpc>
                <a:spcPct val="100000"/>
              </a:lnSpc>
              <a:buNone/>
            </a:pPr>
            <a:r>
              <a:rPr lang="zh-CN" altLang="zh-CN" sz="3200" b="1" dirty="0">
                <a:ea typeface="黑体" panose="02010609060101010101" pitchFamily="49" charset="-122"/>
              </a:rPr>
              <a:t>二、作者写楚国的命运，用意是什么？</a:t>
            </a:r>
          </a:p>
          <a:p>
            <a:pPr marL="0" indent="0">
              <a:lnSpc>
                <a:spcPct val="100000"/>
              </a:lnSpc>
              <a:buNone/>
            </a:pPr>
            <a:r>
              <a:rPr lang="zh-CN" altLang="zh-CN" sz="3200" dirty="0">
                <a:solidFill>
                  <a:srgbClr val="002060"/>
                </a:solidFill>
              </a:rPr>
              <a:t>　　</a:t>
            </a:r>
            <a:r>
              <a:rPr lang="zh-CN" altLang="zh-CN" sz="3200" b="1" dirty="0">
                <a:solidFill>
                  <a:srgbClr val="002060"/>
                </a:solidFill>
                <a:ea typeface="黑体" panose="02010609060101010101" pitchFamily="49" charset="-122"/>
              </a:rPr>
              <a:t>这些事发生在“屈平既绌”以后，说明罢黜屈平是错误的。怀王复释张仪、赴秦身死，都与未听屈原的劝谏有关</a:t>
            </a:r>
            <a:r>
              <a:rPr lang="zh-CN" altLang="zh-CN" sz="3200" b="1" dirty="0" smtClean="0">
                <a:solidFill>
                  <a:srgbClr val="002060"/>
                </a:solidFill>
                <a:ea typeface="黑体" panose="02010609060101010101" pitchFamily="49" charset="-122"/>
              </a:rPr>
              <a:t>。</a:t>
            </a:r>
            <a:endParaRPr lang="zh-CN" altLang="zh-CN" sz="3200" b="1" dirty="0">
              <a:solidFill>
                <a:srgbClr val="002060"/>
              </a:solidFill>
              <a:ea typeface="黑体" panose="02010609060101010101" pitchFamily="49" charset="-122"/>
            </a:endParaRPr>
          </a:p>
        </p:txBody>
      </p:sp>
    </p:spTree>
    <p:extLst>
      <p:ext uri="{BB962C8B-B14F-4D97-AF65-F5344CB8AC3E}">
        <p14:creationId xmlns:p14="http://schemas.microsoft.com/office/powerpoint/2010/main" val="389412664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2"/>
          <p:cNvSpPr txBox="1">
            <a:spLocks noChangeArrowheads="1"/>
          </p:cNvSpPr>
          <p:nvPr/>
        </p:nvSpPr>
        <p:spPr bwMode="auto">
          <a:xfrm>
            <a:off x="648237" y="685800"/>
            <a:ext cx="6267450" cy="4754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600" b="1" dirty="0">
                <a:ea typeface="黑体" panose="02010609060101010101" pitchFamily="49" charset="-122"/>
              </a:rPr>
              <a:t>１、博闻强</a:t>
            </a:r>
            <a:r>
              <a:rPr lang="zh-CN" altLang="en-US" sz="3600" b="1" dirty="0">
                <a:solidFill>
                  <a:srgbClr val="FF3300"/>
                </a:solidFill>
                <a:ea typeface="黑体" panose="02010609060101010101" pitchFamily="49" charset="-122"/>
              </a:rPr>
              <a:t>志        </a:t>
            </a:r>
          </a:p>
          <a:p>
            <a:pPr>
              <a:spcBef>
                <a:spcPct val="50000"/>
              </a:spcBef>
            </a:pPr>
            <a:r>
              <a:rPr lang="zh-CN" altLang="en-US" sz="3600" b="1" dirty="0">
                <a:ea typeface="黑体" panose="02010609060101010101" pitchFamily="49" charset="-122"/>
              </a:rPr>
              <a:t>２、聊斋</a:t>
            </a:r>
            <a:r>
              <a:rPr lang="zh-CN" altLang="en-US" sz="3600" b="1" dirty="0">
                <a:solidFill>
                  <a:srgbClr val="FF3300"/>
                </a:solidFill>
                <a:ea typeface="黑体" panose="02010609060101010101" pitchFamily="49" charset="-122"/>
              </a:rPr>
              <a:t>志</a:t>
            </a:r>
            <a:r>
              <a:rPr lang="zh-CN" altLang="en-US" sz="3600" b="1" dirty="0">
                <a:ea typeface="黑体" panose="02010609060101010101" pitchFamily="49" charset="-122"/>
              </a:rPr>
              <a:t>异</a:t>
            </a:r>
          </a:p>
          <a:p>
            <a:pPr>
              <a:spcBef>
                <a:spcPct val="50000"/>
              </a:spcBef>
            </a:pPr>
            <a:r>
              <a:rPr lang="zh-CN" altLang="en-US" sz="3600" b="1" dirty="0">
                <a:ea typeface="黑体" panose="02010609060101010101" pitchFamily="49" charset="-122"/>
              </a:rPr>
              <a:t>３、非有</a:t>
            </a:r>
            <a:r>
              <a:rPr lang="zh-CN" altLang="en-US" sz="3600" b="1" dirty="0">
                <a:solidFill>
                  <a:srgbClr val="FF3300"/>
                </a:solidFill>
                <a:ea typeface="黑体" panose="02010609060101010101" pitchFamily="49" charset="-122"/>
              </a:rPr>
              <a:t>志</a:t>
            </a:r>
            <a:r>
              <a:rPr lang="zh-CN" altLang="en-US" sz="3600" b="1" dirty="0">
                <a:ea typeface="黑体" panose="02010609060101010101" pitchFamily="49" charset="-122"/>
              </a:rPr>
              <a:t>者不能至也</a:t>
            </a:r>
          </a:p>
          <a:p>
            <a:pPr>
              <a:spcBef>
                <a:spcPct val="50000"/>
              </a:spcBef>
            </a:pPr>
            <a:r>
              <a:rPr lang="zh-CN" altLang="en-US" sz="3600" b="1" dirty="0">
                <a:ea typeface="黑体" panose="02010609060101010101" pitchFamily="49" charset="-122"/>
              </a:rPr>
              <a:t>４、寻向所</a:t>
            </a:r>
            <a:r>
              <a:rPr lang="zh-CN" altLang="en-US" sz="3600" b="1" dirty="0">
                <a:solidFill>
                  <a:srgbClr val="FF3300"/>
                </a:solidFill>
                <a:ea typeface="黑体" panose="02010609060101010101" pitchFamily="49" charset="-122"/>
              </a:rPr>
              <a:t>志</a:t>
            </a:r>
          </a:p>
          <a:p>
            <a:pPr>
              <a:spcBef>
                <a:spcPct val="50000"/>
              </a:spcBef>
            </a:pPr>
            <a:r>
              <a:rPr lang="zh-CN" altLang="en-US" sz="3600" b="1" dirty="0">
                <a:ea typeface="黑体" panose="02010609060101010101" pitchFamily="49" charset="-122"/>
              </a:rPr>
              <a:t>５、其</a:t>
            </a:r>
            <a:r>
              <a:rPr lang="zh-CN" altLang="en-US" sz="3600" b="1" dirty="0">
                <a:solidFill>
                  <a:srgbClr val="FF3300"/>
                </a:solidFill>
                <a:ea typeface="黑体" panose="02010609060101010101" pitchFamily="49" charset="-122"/>
              </a:rPr>
              <a:t>志</a:t>
            </a:r>
            <a:r>
              <a:rPr lang="zh-CN" altLang="en-US" sz="3600" b="1" dirty="0">
                <a:ea typeface="黑体" panose="02010609060101010101" pitchFamily="49" charset="-122"/>
              </a:rPr>
              <a:t>洁，其行廉</a:t>
            </a:r>
          </a:p>
          <a:p>
            <a:pPr>
              <a:spcBef>
                <a:spcPct val="50000"/>
              </a:spcBef>
            </a:pPr>
            <a:r>
              <a:rPr lang="zh-CN" altLang="en-US" sz="3600" b="1" dirty="0">
                <a:ea typeface="黑体" panose="02010609060101010101" pitchFamily="49" charset="-122"/>
              </a:rPr>
              <a:t>６、穷且益坚，不坠青云之</a:t>
            </a:r>
            <a:r>
              <a:rPr lang="zh-CN" altLang="en-US" sz="3600" b="1" dirty="0">
                <a:solidFill>
                  <a:srgbClr val="FF3300"/>
                </a:solidFill>
                <a:ea typeface="黑体" panose="02010609060101010101" pitchFamily="49" charset="-122"/>
              </a:rPr>
              <a:t>志</a:t>
            </a:r>
          </a:p>
        </p:txBody>
      </p:sp>
      <p:sp>
        <p:nvSpPr>
          <p:cNvPr id="29699" name="AutoShape 3"/>
          <p:cNvSpPr>
            <a:spLocks/>
          </p:cNvSpPr>
          <p:nvPr/>
        </p:nvSpPr>
        <p:spPr bwMode="auto">
          <a:xfrm>
            <a:off x="304800" y="914400"/>
            <a:ext cx="533400" cy="4267200"/>
          </a:xfrm>
          <a:prstGeom prst="leftBrace">
            <a:avLst>
              <a:gd name="adj1" fmla="val 66667"/>
              <a:gd name="adj2" fmla="val 50000"/>
            </a:avLst>
          </a:prstGeom>
          <a:noFill/>
          <a:ln w="381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9700" name="Text Box 4"/>
          <p:cNvSpPr txBox="1">
            <a:spLocks noChangeArrowheads="1"/>
          </p:cNvSpPr>
          <p:nvPr/>
        </p:nvSpPr>
        <p:spPr bwMode="auto">
          <a:xfrm>
            <a:off x="7019925" y="620713"/>
            <a:ext cx="1758950" cy="639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mpd="sng">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600" b="1">
                <a:solidFill>
                  <a:srgbClr val="FF0000"/>
                </a:solidFill>
                <a:ea typeface="黑体" panose="02010609060101010101" pitchFamily="49" charset="-122"/>
              </a:rPr>
              <a:t>记</a:t>
            </a:r>
          </a:p>
        </p:txBody>
      </p:sp>
      <p:sp>
        <p:nvSpPr>
          <p:cNvPr id="29701" name="Text Box 5"/>
          <p:cNvSpPr txBox="1">
            <a:spLocks noChangeArrowheads="1"/>
          </p:cNvSpPr>
          <p:nvPr/>
        </p:nvSpPr>
        <p:spPr bwMode="auto">
          <a:xfrm>
            <a:off x="7019925" y="1484313"/>
            <a:ext cx="1758950" cy="639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600" b="1">
                <a:solidFill>
                  <a:srgbClr val="FF0000"/>
                </a:solidFill>
                <a:ea typeface="黑体" panose="02010609060101010101" pitchFamily="49" charset="-122"/>
                <a:sym typeface="Arial" panose="020B0604020202020204" pitchFamily="34" charset="0"/>
              </a:rPr>
              <a:t>记述</a:t>
            </a:r>
          </a:p>
        </p:txBody>
      </p:sp>
      <p:sp>
        <p:nvSpPr>
          <p:cNvPr id="29702" name="Text Box 6"/>
          <p:cNvSpPr txBox="1">
            <a:spLocks noChangeArrowheads="1"/>
          </p:cNvSpPr>
          <p:nvPr/>
        </p:nvSpPr>
        <p:spPr bwMode="auto">
          <a:xfrm>
            <a:off x="7019925" y="2276475"/>
            <a:ext cx="17589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600" b="1">
                <a:solidFill>
                  <a:srgbClr val="FF0000"/>
                </a:solidFill>
                <a:ea typeface="黑体" panose="02010609060101010101" pitchFamily="49" charset="-122"/>
              </a:rPr>
              <a:t>志向</a:t>
            </a:r>
          </a:p>
        </p:txBody>
      </p:sp>
      <p:sp>
        <p:nvSpPr>
          <p:cNvPr id="29703" name="Text Box 7"/>
          <p:cNvSpPr txBox="1">
            <a:spLocks noChangeArrowheads="1"/>
          </p:cNvSpPr>
          <p:nvPr/>
        </p:nvSpPr>
        <p:spPr bwMode="auto">
          <a:xfrm>
            <a:off x="7019925" y="3141663"/>
            <a:ext cx="1758950" cy="639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600" b="1">
                <a:solidFill>
                  <a:srgbClr val="FF0000"/>
                </a:solidFill>
                <a:ea typeface="黑体" panose="02010609060101010101" pitchFamily="49" charset="-122"/>
              </a:rPr>
              <a:t>标记</a:t>
            </a:r>
          </a:p>
        </p:txBody>
      </p:sp>
      <p:sp>
        <p:nvSpPr>
          <p:cNvPr id="29704" name="Text Box 8"/>
          <p:cNvSpPr txBox="1">
            <a:spLocks noChangeArrowheads="1"/>
          </p:cNvSpPr>
          <p:nvPr/>
        </p:nvSpPr>
        <p:spPr bwMode="auto">
          <a:xfrm>
            <a:off x="7019925" y="4005263"/>
            <a:ext cx="1758950" cy="639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600" b="1">
                <a:solidFill>
                  <a:srgbClr val="FF0000"/>
                </a:solidFill>
                <a:ea typeface="黑体" panose="02010609060101010101" pitchFamily="49" charset="-122"/>
              </a:rPr>
              <a:t>志趣</a:t>
            </a:r>
          </a:p>
        </p:txBody>
      </p:sp>
      <p:sp>
        <p:nvSpPr>
          <p:cNvPr id="29705" name="Text Box 9"/>
          <p:cNvSpPr txBox="1">
            <a:spLocks noChangeArrowheads="1"/>
          </p:cNvSpPr>
          <p:nvPr/>
        </p:nvSpPr>
        <p:spPr bwMode="auto">
          <a:xfrm>
            <a:off x="7019925" y="4797425"/>
            <a:ext cx="1758950"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600" b="1">
                <a:solidFill>
                  <a:srgbClr val="FF0000"/>
                </a:solidFill>
                <a:ea typeface="黑体" panose="02010609060101010101" pitchFamily="49" charset="-122"/>
              </a:rPr>
              <a:t>志气</a:t>
            </a:r>
          </a:p>
        </p:txBody>
      </p:sp>
    </p:spTree>
    <p:extLst>
      <p:ext uri="{BB962C8B-B14F-4D97-AF65-F5344CB8AC3E}">
        <p14:creationId xmlns:p14="http://schemas.microsoft.com/office/powerpoint/2010/main" val="266989498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9700"/>
                                        </p:tgtEl>
                                        <p:attrNameLst>
                                          <p:attrName>style.visibility</p:attrName>
                                        </p:attrNameLst>
                                      </p:cBhvr>
                                      <p:to>
                                        <p:strVal val="visible"/>
                                      </p:to>
                                    </p:set>
                                    <p:anim calcmode="lin" valueType="num">
                                      <p:cBhvr additive="base">
                                        <p:cTn id="7" dur="500" fill="hold"/>
                                        <p:tgtEl>
                                          <p:spTgt spid="29700"/>
                                        </p:tgtEl>
                                        <p:attrNameLst>
                                          <p:attrName>ppt_x</p:attrName>
                                        </p:attrNameLst>
                                      </p:cBhvr>
                                      <p:tavLst>
                                        <p:tav tm="0">
                                          <p:val>
                                            <p:strVal val="1+#ppt_w/2"/>
                                          </p:val>
                                        </p:tav>
                                        <p:tav tm="100000">
                                          <p:val>
                                            <p:strVal val="#ppt_x"/>
                                          </p:val>
                                        </p:tav>
                                      </p:tavLst>
                                    </p:anim>
                                    <p:anim calcmode="lin" valueType="num">
                                      <p:cBhvr additive="base">
                                        <p:cTn id="8" dur="500" fill="hold"/>
                                        <p:tgtEl>
                                          <p:spTgt spid="2970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9701"/>
                                        </p:tgtEl>
                                        <p:attrNameLst>
                                          <p:attrName>style.visibility</p:attrName>
                                        </p:attrNameLst>
                                      </p:cBhvr>
                                      <p:to>
                                        <p:strVal val="visible"/>
                                      </p:to>
                                    </p:set>
                                    <p:anim calcmode="lin" valueType="num">
                                      <p:cBhvr additive="base">
                                        <p:cTn id="13" dur="500" fill="hold"/>
                                        <p:tgtEl>
                                          <p:spTgt spid="29701"/>
                                        </p:tgtEl>
                                        <p:attrNameLst>
                                          <p:attrName>ppt_x</p:attrName>
                                        </p:attrNameLst>
                                      </p:cBhvr>
                                      <p:tavLst>
                                        <p:tav tm="0">
                                          <p:val>
                                            <p:strVal val="1+#ppt_w/2"/>
                                          </p:val>
                                        </p:tav>
                                        <p:tav tm="100000">
                                          <p:val>
                                            <p:strVal val="#ppt_x"/>
                                          </p:val>
                                        </p:tav>
                                      </p:tavLst>
                                    </p:anim>
                                    <p:anim calcmode="lin" valueType="num">
                                      <p:cBhvr additive="base">
                                        <p:cTn id="14" dur="500" fill="hold"/>
                                        <p:tgtEl>
                                          <p:spTgt spid="29701"/>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29702"/>
                                        </p:tgtEl>
                                        <p:attrNameLst>
                                          <p:attrName>style.visibility</p:attrName>
                                        </p:attrNameLst>
                                      </p:cBhvr>
                                      <p:to>
                                        <p:strVal val="visible"/>
                                      </p:to>
                                    </p:set>
                                    <p:anim calcmode="lin" valueType="num">
                                      <p:cBhvr additive="base">
                                        <p:cTn id="19" dur="500" fill="hold"/>
                                        <p:tgtEl>
                                          <p:spTgt spid="29702"/>
                                        </p:tgtEl>
                                        <p:attrNameLst>
                                          <p:attrName>ppt_x</p:attrName>
                                        </p:attrNameLst>
                                      </p:cBhvr>
                                      <p:tavLst>
                                        <p:tav tm="0">
                                          <p:val>
                                            <p:strVal val="1+#ppt_w/2"/>
                                          </p:val>
                                        </p:tav>
                                        <p:tav tm="100000">
                                          <p:val>
                                            <p:strVal val="#ppt_x"/>
                                          </p:val>
                                        </p:tav>
                                      </p:tavLst>
                                    </p:anim>
                                    <p:anim calcmode="lin" valueType="num">
                                      <p:cBhvr additive="base">
                                        <p:cTn id="20" dur="500" fill="hold"/>
                                        <p:tgtEl>
                                          <p:spTgt spid="29702"/>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29703"/>
                                        </p:tgtEl>
                                        <p:attrNameLst>
                                          <p:attrName>style.visibility</p:attrName>
                                        </p:attrNameLst>
                                      </p:cBhvr>
                                      <p:to>
                                        <p:strVal val="visible"/>
                                      </p:to>
                                    </p:set>
                                    <p:anim calcmode="lin" valueType="num">
                                      <p:cBhvr additive="base">
                                        <p:cTn id="25" dur="500" fill="hold"/>
                                        <p:tgtEl>
                                          <p:spTgt spid="29703"/>
                                        </p:tgtEl>
                                        <p:attrNameLst>
                                          <p:attrName>ppt_x</p:attrName>
                                        </p:attrNameLst>
                                      </p:cBhvr>
                                      <p:tavLst>
                                        <p:tav tm="0">
                                          <p:val>
                                            <p:strVal val="1+#ppt_w/2"/>
                                          </p:val>
                                        </p:tav>
                                        <p:tav tm="100000">
                                          <p:val>
                                            <p:strVal val="#ppt_x"/>
                                          </p:val>
                                        </p:tav>
                                      </p:tavLst>
                                    </p:anim>
                                    <p:anim calcmode="lin" valueType="num">
                                      <p:cBhvr additive="base">
                                        <p:cTn id="26" dur="500" fill="hold"/>
                                        <p:tgtEl>
                                          <p:spTgt spid="29703"/>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29704"/>
                                        </p:tgtEl>
                                        <p:attrNameLst>
                                          <p:attrName>style.visibility</p:attrName>
                                        </p:attrNameLst>
                                      </p:cBhvr>
                                      <p:to>
                                        <p:strVal val="visible"/>
                                      </p:to>
                                    </p:set>
                                    <p:anim calcmode="lin" valueType="num">
                                      <p:cBhvr additive="base">
                                        <p:cTn id="31" dur="500" fill="hold"/>
                                        <p:tgtEl>
                                          <p:spTgt spid="29704"/>
                                        </p:tgtEl>
                                        <p:attrNameLst>
                                          <p:attrName>ppt_x</p:attrName>
                                        </p:attrNameLst>
                                      </p:cBhvr>
                                      <p:tavLst>
                                        <p:tav tm="0">
                                          <p:val>
                                            <p:strVal val="1+#ppt_w/2"/>
                                          </p:val>
                                        </p:tav>
                                        <p:tav tm="100000">
                                          <p:val>
                                            <p:strVal val="#ppt_x"/>
                                          </p:val>
                                        </p:tav>
                                      </p:tavLst>
                                    </p:anim>
                                    <p:anim calcmode="lin" valueType="num">
                                      <p:cBhvr additive="base">
                                        <p:cTn id="32" dur="500" fill="hold"/>
                                        <p:tgtEl>
                                          <p:spTgt spid="29704"/>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29705"/>
                                        </p:tgtEl>
                                        <p:attrNameLst>
                                          <p:attrName>style.visibility</p:attrName>
                                        </p:attrNameLst>
                                      </p:cBhvr>
                                      <p:to>
                                        <p:strVal val="visible"/>
                                      </p:to>
                                    </p:set>
                                    <p:anim calcmode="lin" valueType="num">
                                      <p:cBhvr additive="base">
                                        <p:cTn id="37" dur="500" fill="hold"/>
                                        <p:tgtEl>
                                          <p:spTgt spid="29705"/>
                                        </p:tgtEl>
                                        <p:attrNameLst>
                                          <p:attrName>ppt_x</p:attrName>
                                        </p:attrNameLst>
                                      </p:cBhvr>
                                      <p:tavLst>
                                        <p:tav tm="0">
                                          <p:val>
                                            <p:strVal val="1+#ppt_w/2"/>
                                          </p:val>
                                        </p:tav>
                                        <p:tav tm="100000">
                                          <p:val>
                                            <p:strVal val="#ppt_x"/>
                                          </p:val>
                                        </p:tav>
                                      </p:tavLst>
                                    </p:anim>
                                    <p:anim calcmode="lin" valueType="num">
                                      <p:cBhvr additive="base">
                                        <p:cTn id="38" dur="500" fill="hold"/>
                                        <p:tgtEl>
                                          <p:spTgt spid="297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bldLvl="0" autoUpdateAnimBg="0"/>
      <p:bldP spid="29701" grpId="0" bldLvl="0" autoUpdateAnimBg="0"/>
      <p:bldP spid="29702" grpId="0" bldLvl="0" autoUpdateAnimBg="0"/>
      <p:bldP spid="29703" grpId="0" bldLvl="0" autoUpdateAnimBg="0"/>
      <p:bldP spid="29704" grpId="0" bldLvl="0" autoUpdateAnimBg="0"/>
      <p:bldP spid="29705" grpId="0" bldLvl="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2"/>
          <p:cNvSpPr txBox="1">
            <a:spLocks noChangeArrowheads="1"/>
          </p:cNvSpPr>
          <p:nvPr/>
        </p:nvSpPr>
        <p:spPr bwMode="auto">
          <a:xfrm>
            <a:off x="318753" y="768438"/>
            <a:ext cx="8610600" cy="4760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600" b="1" dirty="0">
                <a:ea typeface="黑体" panose="02010609060101010101" pitchFamily="49" charset="-122"/>
              </a:rPr>
              <a:t>１、</a:t>
            </a:r>
            <a:r>
              <a:rPr lang="zh-CN" sz="3600" b="1" dirty="0">
                <a:solidFill>
                  <a:srgbClr val="FF3300"/>
                </a:solidFill>
                <a:ea typeface="黑体" panose="02010609060101010101" pitchFamily="49" charset="-122"/>
              </a:rPr>
              <a:t>明</a:t>
            </a:r>
            <a:r>
              <a:rPr lang="zh-CN" sz="3600" b="1" dirty="0">
                <a:ea typeface="黑体" panose="02010609060101010101" pitchFamily="49" charset="-122"/>
              </a:rPr>
              <a:t>于治乱，娴于辞令</a:t>
            </a:r>
          </a:p>
          <a:p>
            <a:pPr>
              <a:spcBef>
                <a:spcPct val="50000"/>
              </a:spcBef>
            </a:pPr>
            <a:r>
              <a:rPr lang="zh-CN" sz="3600" b="1" dirty="0">
                <a:ea typeface="黑体" panose="02010609060101010101" pitchFamily="49" charset="-122"/>
              </a:rPr>
              <a:t>２、</a:t>
            </a:r>
            <a:r>
              <a:rPr lang="zh-CN" sz="3600" b="1" dirty="0">
                <a:solidFill>
                  <a:srgbClr val="FF3300"/>
                </a:solidFill>
                <a:ea typeface="黑体" panose="02010609060101010101" pitchFamily="49" charset="-122"/>
              </a:rPr>
              <a:t>明</a:t>
            </a:r>
            <a:r>
              <a:rPr lang="zh-CN" sz="3600" b="1" dirty="0">
                <a:ea typeface="黑体" panose="02010609060101010101" pitchFamily="49" charset="-122"/>
              </a:rPr>
              <a:t>道德之广崇，治乱之条贯</a:t>
            </a:r>
          </a:p>
          <a:p>
            <a:pPr>
              <a:spcBef>
                <a:spcPct val="50000"/>
              </a:spcBef>
            </a:pPr>
            <a:r>
              <a:rPr lang="zh-CN" sz="3600" b="1" dirty="0">
                <a:ea typeface="黑体" panose="02010609060101010101" pitchFamily="49" charset="-122"/>
              </a:rPr>
              <a:t>３、君子博学而日参省乎己，</a:t>
            </a:r>
          </a:p>
          <a:p>
            <a:pPr>
              <a:spcBef>
                <a:spcPct val="50000"/>
              </a:spcBef>
            </a:pPr>
            <a:r>
              <a:rPr lang="zh-CN" sz="3600" b="1" dirty="0">
                <a:ea typeface="黑体" panose="02010609060101010101" pitchFamily="49" charset="-122"/>
              </a:rPr>
              <a:t>　　则知</a:t>
            </a:r>
            <a:r>
              <a:rPr lang="zh-CN" sz="3600" b="1" dirty="0">
                <a:solidFill>
                  <a:srgbClr val="FF3300"/>
                </a:solidFill>
                <a:ea typeface="黑体" panose="02010609060101010101" pitchFamily="49" charset="-122"/>
              </a:rPr>
              <a:t>明</a:t>
            </a:r>
            <a:r>
              <a:rPr lang="zh-CN" sz="3600" b="1" dirty="0">
                <a:ea typeface="黑体" panose="02010609060101010101" pitchFamily="49" charset="-122"/>
              </a:rPr>
              <a:t>而行无过矣。</a:t>
            </a:r>
          </a:p>
          <a:p>
            <a:pPr>
              <a:spcBef>
                <a:spcPct val="50000"/>
              </a:spcBef>
            </a:pPr>
            <a:r>
              <a:rPr lang="zh-CN" sz="3600" b="1" dirty="0">
                <a:ea typeface="黑体" panose="02010609060101010101" pitchFamily="49" charset="-122"/>
              </a:rPr>
              <a:t>４、苍山负雪，</a:t>
            </a:r>
            <a:r>
              <a:rPr lang="zh-CN" sz="3600" b="1" dirty="0">
                <a:solidFill>
                  <a:srgbClr val="FF3300"/>
                </a:solidFill>
                <a:ea typeface="黑体" panose="02010609060101010101" pitchFamily="49" charset="-122"/>
              </a:rPr>
              <a:t>明</a:t>
            </a:r>
            <a:r>
              <a:rPr lang="zh-CN" sz="3600" b="1" dirty="0">
                <a:ea typeface="黑体" panose="02010609060101010101" pitchFamily="49" charset="-122"/>
              </a:rPr>
              <a:t>烛天南</a:t>
            </a:r>
          </a:p>
          <a:p>
            <a:pPr>
              <a:spcBef>
                <a:spcPct val="50000"/>
              </a:spcBef>
            </a:pPr>
            <a:r>
              <a:rPr lang="zh-CN" sz="3600" b="1" dirty="0">
                <a:ea typeface="黑体" panose="02010609060101010101" pitchFamily="49" charset="-122"/>
              </a:rPr>
              <a:t>５、火尚足以</a:t>
            </a:r>
            <a:r>
              <a:rPr lang="zh-CN" sz="3600" b="1" dirty="0">
                <a:solidFill>
                  <a:srgbClr val="FF3300"/>
                </a:solidFill>
                <a:ea typeface="黑体" panose="02010609060101010101" pitchFamily="49" charset="-122"/>
              </a:rPr>
              <a:t>明</a:t>
            </a:r>
            <a:r>
              <a:rPr lang="zh-CN" sz="3600" b="1" dirty="0">
                <a:ea typeface="黑体" panose="02010609060101010101" pitchFamily="49" charset="-122"/>
              </a:rPr>
              <a:t>也</a:t>
            </a:r>
          </a:p>
        </p:txBody>
      </p:sp>
      <p:sp>
        <p:nvSpPr>
          <p:cNvPr id="30723" name="AutoShape 3"/>
          <p:cNvSpPr>
            <a:spLocks/>
          </p:cNvSpPr>
          <p:nvPr/>
        </p:nvSpPr>
        <p:spPr bwMode="auto">
          <a:xfrm>
            <a:off x="318753" y="1073238"/>
            <a:ext cx="152400" cy="4191000"/>
          </a:xfrm>
          <a:prstGeom prst="leftBrace">
            <a:avLst>
              <a:gd name="adj1" fmla="val 229167"/>
              <a:gd name="adj2" fmla="val 50000"/>
            </a:avLst>
          </a:prstGeom>
          <a:noFill/>
          <a:ln w="381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724" name="Text Box 4"/>
          <p:cNvSpPr txBox="1">
            <a:spLocks noChangeArrowheads="1"/>
          </p:cNvSpPr>
          <p:nvPr/>
        </p:nvSpPr>
        <p:spPr bwMode="auto">
          <a:xfrm>
            <a:off x="7110078" y="723988"/>
            <a:ext cx="17589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600" b="1">
                <a:solidFill>
                  <a:srgbClr val="FF0000"/>
                </a:solidFill>
                <a:ea typeface="黑体" panose="02010609060101010101" pitchFamily="49" charset="-122"/>
              </a:rPr>
              <a:t>明晓</a:t>
            </a:r>
          </a:p>
        </p:txBody>
      </p:sp>
      <p:sp>
        <p:nvSpPr>
          <p:cNvPr id="30725" name="Text Box 5"/>
          <p:cNvSpPr txBox="1">
            <a:spLocks noChangeArrowheads="1"/>
          </p:cNvSpPr>
          <p:nvPr/>
        </p:nvSpPr>
        <p:spPr bwMode="auto">
          <a:xfrm>
            <a:off x="7110078" y="1587588"/>
            <a:ext cx="17589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600" b="1">
                <a:solidFill>
                  <a:srgbClr val="FF0000"/>
                </a:solidFill>
                <a:ea typeface="黑体" panose="02010609060101010101" pitchFamily="49" charset="-122"/>
              </a:rPr>
              <a:t>阐明</a:t>
            </a:r>
          </a:p>
        </p:txBody>
      </p:sp>
      <p:sp>
        <p:nvSpPr>
          <p:cNvPr id="30726" name="Text Box 6"/>
          <p:cNvSpPr txBox="1">
            <a:spLocks noChangeArrowheads="1"/>
          </p:cNvSpPr>
          <p:nvPr/>
        </p:nvSpPr>
        <p:spPr bwMode="auto">
          <a:xfrm>
            <a:off x="7110078" y="2668676"/>
            <a:ext cx="1758950" cy="639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600" b="1">
                <a:solidFill>
                  <a:srgbClr val="FF0000"/>
                </a:solidFill>
                <a:ea typeface="黑体" panose="02010609060101010101" pitchFamily="49" charset="-122"/>
              </a:rPr>
              <a:t>明达</a:t>
            </a:r>
          </a:p>
        </p:txBody>
      </p:sp>
      <p:sp>
        <p:nvSpPr>
          <p:cNvPr id="30727" name="Text Box 7"/>
          <p:cNvSpPr txBox="1">
            <a:spLocks noChangeArrowheads="1"/>
          </p:cNvSpPr>
          <p:nvPr/>
        </p:nvSpPr>
        <p:spPr bwMode="auto">
          <a:xfrm>
            <a:off x="6533816" y="4037101"/>
            <a:ext cx="2551112" cy="639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600" b="1">
                <a:solidFill>
                  <a:srgbClr val="FF0000"/>
                </a:solidFill>
                <a:ea typeface="黑体" panose="02010609060101010101" pitchFamily="49" charset="-122"/>
              </a:rPr>
              <a:t>（雪）光</a:t>
            </a:r>
          </a:p>
        </p:txBody>
      </p:sp>
      <p:sp>
        <p:nvSpPr>
          <p:cNvPr id="30728" name="Text Box 8"/>
          <p:cNvSpPr txBox="1">
            <a:spLocks noChangeArrowheads="1"/>
          </p:cNvSpPr>
          <p:nvPr/>
        </p:nvSpPr>
        <p:spPr bwMode="auto">
          <a:xfrm>
            <a:off x="7110078" y="4900701"/>
            <a:ext cx="1758950" cy="639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600" b="1">
                <a:solidFill>
                  <a:srgbClr val="FF0000"/>
                </a:solidFill>
                <a:ea typeface="黑体" panose="02010609060101010101" pitchFamily="49" charset="-122"/>
              </a:rPr>
              <a:t>照明</a:t>
            </a:r>
          </a:p>
        </p:txBody>
      </p:sp>
    </p:spTree>
    <p:extLst>
      <p:ext uri="{BB962C8B-B14F-4D97-AF65-F5344CB8AC3E}">
        <p14:creationId xmlns:p14="http://schemas.microsoft.com/office/powerpoint/2010/main" val="275603683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0724"/>
                                        </p:tgtEl>
                                        <p:attrNameLst>
                                          <p:attrName>style.visibility</p:attrName>
                                        </p:attrNameLst>
                                      </p:cBhvr>
                                      <p:to>
                                        <p:strVal val="visible"/>
                                      </p:to>
                                    </p:set>
                                    <p:anim calcmode="lin" valueType="num">
                                      <p:cBhvr additive="base">
                                        <p:cTn id="7" dur="500" fill="hold"/>
                                        <p:tgtEl>
                                          <p:spTgt spid="30724"/>
                                        </p:tgtEl>
                                        <p:attrNameLst>
                                          <p:attrName>ppt_x</p:attrName>
                                        </p:attrNameLst>
                                      </p:cBhvr>
                                      <p:tavLst>
                                        <p:tav tm="0">
                                          <p:val>
                                            <p:strVal val="1+#ppt_w/2"/>
                                          </p:val>
                                        </p:tav>
                                        <p:tav tm="100000">
                                          <p:val>
                                            <p:strVal val="#ppt_x"/>
                                          </p:val>
                                        </p:tav>
                                      </p:tavLst>
                                    </p:anim>
                                    <p:anim calcmode="lin" valueType="num">
                                      <p:cBhvr additive="base">
                                        <p:cTn id="8" dur="500" fill="hold"/>
                                        <p:tgtEl>
                                          <p:spTgt spid="3072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0725"/>
                                        </p:tgtEl>
                                        <p:attrNameLst>
                                          <p:attrName>style.visibility</p:attrName>
                                        </p:attrNameLst>
                                      </p:cBhvr>
                                      <p:to>
                                        <p:strVal val="visible"/>
                                      </p:to>
                                    </p:set>
                                    <p:anim calcmode="lin" valueType="num">
                                      <p:cBhvr additive="base">
                                        <p:cTn id="13" dur="500" fill="hold"/>
                                        <p:tgtEl>
                                          <p:spTgt spid="30725"/>
                                        </p:tgtEl>
                                        <p:attrNameLst>
                                          <p:attrName>ppt_x</p:attrName>
                                        </p:attrNameLst>
                                      </p:cBhvr>
                                      <p:tavLst>
                                        <p:tav tm="0">
                                          <p:val>
                                            <p:strVal val="1+#ppt_w/2"/>
                                          </p:val>
                                        </p:tav>
                                        <p:tav tm="100000">
                                          <p:val>
                                            <p:strVal val="#ppt_x"/>
                                          </p:val>
                                        </p:tav>
                                      </p:tavLst>
                                    </p:anim>
                                    <p:anim calcmode="lin" valueType="num">
                                      <p:cBhvr additive="base">
                                        <p:cTn id="14" dur="500" fill="hold"/>
                                        <p:tgtEl>
                                          <p:spTgt spid="30725"/>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30726"/>
                                        </p:tgtEl>
                                        <p:attrNameLst>
                                          <p:attrName>style.visibility</p:attrName>
                                        </p:attrNameLst>
                                      </p:cBhvr>
                                      <p:to>
                                        <p:strVal val="visible"/>
                                      </p:to>
                                    </p:set>
                                    <p:anim calcmode="lin" valueType="num">
                                      <p:cBhvr additive="base">
                                        <p:cTn id="19" dur="500" fill="hold"/>
                                        <p:tgtEl>
                                          <p:spTgt spid="30726"/>
                                        </p:tgtEl>
                                        <p:attrNameLst>
                                          <p:attrName>ppt_x</p:attrName>
                                        </p:attrNameLst>
                                      </p:cBhvr>
                                      <p:tavLst>
                                        <p:tav tm="0">
                                          <p:val>
                                            <p:strVal val="1+#ppt_w/2"/>
                                          </p:val>
                                        </p:tav>
                                        <p:tav tm="100000">
                                          <p:val>
                                            <p:strVal val="#ppt_x"/>
                                          </p:val>
                                        </p:tav>
                                      </p:tavLst>
                                    </p:anim>
                                    <p:anim calcmode="lin" valueType="num">
                                      <p:cBhvr additive="base">
                                        <p:cTn id="20" dur="500" fill="hold"/>
                                        <p:tgtEl>
                                          <p:spTgt spid="30726"/>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30727"/>
                                        </p:tgtEl>
                                        <p:attrNameLst>
                                          <p:attrName>style.visibility</p:attrName>
                                        </p:attrNameLst>
                                      </p:cBhvr>
                                      <p:to>
                                        <p:strVal val="visible"/>
                                      </p:to>
                                    </p:set>
                                    <p:anim calcmode="lin" valueType="num">
                                      <p:cBhvr additive="base">
                                        <p:cTn id="25" dur="500" fill="hold"/>
                                        <p:tgtEl>
                                          <p:spTgt spid="30727"/>
                                        </p:tgtEl>
                                        <p:attrNameLst>
                                          <p:attrName>ppt_x</p:attrName>
                                        </p:attrNameLst>
                                      </p:cBhvr>
                                      <p:tavLst>
                                        <p:tav tm="0">
                                          <p:val>
                                            <p:strVal val="1+#ppt_w/2"/>
                                          </p:val>
                                        </p:tav>
                                        <p:tav tm="100000">
                                          <p:val>
                                            <p:strVal val="#ppt_x"/>
                                          </p:val>
                                        </p:tav>
                                      </p:tavLst>
                                    </p:anim>
                                    <p:anim calcmode="lin" valueType="num">
                                      <p:cBhvr additive="base">
                                        <p:cTn id="26" dur="500" fill="hold"/>
                                        <p:tgtEl>
                                          <p:spTgt spid="30727"/>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30728"/>
                                        </p:tgtEl>
                                        <p:attrNameLst>
                                          <p:attrName>style.visibility</p:attrName>
                                        </p:attrNameLst>
                                      </p:cBhvr>
                                      <p:to>
                                        <p:strVal val="visible"/>
                                      </p:to>
                                    </p:set>
                                    <p:anim calcmode="lin" valueType="num">
                                      <p:cBhvr additive="base">
                                        <p:cTn id="31" dur="500" fill="hold"/>
                                        <p:tgtEl>
                                          <p:spTgt spid="30728"/>
                                        </p:tgtEl>
                                        <p:attrNameLst>
                                          <p:attrName>ppt_x</p:attrName>
                                        </p:attrNameLst>
                                      </p:cBhvr>
                                      <p:tavLst>
                                        <p:tav tm="0">
                                          <p:val>
                                            <p:strVal val="1+#ppt_w/2"/>
                                          </p:val>
                                        </p:tav>
                                        <p:tav tm="100000">
                                          <p:val>
                                            <p:strVal val="#ppt_x"/>
                                          </p:val>
                                        </p:tav>
                                      </p:tavLst>
                                    </p:anim>
                                    <p:anim calcmode="lin" valueType="num">
                                      <p:cBhvr additive="base">
                                        <p:cTn id="32" dur="500" fill="hold"/>
                                        <p:tgtEl>
                                          <p:spTgt spid="307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bldLvl="0" autoUpdateAnimBg="0"/>
      <p:bldP spid="30725" grpId="0" bldLvl="0" autoUpdateAnimBg="0"/>
      <p:bldP spid="30726" grpId="0" bldLvl="0" autoUpdateAnimBg="0"/>
      <p:bldP spid="30727" grpId="0" bldLvl="0" autoUpdateAnimBg="0"/>
      <p:bldP spid="30728" grpId="0" bldLvl="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2"/>
          <p:cNvSpPr txBox="1">
            <a:spLocks noChangeArrowheads="1"/>
          </p:cNvSpPr>
          <p:nvPr/>
        </p:nvSpPr>
        <p:spPr bwMode="auto">
          <a:xfrm>
            <a:off x="179388" y="188913"/>
            <a:ext cx="8304212" cy="6161087"/>
          </a:xfrm>
          <a:prstGeom prst="rect">
            <a:avLst/>
          </a:prstGeom>
          <a:noFill/>
          <a:ln>
            <a:noFill/>
          </a:ln>
          <a:effectLst/>
          <a:extLst>
            <a:ext uri="{909E8E84-426E-40DD-AFC4-6F175D3DCCD1}">
              <a14:hiddenFill xmlns:a14="http://schemas.microsoft.com/office/drawing/2010/main">
                <a:solidFill>
                  <a:srgbClr val="CCEC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sz="4000" b="1">
                <a:solidFill>
                  <a:srgbClr val="FF0066"/>
                </a:solidFill>
                <a:latin typeface="黑体" panose="02010609060101010101" pitchFamily="49" charset="-122"/>
                <a:ea typeface="黑体" panose="02010609060101010101" pitchFamily="49" charset="-122"/>
              </a:rPr>
              <a:t>顾</a:t>
            </a:r>
          </a:p>
          <a:p>
            <a:pPr algn="just">
              <a:lnSpc>
                <a:spcPct val="140000"/>
              </a:lnSpc>
            </a:pPr>
            <a:r>
              <a:rPr lang="zh-CN" sz="3200" b="1">
                <a:latin typeface="黑体" panose="02010609060101010101" pitchFamily="49" charset="-122"/>
                <a:ea typeface="黑体" panose="02010609060101010101" pitchFamily="49" charset="-122"/>
              </a:rPr>
              <a:t>①相如</a:t>
            </a:r>
            <a:r>
              <a:rPr lang="zh-CN" sz="3200" b="1" u="sng">
                <a:solidFill>
                  <a:srgbClr val="FF3300"/>
                </a:solidFill>
                <a:latin typeface="黑体" panose="02010609060101010101" pitchFamily="49" charset="-122"/>
                <a:ea typeface="黑体" panose="02010609060101010101" pitchFamily="49" charset="-122"/>
              </a:rPr>
              <a:t>顾</a:t>
            </a:r>
            <a:r>
              <a:rPr lang="zh-CN" sz="3200" b="1">
                <a:latin typeface="黑体" panose="02010609060101010101" pitchFamily="49" charset="-122"/>
                <a:ea typeface="黑体" panose="02010609060101010101" pitchFamily="49" charset="-122"/>
              </a:rPr>
              <a:t>召赵御史书曰</a:t>
            </a:r>
          </a:p>
          <a:p>
            <a:pPr algn="just">
              <a:lnSpc>
                <a:spcPct val="140000"/>
              </a:lnSpc>
            </a:pPr>
            <a:r>
              <a:rPr lang="zh-CN" sz="3200" b="1">
                <a:latin typeface="黑体" panose="02010609060101010101" pitchFamily="49" charset="-122"/>
                <a:ea typeface="黑体" panose="02010609060101010101" pitchFamily="49" charset="-122"/>
              </a:rPr>
              <a:t>②</a:t>
            </a:r>
            <a:r>
              <a:rPr lang="zh-CN" sz="3200" b="1" u="sng">
                <a:solidFill>
                  <a:srgbClr val="FF3300"/>
                </a:solidFill>
                <a:latin typeface="黑体" panose="02010609060101010101" pitchFamily="49" charset="-122"/>
                <a:ea typeface="黑体" panose="02010609060101010101" pitchFamily="49" charset="-122"/>
              </a:rPr>
              <a:t>顾</a:t>
            </a:r>
            <a:r>
              <a:rPr lang="zh-CN" sz="3200" b="1">
                <a:latin typeface="黑体" panose="02010609060101010101" pitchFamily="49" charset="-122"/>
                <a:ea typeface="黑体" panose="02010609060101010101" pitchFamily="49" charset="-122"/>
              </a:rPr>
              <a:t>野有麦场</a:t>
            </a:r>
          </a:p>
          <a:p>
            <a:pPr algn="just">
              <a:lnSpc>
                <a:spcPct val="140000"/>
              </a:lnSpc>
            </a:pPr>
            <a:r>
              <a:rPr lang="zh-CN" sz="3200" b="1">
                <a:latin typeface="黑体" panose="02010609060101010101" pitchFamily="49" charset="-122"/>
                <a:ea typeface="黑体" panose="02010609060101010101" pitchFamily="49" charset="-122"/>
              </a:rPr>
              <a:t>③三</a:t>
            </a:r>
            <a:r>
              <a:rPr lang="zh-CN" sz="3200" b="1" u="sng">
                <a:solidFill>
                  <a:srgbClr val="FF3300"/>
                </a:solidFill>
                <a:latin typeface="黑体" panose="02010609060101010101" pitchFamily="49" charset="-122"/>
                <a:ea typeface="黑体" panose="02010609060101010101" pitchFamily="49" charset="-122"/>
              </a:rPr>
              <a:t>顾</a:t>
            </a:r>
            <a:r>
              <a:rPr lang="zh-CN" sz="3200" b="1">
                <a:latin typeface="黑体" panose="02010609060101010101" pitchFamily="49" charset="-122"/>
                <a:ea typeface="黑体" panose="02010609060101010101" pitchFamily="49" charset="-122"/>
              </a:rPr>
              <a:t>臣于草庐之中</a:t>
            </a:r>
          </a:p>
          <a:p>
            <a:pPr algn="just">
              <a:lnSpc>
                <a:spcPct val="140000"/>
              </a:lnSpc>
            </a:pPr>
            <a:r>
              <a:rPr lang="zh-CN" sz="3200" b="1">
                <a:latin typeface="黑体" panose="02010609060101010101" pitchFamily="49" charset="-122"/>
                <a:ea typeface="黑体" panose="02010609060101010101" pitchFamily="49" charset="-122"/>
              </a:rPr>
              <a:t>④莫我肯</a:t>
            </a:r>
            <a:r>
              <a:rPr lang="zh-CN" sz="3200" b="1" u="sng">
                <a:solidFill>
                  <a:srgbClr val="FF3300"/>
                </a:solidFill>
                <a:latin typeface="黑体" panose="02010609060101010101" pitchFamily="49" charset="-122"/>
                <a:ea typeface="黑体" panose="02010609060101010101" pitchFamily="49" charset="-122"/>
              </a:rPr>
              <a:t>顾</a:t>
            </a:r>
          </a:p>
          <a:p>
            <a:pPr algn="just">
              <a:lnSpc>
                <a:spcPct val="140000"/>
              </a:lnSpc>
            </a:pPr>
            <a:r>
              <a:rPr lang="zh-CN" sz="3200" b="1">
                <a:latin typeface="黑体" panose="02010609060101010101" pitchFamily="49" charset="-122"/>
                <a:ea typeface="黑体" panose="02010609060101010101" pitchFamily="49" charset="-122"/>
              </a:rPr>
              <a:t>⑤</a:t>
            </a:r>
            <a:r>
              <a:rPr lang="zh-CN" sz="3200" b="1" u="sng">
                <a:solidFill>
                  <a:srgbClr val="FF3300"/>
                </a:solidFill>
                <a:latin typeface="黑体" panose="02010609060101010101" pitchFamily="49" charset="-122"/>
                <a:ea typeface="黑体" panose="02010609060101010101" pitchFamily="49" charset="-122"/>
              </a:rPr>
              <a:t>顾</a:t>
            </a:r>
            <a:r>
              <a:rPr lang="zh-CN" sz="3200" b="1">
                <a:latin typeface="黑体" panose="02010609060101010101" pitchFamily="49" charset="-122"/>
                <a:ea typeface="黑体" panose="02010609060101010101" pitchFamily="49" charset="-122"/>
              </a:rPr>
              <a:t>吾念之</a:t>
            </a:r>
            <a:r>
              <a:rPr lang="zh-CN" altLang="zh-CN" sz="3200" b="1">
                <a:latin typeface="黑体" panose="02010609060101010101" pitchFamily="49" charset="-122"/>
                <a:ea typeface="黑体" panose="02010609060101010101" pitchFamily="49" charset="-122"/>
              </a:rPr>
              <a:t>,</a:t>
            </a:r>
            <a:r>
              <a:rPr lang="zh-CN" sz="3200" b="1">
                <a:latin typeface="黑体" panose="02010609060101010101" pitchFamily="49" charset="-122"/>
                <a:ea typeface="黑体" panose="02010609060101010101" pitchFamily="49" charset="-122"/>
              </a:rPr>
              <a:t>强秦所以不敢加兵于赵者</a:t>
            </a:r>
          </a:p>
          <a:p>
            <a:pPr algn="just">
              <a:lnSpc>
                <a:spcPct val="140000"/>
              </a:lnSpc>
            </a:pPr>
            <a:r>
              <a:rPr lang="zh-CN" sz="3200" b="1">
                <a:latin typeface="黑体" panose="02010609060101010101" pitchFamily="49" charset="-122"/>
                <a:ea typeface="黑体" panose="02010609060101010101" pitchFamily="49" charset="-122"/>
              </a:rPr>
              <a:t>⑥人之立志，</a:t>
            </a:r>
            <a:r>
              <a:rPr lang="zh-CN" sz="3200" b="1" u="sng">
                <a:solidFill>
                  <a:srgbClr val="FF3300"/>
                </a:solidFill>
                <a:latin typeface="黑体" panose="02010609060101010101" pitchFamily="49" charset="-122"/>
                <a:ea typeface="黑体" panose="02010609060101010101" pitchFamily="49" charset="-122"/>
              </a:rPr>
              <a:t>顾</a:t>
            </a:r>
            <a:r>
              <a:rPr lang="zh-CN" sz="3200" b="1">
                <a:latin typeface="黑体" panose="02010609060101010101" pitchFamily="49" charset="-122"/>
                <a:ea typeface="黑体" panose="02010609060101010101" pitchFamily="49" charset="-122"/>
              </a:rPr>
              <a:t>不如蜀鄙之僧哉</a:t>
            </a:r>
          </a:p>
          <a:p>
            <a:pPr algn="just">
              <a:lnSpc>
                <a:spcPct val="140000"/>
              </a:lnSpc>
            </a:pPr>
            <a:r>
              <a:rPr lang="zh-CN" sz="3200" b="1">
                <a:latin typeface="黑体" panose="02010609060101010101" pitchFamily="49" charset="-122"/>
                <a:ea typeface="黑体" panose="02010609060101010101" pitchFamily="49" charset="-122"/>
              </a:rPr>
              <a:t>⑦</a:t>
            </a:r>
            <a:r>
              <a:rPr lang="zh-CN" sz="3200" b="1" u="sng">
                <a:solidFill>
                  <a:srgbClr val="FF3300"/>
                </a:solidFill>
                <a:latin typeface="黑体" panose="02010609060101010101" pitchFamily="49" charset="-122"/>
                <a:ea typeface="黑体" panose="02010609060101010101" pitchFamily="49" charset="-122"/>
              </a:rPr>
              <a:t>顾</a:t>
            </a:r>
            <a:r>
              <a:rPr lang="zh-CN" sz="3200" b="1">
                <a:latin typeface="黑体" panose="02010609060101010101" pitchFamily="49" charset="-122"/>
                <a:ea typeface="黑体" panose="02010609060101010101" pitchFamily="49" charset="-122"/>
              </a:rPr>
              <a:t>念蓄劣物终无所用</a:t>
            </a:r>
          </a:p>
          <a:p>
            <a:pPr algn="just">
              <a:lnSpc>
                <a:spcPct val="140000"/>
              </a:lnSpc>
            </a:pPr>
            <a:r>
              <a:rPr lang="zh-CN" sz="3200" b="1">
                <a:latin typeface="黑体" panose="02010609060101010101" pitchFamily="49" charset="-122"/>
                <a:ea typeface="黑体" panose="02010609060101010101" pitchFamily="49" charset="-122"/>
              </a:rPr>
              <a:t>⑧是时屈平既疏，不复在位，使于齐，</a:t>
            </a:r>
            <a:r>
              <a:rPr lang="zh-CN" sz="3200" b="1" u="sng">
                <a:solidFill>
                  <a:srgbClr val="FF3300"/>
                </a:solidFill>
                <a:latin typeface="黑体" panose="02010609060101010101" pitchFamily="49" charset="-122"/>
                <a:ea typeface="黑体" panose="02010609060101010101" pitchFamily="49" charset="-122"/>
              </a:rPr>
              <a:t>顾</a:t>
            </a:r>
            <a:r>
              <a:rPr lang="zh-CN" sz="3200" b="1">
                <a:latin typeface="黑体" panose="02010609060101010101" pitchFamily="49" charset="-122"/>
                <a:ea typeface="黑体" panose="02010609060101010101" pitchFamily="49" charset="-122"/>
              </a:rPr>
              <a:t>反 </a:t>
            </a:r>
          </a:p>
        </p:txBody>
      </p:sp>
      <p:sp>
        <p:nvSpPr>
          <p:cNvPr id="31747" name="AutoShape 3"/>
          <p:cNvSpPr>
            <a:spLocks/>
          </p:cNvSpPr>
          <p:nvPr/>
        </p:nvSpPr>
        <p:spPr bwMode="auto">
          <a:xfrm>
            <a:off x="34925" y="1341438"/>
            <a:ext cx="152400" cy="5102225"/>
          </a:xfrm>
          <a:prstGeom prst="leftBrace">
            <a:avLst>
              <a:gd name="adj1" fmla="val 278993"/>
              <a:gd name="adj2" fmla="val 50000"/>
            </a:avLst>
          </a:prstGeom>
          <a:noFill/>
          <a:ln w="381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748" name="Text Box 4"/>
          <p:cNvSpPr txBox="1">
            <a:spLocks noChangeArrowheads="1"/>
          </p:cNvSpPr>
          <p:nvPr/>
        </p:nvSpPr>
        <p:spPr bwMode="auto">
          <a:xfrm>
            <a:off x="7019925" y="908050"/>
            <a:ext cx="175895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b="1">
                <a:solidFill>
                  <a:srgbClr val="FF0000"/>
                </a:solidFill>
                <a:ea typeface="黑体" panose="02010609060101010101" pitchFamily="49" charset="-122"/>
              </a:rPr>
              <a:t>回头</a:t>
            </a:r>
          </a:p>
        </p:txBody>
      </p:sp>
      <p:sp>
        <p:nvSpPr>
          <p:cNvPr id="31749" name="Text Box 5"/>
          <p:cNvSpPr txBox="1">
            <a:spLocks noChangeArrowheads="1"/>
          </p:cNvSpPr>
          <p:nvPr/>
        </p:nvSpPr>
        <p:spPr bwMode="auto">
          <a:xfrm>
            <a:off x="6732588" y="1628775"/>
            <a:ext cx="187325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b="1">
                <a:solidFill>
                  <a:srgbClr val="FF0000"/>
                </a:solidFill>
                <a:ea typeface="黑体" panose="02010609060101010101" pitchFamily="49" charset="-122"/>
              </a:rPr>
              <a:t>看，环望</a:t>
            </a:r>
          </a:p>
        </p:txBody>
      </p:sp>
      <p:sp>
        <p:nvSpPr>
          <p:cNvPr id="31750" name="Text Box 6"/>
          <p:cNvSpPr txBox="1">
            <a:spLocks noChangeArrowheads="1"/>
          </p:cNvSpPr>
          <p:nvPr/>
        </p:nvSpPr>
        <p:spPr bwMode="auto">
          <a:xfrm>
            <a:off x="6516688" y="2276475"/>
            <a:ext cx="233362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b="1">
                <a:solidFill>
                  <a:srgbClr val="FF0000"/>
                </a:solidFill>
                <a:ea typeface="黑体" panose="02010609060101010101" pitchFamily="49" charset="-122"/>
              </a:rPr>
              <a:t>探望、拜访</a:t>
            </a:r>
          </a:p>
        </p:txBody>
      </p:sp>
      <p:sp>
        <p:nvSpPr>
          <p:cNvPr id="31751" name="Text Box 7"/>
          <p:cNvSpPr txBox="1">
            <a:spLocks noChangeArrowheads="1"/>
          </p:cNvSpPr>
          <p:nvPr/>
        </p:nvSpPr>
        <p:spPr bwMode="auto">
          <a:xfrm>
            <a:off x="6877050" y="3717925"/>
            <a:ext cx="2303463" cy="57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b="1">
                <a:solidFill>
                  <a:srgbClr val="FF0000"/>
                </a:solidFill>
                <a:ea typeface="黑体" panose="02010609060101010101" pitchFamily="49" charset="-122"/>
              </a:rPr>
              <a:t>只是、不过</a:t>
            </a:r>
          </a:p>
        </p:txBody>
      </p:sp>
      <p:sp>
        <p:nvSpPr>
          <p:cNvPr id="31752" name="Text Box 8"/>
          <p:cNvSpPr txBox="1">
            <a:spLocks noChangeArrowheads="1"/>
          </p:cNvSpPr>
          <p:nvPr/>
        </p:nvSpPr>
        <p:spPr bwMode="auto">
          <a:xfrm>
            <a:off x="6011863" y="4292600"/>
            <a:ext cx="3240087" cy="1463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000" b="1">
                <a:solidFill>
                  <a:srgbClr val="FF0000"/>
                </a:solidFill>
                <a:ea typeface="黑体" panose="02010609060101010101" pitchFamily="49" charset="-122"/>
              </a:rPr>
              <a:t>顾：表示较强的转折副词，可译为难道，反而。</a:t>
            </a:r>
          </a:p>
        </p:txBody>
      </p:sp>
      <p:sp>
        <p:nvSpPr>
          <p:cNvPr id="31753" name="Text Box 9"/>
          <p:cNvSpPr txBox="1">
            <a:spLocks noChangeArrowheads="1"/>
          </p:cNvSpPr>
          <p:nvPr/>
        </p:nvSpPr>
        <p:spPr bwMode="auto">
          <a:xfrm>
            <a:off x="4356100" y="5013325"/>
            <a:ext cx="175736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b="1">
                <a:solidFill>
                  <a:srgbClr val="FF0000"/>
                </a:solidFill>
                <a:ea typeface="黑体" panose="02010609060101010101" pitchFamily="49" charset="-122"/>
              </a:rPr>
              <a:t>但是</a:t>
            </a:r>
          </a:p>
        </p:txBody>
      </p:sp>
      <p:sp>
        <p:nvSpPr>
          <p:cNvPr id="31754" name="Text Box 10"/>
          <p:cNvSpPr txBox="1">
            <a:spLocks noChangeArrowheads="1"/>
          </p:cNvSpPr>
          <p:nvPr/>
        </p:nvSpPr>
        <p:spPr bwMode="auto">
          <a:xfrm>
            <a:off x="6516688" y="2997200"/>
            <a:ext cx="233362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b="1">
                <a:solidFill>
                  <a:srgbClr val="FF0000"/>
                </a:solidFill>
                <a:ea typeface="黑体" panose="02010609060101010101" pitchFamily="49" charset="-122"/>
              </a:rPr>
              <a:t>关心、照顾</a:t>
            </a:r>
            <a:endParaRPr lang="zh-CN" altLang="en-US"/>
          </a:p>
        </p:txBody>
      </p:sp>
      <p:sp>
        <p:nvSpPr>
          <p:cNvPr id="31755" name="Text Box 11"/>
          <p:cNvSpPr txBox="1">
            <a:spLocks noChangeArrowheads="1"/>
          </p:cNvSpPr>
          <p:nvPr/>
        </p:nvSpPr>
        <p:spPr bwMode="auto">
          <a:xfrm>
            <a:off x="8172450" y="5734050"/>
            <a:ext cx="793750" cy="57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b="1">
                <a:solidFill>
                  <a:srgbClr val="FF0000"/>
                </a:solidFill>
                <a:ea typeface="黑体" panose="02010609060101010101" pitchFamily="49" charset="-122"/>
              </a:rPr>
              <a:t>还</a:t>
            </a:r>
          </a:p>
        </p:txBody>
      </p:sp>
    </p:spTree>
    <p:extLst>
      <p:ext uri="{BB962C8B-B14F-4D97-AF65-F5344CB8AC3E}">
        <p14:creationId xmlns:p14="http://schemas.microsoft.com/office/powerpoint/2010/main" val="274737683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1749"/>
                                        </p:tgtEl>
                                        <p:attrNameLst>
                                          <p:attrName>style.visibility</p:attrName>
                                        </p:attrNameLst>
                                      </p:cBhvr>
                                      <p:to>
                                        <p:strVal val="visible"/>
                                      </p:to>
                                    </p:set>
                                    <p:anim calcmode="lin" valueType="num">
                                      <p:cBhvr additive="base">
                                        <p:cTn id="7" dur="500" fill="hold"/>
                                        <p:tgtEl>
                                          <p:spTgt spid="31749"/>
                                        </p:tgtEl>
                                        <p:attrNameLst>
                                          <p:attrName>ppt_x</p:attrName>
                                        </p:attrNameLst>
                                      </p:cBhvr>
                                      <p:tavLst>
                                        <p:tav tm="0">
                                          <p:val>
                                            <p:strVal val="1+#ppt_w/2"/>
                                          </p:val>
                                        </p:tav>
                                        <p:tav tm="100000">
                                          <p:val>
                                            <p:strVal val="#ppt_x"/>
                                          </p:val>
                                        </p:tav>
                                      </p:tavLst>
                                    </p:anim>
                                    <p:anim calcmode="lin" valueType="num">
                                      <p:cBhvr additive="base">
                                        <p:cTn id="8" dur="500" fill="hold"/>
                                        <p:tgtEl>
                                          <p:spTgt spid="3174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1750"/>
                                        </p:tgtEl>
                                        <p:attrNameLst>
                                          <p:attrName>style.visibility</p:attrName>
                                        </p:attrNameLst>
                                      </p:cBhvr>
                                      <p:to>
                                        <p:strVal val="visible"/>
                                      </p:to>
                                    </p:set>
                                    <p:anim calcmode="lin" valueType="num">
                                      <p:cBhvr additive="base">
                                        <p:cTn id="11" dur="500" fill="hold"/>
                                        <p:tgtEl>
                                          <p:spTgt spid="31750"/>
                                        </p:tgtEl>
                                        <p:attrNameLst>
                                          <p:attrName>ppt_x</p:attrName>
                                        </p:attrNameLst>
                                      </p:cBhvr>
                                      <p:tavLst>
                                        <p:tav tm="0">
                                          <p:val>
                                            <p:strVal val="1+#ppt_w/2"/>
                                          </p:val>
                                        </p:tav>
                                        <p:tav tm="100000">
                                          <p:val>
                                            <p:strVal val="#ppt_x"/>
                                          </p:val>
                                        </p:tav>
                                      </p:tavLst>
                                    </p:anim>
                                    <p:anim calcmode="lin" valueType="num">
                                      <p:cBhvr additive="base">
                                        <p:cTn id="12" dur="500" fill="hold"/>
                                        <p:tgtEl>
                                          <p:spTgt spid="3175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31748"/>
                                        </p:tgtEl>
                                        <p:attrNameLst>
                                          <p:attrName>style.visibility</p:attrName>
                                        </p:attrNameLst>
                                      </p:cBhvr>
                                      <p:to>
                                        <p:strVal val="visible"/>
                                      </p:to>
                                    </p:set>
                                    <p:anim calcmode="lin" valueType="num">
                                      <p:cBhvr additive="base">
                                        <p:cTn id="15" dur="500" fill="hold"/>
                                        <p:tgtEl>
                                          <p:spTgt spid="31748"/>
                                        </p:tgtEl>
                                        <p:attrNameLst>
                                          <p:attrName>ppt_x</p:attrName>
                                        </p:attrNameLst>
                                      </p:cBhvr>
                                      <p:tavLst>
                                        <p:tav tm="0">
                                          <p:val>
                                            <p:strVal val="1+#ppt_w/2"/>
                                          </p:val>
                                        </p:tav>
                                        <p:tav tm="100000">
                                          <p:val>
                                            <p:strVal val="#ppt_x"/>
                                          </p:val>
                                        </p:tav>
                                      </p:tavLst>
                                    </p:anim>
                                    <p:anim calcmode="lin" valueType="num">
                                      <p:cBhvr additive="base">
                                        <p:cTn id="16" dur="500" fill="hold"/>
                                        <p:tgtEl>
                                          <p:spTgt spid="31748"/>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31754"/>
                                        </p:tgtEl>
                                        <p:attrNameLst>
                                          <p:attrName>style.visibility</p:attrName>
                                        </p:attrNameLst>
                                      </p:cBhvr>
                                      <p:to>
                                        <p:strVal val="visible"/>
                                      </p:to>
                                    </p:set>
                                    <p:anim calcmode="lin" valueType="num">
                                      <p:cBhvr additive="base">
                                        <p:cTn id="19" dur="500" fill="hold"/>
                                        <p:tgtEl>
                                          <p:spTgt spid="31754"/>
                                        </p:tgtEl>
                                        <p:attrNameLst>
                                          <p:attrName>ppt_x</p:attrName>
                                        </p:attrNameLst>
                                      </p:cBhvr>
                                      <p:tavLst>
                                        <p:tav tm="0">
                                          <p:val>
                                            <p:strVal val="1+#ppt_w/2"/>
                                          </p:val>
                                        </p:tav>
                                        <p:tav tm="100000">
                                          <p:val>
                                            <p:strVal val="#ppt_x"/>
                                          </p:val>
                                        </p:tav>
                                      </p:tavLst>
                                    </p:anim>
                                    <p:anim calcmode="lin" valueType="num">
                                      <p:cBhvr additive="base">
                                        <p:cTn id="20" dur="500" fill="hold"/>
                                        <p:tgtEl>
                                          <p:spTgt spid="31754"/>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31751"/>
                                        </p:tgtEl>
                                        <p:attrNameLst>
                                          <p:attrName>style.visibility</p:attrName>
                                        </p:attrNameLst>
                                      </p:cBhvr>
                                      <p:to>
                                        <p:strVal val="visible"/>
                                      </p:to>
                                    </p:set>
                                    <p:anim calcmode="lin" valueType="num">
                                      <p:cBhvr additive="base">
                                        <p:cTn id="23" dur="500" fill="hold"/>
                                        <p:tgtEl>
                                          <p:spTgt spid="31751"/>
                                        </p:tgtEl>
                                        <p:attrNameLst>
                                          <p:attrName>ppt_x</p:attrName>
                                        </p:attrNameLst>
                                      </p:cBhvr>
                                      <p:tavLst>
                                        <p:tav tm="0">
                                          <p:val>
                                            <p:strVal val="1+#ppt_w/2"/>
                                          </p:val>
                                        </p:tav>
                                        <p:tav tm="100000">
                                          <p:val>
                                            <p:strVal val="#ppt_x"/>
                                          </p:val>
                                        </p:tav>
                                      </p:tavLst>
                                    </p:anim>
                                    <p:anim calcmode="lin" valueType="num">
                                      <p:cBhvr additive="base">
                                        <p:cTn id="24" dur="500" fill="hold"/>
                                        <p:tgtEl>
                                          <p:spTgt spid="31751"/>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31752"/>
                                        </p:tgtEl>
                                        <p:attrNameLst>
                                          <p:attrName>style.visibility</p:attrName>
                                        </p:attrNameLst>
                                      </p:cBhvr>
                                      <p:to>
                                        <p:strVal val="visible"/>
                                      </p:to>
                                    </p:set>
                                    <p:anim calcmode="lin" valueType="num">
                                      <p:cBhvr additive="base">
                                        <p:cTn id="27" dur="500" fill="hold"/>
                                        <p:tgtEl>
                                          <p:spTgt spid="31752"/>
                                        </p:tgtEl>
                                        <p:attrNameLst>
                                          <p:attrName>ppt_x</p:attrName>
                                        </p:attrNameLst>
                                      </p:cBhvr>
                                      <p:tavLst>
                                        <p:tav tm="0">
                                          <p:val>
                                            <p:strVal val="1+#ppt_w/2"/>
                                          </p:val>
                                        </p:tav>
                                        <p:tav tm="100000">
                                          <p:val>
                                            <p:strVal val="#ppt_x"/>
                                          </p:val>
                                        </p:tav>
                                      </p:tavLst>
                                    </p:anim>
                                    <p:anim calcmode="lin" valueType="num">
                                      <p:cBhvr additive="base">
                                        <p:cTn id="28" dur="500" fill="hold"/>
                                        <p:tgtEl>
                                          <p:spTgt spid="31752"/>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31753"/>
                                        </p:tgtEl>
                                        <p:attrNameLst>
                                          <p:attrName>style.visibility</p:attrName>
                                        </p:attrNameLst>
                                      </p:cBhvr>
                                      <p:to>
                                        <p:strVal val="visible"/>
                                      </p:to>
                                    </p:set>
                                    <p:anim calcmode="lin" valueType="num">
                                      <p:cBhvr additive="base">
                                        <p:cTn id="31" dur="500" fill="hold"/>
                                        <p:tgtEl>
                                          <p:spTgt spid="31753"/>
                                        </p:tgtEl>
                                        <p:attrNameLst>
                                          <p:attrName>ppt_x</p:attrName>
                                        </p:attrNameLst>
                                      </p:cBhvr>
                                      <p:tavLst>
                                        <p:tav tm="0">
                                          <p:val>
                                            <p:strVal val="1+#ppt_w/2"/>
                                          </p:val>
                                        </p:tav>
                                        <p:tav tm="100000">
                                          <p:val>
                                            <p:strVal val="#ppt_x"/>
                                          </p:val>
                                        </p:tav>
                                      </p:tavLst>
                                    </p:anim>
                                    <p:anim calcmode="lin" valueType="num">
                                      <p:cBhvr additive="base">
                                        <p:cTn id="32" dur="500" fill="hold"/>
                                        <p:tgtEl>
                                          <p:spTgt spid="31753"/>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31755"/>
                                        </p:tgtEl>
                                        <p:attrNameLst>
                                          <p:attrName>style.visibility</p:attrName>
                                        </p:attrNameLst>
                                      </p:cBhvr>
                                      <p:to>
                                        <p:strVal val="visible"/>
                                      </p:to>
                                    </p:set>
                                    <p:anim calcmode="lin" valueType="num">
                                      <p:cBhvr additive="base">
                                        <p:cTn id="35" dur="500" fill="hold"/>
                                        <p:tgtEl>
                                          <p:spTgt spid="31755"/>
                                        </p:tgtEl>
                                        <p:attrNameLst>
                                          <p:attrName>ppt_x</p:attrName>
                                        </p:attrNameLst>
                                      </p:cBhvr>
                                      <p:tavLst>
                                        <p:tav tm="0">
                                          <p:val>
                                            <p:strVal val="1+#ppt_w/2"/>
                                          </p:val>
                                        </p:tav>
                                        <p:tav tm="100000">
                                          <p:val>
                                            <p:strVal val="#ppt_x"/>
                                          </p:val>
                                        </p:tav>
                                      </p:tavLst>
                                    </p:anim>
                                    <p:anim calcmode="lin" valueType="num">
                                      <p:cBhvr additive="base">
                                        <p:cTn id="36" dur="500" fill="hold"/>
                                        <p:tgtEl>
                                          <p:spTgt spid="317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8" grpId="0" bldLvl="0" autoUpdateAnimBg="0"/>
      <p:bldP spid="31749" grpId="0" bldLvl="0" autoUpdateAnimBg="0"/>
      <p:bldP spid="31750" grpId="0" bldLvl="0" autoUpdateAnimBg="0"/>
      <p:bldP spid="31751" grpId="0" bldLvl="0" autoUpdateAnimBg="0"/>
      <p:bldP spid="31752" grpId="0" bldLvl="0" autoUpdateAnimBg="0"/>
      <p:bldP spid="31753" grpId="0" bldLvl="0" autoUpdateAnimBg="0"/>
      <p:bldP spid="31754" grpId="0" bldLvl="0" autoUpdateAnimBg="0"/>
      <p:bldP spid="31755" grpId="0" bldLvl="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2"/>
          <p:cNvSpPr txBox="1">
            <a:spLocks noChangeArrowheads="1"/>
          </p:cNvSpPr>
          <p:nvPr/>
        </p:nvSpPr>
        <p:spPr bwMode="auto">
          <a:xfrm>
            <a:off x="455052" y="685800"/>
            <a:ext cx="5907088" cy="2051050"/>
          </a:xfrm>
          <a:prstGeom prst="rect">
            <a:avLst/>
          </a:prstGeom>
          <a:noFill/>
          <a:ln w="9525" cmpd="sng">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200" b="1" dirty="0">
                <a:ea typeface="黑体" panose="02010609060101010101" pitchFamily="49" charset="-122"/>
              </a:rPr>
              <a:t>１、屈平</a:t>
            </a:r>
            <a:r>
              <a:rPr lang="zh-CN" sz="3200" b="1" dirty="0">
                <a:solidFill>
                  <a:srgbClr val="FF0000"/>
                </a:solidFill>
                <a:ea typeface="黑体" panose="02010609060101010101" pitchFamily="49" charset="-122"/>
              </a:rPr>
              <a:t>疾</a:t>
            </a:r>
            <a:r>
              <a:rPr lang="zh-CN" sz="3200" b="1" dirty="0">
                <a:ea typeface="黑体" panose="02010609060101010101" pitchFamily="49" charset="-122"/>
              </a:rPr>
              <a:t>王听之不聪也</a:t>
            </a:r>
          </a:p>
          <a:p>
            <a:pPr>
              <a:spcBef>
                <a:spcPct val="50000"/>
              </a:spcBef>
            </a:pPr>
            <a:r>
              <a:rPr lang="zh-CN" sz="3200" b="1" dirty="0">
                <a:ea typeface="黑体" panose="02010609060101010101" pitchFamily="49" charset="-122"/>
              </a:rPr>
              <a:t>２、君有</a:t>
            </a:r>
            <a:r>
              <a:rPr lang="zh-CN" sz="3200" b="1" dirty="0">
                <a:solidFill>
                  <a:srgbClr val="FF0000"/>
                </a:solidFill>
                <a:ea typeface="黑体" panose="02010609060101010101" pitchFamily="49" charset="-122"/>
              </a:rPr>
              <a:t>疾</a:t>
            </a:r>
            <a:r>
              <a:rPr lang="zh-CN" sz="3200" b="1" dirty="0">
                <a:ea typeface="黑体" panose="02010609060101010101" pitchFamily="49" charset="-122"/>
              </a:rPr>
              <a:t>在肌肤，不治将益深</a:t>
            </a:r>
          </a:p>
          <a:p>
            <a:pPr>
              <a:spcBef>
                <a:spcPct val="50000"/>
              </a:spcBef>
            </a:pPr>
            <a:r>
              <a:rPr lang="zh-CN" sz="3200" b="1" dirty="0">
                <a:ea typeface="黑体" panose="02010609060101010101" pitchFamily="49" charset="-122"/>
              </a:rPr>
              <a:t>３、</a:t>
            </a:r>
            <a:r>
              <a:rPr lang="zh-CN" sz="3200" b="1" dirty="0">
                <a:solidFill>
                  <a:srgbClr val="FF0000"/>
                </a:solidFill>
                <a:ea typeface="黑体" panose="02010609060101010101" pitchFamily="49" charset="-122"/>
              </a:rPr>
              <a:t>疾</a:t>
            </a:r>
            <a:r>
              <a:rPr lang="zh-CN" sz="3200" b="1" dirty="0">
                <a:ea typeface="黑体" panose="02010609060101010101" pitchFamily="49" charset="-122"/>
              </a:rPr>
              <a:t>风知劲草，路遥知马力</a:t>
            </a:r>
          </a:p>
        </p:txBody>
      </p:sp>
      <p:sp>
        <p:nvSpPr>
          <p:cNvPr id="32771" name="Text Box 3"/>
          <p:cNvSpPr txBox="1">
            <a:spLocks noChangeArrowheads="1"/>
          </p:cNvSpPr>
          <p:nvPr/>
        </p:nvSpPr>
        <p:spPr bwMode="auto">
          <a:xfrm>
            <a:off x="455052" y="3846490"/>
            <a:ext cx="8014952" cy="1319213"/>
          </a:xfrm>
          <a:prstGeom prst="rect">
            <a:avLst/>
          </a:prstGeom>
          <a:noFill/>
          <a:ln w="9525" cmpd="sng">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sz="3200" b="1" dirty="0">
                <a:ea typeface="黑体" panose="02010609060101010101" pitchFamily="49" charset="-122"/>
              </a:rPr>
              <a:t>１、其称文小而其</a:t>
            </a:r>
            <a:r>
              <a:rPr lang="zh-CN" sz="3200" b="1" dirty="0">
                <a:solidFill>
                  <a:srgbClr val="FF0000"/>
                </a:solidFill>
                <a:ea typeface="黑体" panose="02010609060101010101" pitchFamily="49" charset="-122"/>
              </a:rPr>
              <a:t>指</a:t>
            </a:r>
            <a:r>
              <a:rPr lang="zh-CN" sz="3200" b="1" dirty="0">
                <a:ea typeface="黑体" panose="02010609060101010101" pitchFamily="49" charset="-122"/>
              </a:rPr>
              <a:t>极大</a:t>
            </a:r>
          </a:p>
          <a:p>
            <a:pPr>
              <a:spcBef>
                <a:spcPct val="50000"/>
              </a:spcBef>
            </a:pPr>
            <a:r>
              <a:rPr lang="zh-CN" sz="3200" b="1" dirty="0">
                <a:ea typeface="黑体" panose="02010609060101010101" pitchFamily="49" charset="-122"/>
              </a:rPr>
              <a:t>２、人有百手，手有百</a:t>
            </a:r>
            <a:r>
              <a:rPr lang="zh-CN" sz="3200" b="1" dirty="0">
                <a:solidFill>
                  <a:srgbClr val="FF0000"/>
                </a:solidFill>
                <a:ea typeface="黑体" panose="02010609060101010101" pitchFamily="49" charset="-122"/>
              </a:rPr>
              <a:t>指</a:t>
            </a:r>
            <a:r>
              <a:rPr lang="zh-CN" sz="3200" b="1" dirty="0">
                <a:ea typeface="黑体" panose="02010609060101010101" pitchFamily="49" charset="-122"/>
              </a:rPr>
              <a:t>，不能</a:t>
            </a:r>
            <a:r>
              <a:rPr lang="zh-CN" sz="3200" b="1" dirty="0">
                <a:solidFill>
                  <a:srgbClr val="FF0000"/>
                </a:solidFill>
                <a:ea typeface="黑体" panose="02010609060101010101" pitchFamily="49" charset="-122"/>
              </a:rPr>
              <a:t>指</a:t>
            </a:r>
            <a:r>
              <a:rPr lang="zh-CN" sz="3200" b="1" dirty="0">
                <a:ea typeface="黑体" panose="02010609060101010101" pitchFamily="49" charset="-122"/>
              </a:rPr>
              <a:t>其一端</a:t>
            </a:r>
          </a:p>
        </p:txBody>
      </p:sp>
      <p:sp>
        <p:nvSpPr>
          <p:cNvPr id="32772" name="Text Box 4"/>
          <p:cNvSpPr txBox="1">
            <a:spLocks noChangeArrowheads="1"/>
          </p:cNvSpPr>
          <p:nvPr/>
        </p:nvSpPr>
        <p:spPr bwMode="auto">
          <a:xfrm>
            <a:off x="6579627" y="713659"/>
            <a:ext cx="1943100" cy="57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mpd="sng">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b="1" dirty="0">
                <a:solidFill>
                  <a:srgbClr val="FF0000"/>
                </a:solidFill>
                <a:ea typeface="黑体" panose="02010609060101010101" pitchFamily="49" charset="-122"/>
              </a:rPr>
              <a:t>恨，痛心</a:t>
            </a:r>
          </a:p>
        </p:txBody>
      </p:sp>
      <p:sp>
        <p:nvSpPr>
          <p:cNvPr id="32773" name="Text Box 5"/>
          <p:cNvSpPr txBox="1">
            <a:spLocks noChangeArrowheads="1"/>
          </p:cNvSpPr>
          <p:nvPr/>
        </p:nvSpPr>
        <p:spPr bwMode="auto">
          <a:xfrm>
            <a:off x="6609790" y="1471613"/>
            <a:ext cx="1944687"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b="1">
                <a:solidFill>
                  <a:srgbClr val="FF0000"/>
                </a:solidFill>
                <a:ea typeface="黑体" panose="02010609060101010101" pitchFamily="49" charset="-122"/>
              </a:rPr>
              <a:t>病</a:t>
            </a:r>
          </a:p>
        </p:txBody>
      </p:sp>
      <p:sp>
        <p:nvSpPr>
          <p:cNvPr id="32774" name="Text Box 6"/>
          <p:cNvSpPr txBox="1">
            <a:spLocks noChangeArrowheads="1"/>
          </p:cNvSpPr>
          <p:nvPr/>
        </p:nvSpPr>
        <p:spPr bwMode="auto">
          <a:xfrm>
            <a:off x="6578040" y="2205038"/>
            <a:ext cx="2484437"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b="1" dirty="0">
                <a:solidFill>
                  <a:srgbClr val="FF0000"/>
                </a:solidFill>
                <a:ea typeface="黑体" panose="02010609060101010101" pitchFamily="49" charset="-122"/>
              </a:rPr>
              <a:t>猛烈，急速</a:t>
            </a:r>
          </a:p>
        </p:txBody>
      </p:sp>
      <p:sp>
        <p:nvSpPr>
          <p:cNvPr id="7" name="Text Box 4"/>
          <p:cNvSpPr txBox="1">
            <a:spLocks noChangeArrowheads="1"/>
          </p:cNvSpPr>
          <p:nvPr/>
        </p:nvSpPr>
        <p:spPr bwMode="auto">
          <a:xfrm>
            <a:off x="5301846" y="3881236"/>
            <a:ext cx="376063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mpd="sng">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2800" b="1" dirty="0" smtClean="0">
                <a:solidFill>
                  <a:srgbClr val="FF0000"/>
                </a:solidFill>
                <a:ea typeface="黑体" panose="02010609060101010101" pitchFamily="49" charset="-122"/>
              </a:rPr>
              <a:t>通“旨”，旨趣，意义</a:t>
            </a:r>
            <a:endParaRPr lang="zh-CN" altLang="en-US" sz="2800" b="1" dirty="0">
              <a:solidFill>
                <a:srgbClr val="FF0000"/>
              </a:solidFill>
              <a:ea typeface="黑体" panose="02010609060101010101" pitchFamily="49" charset="-122"/>
            </a:endParaRPr>
          </a:p>
        </p:txBody>
      </p:sp>
      <p:sp>
        <p:nvSpPr>
          <p:cNvPr id="8" name="Text Box 6"/>
          <p:cNvSpPr txBox="1">
            <a:spLocks noChangeArrowheads="1"/>
          </p:cNvSpPr>
          <p:nvPr/>
        </p:nvSpPr>
        <p:spPr bwMode="auto">
          <a:xfrm>
            <a:off x="4163295" y="5290445"/>
            <a:ext cx="1138551"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3200" b="1" dirty="0" smtClean="0">
                <a:solidFill>
                  <a:srgbClr val="FF0000"/>
                </a:solidFill>
                <a:ea typeface="黑体" panose="02010609060101010101" pitchFamily="49" charset="-122"/>
              </a:rPr>
              <a:t>指头</a:t>
            </a:r>
            <a:endParaRPr lang="zh-CN" altLang="en-US" sz="3200" b="1" dirty="0">
              <a:solidFill>
                <a:srgbClr val="FF0000"/>
              </a:solidFill>
              <a:ea typeface="黑体" panose="02010609060101010101" pitchFamily="49" charset="-122"/>
            </a:endParaRPr>
          </a:p>
        </p:txBody>
      </p:sp>
      <p:sp>
        <p:nvSpPr>
          <p:cNvPr id="9" name="Text Box 6"/>
          <p:cNvSpPr txBox="1">
            <a:spLocks noChangeArrowheads="1"/>
          </p:cNvSpPr>
          <p:nvPr/>
        </p:nvSpPr>
        <p:spPr bwMode="auto">
          <a:xfrm>
            <a:off x="6027009" y="5323932"/>
            <a:ext cx="1102061" cy="5887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3200" b="1" dirty="0" smtClean="0">
                <a:solidFill>
                  <a:srgbClr val="FF0000"/>
                </a:solidFill>
                <a:ea typeface="黑体" panose="02010609060101010101" pitchFamily="49" charset="-122"/>
              </a:rPr>
              <a:t>指出</a:t>
            </a:r>
            <a:endParaRPr lang="zh-CN" altLang="en-US" sz="3200" b="1" dirty="0">
              <a:solidFill>
                <a:srgbClr val="FF0000"/>
              </a:solidFill>
              <a:ea typeface="黑体" panose="02010609060101010101" pitchFamily="49" charset="-122"/>
            </a:endParaRPr>
          </a:p>
        </p:txBody>
      </p:sp>
    </p:spTree>
    <p:extLst>
      <p:ext uri="{BB962C8B-B14F-4D97-AF65-F5344CB8AC3E}">
        <p14:creationId xmlns:p14="http://schemas.microsoft.com/office/powerpoint/2010/main" val="16209973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2"/>
          <p:cNvSpPr txBox="1">
            <a:spLocks noChangeArrowheads="1"/>
          </p:cNvSpPr>
          <p:nvPr/>
        </p:nvSpPr>
        <p:spPr bwMode="auto">
          <a:xfrm>
            <a:off x="6462832" y="533400"/>
            <a:ext cx="1661993" cy="5456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r>
              <a:rPr lang="zh-CN" sz="9600" b="1" dirty="0">
                <a:solidFill>
                  <a:srgbClr val="C00000"/>
                </a:solidFill>
                <a:latin typeface="华文行楷" panose="02010800040101010101" pitchFamily="2" charset="-122"/>
                <a:ea typeface="华文行楷" panose="02010800040101010101" pitchFamily="2" charset="-122"/>
              </a:rPr>
              <a:t>屈原列传</a:t>
            </a:r>
          </a:p>
        </p:txBody>
      </p:sp>
      <p:pic>
        <p:nvPicPr>
          <p:cNvPr id="4099" name="Picture 3" descr="124B025H5F-3R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238750" cy="6858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9940370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blinds(horizontal)">
                                      <p:cBhvr>
                                        <p:cTn id="7" dur="500"/>
                                        <p:tgtEl>
                                          <p:spTgt spid="409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098"/>
                                        </p:tgtEl>
                                        <p:attrNameLst>
                                          <p:attrName>style.visibility</p:attrName>
                                        </p:attrNameLst>
                                      </p:cBhvr>
                                      <p:to>
                                        <p:strVal val="visible"/>
                                      </p:to>
                                    </p:set>
                                    <p:anim calcmode="lin" valueType="num">
                                      <p:cBhvr additive="base">
                                        <p:cTn id="12" dur="500" fill="hold"/>
                                        <p:tgtEl>
                                          <p:spTgt spid="4098"/>
                                        </p:tgtEl>
                                        <p:attrNameLst>
                                          <p:attrName>ppt_x</p:attrName>
                                        </p:attrNameLst>
                                      </p:cBhvr>
                                      <p:tavLst>
                                        <p:tav tm="0">
                                          <p:val>
                                            <p:strVal val="#ppt_x"/>
                                          </p:val>
                                        </p:tav>
                                        <p:tav tm="100000">
                                          <p:val>
                                            <p:strVal val="#ppt_x"/>
                                          </p:val>
                                        </p:tav>
                                      </p:tavLst>
                                    </p:anim>
                                    <p:anim calcmode="lin" valueType="num">
                                      <p:cBhvr additive="base">
                                        <p:cTn id="13"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2"/>
          <p:cNvSpPr txBox="1">
            <a:spLocks noChangeArrowheads="1"/>
          </p:cNvSpPr>
          <p:nvPr/>
        </p:nvSpPr>
        <p:spPr bwMode="auto">
          <a:xfrm>
            <a:off x="986304" y="994893"/>
            <a:ext cx="7101625" cy="3506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sz="3200" b="1" dirty="0">
                <a:ea typeface="黑体" panose="02010609060101010101" pitchFamily="49" charset="-122"/>
              </a:rPr>
              <a:t>１、屈原者，名平，楚之同姓也。</a:t>
            </a:r>
          </a:p>
          <a:p>
            <a:pPr>
              <a:spcBef>
                <a:spcPct val="50000"/>
              </a:spcBef>
            </a:pPr>
            <a:r>
              <a:rPr lang="zh-CN" sz="3200" b="1" dirty="0">
                <a:ea typeface="黑体" panose="02010609060101010101" pitchFamily="49" charset="-122"/>
              </a:rPr>
              <a:t>２、</a:t>
            </a:r>
            <a:r>
              <a:rPr lang="zh-CN" sz="3200" b="1" dirty="0">
                <a:latin typeface="黑体" panose="02010609060101010101" pitchFamily="49" charset="-122"/>
                <a:ea typeface="黑体" panose="02010609060101010101" pitchFamily="49" charset="-122"/>
              </a:rPr>
              <a:t>方正之不容也</a:t>
            </a:r>
          </a:p>
          <a:p>
            <a:pPr>
              <a:spcBef>
                <a:spcPct val="50000"/>
              </a:spcBef>
            </a:pPr>
            <a:r>
              <a:rPr lang="zh-CN" sz="3200" b="1" dirty="0">
                <a:latin typeface="黑体" panose="02010609060101010101" pitchFamily="49" charset="-122"/>
                <a:ea typeface="黑体" panose="02010609060101010101" pitchFamily="49" charset="-122"/>
              </a:rPr>
              <a:t>３、信而见疑，忠而被谤</a:t>
            </a:r>
          </a:p>
          <a:p>
            <a:pPr>
              <a:spcBef>
                <a:spcPct val="50000"/>
              </a:spcBef>
            </a:pPr>
            <a:r>
              <a:rPr lang="zh-CN" sz="3200" b="1" dirty="0">
                <a:latin typeface="黑体" panose="02010609060101010101" pitchFamily="49" charset="-122"/>
                <a:ea typeface="黑体" panose="02010609060101010101" pitchFamily="49" charset="-122"/>
              </a:rPr>
              <a:t>４、大破楚师于丹</a:t>
            </a:r>
            <a:r>
              <a:rPr lang="zh-CN" altLang="zh-CN" sz="3200" b="1" dirty="0">
                <a:latin typeface="黑体" panose="02010609060101010101" pitchFamily="49" charset="-122"/>
                <a:ea typeface="黑体" panose="02010609060101010101" pitchFamily="49" charset="-122"/>
              </a:rPr>
              <a:t>﹑</a:t>
            </a:r>
            <a:r>
              <a:rPr lang="zh-CN" sz="3200" b="1" dirty="0">
                <a:latin typeface="黑体" panose="02010609060101010101" pitchFamily="49" charset="-122"/>
                <a:ea typeface="黑体" panose="02010609060101010101" pitchFamily="49" charset="-122"/>
              </a:rPr>
              <a:t>淅</a:t>
            </a:r>
          </a:p>
          <a:p>
            <a:pPr>
              <a:spcBef>
                <a:spcPct val="50000"/>
              </a:spcBef>
            </a:pPr>
            <a:r>
              <a:rPr lang="zh-CN" sz="3200" b="1" dirty="0">
                <a:latin typeface="黑体" panose="02010609060101010101" pitchFamily="49" charset="-122"/>
                <a:ea typeface="黑体" panose="02010609060101010101" pitchFamily="49" charset="-122"/>
              </a:rPr>
              <a:t>５、战于蓝田</a:t>
            </a:r>
          </a:p>
        </p:txBody>
      </p:sp>
    </p:spTree>
    <p:extLst>
      <p:ext uri="{BB962C8B-B14F-4D97-AF65-F5344CB8AC3E}">
        <p14:creationId xmlns:p14="http://schemas.microsoft.com/office/powerpoint/2010/main" val="348948962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2"/>
          <p:cNvSpPr txBox="1">
            <a:spLocks noChangeArrowheads="1"/>
          </p:cNvSpPr>
          <p:nvPr/>
        </p:nvSpPr>
        <p:spPr bwMode="auto">
          <a:xfrm>
            <a:off x="189963" y="162897"/>
            <a:ext cx="8796271"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spcBef>
                <a:spcPct val="50000"/>
              </a:spcBef>
            </a:pPr>
            <a:r>
              <a:rPr lang="zh-CN" altLang="zh-CN" sz="3200" b="1" dirty="0">
                <a:latin typeface="黑体" panose="02010609060101010101" pitchFamily="49" charset="-122"/>
                <a:ea typeface="黑体" panose="02010609060101010101" pitchFamily="49" charset="-122"/>
              </a:rPr>
              <a:t>    </a:t>
            </a:r>
            <a:r>
              <a:rPr lang="zh-CN" sz="3200" b="1" dirty="0">
                <a:latin typeface="黑体" panose="02010609060101010101" pitchFamily="49" charset="-122"/>
                <a:ea typeface="黑体" panose="02010609060101010101" pitchFamily="49" charset="-122"/>
              </a:rPr>
              <a:t>楚人既</a:t>
            </a:r>
            <a:r>
              <a:rPr lang="zh-CN" sz="3200" b="1" dirty="0">
                <a:solidFill>
                  <a:srgbClr val="FF0000"/>
                </a:solidFill>
                <a:latin typeface="黑体" panose="02010609060101010101" pitchFamily="49" charset="-122"/>
                <a:ea typeface="黑体" panose="02010609060101010101" pitchFamily="49" charset="-122"/>
              </a:rPr>
              <a:t>咎</a:t>
            </a:r>
            <a:r>
              <a:rPr lang="zh-CN" sz="3200" b="1" dirty="0">
                <a:latin typeface="黑体" panose="02010609060101010101" pitchFamily="49" charset="-122"/>
                <a:ea typeface="黑体" panose="02010609060101010101" pitchFamily="49" charset="-122"/>
              </a:rPr>
              <a:t>子兰以劝怀王入秦而不</a:t>
            </a:r>
            <a:r>
              <a:rPr lang="zh-CN" sz="3200" b="1" dirty="0">
                <a:solidFill>
                  <a:srgbClr val="FF0000"/>
                </a:solidFill>
                <a:latin typeface="黑体" panose="02010609060101010101" pitchFamily="49" charset="-122"/>
                <a:ea typeface="黑体" panose="02010609060101010101" pitchFamily="49" charset="-122"/>
              </a:rPr>
              <a:t>反</a:t>
            </a:r>
            <a:r>
              <a:rPr lang="zh-CN" sz="3200" b="1" dirty="0">
                <a:latin typeface="黑体" panose="02010609060101010101" pitchFamily="49" charset="-122"/>
                <a:ea typeface="黑体" panose="02010609060101010101" pitchFamily="49" charset="-122"/>
              </a:rPr>
              <a:t>也。屈平既</a:t>
            </a:r>
            <a:r>
              <a:rPr lang="zh-CN" sz="3200" b="1" dirty="0">
                <a:solidFill>
                  <a:srgbClr val="FF0000"/>
                </a:solidFill>
                <a:latin typeface="黑体" panose="02010609060101010101" pitchFamily="49" charset="-122"/>
                <a:ea typeface="黑体" panose="02010609060101010101" pitchFamily="49" charset="-122"/>
              </a:rPr>
              <a:t>嫉</a:t>
            </a:r>
            <a:r>
              <a:rPr lang="zh-CN" sz="3200" b="1" dirty="0">
                <a:latin typeface="黑体" panose="02010609060101010101" pitchFamily="49" charset="-122"/>
                <a:ea typeface="黑体" panose="02010609060101010101" pitchFamily="49" charset="-122"/>
              </a:rPr>
              <a:t>之，</a:t>
            </a:r>
            <a:r>
              <a:rPr lang="zh-CN" sz="3200" b="1" u="sng" dirty="0">
                <a:latin typeface="黑体" panose="02010609060101010101" pitchFamily="49" charset="-122"/>
                <a:ea typeface="黑体" panose="02010609060101010101" pitchFamily="49" charset="-122"/>
              </a:rPr>
              <a:t>虽放流，眷顾楚国，系心怀王，不忘欲反，冀幸君之</a:t>
            </a:r>
            <a:r>
              <a:rPr lang="zh-CN" sz="3200" b="1" u="sng" dirty="0">
                <a:solidFill>
                  <a:srgbClr val="FF0066"/>
                </a:solidFill>
                <a:latin typeface="黑体" panose="02010609060101010101" pitchFamily="49" charset="-122"/>
                <a:ea typeface="黑体" panose="02010609060101010101" pitchFamily="49" charset="-122"/>
              </a:rPr>
              <a:t>一</a:t>
            </a:r>
            <a:r>
              <a:rPr lang="zh-CN" sz="3200" b="1" u="sng" dirty="0">
                <a:latin typeface="黑体" panose="02010609060101010101" pitchFamily="49" charset="-122"/>
                <a:ea typeface="黑体" panose="02010609060101010101" pitchFamily="49" charset="-122"/>
              </a:rPr>
              <a:t>悟，俗之</a:t>
            </a:r>
            <a:r>
              <a:rPr lang="zh-CN" sz="3200" b="1" u="sng" dirty="0">
                <a:solidFill>
                  <a:srgbClr val="FF0000"/>
                </a:solidFill>
                <a:latin typeface="黑体" panose="02010609060101010101" pitchFamily="49" charset="-122"/>
                <a:ea typeface="黑体" panose="02010609060101010101" pitchFamily="49" charset="-122"/>
              </a:rPr>
              <a:t>一</a:t>
            </a:r>
            <a:r>
              <a:rPr lang="zh-CN" sz="3200" b="1" u="sng" dirty="0">
                <a:latin typeface="黑体" panose="02010609060101010101" pitchFamily="49" charset="-122"/>
                <a:ea typeface="黑体" panose="02010609060101010101" pitchFamily="49" charset="-122"/>
              </a:rPr>
              <a:t>改也。其存君</a:t>
            </a:r>
            <a:r>
              <a:rPr lang="zh-CN" sz="3200" b="1" u="sng" dirty="0">
                <a:solidFill>
                  <a:srgbClr val="FF0000"/>
                </a:solidFill>
                <a:latin typeface="黑体" panose="02010609060101010101" pitchFamily="49" charset="-122"/>
                <a:ea typeface="黑体" panose="02010609060101010101" pitchFamily="49" charset="-122"/>
              </a:rPr>
              <a:t>兴</a:t>
            </a:r>
            <a:r>
              <a:rPr lang="zh-CN" sz="3200" b="1" u="sng" dirty="0">
                <a:latin typeface="黑体" panose="02010609060101010101" pitchFamily="49" charset="-122"/>
                <a:ea typeface="黑体" panose="02010609060101010101" pitchFamily="49" charset="-122"/>
              </a:rPr>
              <a:t>国而欲反复之，一篇之中</a:t>
            </a:r>
            <a:r>
              <a:rPr lang="zh-CN" sz="3200" b="1" u="sng" dirty="0">
                <a:solidFill>
                  <a:srgbClr val="FF0066"/>
                </a:solidFill>
                <a:latin typeface="黑体" panose="02010609060101010101" pitchFamily="49" charset="-122"/>
                <a:ea typeface="黑体" panose="02010609060101010101" pitchFamily="49" charset="-122"/>
              </a:rPr>
              <a:t>三致志</a:t>
            </a:r>
            <a:r>
              <a:rPr lang="zh-CN" sz="3200" b="1" u="sng" dirty="0">
                <a:latin typeface="黑体" panose="02010609060101010101" pitchFamily="49" charset="-122"/>
                <a:ea typeface="黑体" panose="02010609060101010101" pitchFamily="49" charset="-122"/>
              </a:rPr>
              <a:t>焉。</a:t>
            </a:r>
            <a:r>
              <a:rPr lang="zh-CN" sz="3200" b="1" u="sng" dirty="0">
                <a:solidFill>
                  <a:srgbClr val="FF0000"/>
                </a:solidFill>
                <a:latin typeface="黑体" panose="02010609060101010101" pitchFamily="49" charset="-122"/>
                <a:ea typeface="黑体" panose="02010609060101010101" pitchFamily="49" charset="-122"/>
              </a:rPr>
              <a:t>然</a:t>
            </a:r>
            <a:r>
              <a:rPr lang="zh-CN" sz="3200" b="1" u="sng" dirty="0">
                <a:latin typeface="黑体" panose="02010609060101010101" pitchFamily="49" charset="-122"/>
                <a:ea typeface="黑体" panose="02010609060101010101" pitchFamily="49" charset="-122"/>
              </a:rPr>
              <a:t>终无可奈何，故不可以反，</a:t>
            </a:r>
            <a:r>
              <a:rPr lang="zh-CN" sz="3200" b="1" u="sng" dirty="0">
                <a:solidFill>
                  <a:srgbClr val="FF0000"/>
                </a:solidFill>
                <a:latin typeface="黑体" panose="02010609060101010101" pitchFamily="49" charset="-122"/>
                <a:ea typeface="黑体" panose="02010609060101010101" pitchFamily="49" charset="-122"/>
              </a:rPr>
              <a:t>卒以</a:t>
            </a:r>
            <a:r>
              <a:rPr lang="zh-CN" sz="3200" b="1" u="sng" dirty="0">
                <a:latin typeface="黑体" panose="02010609060101010101" pitchFamily="49" charset="-122"/>
                <a:ea typeface="黑体" panose="02010609060101010101" pitchFamily="49" charset="-122"/>
              </a:rPr>
              <a:t>此见怀王之终不悟也。</a:t>
            </a:r>
            <a:r>
              <a:rPr lang="zh-CN" sz="3200" b="1" dirty="0">
                <a:latin typeface="黑体" panose="02010609060101010101" pitchFamily="49" charset="-122"/>
                <a:ea typeface="黑体" panose="02010609060101010101" pitchFamily="49" charset="-122"/>
              </a:rPr>
              <a:t>     </a:t>
            </a:r>
            <a:endParaRPr lang="zh-CN" dirty="0"/>
          </a:p>
        </p:txBody>
      </p:sp>
      <p:sp>
        <p:nvSpPr>
          <p:cNvPr id="34819" name="Text Box 3"/>
          <p:cNvSpPr txBox="1">
            <a:spLocks noChangeArrowheads="1"/>
          </p:cNvSpPr>
          <p:nvPr/>
        </p:nvSpPr>
        <p:spPr bwMode="auto">
          <a:xfrm>
            <a:off x="375096" y="2829097"/>
            <a:ext cx="8426003" cy="2677656"/>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zh-CN" sz="2800" b="1" dirty="0" smtClean="0">
                <a:solidFill>
                  <a:srgbClr val="0000FF"/>
                </a:solidFill>
                <a:latin typeface="黑体" panose="02010609060101010101" pitchFamily="49" charset="-122"/>
                <a:ea typeface="黑体" panose="02010609060101010101" pitchFamily="49" charset="-122"/>
              </a:rPr>
              <a:t>    </a:t>
            </a:r>
            <a:r>
              <a:rPr lang="zh-CN" sz="2800" b="1" dirty="0" smtClean="0">
                <a:solidFill>
                  <a:srgbClr val="0000FF"/>
                </a:solidFill>
                <a:latin typeface="黑体" panose="02010609060101010101" pitchFamily="49" charset="-122"/>
                <a:ea typeface="黑体" panose="02010609060101010101" pitchFamily="49" charset="-122"/>
              </a:rPr>
              <a:t>虽然</a:t>
            </a:r>
            <a:r>
              <a:rPr lang="zh-CN" sz="2800" b="1" dirty="0">
                <a:solidFill>
                  <a:srgbClr val="0000FF"/>
                </a:solidFill>
                <a:latin typeface="黑体" panose="02010609060101010101" pitchFamily="49" charset="-122"/>
                <a:ea typeface="黑体" panose="02010609060101010101" pitchFamily="49" charset="-122"/>
              </a:rPr>
              <a:t>被流放，仍眷恋楚国，惦记怀王，没有忘记（楚国和怀王），希望返回朝廷，盼望怀王能</a:t>
            </a:r>
            <a:r>
              <a:rPr lang="zh-CN" sz="2800" b="1" dirty="0">
                <a:solidFill>
                  <a:srgbClr val="FF0066"/>
                </a:solidFill>
                <a:latin typeface="黑体" panose="02010609060101010101" pitchFamily="49" charset="-122"/>
                <a:ea typeface="黑体" panose="02010609060101010101" pitchFamily="49" charset="-122"/>
              </a:rPr>
              <a:t>一旦</a:t>
            </a:r>
            <a:r>
              <a:rPr lang="zh-CN" sz="2800" b="1" dirty="0">
                <a:solidFill>
                  <a:srgbClr val="0000FF"/>
                </a:solidFill>
                <a:latin typeface="黑体" panose="02010609060101010101" pitchFamily="49" charset="-122"/>
                <a:ea typeface="黑体" panose="02010609060101010101" pitchFamily="49" charset="-122"/>
              </a:rPr>
              <a:t>醒悟，世俗的陋习能</a:t>
            </a:r>
            <a:r>
              <a:rPr lang="zh-CN" sz="2800" b="1" u="sng" dirty="0">
                <a:solidFill>
                  <a:srgbClr val="FF0000"/>
                </a:solidFill>
                <a:latin typeface="黑体" panose="02010609060101010101" pitchFamily="49" charset="-122"/>
                <a:ea typeface="黑体" panose="02010609060101010101" pitchFamily="49" charset="-122"/>
              </a:rPr>
              <a:t>全部</a:t>
            </a:r>
            <a:r>
              <a:rPr lang="zh-CN" sz="2800" b="1" dirty="0">
                <a:solidFill>
                  <a:srgbClr val="0000FF"/>
                </a:solidFill>
                <a:latin typeface="黑体" panose="02010609060101010101" pitchFamily="49" charset="-122"/>
                <a:ea typeface="黑体" panose="02010609060101010101" pitchFamily="49" charset="-122"/>
              </a:rPr>
              <a:t>革除。他爱护国君、想振兴楚国而一反楚国衰弱局面，在</a:t>
            </a:r>
            <a:r>
              <a:rPr lang="zh-CN" altLang="zh-CN" sz="2800" b="1" dirty="0">
                <a:solidFill>
                  <a:srgbClr val="0000FF"/>
                </a:solidFill>
                <a:latin typeface="黑体" panose="02010609060101010101" pitchFamily="49" charset="-122"/>
                <a:ea typeface="黑体" panose="02010609060101010101" pitchFamily="49" charset="-122"/>
              </a:rPr>
              <a:t>《</a:t>
            </a:r>
            <a:r>
              <a:rPr lang="zh-CN" sz="2800" b="1" dirty="0">
                <a:solidFill>
                  <a:srgbClr val="0000FF"/>
                </a:solidFill>
                <a:latin typeface="黑体" panose="02010609060101010101" pitchFamily="49" charset="-122"/>
                <a:ea typeface="黑体" panose="02010609060101010101" pitchFamily="49" charset="-122"/>
              </a:rPr>
              <a:t>离骚</a:t>
            </a:r>
            <a:r>
              <a:rPr lang="zh-CN" altLang="zh-CN" sz="2800" b="1" dirty="0">
                <a:solidFill>
                  <a:srgbClr val="0000FF"/>
                </a:solidFill>
                <a:latin typeface="黑体" panose="02010609060101010101" pitchFamily="49" charset="-122"/>
                <a:ea typeface="黑体" panose="02010609060101010101" pitchFamily="49" charset="-122"/>
              </a:rPr>
              <a:t>》</a:t>
            </a:r>
            <a:r>
              <a:rPr lang="zh-CN" sz="2800" b="1" dirty="0">
                <a:solidFill>
                  <a:srgbClr val="0000FF"/>
                </a:solidFill>
                <a:latin typeface="黑体" panose="02010609060101010101" pitchFamily="49" charset="-122"/>
                <a:ea typeface="黑体" panose="02010609060101010101" pitchFamily="49" charset="-122"/>
              </a:rPr>
              <a:t>这篇诗歌中</a:t>
            </a:r>
            <a:r>
              <a:rPr lang="zh-CN" sz="2800" b="1" u="sng" dirty="0">
                <a:solidFill>
                  <a:srgbClr val="FF0066"/>
                </a:solidFill>
                <a:latin typeface="黑体" panose="02010609060101010101" pitchFamily="49" charset="-122"/>
                <a:ea typeface="黑体" panose="02010609060101010101" pitchFamily="49" charset="-122"/>
              </a:rPr>
              <a:t>再三表露（这种）意愿</a:t>
            </a:r>
            <a:r>
              <a:rPr lang="zh-CN" sz="2800" b="1" dirty="0">
                <a:solidFill>
                  <a:srgbClr val="0000FF"/>
                </a:solidFill>
                <a:latin typeface="黑体" panose="02010609060101010101" pitchFamily="49" charset="-122"/>
                <a:ea typeface="黑体" panose="02010609060101010101" pitchFamily="49" charset="-122"/>
              </a:rPr>
              <a:t>。</a:t>
            </a:r>
            <a:r>
              <a:rPr lang="zh-CN" sz="2800" b="1" u="sng" dirty="0">
                <a:solidFill>
                  <a:srgbClr val="FF0000"/>
                </a:solidFill>
                <a:latin typeface="黑体" panose="02010609060101010101" pitchFamily="49" charset="-122"/>
                <a:ea typeface="黑体" panose="02010609060101010101" pitchFamily="49" charset="-122"/>
              </a:rPr>
              <a:t>但是</a:t>
            </a:r>
            <a:r>
              <a:rPr lang="zh-CN" sz="2800" b="1" dirty="0">
                <a:solidFill>
                  <a:srgbClr val="0000FF"/>
                </a:solidFill>
                <a:latin typeface="黑体" panose="02010609060101010101" pitchFamily="49" charset="-122"/>
                <a:ea typeface="黑体" panose="02010609060101010101" pitchFamily="49" charset="-122"/>
              </a:rPr>
              <a:t>终究没有办法，所以不能回到朝廷。</a:t>
            </a:r>
            <a:r>
              <a:rPr lang="zh-CN" sz="2800" b="1" dirty="0">
                <a:solidFill>
                  <a:srgbClr val="FF0000"/>
                </a:solidFill>
                <a:latin typeface="黑体" panose="02010609060101010101" pitchFamily="49" charset="-122"/>
                <a:ea typeface="黑体" panose="02010609060101010101" pitchFamily="49" charset="-122"/>
              </a:rPr>
              <a:t>终于由</a:t>
            </a:r>
            <a:r>
              <a:rPr lang="zh-CN" sz="2800" b="1" dirty="0">
                <a:solidFill>
                  <a:srgbClr val="0000FF"/>
                </a:solidFill>
                <a:latin typeface="黑体" panose="02010609060101010101" pitchFamily="49" charset="-122"/>
                <a:ea typeface="黑体" panose="02010609060101010101" pitchFamily="49" charset="-122"/>
              </a:rPr>
              <a:t>此看出怀王终究没有悔悟。</a:t>
            </a:r>
          </a:p>
        </p:txBody>
      </p:sp>
      <p:sp>
        <p:nvSpPr>
          <p:cNvPr id="34820" name="Text Box 4"/>
          <p:cNvSpPr txBox="1">
            <a:spLocks noChangeArrowheads="1"/>
          </p:cNvSpPr>
          <p:nvPr/>
        </p:nvSpPr>
        <p:spPr bwMode="auto">
          <a:xfrm>
            <a:off x="375096" y="5618408"/>
            <a:ext cx="8426003" cy="584775"/>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sz="3200" b="1" dirty="0">
                <a:solidFill>
                  <a:srgbClr val="002060"/>
                </a:solidFill>
                <a:latin typeface="黑体" panose="02010609060101010101" pitchFamily="49" charset="-122"/>
                <a:ea typeface="黑体" panose="02010609060101010101" pitchFamily="49" charset="-122"/>
              </a:rPr>
              <a:t>嫉：恨。  三致志焉：再三表达（这种）意愿。   </a:t>
            </a:r>
          </a:p>
        </p:txBody>
      </p:sp>
    </p:spTree>
    <p:extLst>
      <p:ext uri="{BB962C8B-B14F-4D97-AF65-F5344CB8AC3E}">
        <p14:creationId xmlns:p14="http://schemas.microsoft.com/office/powerpoint/2010/main" val="13884095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4819"/>
                                        </p:tgtEl>
                                        <p:attrNameLst>
                                          <p:attrName>style.visibility</p:attrName>
                                        </p:attrNameLst>
                                      </p:cBhvr>
                                      <p:to>
                                        <p:strVal val="visible"/>
                                      </p:to>
                                    </p:set>
                                    <p:anim calcmode="lin" valueType="num">
                                      <p:cBhvr additive="base">
                                        <p:cTn id="7" dur="500" fill="hold"/>
                                        <p:tgtEl>
                                          <p:spTgt spid="34819"/>
                                        </p:tgtEl>
                                        <p:attrNameLst>
                                          <p:attrName>ppt_x</p:attrName>
                                        </p:attrNameLst>
                                      </p:cBhvr>
                                      <p:tavLst>
                                        <p:tav tm="0">
                                          <p:val>
                                            <p:strVal val="0-#ppt_w/2"/>
                                          </p:val>
                                        </p:tav>
                                        <p:tav tm="100000">
                                          <p:val>
                                            <p:strVal val="#ppt_x"/>
                                          </p:val>
                                        </p:tav>
                                      </p:tavLst>
                                    </p:anim>
                                    <p:anim calcmode="lin" valueType="num">
                                      <p:cBhvr additive="base">
                                        <p:cTn id="8" dur="500" fill="hold"/>
                                        <p:tgtEl>
                                          <p:spTgt spid="3481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4820"/>
                                        </p:tgtEl>
                                        <p:attrNameLst>
                                          <p:attrName>style.visibility</p:attrName>
                                        </p:attrNameLst>
                                      </p:cBhvr>
                                      <p:to>
                                        <p:strVal val="visible"/>
                                      </p:to>
                                    </p:set>
                                    <p:anim calcmode="lin" valueType="num">
                                      <p:cBhvr additive="base">
                                        <p:cTn id="13" dur="500" fill="hold"/>
                                        <p:tgtEl>
                                          <p:spTgt spid="34820"/>
                                        </p:tgtEl>
                                        <p:attrNameLst>
                                          <p:attrName>ppt_x</p:attrName>
                                        </p:attrNameLst>
                                      </p:cBhvr>
                                      <p:tavLst>
                                        <p:tav tm="0">
                                          <p:val>
                                            <p:strVal val="0-#ppt_w/2"/>
                                          </p:val>
                                        </p:tav>
                                        <p:tav tm="100000">
                                          <p:val>
                                            <p:strVal val="#ppt_x"/>
                                          </p:val>
                                        </p:tav>
                                      </p:tavLst>
                                    </p:anim>
                                    <p:anim calcmode="lin" valueType="num">
                                      <p:cBhvr additive="base">
                                        <p:cTn id="14" dur="500" fill="hold"/>
                                        <p:tgtEl>
                                          <p:spTgt spid="348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animBg="1" autoUpdateAnimBg="0"/>
      <p:bldP spid="34820" grpId="0" animBg="1"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2"/>
          <p:cNvSpPr txBox="1">
            <a:spLocks noChangeArrowheads="1"/>
          </p:cNvSpPr>
          <p:nvPr/>
        </p:nvSpPr>
        <p:spPr bwMode="auto">
          <a:xfrm>
            <a:off x="228600" y="168478"/>
            <a:ext cx="8686800" cy="3539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zh-CN" sz="3200" b="1" dirty="0">
                <a:latin typeface="黑体" panose="02010609060101010101" pitchFamily="49" charset="-122"/>
                <a:ea typeface="黑体" panose="02010609060101010101" pitchFamily="49" charset="-122"/>
              </a:rPr>
              <a:t>    </a:t>
            </a:r>
            <a:r>
              <a:rPr lang="zh-CN" sz="3200" b="1" dirty="0">
                <a:latin typeface="黑体" panose="02010609060101010101" pitchFamily="49" charset="-122"/>
                <a:ea typeface="黑体" panose="02010609060101010101" pitchFamily="49" charset="-122"/>
              </a:rPr>
              <a:t>人君</a:t>
            </a:r>
            <a:r>
              <a:rPr lang="zh-CN" sz="3200" b="1" u="sng" dirty="0">
                <a:solidFill>
                  <a:srgbClr val="FF0000"/>
                </a:solidFill>
                <a:latin typeface="黑体" panose="02010609060101010101" pitchFamily="49" charset="-122"/>
                <a:ea typeface="黑体" panose="02010609060101010101" pitchFamily="49" charset="-122"/>
              </a:rPr>
              <a:t>无</a:t>
            </a:r>
            <a:r>
              <a:rPr lang="zh-CN" sz="3200" b="1" dirty="0">
                <a:latin typeface="黑体" panose="02010609060101010101" pitchFamily="49" charset="-122"/>
                <a:ea typeface="黑体" panose="02010609060101010101" pitchFamily="49" charset="-122"/>
              </a:rPr>
              <a:t>愚、智、贤、不肖，</a:t>
            </a:r>
            <a:r>
              <a:rPr lang="zh-CN" sz="3200" b="1" u="sng" dirty="0">
                <a:solidFill>
                  <a:srgbClr val="FF0066"/>
                </a:solidFill>
                <a:latin typeface="黑体" panose="02010609060101010101" pitchFamily="49" charset="-122"/>
                <a:ea typeface="黑体" panose="02010609060101010101" pitchFamily="49" charset="-122"/>
              </a:rPr>
              <a:t>莫不</a:t>
            </a:r>
            <a:r>
              <a:rPr lang="zh-CN" sz="3200" b="1" dirty="0">
                <a:latin typeface="黑体" panose="02010609060101010101" pitchFamily="49" charset="-122"/>
                <a:ea typeface="黑体" panose="02010609060101010101" pitchFamily="49" charset="-122"/>
              </a:rPr>
              <a:t>欲求忠</a:t>
            </a:r>
            <a:r>
              <a:rPr lang="zh-CN" sz="3200" b="1" dirty="0">
                <a:solidFill>
                  <a:srgbClr val="FF0000"/>
                </a:solidFill>
                <a:latin typeface="黑体" panose="02010609060101010101" pitchFamily="49" charset="-122"/>
                <a:ea typeface="黑体" panose="02010609060101010101" pitchFamily="49" charset="-122"/>
              </a:rPr>
              <a:t>以</a:t>
            </a:r>
            <a:r>
              <a:rPr lang="zh-CN" sz="3200" b="1" dirty="0">
                <a:latin typeface="黑体" panose="02010609060101010101" pitchFamily="49" charset="-122"/>
                <a:ea typeface="黑体" panose="02010609060101010101" pitchFamily="49" charset="-122"/>
              </a:rPr>
              <a:t>自为，举贤以自</a:t>
            </a:r>
            <a:r>
              <a:rPr lang="zh-CN" sz="3200" b="1" dirty="0">
                <a:solidFill>
                  <a:srgbClr val="FF0000"/>
                </a:solidFill>
                <a:latin typeface="黑体" panose="02010609060101010101" pitchFamily="49" charset="-122"/>
                <a:ea typeface="黑体" panose="02010609060101010101" pitchFamily="49" charset="-122"/>
              </a:rPr>
              <a:t>佐</a:t>
            </a:r>
            <a:r>
              <a:rPr lang="zh-CN" sz="3200" b="1" dirty="0">
                <a:latin typeface="黑体" panose="02010609060101010101" pitchFamily="49" charset="-122"/>
                <a:ea typeface="黑体" panose="02010609060101010101" pitchFamily="49" charset="-122"/>
              </a:rPr>
              <a:t>，然亡国破家相随</a:t>
            </a:r>
            <a:r>
              <a:rPr lang="zh-CN" sz="3200" b="1" dirty="0">
                <a:solidFill>
                  <a:srgbClr val="FF0000"/>
                </a:solidFill>
                <a:latin typeface="黑体" panose="02010609060101010101" pitchFamily="49" charset="-122"/>
                <a:ea typeface="黑体" panose="02010609060101010101" pitchFamily="49" charset="-122"/>
              </a:rPr>
              <a:t>属</a:t>
            </a:r>
            <a:r>
              <a:rPr lang="zh-CN" sz="3200" b="1" dirty="0">
                <a:latin typeface="黑体" panose="02010609060101010101" pitchFamily="49" charset="-122"/>
                <a:ea typeface="黑体" panose="02010609060101010101" pitchFamily="49" charset="-122"/>
              </a:rPr>
              <a:t>，而圣君治国</a:t>
            </a:r>
            <a:r>
              <a:rPr lang="zh-CN" sz="3200" b="1" dirty="0">
                <a:solidFill>
                  <a:srgbClr val="FF0000"/>
                </a:solidFill>
                <a:latin typeface="黑体" panose="02010609060101010101" pitchFamily="49" charset="-122"/>
                <a:ea typeface="黑体" panose="02010609060101010101" pitchFamily="49" charset="-122"/>
              </a:rPr>
              <a:t>累</a:t>
            </a:r>
            <a:r>
              <a:rPr lang="zh-CN" sz="3200" b="1" dirty="0">
                <a:latin typeface="黑体" panose="02010609060101010101" pitchFamily="49" charset="-122"/>
                <a:ea typeface="黑体" panose="02010609060101010101" pitchFamily="49" charset="-122"/>
              </a:rPr>
              <a:t>世而不见者，其所谓忠者不忠，而所谓贤者不贤也。</a:t>
            </a:r>
            <a:r>
              <a:rPr lang="zh-CN" sz="3200" b="1" u="sng" dirty="0">
                <a:latin typeface="黑体" panose="02010609060101010101" pitchFamily="49" charset="-122"/>
                <a:ea typeface="黑体" panose="02010609060101010101" pitchFamily="49" charset="-122"/>
              </a:rPr>
              <a:t>怀王</a:t>
            </a:r>
            <a:r>
              <a:rPr lang="zh-CN" sz="3200" b="1" u="sng" dirty="0">
                <a:solidFill>
                  <a:srgbClr val="FF0000"/>
                </a:solidFill>
                <a:latin typeface="黑体" panose="02010609060101010101" pitchFamily="49" charset="-122"/>
                <a:ea typeface="黑体" panose="02010609060101010101" pitchFamily="49" charset="-122"/>
              </a:rPr>
              <a:t>以</a:t>
            </a:r>
            <a:r>
              <a:rPr lang="zh-CN" sz="3200" b="1" u="sng" dirty="0">
                <a:latin typeface="黑体" panose="02010609060101010101" pitchFamily="49" charset="-122"/>
                <a:ea typeface="黑体" panose="02010609060101010101" pitchFamily="49" charset="-122"/>
              </a:rPr>
              <a:t>不知忠臣之</a:t>
            </a:r>
            <a:r>
              <a:rPr lang="zh-CN" sz="3200" b="1" u="sng" dirty="0">
                <a:solidFill>
                  <a:srgbClr val="FF0000"/>
                </a:solidFill>
                <a:latin typeface="黑体" panose="02010609060101010101" pitchFamily="49" charset="-122"/>
                <a:ea typeface="黑体" panose="02010609060101010101" pitchFamily="49" charset="-122"/>
              </a:rPr>
              <a:t>分</a:t>
            </a:r>
            <a:r>
              <a:rPr lang="zh-CN" sz="3200" b="1" u="sng" dirty="0">
                <a:latin typeface="黑体" panose="02010609060101010101" pitchFamily="49" charset="-122"/>
                <a:ea typeface="黑体" panose="02010609060101010101" pitchFamily="49" charset="-122"/>
              </a:rPr>
              <a:t>，</a:t>
            </a:r>
            <a:r>
              <a:rPr lang="zh-CN" sz="3200" b="1" u="sng" dirty="0">
                <a:solidFill>
                  <a:srgbClr val="0000FF"/>
                </a:solidFill>
                <a:latin typeface="黑体" panose="02010609060101010101" pitchFamily="49" charset="-122"/>
                <a:ea typeface="黑体" panose="02010609060101010101" pitchFamily="49" charset="-122"/>
              </a:rPr>
              <a:t>故</a:t>
            </a:r>
            <a:r>
              <a:rPr lang="zh-CN" sz="3200" b="1" u="sng" dirty="0">
                <a:solidFill>
                  <a:srgbClr val="FF0000"/>
                </a:solidFill>
                <a:latin typeface="黑体" panose="02010609060101010101" pitchFamily="49" charset="-122"/>
                <a:ea typeface="黑体" panose="02010609060101010101" pitchFamily="49" charset="-122"/>
              </a:rPr>
              <a:t>内</a:t>
            </a:r>
            <a:r>
              <a:rPr lang="zh-CN" sz="3200" b="1" u="sng" dirty="0">
                <a:solidFill>
                  <a:srgbClr val="0000FF"/>
                </a:solidFill>
                <a:latin typeface="黑体" panose="02010609060101010101" pitchFamily="49" charset="-122"/>
                <a:ea typeface="黑体" panose="02010609060101010101" pitchFamily="49" charset="-122"/>
              </a:rPr>
              <a:t>惑于郑袖，</a:t>
            </a:r>
            <a:r>
              <a:rPr lang="zh-CN" sz="3200" b="1" u="sng" dirty="0">
                <a:solidFill>
                  <a:srgbClr val="FF0066"/>
                </a:solidFill>
                <a:latin typeface="黑体" panose="02010609060101010101" pitchFamily="49" charset="-122"/>
                <a:ea typeface="黑体" panose="02010609060101010101" pitchFamily="49" charset="-122"/>
              </a:rPr>
              <a:t>外</a:t>
            </a:r>
            <a:r>
              <a:rPr lang="zh-CN" sz="3200" b="1" u="sng" dirty="0">
                <a:solidFill>
                  <a:srgbClr val="0000FF"/>
                </a:solidFill>
                <a:latin typeface="黑体" panose="02010609060101010101" pitchFamily="49" charset="-122"/>
                <a:ea typeface="黑体" panose="02010609060101010101" pitchFamily="49" charset="-122"/>
              </a:rPr>
              <a:t>欺于张仪</a:t>
            </a:r>
            <a:r>
              <a:rPr lang="zh-CN" sz="3200" b="1" dirty="0">
                <a:latin typeface="黑体" panose="02010609060101010101" pitchFamily="49" charset="-122"/>
                <a:ea typeface="黑体" panose="02010609060101010101" pitchFamily="49" charset="-122"/>
              </a:rPr>
              <a:t>，疏屈平而信上官大夫</a:t>
            </a:r>
            <a:r>
              <a:rPr lang="zh-CN" altLang="zh-CN" sz="3200" b="1" dirty="0">
                <a:latin typeface="黑体" panose="02010609060101010101" pitchFamily="49" charset="-122"/>
                <a:ea typeface="黑体" panose="02010609060101010101" pitchFamily="49" charset="-122"/>
              </a:rPr>
              <a:t>﹑</a:t>
            </a:r>
            <a:r>
              <a:rPr lang="zh-CN" sz="3200" b="1" dirty="0">
                <a:latin typeface="黑体" panose="02010609060101010101" pitchFamily="49" charset="-122"/>
                <a:ea typeface="黑体" panose="02010609060101010101" pitchFamily="49" charset="-122"/>
              </a:rPr>
              <a:t>令尹子兰。</a:t>
            </a:r>
            <a:r>
              <a:rPr lang="zh-CN" sz="3200" b="1" u="sng" dirty="0">
                <a:solidFill>
                  <a:srgbClr val="0000FF"/>
                </a:solidFill>
                <a:latin typeface="黑体" panose="02010609060101010101" pitchFamily="49" charset="-122"/>
                <a:ea typeface="黑体" panose="02010609060101010101" pitchFamily="49" charset="-122"/>
              </a:rPr>
              <a:t>兵挫地削</a:t>
            </a:r>
            <a:r>
              <a:rPr lang="zh-CN" sz="3200" b="1" dirty="0">
                <a:latin typeface="黑体" panose="02010609060101010101" pitchFamily="49" charset="-122"/>
                <a:ea typeface="黑体" panose="02010609060101010101" pitchFamily="49" charset="-122"/>
              </a:rPr>
              <a:t>，</a:t>
            </a:r>
            <a:r>
              <a:rPr lang="zh-CN" sz="3200" b="1" dirty="0">
                <a:solidFill>
                  <a:srgbClr val="FF0000"/>
                </a:solidFill>
                <a:latin typeface="黑体" panose="02010609060101010101" pitchFamily="49" charset="-122"/>
                <a:ea typeface="黑体" panose="02010609060101010101" pitchFamily="49" charset="-122"/>
              </a:rPr>
              <a:t>亡</a:t>
            </a:r>
            <a:r>
              <a:rPr lang="zh-CN" sz="3200" b="1" dirty="0">
                <a:latin typeface="黑体" panose="02010609060101010101" pitchFamily="49" charset="-122"/>
                <a:ea typeface="黑体" panose="02010609060101010101" pitchFamily="49" charset="-122"/>
              </a:rPr>
              <a:t>其六郡，身客死于秦，</a:t>
            </a:r>
            <a:r>
              <a:rPr lang="zh-CN" sz="3200" b="1" u="sng" dirty="0">
                <a:solidFill>
                  <a:srgbClr val="0000FF"/>
                </a:solidFill>
                <a:latin typeface="黑体" panose="02010609060101010101" pitchFamily="49" charset="-122"/>
                <a:ea typeface="黑体" panose="02010609060101010101" pitchFamily="49" charset="-122"/>
              </a:rPr>
              <a:t>为天下笑</a:t>
            </a:r>
            <a:r>
              <a:rPr lang="zh-CN" sz="3200" b="1" dirty="0">
                <a:latin typeface="黑体" panose="02010609060101010101" pitchFamily="49" charset="-122"/>
                <a:ea typeface="黑体" panose="02010609060101010101" pitchFamily="49" charset="-122"/>
              </a:rPr>
              <a:t>。 此不</a:t>
            </a:r>
            <a:r>
              <a:rPr lang="zh-CN" sz="3200" b="1" dirty="0">
                <a:solidFill>
                  <a:srgbClr val="FF0000"/>
                </a:solidFill>
                <a:latin typeface="黑体" panose="02010609060101010101" pitchFamily="49" charset="-122"/>
                <a:ea typeface="黑体" panose="02010609060101010101" pitchFamily="49" charset="-122"/>
              </a:rPr>
              <a:t>知</a:t>
            </a:r>
            <a:r>
              <a:rPr lang="zh-CN" sz="3200" b="1" dirty="0">
                <a:latin typeface="黑体" panose="02010609060101010101" pitchFamily="49" charset="-122"/>
                <a:ea typeface="黑体" panose="02010609060101010101" pitchFamily="49" charset="-122"/>
              </a:rPr>
              <a:t>人之祸也。</a:t>
            </a:r>
          </a:p>
        </p:txBody>
      </p:sp>
      <p:sp>
        <p:nvSpPr>
          <p:cNvPr id="35843" name="Text Box 3"/>
          <p:cNvSpPr txBox="1">
            <a:spLocks noChangeArrowheads="1"/>
          </p:cNvSpPr>
          <p:nvPr/>
        </p:nvSpPr>
        <p:spPr bwMode="auto">
          <a:xfrm>
            <a:off x="228600" y="3836831"/>
            <a:ext cx="8686800" cy="1076325"/>
          </a:xfrm>
          <a:prstGeom prst="rect">
            <a:avLst/>
          </a:prstGeom>
          <a:solidFill>
            <a:srgbClr val="FFFFCC"/>
          </a:solidFill>
          <a:ln w="9525" cmpd="sng">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sz="3200" b="1" dirty="0">
                <a:solidFill>
                  <a:srgbClr val="FF0000"/>
                </a:solidFill>
                <a:latin typeface="黑体" panose="02010609060101010101" pitchFamily="49" charset="-122"/>
                <a:ea typeface="黑体" panose="02010609060101010101" pitchFamily="49" charset="-122"/>
              </a:rPr>
              <a:t>怀王</a:t>
            </a:r>
            <a:r>
              <a:rPr lang="zh-CN" sz="3200" b="1" dirty="0">
                <a:solidFill>
                  <a:srgbClr val="002060"/>
                </a:solidFill>
                <a:latin typeface="黑体" panose="02010609060101010101" pitchFamily="49" charset="-122"/>
                <a:ea typeface="黑体" panose="02010609060101010101" pitchFamily="49" charset="-122"/>
              </a:rPr>
              <a:t>因为</a:t>
            </a:r>
            <a:r>
              <a:rPr lang="zh-CN" sz="3200" b="1" dirty="0">
                <a:solidFill>
                  <a:srgbClr val="FF0000"/>
                </a:solidFill>
                <a:latin typeface="黑体" panose="02010609060101010101" pitchFamily="49" charset="-122"/>
                <a:ea typeface="黑体" panose="02010609060101010101" pitchFamily="49" charset="-122"/>
              </a:rPr>
              <a:t>不知道忠臣的</a:t>
            </a:r>
            <a:r>
              <a:rPr lang="zh-CN" sz="3200" b="1" dirty="0">
                <a:solidFill>
                  <a:srgbClr val="002060"/>
                </a:solidFill>
                <a:latin typeface="黑体" panose="02010609060101010101" pitchFamily="49" charset="-122"/>
                <a:ea typeface="黑体" panose="02010609060101010101" pitchFamily="49" charset="-122"/>
              </a:rPr>
              <a:t>区分</a:t>
            </a:r>
            <a:r>
              <a:rPr lang="zh-CN" sz="3200" b="1" dirty="0">
                <a:solidFill>
                  <a:srgbClr val="FF0000"/>
                </a:solidFill>
                <a:latin typeface="黑体" panose="02010609060101010101" pitchFamily="49" charset="-122"/>
                <a:ea typeface="黑体" panose="02010609060101010101" pitchFamily="49" charset="-122"/>
              </a:rPr>
              <a:t>，</a:t>
            </a:r>
            <a:r>
              <a:rPr lang="zh-CN" sz="3200" b="1" dirty="0">
                <a:solidFill>
                  <a:srgbClr val="002060"/>
                </a:solidFill>
                <a:latin typeface="黑体" panose="02010609060101010101" pitchFamily="49" charset="-122"/>
                <a:ea typeface="黑体" panose="02010609060101010101" pitchFamily="49" charset="-122"/>
              </a:rPr>
              <a:t>所以</a:t>
            </a:r>
            <a:r>
              <a:rPr lang="zh-CN" sz="3200" b="1" u="sng" dirty="0">
                <a:solidFill>
                  <a:srgbClr val="7030A0"/>
                </a:solidFill>
                <a:latin typeface="黑体" panose="02010609060101010101" pitchFamily="49" charset="-122"/>
                <a:ea typeface="黑体" panose="02010609060101010101" pitchFamily="49" charset="-122"/>
              </a:rPr>
              <a:t>在内</a:t>
            </a:r>
            <a:r>
              <a:rPr lang="zh-CN" sz="3200" b="1" dirty="0">
                <a:solidFill>
                  <a:srgbClr val="FF0000"/>
                </a:solidFill>
                <a:latin typeface="黑体" panose="02010609060101010101" pitchFamily="49" charset="-122"/>
                <a:ea typeface="黑体" panose="02010609060101010101" pitchFamily="49" charset="-122"/>
              </a:rPr>
              <a:t>被郑袖所迷惑，</a:t>
            </a:r>
            <a:r>
              <a:rPr lang="zh-CN" sz="3200" b="1" u="sng" dirty="0">
                <a:solidFill>
                  <a:srgbClr val="7030A0"/>
                </a:solidFill>
                <a:latin typeface="黑体" panose="02010609060101010101" pitchFamily="49" charset="-122"/>
                <a:ea typeface="黑体" panose="02010609060101010101" pitchFamily="49" charset="-122"/>
              </a:rPr>
              <a:t>在外</a:t>
            </a:r>
            <a:r>
              <a:rPr lang="zh-CN" sz="3200" b="1" dirty="0">
                <a:solidFill>
                  <a:srgbClr val="FF0000"/>
                </a:solidFill>
                <a:latin typeface="黑体" panose="02010609060101010101" pitchFamily="49" charset="-122"/>
                <a:ea typeface="黑体" panose="02010609060101010101" pitchFamily="49" charset="-122"/>
              </a:rPr>
              <a:t>被张仪所欺骗</a:t>
            </a:r>
          </a:p>
        </p:txBody>
      </p:sp>
      <p:sp>
        <p:nvSpPr>
          <p:cNvPr id="35844" name="Text Box 4"/>
          <p:cNvSpPr txBox="1">
            <a:spLocks noChangeArrowheads="1"/>
          </p:cNvSpPr>
          <p:nvPr/>
        </p:nvSpPr>
        <p:spPr bwMode="auto">
          <a:xfrm>
            <a:off x="228600" y="5029200"/>
            <a:ext cx="8686800" cy="1563688"/>
          </a:xfrm>
          <a:prstGeom prst="rect">
            <a:avLst/>
          </a:prstGeom>
          <a:solidFill>
            <a:srgbClr val="FFFFCC"/>
          </a:solidFill>
          <a:ln w="9525" cmpd="sng">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200" b="1">
                <a:solidFill>
                  <a:srgbClr val="0000FF"/>
                </a:solidFill>
                <a:latin typeface="黑体" panose="02010609060101010101" pitchFamily="49" charset="-122"/>
                <a:ea typeface="黑体" panose="02010609060101010101" pitchFamily="49" charset="-122"/>
              </a:rPr>
              <a:t>军队</a:t>
            </a:r>
            <a:r>
              <a:rPr lang="zh-CN" sz="3200" b="1">
                <a:solidFill>
                  <a:srgbClr val="FF0000"/>
                </a:solidFill>
                <a:latin typeface="黑体" panose="02010609060101010101" pitchFamily="49" charset="-122"/>
                <a:ea typeface="黑体" panose="02010609060101010101" pitchFamily="49" charset="-122"/>
              </a:rPr>
              <a:t>被</a:t>
            </a:r>
            <a:r>
              <a:rPr lang="zh-CN" sz="3200" b="1">
                <a:solidFill>
                  <a:srgbClr val="0000FF"/>
                </a:solidFill>
                <a:latin typeface="黑体" panose="02010609060101010101" pitchFamily="49" charset="-122"/>
                <a:ea typeface="黑体" panose="02010609060101010101" pitchFamily="49" charset="-122"/>
              </a:rPr>
              <a:t>挫败，国土</a:t>
            </a:r>
            <a:r>
              <a:rPr lang="zh-CN" sz="3200" b="1">
                <a:solidFill>
                  <a:srgbClr val="FF0000"/>
                </a:solidFill>
                <a:latin typeface="黑体" panose="02010609060101010101" pitchFamily="49" charset="-122"/>
                <a:ea typeface="黑体" panose="02010609060101010101" pitchFamily="49" charset="-122"/>
              </a:rPr>
              <a:t>被</a:t>
            </a:r>
            <a:r>
              <a:rPr lang="zh-CN" sz="3200" b="1">
                <a:solidFill>
                  <a:srgbClr val="0000FF"/>
                </a:solidFill>
                <a:latin typeface="黑体" panose="02010609060101010101" pitchFamily="49" charset="-122"/>
                <a:ea typeface="黑体" panose="02010609060101010101" pitchFamily="49" charset="-122"/>
              </a:rPr>
              <a:t>削割，失掉了六郡，自身客死在秦国，</a:t>
            </a:r>
            <a:r>
              <a:rPr lang="zh-CN" sz="3200" b="1">
                <a:solidFill>
                  <a:srgbClr val="FF0000"/>
                </a:solidFill>
                <a:latin typeface="黑体" panose="02010609060101010101" pitchFamily="49" charset="-122"/>
                <a:ea typeface="黑体" panose="02010609060101010101" pitchFamily="49" charset="-122"/>
              </a:rPr>
              <a:t>被</a:t>
            </a:r>
            <a:r>
              <a:rPr lang="zh-CN" sz="3200" b="1">
                <a:solidFill>
                  <a:srgbClr val="0000FF"/>
                </a:solidFill>
                <a:latin typeface="黑体" panose="02010609060101010101" pitchFamily="49" charset="-122"/>
                <a:ea typeface="黑体" panose="02010609060101010101" pitchFamily="49" charset="-122"/>
              </a:rPr>
              <a:t>天下人耻笑。这就是怀王不</a:t>
            </a:r>
            <a:r>
              <a:rPr lang="zh-CN" sz="3200" b="1" u="sng">
                <a:solidFill>
                  <a:srgbClr val="FF0000"/>
                </a:solidFill>
                <a:latin typeface="黑体" panose="02010609060101010101" pitchFamily="49" charset="-122"/>
                <a:ea typeface="黑体" panose="02010609060101010101" pitchFamily="49" charset="-122"/>
              </a:rPr>
              <a:t>了解</a:t>
            </a:r>
            <a:r>
              <a:rPr lang="zh-CN" sz="3200" b="1">
                <a:solidFill>
                  <a:srgbClr val="0000FF"/>
                </a:solidFill>
                <a:latin typeface="黑体" panose="02010609060101010101" pitchFamily="49" charset="-122"/>
                <a:ea typeface="黑体" panose="02010609060101010101" pitchFamily="49" charset="-122"/>
              </a:rPr>
              <a:t>人所招来的祸患啊</a:t>
            </a:r>
          </a:p>
        </p:txBody>
      </p:sp>
    </p:spTree>
    <p:extLst>
      <p:ext uri="{BB962C8B-B14F-4D97-AF65-F5344CB8AC3E}">
        <p14:creationId xmlns:p14="http://schemas.microsoft.com/office/powerpoint/2010/main" val="322277861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5843"/>
                                        </p:tgtEl>
                                        <p:attrNameLst>
                                          <p:attrName>style.visibility</p:attrName>
                                        </p:attrNameLst>
                                      </p:cBhvr>
                                      <p:to>
                                        <p:strVal val="visible"/>
                                      </p:to>
                                    </p:set>
                                    <p:anim calcmode="lin" valueType="num">
                                      <p:cBhvr additive="base">
                                        <p:cTn id="7" dur="500" fill="hold"/>
                                        <p:tgtEl>
                                          <p:spTgt spid="35843"/>
                                        </p:tgtEl>
                                        <p:attrNameLst>
                                          <p:attrName>ppt_x</p:attrName>
                                        </p:attrNameLst>
                                      </p:cBhvr>
                                      <p:tavLst>
                                        <p:tav tm="0">
                                          <p:val>
                                            <p:strVal val="0-#ppt_w/2"/>
                                          </p:val>
                                        </p:tav>
                                        <p:tav tm="100000">
                                          <p:val>
                                            <p:strVal val="#ppt_x"/>
                                          </p:val>
                                        </p:tav>
                                      </p:tavLst>
                                    </p:anim>
                                    <p:anim calcmode="lin" valueType="num">
                                      <p:cBhvr additive="base">
                                        <p:cTn id="8" dur="500" fill="hold"/>
                                        <p:tgtEl>
                                          <p:spTgt spid="3584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5844"/>
                                        </p:tgtEl>
                                        <p:attrNameLst>
                                          <p:attrName>style.visibility</p:attrName>
                                        </p:attrNameLst>
                                      </p:cBhvr>
                                      <p:to>
                                        <p:strVal val="visible"/>
                                      </p:to>
                                    </p:set>
                                    <p:anim calcmode="lin" valueType="num">
                                      <p:cBhvr additive="base">
                                        <p:cTn id="13" dur="500" fill="hold"/>
                                        <p:tgtEl>
                                          <p:spTgt spid="35844"/>
                                        </p:tgtEl>
                                        <p:attrNameLst>
                                          <p:attrName>ppt_x</p:attrName>
                                        </p:attrNameLst>
                                      </p:cBhvr>
                                      <p:tavLst>
                                        <p:tav tm="0">
                                          <p:val>
                                            <p:strVal val="0-#ppt_w/2"/>
                                          </p:val>
                                        </p:tav>
                                        <p:tav tm="100000">
                                          <p:val>
                                            <p:strVal val="#ppt_x"/>
                                          </p:val>
                                        </p:tav>
                                      </p:tavLst>
                                    </p:anim>
                                    <p:anim calcmode="lin" valueType="num">
                                      <p:cBhvr additive="base">
                                        <p:cTn id="14" dur="500" fill="hold"/>
                                        <p:tgtEl>
                                          <p:spTgt spid="358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animBg="1" autoUpdateAnimBg="0"/>
      <p:bldP spid="35844" grpId="0" animBg="1"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28650" y="296213"/>
            <a:ext cx="7886700" cy="5880749"/>
          </a:xfrm>
        </p:spPr>
        <p:txBody>
          <a:bodyPr>
            <a:normAutofit/>
          </a:bodyPr>
          <a:lstStyle/>
          <a:p>
            <a:pPr marL="0" indent="0">
              <a:lnSpc>
                <a:spcPct val="100000"/>
              </a:lnSpc>
              <a:buNone/>
            </a:pPr>
            <a:r>
              <a:rPr lang="zh-CN" altLang="zh-CN" sz="3000" b="1" dirty="0">
                <a:solidFill>
                  <a:srgbClr val="FF0000"/>
                </a:solidFill>
                <a:latin typeface="黑体" panose="02010609060101010101" pitchFamily="49" charset="-122"/>
                <a:ea typeface="黑体" panose="02010609060101010101" pitchFamily="49" charset="-122"/>
              </a:rPr>
              <a:t>1.国家危难之际，屈原的态度和信念是什么？表现了什么精神</a:t>
            </a:r>
            <a:r>
              <a:rPr lang="zh-CN" altLang="zh-CN" sz="3000" b="1" dirty="0" smtClean="0">
                <a:solidFill>
                  <a:srgbClr val="FF0000"/>
                </a:solidFill>
                <a:latin typeface="黑体" panose="02010609060101010101" pitchFamily="49" charset="-122"/>
                <a:ea typeface="黑体" panose="02010609060101010101" pitchFamily="49" charset="-122"/>
              </a:rPr>
              <a:t>？</a:t>
            </a:r>
            <a:endParaRPr lang="en-US" altLang="zh-CN" sz="3000" b="1" dirty="0" smtClean="0">
              <a:solidFill>
                <a:srgbClr val="FF0000"/>
              </a:solidFill>
              <a:latin typeface="黑体" panose="02010609060101010101" pitchFamily="49" charset="-122"/>
              <a:ea typeface="黑体" panose="02010609060101010101" pitchFamily="49" charset="-122"/>
            </a:endParaRPr>
          </a:p>
          <a:p>
            <a:pPr marL="0" indent="0">
              <a:lnSpc>
                <a:spcPct val="100000"/>
              </a:lnSpc>
              <a:buNone/>
            </a:pPr>
            <a:r>
              <a:rPr lang="en-US" altLang="zh-CN" sz="3000" b="1" dirty="0" smtClean="0">
                <a:solidFill>
                  <a:srgbClr val="0000FF"/>
                </a:solidFill>
                <a:latin typeface="黑体" panose="02010609060101010101" pitchFamily="49" charset="-122"/>
                <a:ea typeface="黑体" panose="02010609060101010101" pitchFamily="49" charset="-122"/>
              </a:rPr>
              <a:t>    </a:t>
            </a:r>
            <a:r>
              <a:rPr lang="zh-CN" altLang="zh-CN" sz="3000" b="1" dirty="0" smtClean="0">
                <a:solidFill>
                  <a:srgbClr val="0000FF"/>
                </a:solidFill>
                <a:latin typeface="黑体" panose="02010609060101010101" pitchFamily="49" charset="-122"/>
                <a:ea typeface="黑体" panose="02010609060101010101" pitchFamily="49" charset="-122"/>
              </a:rPr>
              <a:t>态度</a:t>
            </a:r>
            <a:r>
              <a:rPr lang="zh-CN" altLang="zh-CN" sz="3000" b="1" dirty="0">
                <a:latin typeface="黑体" panose="02010609060101010101" pitchFamily="49" charset="-122"/>
                <a:ea typeface="黑体" panose="02010609060101010101" pitchFamily="49" charset="-122"/>
              </a:rPr>
              <a:t>：嫉</a:t>
            </a:r>
            <a:r>
              <a:rPr lang="zh-CN" altLang="zh-CN" sz="3000" b="1" dirty="0" smtClean="0">
                <a:latin typeface="黑体" panose="02010609060101010101" pitchFamily="49" charset="-122"/>
                <a:ea typeface="黑体" panose="02010609060101010101" pitchFamily="49" charset="-122"/>
              </a:rPr>
              <a:t>之</a:t>
            </a:r>
            <a:endParaRPr lang="en-US" altLang="zh-CN" sz="3000" b="1" dirty="0" smtClean="0">
              <a:latin typeface="黑体" panose="02010609060101010101" pitchFamily="49" charset="-122"/>
              <a:ea typeface="黑体" panose="02010609060101010101" pitchFamily="49" charset="-122"/>
            </a:endParaRPr>
          </a:p>
          <a:p>
            <a:pPr marL="0" indent="0">
              <a:lnSpc>
                <a:spcPct val="100000"/>
              </a:lnSpc>
              <a:buNone/>
            </a:pPr>
            <a:r>
              <a:rPr lang="en-US" altLang="zh-CN" sz="3000" b="1" dirty="0" smtClean="0">
                <a:solidFill>
                  <a:srgbClr val="0000FF"/>
                </a:solidFill>
                <a:latin typeface="黑体" panose="02010609060101010101" pitchFamily="49" charset="-122"/>
                <a:ea typeface="黑体" panose="02010609060101010101" pitchFamily="49" charset="-122"/>
              </a:rPr>
              <a:t>    </a:t>
            </a:r>
            <a:r>
              <a:rPr lang="zh-CN" altLang="zh-CN" sz="3000" b="1" dirty="0" smtClean="0">
                <a:solidFill>
                  <a:srgbClr val="0000FF"/>
                </a:solidFill>
                <a:latin typeface="黑体" panose="02010609060101010101" pitchFamily="49" charset="-122"/>
                <a:ea typeface="黑体" panose="02010609060101010101" pitchFamily="49" charset="-122"/>
              </a:rPr>
              <a:t>信念</a:t>
            </a:r>
            <a:r>
              <a:rPr lang="zh-CN" altLang="zh-CN" sz="3000" b="1" dirty="0">
                <a:latin typeface="黑体" panose="02010609060101010101" pitchFamily="49" charset="-122"/>
                <a:ea typeface="黑体" panose="02010609060101010101" pitchFamily="49" charset="-122"/>
              </a:rPr>
              <a:t>：眷顾楚国，系心怀王，不忘欲反，存君</a:t>
            </a:r>
            <a:r>
              <a:rPr lang="zh-CN" altLang="zh-CN" sz="3000" b="1" dirty="0" smtClean="0">
                <a:latin typeface="黑体" panose="02010609060101010101" pitchFamily="49" charset="-122"/>
                <a:ea typeface="黑体" panose="02010609060101010101" pitchFamily="49" charset="-122"/>
              </a:rPr>
              <a:t>兴国</a:t>
            </a:r>
            <a:endParaRPr lang="en-US" altLang="zh-CN" sz="3000" b="1" dirty="0">
              <a:latin typeface="黑体" panose="02010609060101010101" pitchFamily="49" charset="-122"/>
              <a:ea typeface="黑体" panose="02010609060101010101" pitchFamily="49" charset="-122"/>
            </a:endParaRPr>
          </a:p>
          <a:p>
            <a:pPr marL="0" indent="0">
              <a:lnSpc>
                <a:spcPct val="100000"/>
              </a:lnSpc>
              <a:buNone/>
            </a:pPr>
            <a:r>
              <a:rPr lang="en-US" altLang="zh-CN" sz="3000" b="1" dirty="0" smtClean="0">
                <a:solidFill>
                  <a:srgbClr val="0000FF"/>
                </a:solidFill>
                <a:latin typeface="黑体" panose="02010609060101010101" pitchFamily="49" charset="-122"/>
                <a:ea typeface="黑体" panose="02010609060101010101" pitchFamily="49" charset="-122"/>
              </a:rPr>
              <a:t>    </a:t>
            </a:r>
            <a:r>
              <a:rPr lang="zh-CN" altLang="zh-CN" sz="3000" b="1" dirty="0" smtClean="0">
                <a:solidFill>
                  <a:srgbClr val="0000FF"/>
                </a:solidFill>
                <a:latin typeface="黑体" panose="02010609060101010101" pitchFamily="49" charset="-122"/>
                <a:ea typeface="黑体" panose="02010609060101010101" pitchFamily="49" charset="-122"/>
              </a:rPr>
              <a:t>精神</a:t>
            </a:r>
            <a:r>
              <a:rPr lang="zh-CN" altLang="zh-CN" sz="3000" b="1" dirty="0" smtClean="0">
                <a:latin typeface="黑体" panose="02010609060101010101" pitchFamily="49" charset="-122"/>
                <a:ea typeface="黑体" panose="02010609060101010101" pitchFamily="49" charset="-122"/>
              </a:rPr>
              <a:t>：忠贞不渝的爱国精神 </a:t>
            </a:r>
            <a:endParaRPr lang="zh-CN" altLang="zh-CN" sz="3000" b="1" dirty="0">
              <a:latin typeface="黑体" panose="02010609060101010101" pitchFamily="49" charset="-122"/>
              <a:ea typeface="黑体" panose="02010609060101010101" pitchFamily="49" charset="-122"/>
            </a:endParaRPr>
          </a:p>
          <a:p>
            <a:pPr marL="0" indent="0">
              <a:lnSpc>
                <a:spcPct val="100000"/>
              </a:lnSpc>
              <a:buNone/>
            </a:pPr>
            <a:r>
              <a:rPr lang="zh-CN" altLang="zh-CN" sz="3000" b="1" dirty="0">
                <a:solidFill>
                  <a:srgbClr val="FF0000"/>
                </a:solidFill>
                <a:latin typeface="黑体" panose="02010609060101010101" pitchFamily="49" charset="-122"/>
                <a:ea typeface="黑体" panose="02010609060101010101" pitchFamily="49" charset="-122"/>
              </a:rPr>
              <a:t>2</a:t>
            </a:r>
            <a:r>
              <a:rPr lang="zh-CN" altLang="zh-CN" sz="3000" b="1" dirty="0" smtClean="0">
                <a:solidFill>
                  <a:srgbClr val="FF0000"/>
                </a:solidFill>
                <a:latin typeface="黑体" panose="02010609060101010101" pitchFamily="49" charset="-122"/>
                <a:ea typeface="黑体" panose="02010609060101010101" pitchFamily="49" charset="-122"/>
              </a:rPr>
              <a:t>.这</a:t>
            </a:r>
            <a:r>
              <a:rPr lang="zh-CN" altLang="zh-CN" sz="3000" b="1" dirty="0">
                <a:solidFill>
                  <a:srgbClr val="FF0000"/>
                </a:solidFill>
                <a:latin typeface="黑体" panose="02010609060101010101" pitchFamily="49" charset="-122"/>
                <a:ea typeface="黑体" panose="02010609060101010101" pitchFamily="49" charset="-122"/>
              </a:rPr>
              <a:t>一部分作者议论的观点是什么？对表现屈原有什么作用</a:t>
            </a:r>
            <a:r>
              <a:rPr lang="zh-CN" altLang="zh-CN" sz="3000" b="1" dirty="0" smtClean="0">
                <a:solidFill>
                  <a:srgbClr val="FF0000"/>
                </a:solidFill>
                <a:latin typeface="黑体" panose="02010609060101010101" pitchFamily="49" charset="-122"/>
                <a:ea typeface="黑体" panose="02010609060101010101" pitchFamily="49" charset="-122"/>
              </a:rPr>
              <a:t>？</a:t>
            </a:r>
            <a:endParaRPr lang="en-US" altLang="zh-CN" sz="3000" b="1" dirty="0" smtClean="0">
              <a:solidFill>
                <a:srgbClr val="FF0000"/>
              </a:solidFill>
              <a:latin typeface="黑体" panose="02010609060101010101" pitchFamily="49" charset="-122"/>
              <a:ea typeface="黑体" panose="02010609060101010101" pitchFamily="49" charset="-122"/>
            </a:endParaRPr>
          </a:p>
          <a:p>
            <a:pPr marL="0" indent="0">
              <a:lnSpc>
                <a:spcPct val="100000"/>
              </a:lnSpc>
              <a:buNone/>
            </a:pPr>
            <a:r>
              <a:rPr lang="en-US" altLang="zh-CN" sz="3000" b="1" dirty="0">
                <a:solidFill>
                  <a:srgbClr val="FF0000"/>
                </a:solidFill>
                <a:latin typeface="黑体" panose="02010609060101010101" pitchFamily="49" charset="-122"/>
                <a:ea typeface="黑体" panose="02010609060101010101" pitchFamily="49" charset="-122"/>
              </a:rPr>
              <a:t> </a:t>
            </a:r>
            <a:r>
              <a:rPr lang="en-US" altLang="zh-CN" sz="3000" b="1" dirty="0" smtClean="0">
                <a:solidFill>
                  <a:srgbClr val="FF0000"/>
                </a:solidFill>
                <a:latin typeface="黑体" panose="02010609060101010101" pitchFamily="49" charset="-122"/>
                <a:ea typeface="黑体" panose="02010609060101010101" pitchFamily="49" charset="-122"/>
              </a:rPr>
              <a:t>   </a:t>
            </a:r>
            <a:r>
              <a:rPr lang="zh-CN" altLang="zh-CN" sz="3000" b="1" dirty="0" smtClean="0">
                <a:latin typeface="黑体" panose="02010609060101010101" pitchFamily="49" charset="-122"/>
                <a:ea typeface="黑体" panose="02010609060101010101" pitchFamily="49" charset="-122"/>
              </a:rPr>
              <a:t>这</a:t>
            </a:r>
            <a:r>
              <a:rPr lang="zh-CN" altLang="zh-CN" sz="3000" b="1" dirty="0">
                <a:latin typeface="黑体" panose="02010609060101010101" pitchFamily="49" charset="-122"/>
                <a:ea typeface="黑体" panose="02010609060101010101" pitchFamily="49" charset="-122"/>
              </a:rPr>
              <a:t>一部分作者指出</a:t>
            </a:r>
            <a:r>
              <a:rPr lang="zh-CN" altLang="zh-CN" sz="3000" b="1" u="sng" dirty="0">
                <a:solidFill>
                  <a:srgbClr val="0000FF"/>
                </a:solidFill>
                <a:latin typeface="黑体" panose="02010609060101010101" pitchFamily="49" charset="-122"/>
                <a:ea typeface="黑体" panose="02010609060101010101" pitchFamily="49" charset="-122"/>
              </a:rPr>
              <a:t>楚国的危难在于</a:t>
            </a:r>
            <a:r>
              <a:rPr lang="zh-CN" altLang="zh-CN" sz="3000" b="1" u="sng" dirty="0">
                <a:solidFill>
                  <a:srgbClr val="0000FF"/>
                </a:solidFill>
                <a:ea typeface="黑体" panose="02010609060101010101" pitchFamily="49" charset="-122"/>
              </a:rPr>
              <a:t>“</a:t>
            </a:r>
            <a:r>
              <a:rPr lang="zh-CN" altLang="zh-CN" sz="3000" b="1" u="sng" dirty="0">
                <a:solidFill>
                  <a:srgbClr val="0000FF"/>
                </a:solidFill>
                <a:latin typeface="黑体" panose="02010609060101010101" pitchFamily="49" charset="-122"/>
                <a:ea typeface="黑体" panose="02010609060101010101" pitchFamily="49" charset="-122"/>
              </a:rPr>
              <a:t>怀王之终不悟</a:t>
            </a:r>
            <a:r>
              <a:rPr lang="zh-CN" altLang="zh-CN" sz="3000" b="1" u="sng" dirty="0">
                <a:solidFill>
                  <a:srgbClr val="0000FF"/>
                </a:solidFill>
                <a:ea typeface="黑体" panose="02010609060101010101" pitchFamily="49" charset="-122"/>
              </a:rPr>
              <a:t>”</a:t>
            </a:r>
            <a:r>
              <a:rPr lang="zh-CN" altLang="zh-CN" sz="3000" b="1" u="sng" dirty="0">
                <a:solidFill>
                  <a:srgbClr val="0000FF"/>
                </a:solidFill>
                <a:latin typeface="黑体" panose="02010609060101010101" pitchFamily="49" charset="-122"/>
                <a:ea typeface="黑体" panose="02010609060101010101" pitchFamily="49" charset="-122"/>
              </a:rPr>
              <a:t>，</a:t>
            </a:r>
            <a:r>
              <a:rPr lang="zh-CN" altLang="zh-CN" sz="3000" b="1" u="sng" dirty="0">
                <a:solidFill>
                  <a:srgbClr val="0000FF"/>
                </a:solidFill>
                <a:ea typeface="黑体" panose="02010609060101010101" pitchFamily="49" charset="-122"/>
              </a:rPr>
              <a:t>“</a:t>
            </a:r>
            <a:r>
              <a:rPr lang="zh-CN" altLang="zh-CN" sz="3000" b="1" u="sng" dirty="0">
                <a:solidFill>
                  <a:srgbClr val="0000FF"/>
                </a:solidFill>
                <a:latin typeface="黑体" panose="02010609060101010101" pitchFamily="49" charset="-122"/>
                <a:ea typeface="黑体" panose="02010609060101010101" pitchFamily="49" charset="-122"/>
              </a:rPr>
              <a:t>此不知人之祸也</a:t>
            </a:r>
            <a:r>
              <a:rPr lang="zh-CN" altLang="zh-CN" sz="3000" b="1" u="sng" dirty="0">
                <a:solidFill>
                  <a:srgbClr val="0000FF"/>
                </a:solidFill>
                <a:ea typeface="黑体" panose="02010609060101010101" pitchFamily="49" charset="-122"/>
              </a:rPr>
              <a:t>”</a:t>
            </a:r>
            <a:r>
              <a:rPr lang="zh-CN" altLang="zh-CN" sz="3000" b="1" u="sng" dirty="0">
                <a:solidFill>
                  <a:srgbClr val="0000FF"/>
                </a:solidFill>
                <a:latin typeface="黑体" panose="02010609060101010101" pitchFamily="49" charset="-122"/>
                <a:ea typeface="黑体" panose="02010609060101010101" pitchFamily="49" charset="-122"/>
              </a:rPr>
              <a:t>。</a:t>
            </a:r>
            <a:r>
              <a:rPr lang="zh-CN" altLang="zh-CN" sz="3000" b="1" dirty="0">
                <a:latin typeface="黑体" panose="02010609060101010101" pitchFamily="49" charset="-122"/>
                <a:ea typeface="黑体" panose="02010609060101010101" pitchFamily="49" charset="-122"/>
              </a:rPr>
              <a:t>通过议论，</a:t>
            </a:r>
            <a:r>
              <a:rPr lang="zh-CN" altLang="zh-CN" sz="3000" b="1" u="sng" dirty="0">
                <a:solidFill>
                  <a:srgbClr val="FF0000"/>
                </a:solidFill>
                <a:latin typeface="黑体" panose="02010609060101010101" pitchFamily="49" charset="-122"/>
                <a:ea typeface="黑体" panose="02010609060101010101" pitchFamily="49" charset="-122"/>
              </a:rPr>
              <a:t>突出</a:t>
            </a:r>
            <a:r>
              <a:rPr lang="zh-CN" altLang="zh-CN" sz="3000" b="1" u="sng" dirty="0">
                <a:solidFill>
                  <a:srgbClr val="990033"/>
                </a:solidFill>
                <a:latin typeface="黑体" panose="02010609060101010101" pitchFamily="49" charset="-122"/>
                <a:ea typeface="黑体" panose="02010609060101010101" pitchFamily="49" charset="-122"/>
              </a:rPr>
              <a:t>了屈原在楚国兴盛衰亡上举足轻重的地位</a:t>
            </a:r>
            <a:r>
              <a:rPr lang="zh-CN" altLang="zh-CN" sz="3000" b="1" u="sng" dirty="0" smtClean="0">
                <a:solidFill>
                  <a:srgbClr val="990033"/>
                </a:solidFill>
                <a:latin typeface="黑体" panose="02010609060101010101" pitchFamily="49" charset="-122"/>
                <a:ea typeface="黑体" panose="02010609060101010101" pitchFamily="49" charset="-122"/>
              </a:rPr>
              <a:t>。</a:t>
            </a:r>
            <a:endParaRPr lang="zh-CN" altLang="zh-CN" sz="3000" b="1" u="sng" dirty="0">
              <a:solidFill>
                <a:srgbClr val="990033"/>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2391103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2"/>
          <p:cNvSpPr txBox="1">
            <a:spLocks noChangeArrowheads="1"/>
          </p:cNvSpPr>
          <p:nvPr/>
        </p:nvSpPr>
        <p:spPr bwMode="auto">
          <a:xfrm>
            <a:off x="228600" y="228600"/>
            <a:ext cx="84582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zh-CN" sz="3600" b="1">
                <a:latin typeface="黑体" panose="02010609060101010101" pitchFamily="49" charset="-122"/>
                <a:ea typeface="黑体" panose="02010609060101010101" pitchFamily="49" charset="-122"/>
              </a:rPr>
              <a:t>    </a:t>
            </a:r>
            <a:r>
              <a:rPr lang="zh-CN" sz="3600" b="1">
                <a:latin typeface="黑体" panose="02010609060101010101" pitchFamily="49" charset="-122"/>
                <a:ea typeface="黑体" panose="02010609060101010101" pitchFamily="49" charset="-122"/>
              </a:rPr>
              <a:t>令尹子兰闻之大怒，</a:t>
            </a:r>
            <a:r>
              <a:rPr lang="zh-CN" sz="3600" b="1">
                <a:solidFill>
                  <a:srgbClr val="0000FF"/>
                </a:solidFill>
                <a:latin typeface="黑体" panose="02010609060101010101" pitchFamily="49" charset="-122"/>
                <a:ea typeface="黑体" panose="02010609060101010101" pitchFamily="49" charset="-122"/>
              </a:rPr>
              <a:t>卒</a:t>
            </a:r>
            <a:r>
              <a:rPr lang="zh-CN" sz="3600" b="1">
                <a:solidFill>
                  <a:srgbClr val="FF0066"/>
                </a:solidFill>
                <a:latin typeface="黑体" panose="02010609060101010101" pitchFamily="49" charset="-122"/>
                <a:ea typeface="黑体" panose="02010609060101010101" pitchFamily="49" charset="-122"/>
              </a:rPr>
              <a:t>使</a:t>
            </a:r>
            <a:r>
              <a:rPr lang="zh-CN" sz="3600" b="1">
                <a:solidFill>
                  <a:srgbClr val="0000FF"/>
                </a:solidFill>
                <a:latin typeface="黑体" panose="02010609060101010101" pitchFamily="49" charset="-122"/>
                <a:ea typeface="黑体" panose="02010609060101010101" pitchFamily="49" charset="-122"/>
              </a:rPr>
              <a:t>上官大夫</a:t>
            </a:r>
            <a:r>
              <a:rPr lang="zh-CN" sz="3600" b="1">
                <a:solidFill>
                  <a:srgbClr val="FF0066"/>
                </a:solidFill>
                <a:latin typeface="黑体" panose="02010609060101010101" pitchFamily="49" charset="-122"/>
                <a:ea typeface="黑体" panose="02010609060101010101" pitchFamily="49" charset="-122"/>
              </a:rPr>
              <a:t>短</a:t>
            </a:r>
            <a:r>
              <a:rPr lang="zh-CN" sz="3600" b="1">
                <a:solidFill>
                  <a:srgbClr val="0000FF"/>
                </a:solidFill>
                <a:latin typeface="黑体" panose="02010609060101010101" pitchFamily="49" charset="-122"/>
                <a:ea typeface="黑体" panose="02010609060101010101" pitchFamily="49" charset="-122"/>
              </a:rPr>
              <a:t>屈原于顷襄王</a:t>
            </a:r>
            <a:r>
              <a:rPr lang="zh-CN" sz="3600" b="1">
                <a:latin typeface="黑体" panose="02010609060101010101" pitchFamily="49" charset="-122"/>
                <a:ea typeface="黑体" panose="02010609060101010101" pitchFamily="49" charset="-122"/>
              </a:rPr>
              <a:t>，顷襄王怒而</a:t>
            </a:r>
            <a:r>
              <a:rPr lang="zh-CN" sz="3600" b="1">
                <a:solidFill>
                  <a:srgbClr val="FF0066"/>
                </a:solidFill>
                <a:latin typeface="黑体" panose="02010609060101010101" pitchFamily="49" charset="-122"/>
                <a:ea typeface="黑体" panose="02010609060101010101" pitchFamily="49" charset="-122"/>
              </a:rPr>
              <a:t>迁</a:t>
            </a:r>
            <a:r>
              <a:rPr lang="zh-CN" sz="3600" b="1">
                <a:latin typeface="黑体" panose="02010609060101010101" pitchFamily="49" charset="-122"/>
                <a:ea typeface="黑体" panose="02010609060101010101" pitchFamily="49" charset="-122"/>
              </a:rPr>
              <a:t>之。 </a:t>
            </a:r>
          </a:p>
        </p:txBody>
      </p:sp>
      <p:sp>
        <p:nvSpPr>
          <p:cNvPr id="37891" name="Text Box 3"/>
          <p:cNvSpPr txBox="1">
            <a:spLocks noChangeArrowheads="1"/>
          </p:cNvSpPr>
          <p:nvPr/>
        </p:nvSpPr>
        <p:spPr bwMode="auto">
          <a:xfrm>
            <a:off x="304800" y="1600200"/>
            <a:ext cx="8458200" cy="588963"/>
          </a:xfrm>
          <a:prstGeom prst="rect">
            <a:avLst/>
          </a:prstGeom>
          <a:solidFill>
            <a:srgbClr val="FFFFCC"/>
          </a:solidFill>
          <a:ln w="9525" cmpd="sng">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zh-CN" sz="3200" b="1" dirty="0">
                <a:solidFill>
                  <a:srgbClr val="FF0066"/>
                </a:solidFill>
                <a:latin typeface="黑体" panose="02010609060101010101" pitchFamily="49" charset="-122"/>
                <a:ea typeface="黑体" panose="02010609060101010101" pitchFamily="49" charset="-122"/>
              </a:rPr>
              <a:t> </a:t>
            </a:r>
            <a:r>
              <a:rPr lang="zh-CN" sz="3200" b="1" dirty="0">
                <a:solidFill>
                  <a:srgbClr val="FF0066"/>
                </a:solidFill>
                <a:latin typeface="黑体" panose="02010609060101010101" pitchFamily="49" charset="-122"/>
                <a:ea typeface="黑体" panose="02010609060101010101" pitchFamily="49" charset="-122"/>
              </a:rPr>
              <a:t>终于</a:t>
            </a:r>
            <a:r>
              <a:rPr lang="zh-CN" sz="3200" b="1" dirty="0">
                <a:solidFill>
                  <a:srgbClr val="002060"/>
                </a:solidFill>
                <a:latin typeface="黑体" panose="02010609060101010101" pitchFamily="49" charset="-122"/>
                <a:ea typeface="黑体" panose="02010609060101010101" pitchFamily="49" charset="-122"/>
              </a:rPr>
              <a:t>指使</a:t>
            </a:r>
            <a:r>
              <a:rPr lang="zh-CN" sz="3200" b="1" dirty="0">
                <a:solidFill>
                  <a:srgbClr val="FF0066"/>
                </a:solidFill>
                <a:latin typeface="黑体" panose="02010609060101010101" pitchFamily="49" charset="-122"/>
                <a:ea typeface="黑体" panose="02010609060101010101" pitchFamily="49" charset="-122"/>
              </a:rPr>
              <a:t>上官大夫在顷襄王的面前</a:t>
            </a:r>
            <a:r>
              <a:rPr lang="zh-CN" sz="3200" b="1" dirty="0">
                <a:solidFill>
                  <a:srgbClr val="002060"/>
                </a:solidFill>
                <a:latin typeface="黑体" panose="02010609060101010101" pitchFamily="49" charset="-122"/>
                <a:ea typeface="黑体" panose="02010609060101010101" pitchFamily="49" charset="-122"/>
              </a:rPr>
              <a:t>诋毁</a:t>
            </a:r>
            <a:r>
              <a:rPr lang="zh-CN" sz="3200" b="1" dirty="0">
                <a:solidFill>
                  <a:srgbClr val="FF0066"/>
                </a:solidFill>
                <a:latin typeface="黑体" panose="02010609060101010101" pitchFamily="49" charset="-122"/>
                <a:ea typeface="黑体" panose="02010609060101010101" pitchFamily="49" charset="-122"/>
              </a:rPr>
              <a:t>屈原  </a:t>
            </a:r>
          </a:p>
        </p:txBody>
      </p:sp>
      <p:sp>
        <p:nvSpPr>
          <p:cNvPr id="37892" name="Text Box 4"/>
          <p:cNvSpPr txBox="1">
            <a:spLocks noChangeArrowheads="1"/>
          </p:cNvSpPr>
          <p:nvPr/>
        </p:nvSpPr>
        <p:spPr bwMode="auto">
          <a:xfrm>
            <a:off x="990600" y="2514600"/>
            <a:ext cx="5867400" cy="650875"/>
          </a:xfrm>
          <a:prstGeom prst="rect">
            <a:avLst/>
          </a:prstGeom>
          <a:solidFill>
            <a:srgbClr val="FFFFCC"/>
          </a:solidFill>
          <a:ln w="9525" cmpd="sng">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600" b="1" dirty="0">
                <a:solidFill>
                  <a:srgbClr val="FF0066"/>
                </a:solidFill>
                <a:latin typeface="黑体" panose="02010609060101010101" pitchFamily="49" charset="-122"/>
                <a:ea typeface="黑体" panose="02010609060101010101" pitchFamily="49" charset="-122"/>
              </a:rPr>
              <a:t>短</a:t>
            </a:r>
            <a:r>
              <a:rPr lang="zh-CN" sz="3600" b="1" dirty="0">
                <a:solidFill>
                  <a:srgbClr val="0000FF"/>
                </a:solidFill>
                <a:latin typeface="黑体" panose="02010609060101010101" pitchFamily="49" charset="-122"/>
                <a:ea typeface="黑体" panose="02010609060101010101" pitchFamily="49" charset="-122"/>
              </a:rPr>
              <a:t>：诋毁。  </a:t>
            </a:r>
            <a:r>
              <a:rPr lang="zh-CN" sz="3600" b="1" dirty="0">
                <a:solidFill>
                  <a:srgbClr val="FF0066"/>
                </a:solidFill>
                <a:latin typeface="黑体" panose="02010609060101010101" pitchFamily="49" charset="-122"/>
                <a:ea typeface="黑体" panose="02010609060101010101" pitchFamily="49" charset="-122"/>
              </a:rPr>
              <a:t>迁</a:t>
            </a:r>
            <a:r>
              <a:rPr lang="zh-CN" sz="3600" b="1" dirty="0">
                <a:solidFill>
                  <a:srgbClr val="0000FF"/>
                </a:solidFill>
                <a:latin typeface="黑体" panose="02010609060101010101" pitchFamily="49" charset="-122"/>
                <a:ea typeface="黑体" panose="02010609060101010101" pitchFamily="49" charset="-122"/>
              </a:rPr>
              <a:t>：放逐</a:t>
            </a:r>
          </a:p>
        </p:txBody>
      </p:sp>
      <p:sp>
        <p:nvSpPr>
          <p:cNvPr id="37893" name="Text Box 5"/>
          <p:cNvSpPr txBox="1">
            <a:spLocks noChangeArrowheads="1"/>
          </p:cNvSpPr>
          <p:nvPr/>
        </p:nvSpPr>
        <p:spPr bwMode="auto">
          <a:xfrm>
            <a:off x="304800" y="3733800"/>
            <a:ext cx="8382000" cy="2024063"/>
          </a:xfrm>
          <a:prstGeom prst="rect">
            <a:avLst/>
          </a:prstGeom>
          <a:solidFill>
            <a:srgbClr val="FFFFCC"/>
          </a:solidFill>
          <a:ln w="9525" cmpd="sng">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zh-CN" sz="3600" b="1">
                <a:latin typeface="黑体" panose="02010609060101010101" pitchFamily="49" charset="-122"/>
                <a:ea typeface="黑体" panose="02010609060101010101" pitchFamily="49" charset="-122"/>
              </a:rPr>
              <a:t> </a:t>
            </a:r>
            <a:r>
              <a:rPr lang="zh-CN" altLang="zh-CN" sz="3600" b="1">
                <a:solidFill>
                  <a:srgbClr val="FF0066"/>
                </a:solidFill>
                <a:ea typeface="黑体" panose="02010609060101010101" pitchFamily="49" charset="-122"/>
              </a:rPr>
              <a:t>“</a:t>
            </a:r>
            <a:r>
              <a:rPr lang="zh-CN" sz="3600" b="1">
                <a:solidFill>
                  <a:srgbClr val="FF0066"/>
                </a:solidFill>
                <a:latin typeface="黑体" panose="02010609060101010101" pitchFamily="49" charset="-122"/>
                <a:ea typeface="黑体" panose="02010609060101010101" pitchFamily="49" charset="-122"/>
              </a:rPr>
              <a:t>顷襄王怒而迁之</a:t>
            </a:r>
            <a:r>
              <a:rPr lang="zh-CN" sz="3600" b="1">
                <a:solidFill>
                  <a:srgbClr val="FF0066"/>
                </a:solidFill>
                <a:ea typeface="黑体" panose="02010609060101010101" pitchFamily="49" charset="-122"/>
              </a:rPr>
              <a:t>”</a:t>
            </a:r>
            <a:r>
              <a:rPr lang="zh-CN" sz="3600" b="1">
                <a:solidFill>
                  <a:srgbClr val="FF0066"/>
                </a:solidFill>
                <a:latin typeface="黑体" panose="02010609060101010101" pitchFamily="49" charset="-122"/>
                <a:ea typeface="黑体" panose="02010609060101010101" pitchFamily="49" charset="-122"/>
              </a:rPr>
              <a:t>说明了什么？</a:t>
            </a:r>
          </a:p>
          <a:p>
            <a:pPr>
              <a:spcBef>
                <a:spcPct val="50000"/>
              </a:spcBef>
            </a:pPr>
            <a:r>
              <a:rPr lang="zh-CN" sz="3600" b="1">
                <a:latin typeface="黑体" panose="02010609060101010101" pitchFamily="49" charset="-122"/>
                <a:ea typeface="黑体" panose="02010609060101010101" pitchFamily="49" charset="-122"/>
              </a:rPr>
              <a:t>　　</a:t>
            </a:r>
            <a:r>
              <a:rPr lang="zh-CN" sz="3600" b="1">
                <a:solidFill>
                  <a:srgbClr val="0000FF"/>
                </a:solidFill>
                <a:latin typeface="黑体" panose="02010609060101010101" pitchFamily="49" charset="-122"/>
                <a:ea typeface="黑体" panose="02010609060101010101" pitchFamily="49" charset="-122"/>
              </a:rPr>
              <a:t>顷襄王</a:t>
            </a:r>
            <a:r>
              <a:rPr lang="zh-CN" sz="3600" b="1">
                <a:solidFill>
                  <a:srgbClr val="0000FF"/>
                </a:solidFill>
                <a:ea typeface="黑体" panose="02010609060101010101" pitchFamily="49" charset="-122"/>
              </a:rPr>
              <a:t>“</a:t>
            </a:r>
            <a:r>
              <a:rPr lang="zh-CN" sz="3600" b="1">
                <a:solidFill>
                  <a:srgbClr val="0000FF"/>
                </a:solidFill>
                <a:latin typeface="黑体" panose="02010609060101010101" pitchFamily="49" charset="-122"/>
                <a:ea typeface="黑体" panose="02010609060101010101" pitchFamily="49" charset="-122"/>
              </a:rPr>
              <a:t>以其弟子兰为令尹</a:t>
            </a:r>
            <a:r>
              <a:rPr lang="zh-CN" sz="3600" b="1">
                <a:solidFill>
                  <a:srgbClr val="0000FF"/>
                </a:solidFill>
                <a:ea typeface="黑体" panose="02010609060101010101" pitchFamily="49" charset="-122"/>
              </a:rPr>
              <a:t>”</a:t>
            </a:r>
            <a:r>
              <a:rPr lang="zh-CN" sz="3600" b="1">
                <a:solidFill>
                  <a:srgbClr val="0000FF"/>
                </a:solidFill>
                <a:latin typeface="黑体" panose="02010609060101010101" pitchFamily="49" charset="-122"/>
                <a:ea typeface="黑体" panose="02010609060101010101" pitchFamily="49" charset="-122"/>
              </a:rPr>
              <a:t>已见糊涂，</a:t>
            </a:r>
            <a:r>
              <a:rPr lang="zh-CN" sz="3600" b="1">
                <a:solidFill>
                  <a:srgbClr val="0000FF"/>
                </a:solidFill>
                <a:ea typeface="黑体" panose="02010609060101010101" pitchFamily="49" charset="-122"/>
              </a:rPr>
              <a:t>“</a:t>
            </a:r>
            <a:r>
              <a:rPr lang="zh-CN" sz="3600" b="1">
                <a:solidFill>
                  <a:srgbClr val="0000FF"/>
                </a:solidFill>
                <a:latin typeface="黑体" panose="02010609060101010101" pitchFamily="49" charset="-122"/>
                <a:ea typeface="黑体" panose="02010609060101010101" pitchFamily="49" charset="-122"/>
              </a:rPr>
              <a:t>怒而迁</a:t>
            </a:r>
            <a:r>
              <a:rPr lang="zh-CN" sz="3600" b="1">
                <a:solidFill>
                  <a:srgbClr val="0000FF"/>
                </a:solidFill>
                <a:ea typeface="黑体" panose="02010609060101010101" pitchFamily="49" charset="-122"/>
              </a:rPr>
              <a:t>”</a:t>
            </a:r>
            <a:r>
              <a:rPr lang="zh-CN" sz="3600" b="1">
                <a:solidFill>
                  <a:srgbClr val="0000FF"/>
                </a:solidFill>
                <a:latin typeface="黑体" panose="02010609060101010101" pitchFamily="49" charset="-122"/>
                <a:ea typeface="黑体" panose="02010609060101010101" pitchFamily="49" charset="-122"/>
              </a:rPr>
              <a:t>屈原，更见其昏愦。</a:t>
            </a:r>
          </a:p>
        </p:txBody>
      </p:sp>
    </p:spTree>
    <p:extLst>
      <p:ext uri="{BB962C8B-B14F-4D97-AF65-F5344CB8AC3E}">
        <p14:creationId xmlns:p14="http://schemas.microsoft.com/office/powerpoint/2010/main" val="157984155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7891"/>
                                        </p:tgtEl>
                                        <p:attrNameLst>
                                          <p:attrName>style.visibility</p:attrName>
                                        </p:attrNameLst>
                                      </p:cBhvr>
                                      <p:to>
                                        <p:strVal val="visible"/>
                                      </p:to>
                                    </p:set>
                                    <p:anim calcmode="lin" valueType="num">
                                      <p:cBhvr additive="base">
                                        <p:cTn id="7" dur="500" fill="hold"/>
                                        <p:tgtEl>
                                          <p:spTgt spid="37891"/>
                                        </p:tgtEl>
                                        <p:attrNameLst>
                                          <p:attrName>ppt_x</p:attrName>
                                        </p:attrNameLst>
                                      </p:cBhvr>
                                      <p:tavLst>
                                        <p:tav tm="0">
                                          <p:val>
                                            <p:strVal val="0-#ppt_w/2"/>
                                          </p:val>
                                        </p:tav>
                                        <p:tav tm="100000">
                                          <p:val>
                                            <p:strVal val="#ppt_x"/>
                                          </p:val>
                                        </p:tav>
                                      </p:tavLst>
                                    </p:anim>
                                    <p:anim calcmode="lin" valueType="num">
                                      <p:cBhvr additive="base">
                                        <p:cTn id="8" dur="500" fill="hold"/>
                                        <p:tgtEl>
                                          <p:spTgt spid="37891"/>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7892"/>
                                        </p:tgtEl>
                                        <p:attrNameLst>
                                          <p:attrName>style.visibility</p:attrName>
                                        </p:attrNameLst>
                                      </p:cBhvr>
                                      <p:to>
                                        <p:strVal val="visible"/>
                                      </p:to>
                                    </p:set>
                                    <p:anim calcmode="lin" valueType="num">
                                      <p:cBhvr additive="base">
                                        <p:cTn id="13" dur="500" fill="hold"/>
                                        <p:tgtEl>
                                          <p:spTgt spid="37892"/>
                                        </p:tgtEl>
                                        <p:attrNameLst>
                                          <p:attrName>ppt_x</p:attrName>
                                        </p:attrNameLst>
                                      </p:cBhvr>
                                      <p:tavLst>
                                        <p:tav tm="0">
                                          <p:val>
                                            <p:strVal val="0-#ppt_w/2"/>
                                          </p:val>
                                        </p:tav>
                                        <p:tav tm="100000">
                                          <p:val>
                                            <p:strVal val="#ppt_x"/>
                                          </p:val>
                                        </p:tav>
                                      </p:tavLst>
                                    </p:anim>
                                    <p:anim calcmode="lin" valueType="num">
                                      <p:cBhvr additive="base">
                                        <p:cTn id="14" dur="500" fill="hold"/>
                                        <p:tgtEl>
                                          <p:spTgt spid="37892"/>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7893">
                                            <p:bg/>
                                          </p:spTgt>
                                        </p:tgtEl>
                                        <p:attrNameLst>
                                          <p:attrName>style.visibility</p:attrName>
                                        </p:attrNameLst>
                                      </p:cBhvr>
                                      <p:to>
                                        <p:strVal val="visible"/>
                                      </p:to>
                                    </p:set>
                                    <p:anim calcmode="lin" valueType="num">
                                      <p:cBhvr additive="base">
                                        <p:cTn id="19" dur="500" fill="hold"/>
                                        <p:tgtEl>
                                          <p:spTgt spid="37893">
                                            <p:bg/>
                                          </p:spTgt>
                                        </p:tgtEl>
                                        <p:attrNameLst>
                                          <p:attrName>ppt_x</p:attrName>
                                        </p:attrNameLst>
                                      </p:cBhvr>
                                      <p:tavLst>
                                        <p:tav tm="0">
                                          <p:val>
                                            <p:strVal val="0-#ppt_w/2"/>
                                          </p:val>
                                        </p:tav>
                                        <p:tav tm="100000">
                                          <p:val>
                                            <p:strVal val="#ppt_x"/>
                                          </p:val>
                                        </p:tav>
                                      </p:tavLst>
                                    </p:anim>
                                    <p:anim calcmode="lin" valueType="num">
                                      <p:cBhvr additive="base">
                                        <p:cTn id="20" dur="500" fill="hold"/>
                                        <p:tgtEl>
                                          <p:spTgt spid="37893">
                                            <p:bg/>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7893">
                                            <p:txEl>
                                              <p:pRg st="0" end="0"/>
                                            </p:txEl>
                                          </p:spTgt>
                                        </p:tgtEl>
                                        <p:attrNameLst>
                                          <p:attrName>style.visibility</p:attrName>
                                        </p:attrNameLst>
                                      </p:cBhvr>
                                      <p:to>
                                        <p:strVal val="visible"/>
                                      </p:to>
                                    </p:set>
                                    <p:anim calcmode="lin" valueType="num">
                                      <p:cBhvr additive="base">
                                        <p:cTn id="25" dur="500" fill="hold"/>
                                        <p:tgtEl>
                                          <p:spTgt spid="37893">
                                            <p:txEl>
                                              <p:pRg st="0" end="0"/>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789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7893">
                                            <p:txEl>
                                              <p:pRg st="1" end="1"/>
                                            </p:txEl>
                                          </p:spTgt>
                                        </p:tgtEl>
                                        <p:attrNameLst>
                                          <p:attrName>style.visibility</p:attrName>
                                        </p:attrNameLst>
                                      </p:cBhvr>
                                      <p:to>
                                        <p:strVal val="visible"/>
                                      </p:to>
                                    </p:set>
                                    <p:anim calcmode="lin" valueType="num">
                                      <p:cBhvr additive="base">
                                        <p:cTn id="31" dur="500" fill="hold"/>
                                        <p:tgtEl>
                                          <p:spTgt spid="37893">
                                            <p:txEl>
                                              <p:pRg st="1" end="1"/>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7893">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animBg="1" autoUpdateAnimBg="0"/>
      <p:bldP spid="37892" grpId="0" animBg="1" autoUpdateAnimBg="0"/>
      <p:bldP spid="37893" grpId="0" build="p" animBg="1"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s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0200" y="0"/>
            <a:ext cx="37338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5" name="Text Box 3"/>
          <p:cNvSpPr txBox="1">
            <a:spLocks noChangeArrowheads="1"/>
          </p:cNvSpPr>
          <p:nvPr/>
        </p:nvSpPr>
        <p:spPr bwMode="auto">
          <a:xfrm>
            <a:off x="381000" y="1905000"/>
            <a:ext cx="5791200" cy="31188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ts val="1000"/>
              </a:spcBef>
            </a:pPr>
            <a:r>
              <a:rPr lang="zh-CN" sz="3600" b="1" dirty="0">
                <a:latin typeface="黑体" panose="02010609060101010101" pitchFamily="49" charset="-122"/>
                <a:ea typeface="黑体" panose="02010609060101010101" pitchFamily="49" charset="-122"/>
              </a:rPr>
              <a:t>第三、四部分</a:t>
            </a:r>
            <a:r>
              <a:rPr lang="zh-CN" altLang="zh-CN" sz="3600" b="1" dirty="0">
                <a:latin typeface="黑体" panose="02010609060101010101" pitchFamily="49" charset="-122"/>
                <a:ea typeface="黑体" panose="02010609060101010101" pitchFamily="49" charset="-122"/>
              </a:rPr>
              <a:t>: </a:t>
            </a:r>
            <a:r>
              <a:rPr lang="zh-CN" sz="3600" b="1" dirty="0">
                <a:latin typeface="黑体" panose="02010609060101010101" pitchFamily="49" charset="-122"/>
                <a:ea typeface="黑体" panose="02010609060101010101" pitchFamily="49" charset="-122"/>
              </a:rPr>
              <a:t>屈原愤而自杀的经过及他对后世的影响。</a:t>
            </a:r>
            <a:r>
              <a:rPr lang="zh-CN" altLang="zh-CN" sz="3600" b="1" dirty="0">
                <a:latin typeface="黑体" panose="02010609060101010101" pitchFamily="49" charset="-122"/>
                <a:ea typeface="黑体" panose="02010609060101010101" pitchFamily="49" charset="-122"/>
              </a:rPr>
              <a:t>(11--12</a:t>
            </a:r>
            <a:r>
              <a:rPr lang="zh-CN" altLang="zh-CN" sz="3600" b="1" dirty="0" smtClean="0">
                <a:latin typeface="黑体" panose="02010609060101010101" pitchFamily="49" charset="-122"/>
                <a:ea typeface="黑体" panose="02010609060101010101" pitchFamily="49" charset="-122"/>
              </a:rPr>
              <a:t>)</a:t>
            </a:r>
            <a:endParaRPr lang="en-US" altLang="zh-CN" sz="3600" b="1" dirty="0" smtClean="0">
              <a:latin typeface="黑体" panose="02010609060101010101" pitchFamily="49" charset="-122"/>
              <a:ea typeface="黑体" panose="02010609060101010101" pitchFamily="49" charset="-122"/>
            </a:endParaRPr>
          </a:p>
          <a:p>
            <a:pPr>
              <a:spcBef>
                <a:spcPts val="1000"/>
              </a:spcBef>
            </a:pPr>
            <a:r>
              <a:rPr lang="en-US" altLang="zh-CN" sz="3600" b="1" dirty="0">
                <a:solidFill>
                  <a:srgbClr val="002060"/>
                </a:solidFill>
                <a:latin typeface="黑体" panose="02010609060101010101" pitchFamily="49" charset="-122"/>
                <a:ea typeface="黑体" panose="02010609060101010101" pitchFamily="49" charset="-122"/>
              </a:rPr>
              <a:t> </a:t>
            </a:r>
            <a:r>
              <a:rPr lang="en-US" altLang="zh-CN" sz="3600" b="1" dirty="0" smtClean="0">
                <a:solidFill>
                  <a:srgbClr val="002060"/>
                </a:solidFill>
                <a:latin typeface="黑体" panose="02010609060101010101" pitchFamily="49" charset="-122"/>
                <a:ea typeface="黑体" panose="02010609060101010101" pitchFamily="49" charset="-122"/>
              </a:rPr>
              <a:t>  </a:t>
            </a:r>
            <a:r>
              <a:rPr lang="zh-CN" altLang="zh-CN" sz="3600" b="1" dirty="0" smtClean="0">
                <a:solidFill>
                  <a:srgbClr val="002060"/>
                </a:solidFill>
                <a:latin typeface="黑体" panose="02010609060101010101" pitchFamily="49" charset="-122"/>
                <a:ea typeface="黑体" panose="02010609060101010101" pitchFamily="49" charset="-122"/>
              </a:rPr>
              <a:t>1</a:t>
            </a:r>
            <a:r>
              <a:rPr lang="zh-CN" sz="3600" b="1" dirty="0">
                <a:solidFill>
                  <a:srgbClr val="002060"/>
                </a:solidFill>
                <a:latin typeface="黑体" panose="02010609060101010101" pitchFamily="49" charset="-122"/>
                <a:ea typeface="黑体" panose="02010609060101010101" pitchFamily="49" charset="-122"/>
              </a:rPr>
              <a:t>、屈原愤而自杀的</a:t>
            </a:r>
            <a:r>
              <a:rPr lang="zh-CN" sz="3600" b="1" dirty="0" smtClean="0">
                <a:solidFill>
                  <a:srgbClr val="002060"/>
                </a:solidFill>
                <a:latin typeface="黑体" panose="02010609060101010101" pitchFamily="49" charset="-122"/>
                <a:ea typeface="黑体" panose="02010609060101010101" pitchFamily="49" charset="-122"/>
              </a:rPr>
              <a:t>经过</a:t>
            </a:r>
            <a:r>
              <a:rPr lang="zh-CN" altLang="en-US" sz="3600" b="1" dirty="0" smtClean="0">
                <a:solidFill>
                  <a:srgbClr val="002060"/>
                </a:solidFill>
                <a:latin typeface="黑体" panose="02010609060101010101" pitchFamily="49" charset="-122"/>
                <a:ea typeface="黑体" panose="02010609060101010101" pitchFamily="49" charset="-122"/>
              </a:rPr>
              <a:t>。</a:t>
            </a:r>
            <a:endParaRPr lang="en-US" altLang="zh-CN" sz="3600" b="1" dirty="0" smtClean="0">
              <a:solidFill>
                <a:srgbClr val="002060"/>
              </a:solidFill>
              <a:latin typeface="黑体" panose="02010609060101010101" pitchFamily="49" charset="-122"/>
              <a:ea typeface="黑体" panose="02010609060101010101" pitchFamily="49" charset="-122"/>
            </a:endParaRPr>
          </a:p>
          <a:p>
            <a:pPr>
              <a:spcBef>
                <a:spcPts val="1000"/>
              </a:spcBef>
            </a:pPr>
            <a:r>
              <a:rPr lang="en-US" altLang="zh-CN" sz="3600" b="1" dirty="0">
                <a:solidFill>
                  <a:srgbClr val="002060"/>
                </a:solidFill>
                <a:latin typeface="黑体" panose="02010609060101010101" pitchFamily="49" charset="-122"/>
                <a:ea typeface="黑体" panose="02010609060101010101" pitchFamily="49" charset="-122"/>
              </a:rPr>
              <a:t> </a:t>
            </a:r>
            <a:r>
              <a:rPr lang="en-US" altLang="zh-CN" sz="3600" b="1" dirty="0" smtClean="0">
                <a:solidFill>
                  <a:srgbClr val="002060"/>
                </a:solidFill>
                <a:latin typeface="黑体" panose="02010609060101010101" pitchFamily="49" charset="-122"/>
                <a:ea typeface="黑体" panose="02010609060101010101" pitchFamily="49" charset="-122"/>
              </a:rPr>
              <a:t>  </a:t>
            </a:r>
            <a:r>
              <a:rPr lang="zh-CN" altLang="zh-CN" sz="3600" b="1" dirty="0" smtClean="0">
                <a:solidFill>
                  <a:srgbClr val="002060"/>
                </a:solidFill>
                <a:latin typeface="黑体" panose="02010609060101010101" pitchFamily="49" charset="-122"/>
                <a:ea typeface="黑体" panose="02010609060101010101" pitchFamily="49" charset="-122"/>
              </a:rPr>
              <a:t>2</a:t>
            </a:r>
            <a:r>
              <a:rPr lang="zh-CN" sz="3600" b="1" dirty="0">
                <a:solidFill>
                  <a:srgbClr val="002060"/>
                </a:solidFill>
                <a:latin typeface="黑体" panose="02010609060101010101" pitchFamily="49" charset="-122"/>
                <a:ea typeface="黑体" panose="02010609060101010101" pitchFamily="49" charset="-122"/>
              </a:rPr>
              <a:t>、屈原对后世的影响。</a:t>
            </a:r>
          </a:p>
        </p:txBody>
      </p:sp>
    </p:spTree>
    <p:extLst>
      <p:ext uri="{BB962C8B-B14F-4D97-AF65-F5344CB8AC3E}">
        <p14:creationId xmlns:p14="http://schemas.microsoft.com/office/powerpoint/2010/main" val="108869030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8915">
                                            <p:txEl>
                                              <p:pRg st="0" end="0"/>
                                            </p:txEl>
                                          </p:spTgt>
                                        </p:tgtEl>
                                        <p:attrNameLst>
                                          <p:attrName>style.visibility</p:attrName>
                                        </p:attrNameLst>
                                      </p:cBhvr>
                                      <p:to>
                                        <p:strVal val="visible"/>
                                      </p:to>
                                    </p:set>
                                    <p:animEffect transition="in" filter="blinds(horizontal)">
                                      <p:cBhvr>
                                        <p:cTn id="7" dur="500"/>
                                        <p:tgtEl>
                                          <p:spTgt spid="389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8915">
                                            <p:txEl>
                                              <p:pRg st="1" end="1"/>
                                            </p:txEl>
                                          </p:spTgt>
                                        </p:tgtEl>
                                        <p:attrNameLst>
                                          <p:attrName>style.visibility</p:attrName>
                                        </p:attrNameLst>
                                      </p:cBhvr>
                                      <p:to>
                                        <p:strVal val="visible"/>
                                      </p:to>
                                    </p:set>
                                    <p:animEffect transition="in" filter="blinds(horizontal)">
                                      <p:cBhvr>
                                        <p:cTn id="12" dur="500"/>
                                        <p:tgtEl>
                                          <p:spTgt spid="3891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8915">
                                            <p:txEl>
                                              <p:pRg st="2" end="2"/>
                                            </p:txEl>
                                          </p:spTgt>
                                        </p:tgtEl>
                                        <p:attrNameLst>
                                          <p:attrName>style.visibility</p:attrName>
                                        </p:attrNameLst>
                                      </p:cBhvr>
                                      <p:to>
                                        <p:strVal val="visible"/>
                                      </p:to>
                                    </p:set>
                                    <p:animEffect transition="in" filter="blinds(horizontal)">
                                      <p:cBhvr>
                                        <p:cTn id="17" dur="500"/>
                                        <p:tgtEl>
                                          <p:spTgt spid="389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build="p"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xt Box 2"/>
          <p:cNvSpPr txBox="1">
            <a:spLocks noChangeArrowheads="1"/>
          </p:cNvSpPr>
          <p:nvPr/>
        </p:nvSpPr>
        <p:spPr bwMode="auto">
          <a:xfrm>
            <a:off x="250825" y="260350"/>
            <a:ext cx="8435975" cy="6064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lang="zh-CN" altLang="zh-CN" sz="3200" b="1">
                <a:latin typeface="黑体" panose="02010609060101010101" pitchFamily="49" charset="-122"/>
                <a:ea typeface="黑体" panose="02010609060101010101" pitchFamily="49" charset="-122"/>
              </a:rPr>
              <a:t>    </a:t>
            </a:r>
            <a:r>
              <a:rPr lang="zh-CN" sz="3200" b="1">
                <a:latin typeface="黑体" panose="02010609060101010101" pitchFamily="49" charset="-122"/>
                <a:ea typeface="黑体" panose="02010609060101010101" pitchFamily="49" charset="-122"/>
              </a:rPr>
              <a:t>屈原至于江滨，</a:t>
            </a:r>
            <a:r>
              <a:rPr lang="zh-CN" sz="3200" b="1">
                <a:solidFill>
                  <a:srgbClr val="FF0000"/>
                </a:solidFill>
                <a:latin typeface="黑体" panose="02010609060101010101" pitchFamily="49" charset="-122"/>
                <a:ea typeface="黑体" panose="02010609060101010101" pitchFamily="49" charset="-122"/>
              </a:rPr>
              <a:t>被</a:t>
            </a:r>
            <a:r>
              <a:rPr lang="zh-CN" sz="3200" b="1">
                <a:latin typeface="黑体" panose="02010609060101010101" pitchFamily="49" charset="-122"/>
                <a:ea typeface="黑体" panose="02010609060101010101" pitchFamily="49" charset="-122"/>
              </a:rPr>
              <a:t>发行吟泽畔。</a:t>
            </a:r>
            <a:r>
              <a:rPr lang="zh-CN" sz="3600" b="1" u="sng">
                <a:solidFill>
                  <a:srgbClr val="990033"/>
                </a:solidFill>
                <a:latin typeface="黑体" panose="02010609060101010101" pitchFamily="49" charset="-122"/>
                <a:ea typeface="黑体" panose="02010609060101010101" pitchFamily="49" charset="-122"/>
              </a:rPr>
              <a:t>颜色</a:t>
            </a:r>
            <a:r>
              <a:rPr lang="zh-CN" sz="3200" b="1">
                <a:latin typeface="黑体" panose="02010609060101010101" pitchFamily="49" charset="-122"/>
                <a:ea typeface="黑体" panose="02010609060101010101" pitchFamily="49" charset="-122"/>
              </a:rPr>
              <a:t>憔悴，</a:t>
            </a:r>
            <a:r>
              <a:rPr lang="zh-CN" sz="3600" b="1" u="sng">
                <a:solidFill>
                  <a:srgbClr val="990033"/>
                </a:solidFill>
                <a:latin typeface="黑体" panose="02010609060101010101" pitchFamily="49" charset="-122"/>
                <a:ea typeface="黑体" panose="02010609060101010101" pitchFamily="49" charset="-122"/>
              </a:rPr>
              <a:t>形容</a:t>
            </a:r>
            <a:r>
              <a:rPr lang="zh-CN" sz="3200" b="1">
                <a:latin typeface="黑体" panose="02010609060101010101" pitchFamily="49" charset="-122"/>
                <a:ea typeface="黑体" panose="02010609060101010101" pitchFamily="49" charset="-122"/>
              </a:rPr>
              <a:t>枯</a:t>
            </a:r>
            <a:r>
              <a:rPr lang="zh-CN" sz="3200" b="1">
                <a:solidFill>
                  <a:srgbClr val="FF0000"/>
                </a:solidFill>
                <a:latin typeface="黑体" panose="02010609060101010101" pitchFamily="49" charset="-122"/>
                <a:ea typeface="黑体" panose="02010609060101010101" pitchFamily="49" charset="-122"/>
              </a:rPr>
              <a:t>槁</a:t>
            </a:r>
            <a:r>
              <a:rPr lang="zh-CN" sz="3200" b="1">
                <a:latin typeface="黑体" panose="02010609060101010101" pitchFamily="49" charset="-122"/>
                <a:ea typeface="黑体" panose="02010609060101010101" pitchFamily="49" charset="-122"/>
              </a:rPr>
              <a:t>。渔</a:t>
            </a:r>
            <a:r>
              <a:rPr lang="zh-CN" sz="3200" b="1">
                <a:solidFill>
                  <a:srgbClr val="FF0000"/>
                </a:solidFill>
                <a:latin typeface="黑体" panose="02010609060101010101" pitchFamily="49" charset="-122"/>
                <a:ea typeface="黑体" panose="02010609060101010101" pitchFamily="49" charset="-122"/>
              </a:rPr>
              <a:t>父</a:t>
            </a:r>
            <a:r>
              <a:rPr lang="zh-CN" sz="3200" b="1">
                <a:latin typeface="黑体" panose="02010609060101010101" pitchFamily="49" charset="-122"/>
                <a:ea typeface="黑体" panose="02010609060101010101" pitchFamily="49" charset="-122"/>
              </a:rPr>
              <a:t>见而问之曰：</a:t>
            </a:r>
            <a:r>
              <a:rPr lang="zh-CN" sz="3200" b="1">
                <a:ea typeface="黑体" panose="02010609060101010101" pitchFamily="49" charset="-122"/>
              </a:rPr>
              <a:t>“</a:t>
            </a:r>
            <a:r>
              <a:rPr lang="zh-CN" sz="3200" b="1">
                <a:latin typeface="黑体" panose="02010609060101010101" pitchFamily="49" charset="-122"/>
                <a:ea typeface="黑体" panose="02010609060101010101" pitchFamily="49" charset="-122"/>
              </a:rPr>
              <a:t>子非三</a:t>
            </a:r>
            <a:r>
              <a:rPr lang="zh-CN" sz="3200" b="1">
                <a:solidFill>
                  <a:srgbClr val="FF0000"/>
                </a:solidFill>
                <a:latin typeface="黑体" panose="02010609060101010101" pitchFamily="49" charset="-122"/>
                <a:ea typeface="黑体" panose="02010609060101010101" pitchFamily="49" charset="-122"/>
              </a:rPr>
              <a:t>闾</a:t>
            </a:r>
            <a:r>
              <a:rPr lang="zh-CN" sz="3200" b="1">
                <a:latin typeface="黑体" panose="02010609060101010101" pitchFamily="49" charset="-122"/>
                <a:ea typeface="黑体" panose="02010609060101010101" pitchFamily="49" charset="-122"/>
              </a:rPr>
              <a:t>大夫</a:t>
            </a:r>
            <a:r>
              <a:rPr lang="zh-CN" sz="3200" b="1">
                <a:solidFill>
                  <a:srgbClr val="FF0000"/>
                </a:solidFill>
                <a:latin typeface="黑体" panose="02010609060101010101" pitchFamily="49" charset="-122"/>
                <a:ea typeface="黑体" panose="02010609060101010101" pitchFamily="49" charset="-122"/>
              </a:rPr>
              <a:t>欤</a:t>
            </a:r>
            <a:r>
              <a:rPr lang="zh-CN" sz="3200" b="1">
                <a:latin typeface="黑体" panose="02010609060101010101" pitchFamily="49" charset="-122"/>
                <a:ea typeface="黑体" panose="02010609060101010101" pitchFamily="49" charset="-122"/>
              </a:rPr>
              <a:t>？何故而至此？</a:t>
            </a:r>
            <a:r>
              <a:rPr lang="zh-CN" sz="3200" b="1">
                <a:ea typeface="黑体" panose="02010609060101010101" pitchFamily="49" charset="-122"/>
              </a:rPr>
              <a:t>”</a:t>
            </a:r>
            <a:r>
              <a:rPr lang="zh-CN" sz="3200" b="1">
                <a:latin typeface="黑体" panose="02010609060101010101" pitchFamily="49" charset="-122"/>
                <a:ea typeface="黑体" panose="02010609060101010101" pitchFamily="49" charset="-122"/>
              </a:rPr>
              <a:t>屈原曰：</a:t>
            </a:r>
            <a:r>
              <a:rPr lang="zh-CN" sz="3200" b="1">
                <a:ea typeface="黑体" panose="02010609060101010101" pitchFamily="49" charset="-122"/>
              </a:rPr>
              <a:t>“</a:t>
            </a:r>
            <a:r>
              <a:rPr lang="zh-CN" sz="3200" b="1" u="sng">
                <a:solidFill>
                  <a:srgbClr val="FF3300"/>
                </a:solidFill>
                <a:latin typeface="黑体" panose="02010609060101010101" pitchFamily="49" charset="-122"/>
                <a:ea typeface="黑体" panose="02010609060101010101" pitchFamily="49" charset="-122"/>
              </a:rPr>
              <a:t>举</a:t>
            </a:r>
            <a:r>
              <a:rPr lang="zh-CN" sz="3200" b="1" u="sng">
                <a:solidFill>
                  <a:srgbClr val="0000FF"/>
                </a:solidFill>
                <a:latin typeface="黑体" panose="02010609060101010101" pitchFamily="49" charset="-122"/>
                <a:ea typeface="黑体" panose="02010609060101010101" pitchFamily="49" charset="-122"/>
              </a:rPr>
              <a:t>世混浊而我独清，众人皆醉而我独醒，</a:t>
            </a:r>
            <a:r>
              <a:rPr lang="zh-CN" sz="3200" b="1" u="sng">
                <a:solidFill>
                  <a:srgbClr val="A50021"/>
                </a:solidFill>
                <a:latin typeface="黑体" panose="02010609060101010101" pitchFamily="49" charset="-122"/>
                <a:ea typeface="黑体" panose="02010609060101010101" pitchFamily="49" charset="-122"/>
              </a:rPr>
              <a:t>是以</a:t>
            </a:r>
            <a:r>
              <a:rPr lang="zh-CN" sz="3200" b="1" u="sng">
                <a:solidFill>
                  <a:srgbClr val="FF0066"/>
                </a:solidFill>
                <a:latin typeface="黑体" panose="02010609060101010101" pitchFamily="49" charset="-122"/>
                <a:ea typeface="黑体" panose="02010609060101010101" pitchFamily="49" charset="-122"/>
              </a:rPr>
              <a:t>见</a:t>
            </a:r>
            <a:r>
              <a:rPr lang="zh-CN" sz="3200" b="1" u="sng">
                <a:solidFill>
                  <a:srgbClr val="0000FF"/>
                </a:solidFill>
                <a:latin typeface="黑体" panose="02010609060101010101" pitchFamily="49" charset="-122"/>
                <a:ea typeface="黑体" panose="02010609060101010101" pitchFamily="49" charset="-122"/>
              </a:rPr>
              <a:t>放。</a:t>
            </a:r>
            <a:r>
              <a:rPr lang="zh-CN" sz="3200" b="1">
                <a:ea typeface="黑体" panose="02010609060101010101" pitchFamily="49" charset="-122"/>
              </a:rPr>
              <a:t>”</a:t>
            </a:r>
            <a:r>
              <a:rPr lang="zh-CN" sz="3200" b="1">
                <a:latin typeface="黑体" panose="02010609060101010101" pitchFamily="49" charset="-122"/>
                <a:ea typeface="黑体" panose="02010609060101010101" pitchFamily="49" charset="-122"/>
              </a:rPr>
              <a:t>渔父曰：</a:t>
            </a:r>
            <a:r>
              <a:rPr lang="zh-CN" sz="3200" b="1">
                <a:ea typeface="黑体" panose="02010609060101010101" pitchFamily="49" charset="-122"/>
              </a:rPr>
              <a:t>“</a:t>
            </a:r>
            <a:r>
              <a:rPr lang="zh-CN" sz="3200" b="1">
                <a:latin typeface="黑体" panose="02010609060101010101" pitchFamily="49" charset="-122"/>
                <a:ea typeface="黑体" panose="02010609060101010101" pitchFamily="49" charset="-122"/>
              </a:rPr>
              <a:t>夫圣人者，</a:t>
            </a:r>
            <a:r>
              <a:rPr lang="zh-CN" sz="3200" b="1" u="sng">
                <a:solidFill>
                  <a:srgbClr val="0000FF"/>
                </a:solidFill>
                <a:latin typeface="黑体" panose="02010609060101010101" pitchFamily="49" charset="-122"/>
                <a:ea typeface="黑体" panose="02010609060101010101" pitchFamily="49" charset="-122"/>
              </a:rPr>
              <a:t>不凝滞于物而能与世</a:t>
            </a:r>
            <a:r>
              <a:rPr lang="zh-CN" sz="3200" b="1" u="sng">
                <a:solidFill>
                  <a:srgbClr val="FF0066"/>
                </a:solidFill>
                <a:latin typeface="黑体" panose="02010609060101010101" pitchFamily="49" charset="-122"/>
                <a:ea typeface="黑体" panose="02010609060101010101" pitchFamily="49" charset="-122"/>
              </a:rPr>
              <a:t>推移</a:t>
            </a:r>
            <a:r>
              <a:rPr lang="zh-CN" sz="3200" b="1">
                <a:latin typeface="黑体" panose="02010609060101010101" pitchFamily="49" charset="-122"/>
                <a:ea typeface="黑体" panose="02010609060101010101" pitchFamily="49" charset="-122"/>
              </a:rPr>
              <a:t>。举世混浊，何不随其流而扬其波？众人皆醉，何不</a:t>
            </a:r>
            <a:r>
              <a:rPr lang="zh-CN" sz="3200" b="1">
                <a:solidFill>
                  <a:srgbClr val="FF0000"/>
                </a:solidFill>
                <a:latin typeface="黑体" panose="02010609060101010101" pitchFamily="49" charset="-122"/>
                <a:ea typeface="黑体" panose="02010609060101010101" pitchFamily="49" charset="-122"/>
              </a:rPr>
              <a:t>餔</a:t>
            </a:r>
            <a:r>
              <a:rPr lang="zh-CN" sz="3200" b="1">
                <a:latin typeface="黑体" panose="02010609060101010101" pitchFamily="49" charset="-122"/>
                <a:ea typeface="黑体" panose="02010609060101010101" pitchFamily="49" charset="-122"/>
              </a:rPr>
              <a:t>其</a:t>
            </a:r>
            <a:r>
              <a:rPr lang="zh-CN" sz="3200" b="1">
                <a:solidFill>
                  <a:srgbClr val="FF0000"/>
                </a:solidFill>
                <a:latin typeface="黑体" panose="02010609060101010101" pitchFamily="49" charset="-122"/>
                <a:ea typeface="黑体" panose="02010609060101010101" pitchFamily="49" charset="-122"/>
              </a:rPr>
              <a:t>糟</a:t>
            </a:r>
            <a:r>
              <a:rPr lang="zh-CN" sz="3200" b="1">
                <a:latin typeface="黑体" panose="02010609060101010101" pitchFamily="49" charset="-122"/>
                <a:ea typeface="黑体" panose="02010609060101010101" pitchFamily="49" charset="-122"/>
              </a:rPr>
              <a:t>而</a:t>
            </a:r>
            <a:r>
              <a:rPr lang="zh-CN" sz="3200" b="1">
                <a:solidFill>
                  <a:srgbClr val="FF0000"/>
                </a:solidFill>
                <a:latin typeface="黑体" panose="02010609060101010101" pitchFamily="49" charset="-122"/>
                <a:ea typeface="黑体" panose="02010609060101010101" pitchFamily="49" charset="-122"/>
              </a:rPr>
              <a:t>啜</a:t>
            </a:r>
            <a:r>
              <a:rPr lang="zh-CN" sz="3200" b="1">
                <a:latin typeface="黑体" panose="02010609060101010101" pitchFamily="49" charset="-122"/>
                <a:ea typeface="黑体" panose="02010609060101010101" pitchFamily="49" charset="-122"/>
              </a:rPr>
              <a:t>其</a:t>
            </a:r>
            <a:r>
              <a:rPr lang="zh-CN" sz="3200" b="1">
                <a:solidFill>
                  <a:srgbClr val="FF0000"/>
                </a:solidFill>
                <a:latin typeface="黑体" panose="02010609060101010101" pitchFamily="49" charset="-122"/>
                <a:ea typeface="黑体" panose="02010609060101010101" pitchFamily="49" charset="-122"/>
              </a:rPr>
              <a:t>醨</a:t>
            </a:r>
            <a:r>
              <a:rPr lang="zh-CN" sz="3200" b="1">
                <a:latin typeface="黑体" panose="02010609060101010101" pitchFamily="49" charset="-122"/>
                <a:ea typeface="黑体" panose="02010609060101010101" pitchFamily="49" charset="-122"/>
              </a:rPr>
              <a:t>？</a:t>
            </a:r>
            <a:r>
              <a:rPr lang="zh-CN" sz="3200" b="1" u="sng">
                <a:latin typeface="黑体" panose="02010609060101010101" pitchFamily="49" charset="-122"/>
                <a:ea typeface="黑体" panose="02010609060101010101" pitchFamily="49" charset="-122"/>
              </a:rPr>
              <a:t>何故怀</a:t>
            </a:r>
            <a:r>
              <a:rPr lang="zh-CN" sz="3200" b="1" u="sng">
                <a:solidFill>
                  <a:srgbClr val="FF0000"/>
                </a:solidFill>
                <a:latin typeface="黑体" panose="02010609060101010101" pitchFamily="49" charset="-122"/>
                <a:ea typeface="黑体" panose="02010609060101010101" pitchFamily="49" charset="-122"/>
              </a:rPr>
              <a:t>瑾</a:t>
            </a:r>
            <a:r>
              <a:rPr lang="zh-CN" sz="3200" b="1" u="sng">
                <a:latin typeface="黑体" panose="02010609060101010101" pitchFamily="49" charset="-122"/>
                <a:ea typeface="黑体" panose="02010609060101010101" pitchFamily="49" charset="-122"/>
              </a:rPr>
              <a:t>握</a:t>
            </a:r>
            <a:r>
              <a:rPr lang="zh-CN" sz="3200" b="1" u="sng">
                <a:solidFill>
                  <a:srgbClr val="FF0000"/>
                </a:solidFill>
                <a:latin typeface="黑体" panose="02010609060101010101" pitchFamily="49" charset="-122"/>
                <a:ea typeface="黑体" panose="02010609060101010101" pitchFamily="49" charset="-122"/>
              </a:rPr>
              <a:t>瑜</a:t>
            </a:r>
            <a:r>
              <a:rPr lang="zh-CN" sz="3200" b="1" u="sng">
                <a:latin typeface="黑体" panose="02010609060101010101" pitchFamily="49" charset="-122"/>
                <a:ea typeface="黑体" panose="02010609060101010101" pitchFamily="49" charset="-122"/>
              </a:rPr>
              <a:t>而</a:t>
            </a:r>
            <a:r>
              <a:rPr lang="zh-CN" sz="3200" b="1" u="sng">
                <a:solidFill>
                  <a:schemeClr val="accent2"/>
                </a:solidFill>
                <a:latin typeface="黑体" panose="02010609060101010101" pitchFamily="49" charset="-122"/>
                <a:ea typeface="黑体" panose="02010609060101010101" pitchFamily="49" charset="-122"/>
              </a:rPr>
              <a:t>自令</a:t>
            </a:r>
            <a:r>
              <a:rPr lang="zh-CN" sz="3200" b="1" u="sng">
                <a:solidFill>
                  <a:srgbClr val="FF0066"/>
                </a:solidFill>
                <a:latin typeface="黑体" panose="02010609060101010101" pitchFamily="49" charset="-122"/>
                <a:ea typeface="黑体" panose="02010609060101010101" pitchFamily="49" charset="-122"/>
              </a:rPr>
              <a:t>见</a:t>
            </a:r>
            <a:r>
              <a:rPr lang="zh-CN" sz="3200" b="1" u="sng">
                <a:latin typeface="黑体" panose="02010609060101010101" pitchFamily="49" charset="-122"/>
                <a:ea typeface="黑体" panose="02010609060101010101" pitchFamily="49" charset="-122"/>
              </a:rPr>
              <a:t>放为？</a:t>
            </a:r>
            <a:r>
              <a:rPr lang="zh-CN" sz="3200" b="1">
                <a:ea typeface="黑体" panose="02010609060101010101" pitchFamily="49" charset="-122"/>
              </a:rPr>
              <a:t>”</a:t>
            </a:r>
            <a:r>
              <a:rPr lang="zh-CN" sz="3200" b="1">
                <a:latin typeface="黑体" panose="02010609060101010101" pitchFamily="49" charset="-122"/>
                <a:ea typeface="黑体" panose="02010609060101010101" pitchFamily="49" charset="-122"/>
              </a:rPr>
              <a:t>屈原曰：</a:t>
            </a:r>
            <a:r>
              <a:rPr lang="zh-CN" sz="3200" b="1">
                <a:ea typeface="黑体" panose="02010609060101010101" pitchFamily="49" charset="-122"/>
              </a:rPr>
              <a:t>“</a:t>
            </a:r>
            <a:r>
              <a:rPr lang="zh-CN" sz="3200" b="1">
                <a:latin typeface="黑体" panose="02010609060101010101" pitchFamily="49" charset="-122"/>
                <a:ea typeface="黑体" panose="02010609060101010101" pitchFamily="49" charset="-122"/>
              </a:rPr>
              <a:t>吾闻之，新沐者必弹冠，新浴者必振衣，人又谁能以</a:t>
            </a:r>
            <a:r>
              <a:rPr lang="zh-CN" sz="3200" b="1" u="sng">
                <a:latin typeface="黑体" panose="02010609060101010101" pitchFamily="49" charset="-122"/>
                <a:ea typeface="黑体" panose="02010609060101010101" pitchFamily="49" charset="-122"/>
              </a:rPr>
              <a:t>身之</a:t>
            </a:r>
            <a:r>
              <a:rPr lang="zh-CN" sz="3200" b="1" u="sng">
                <a:solidFill>
                  <a:srgbClr val="FF0066"/>
                </a:solidFill>
                <a:latin typeface="黑体" panose="02010609060101010101" pitchFamily="49" charset="-122"/>
                <a:ea typeface="黑体" panose="02010609060101010101" pitchFamily="49" charset="-122"/>
              </a:rPr>
              <a:t>察察</a:t>
            </a:r>
            <a:r>
              <a:rPr lang="zh-CN" sz="3200" b="1">
                <a:latin typeface="黑体" panose="02010609060101010101" pitchFamily="49" charset="-122"/>
                <a:ea typeface="黑体" panose="02010609060101010101" pitchFamily="49" charset="-122"/>
              </a:rPr>
              <a:t>，受</a:t>
            </a:r>
            <a:r>
              <a:rPr lang="zh-CN" sz="3200" b="1" u="sng">
                <a:latin typeface="黑体" panose="02010609060101010101" pitchFamily="49" charset="-122"/>
                <a:ea typeface="黑体" panose="02010609060101010101" pitchFamily="49" charset="-122"/>
              </a:rPr>
              <a:t>物之</a:t>
            </a:r>
            <a:r>
              <a:rPr lang="zh-CN" sz="3200" b="1" u="sng">
                <a:solidFill>
                  <a:srgbClr val="FF0000"/>
                </a:solidFill>
                <a:latin typeface="黑体" panose="02010609060101010101" pitchFamily="49" charset="-122"/>
                <a:ea typeface="黑体" panose="02010609060101010101" pitchFamily="49" charset="-122"/>
              </a:rPr>
              <a:t>汶汶</a:t>
            </a:r>
            <a:r>
              <a:rPr lang="zh-CN" sz="3200" b="1">
                <a:latin typeface="黑体" panose="02010609060101010101" pitchFamily="49" charset="-122"/>
                <a:ea typeface="黑体" panose="02010609060101010101" pitchFamily="49" charset="-122"/>
              </a:rPr>
              <a:t>者乎！宁赴常流而葬乎江鱼腹中耳，又安能以</a:t>
            </a:r>
            <a:r>
              <a:rPr lang="zh-CN" sz="3200" b="1">
                <a:solidFill>
                  <a:srgbClr val="FF0000"/>
                </a:solidFill>
                <a:latin typeface="黑体" panose="02010609060101010101" pitchFamily="49" charset="-122"/>
                <a:ea typeface="黑体" panose="02010609060101010101" pitchFamily="49" charset="-122"/>
              </a:rPr>
              <a:t>皓皓</a:t>
            </a:r>
            <a:r>
              <a:rPr lang="zh-CN" sz="3200" b="1">
                <a:latin typeface="黑体" panose="02010609060101010101" pitchFamily="49" charset="-122"/>
                <a:ea typeface="黑体" panose="02010609060101010101" pitchFamily="49" charset="-122"/>
              </a:rPr>
              <a:t>之白而蒙世俗之温</a:t>
            </a:r>
            <a:r>
              <a:rPr lang="zh-CN" sz="3200" b="1">
                <a:solidFill>
                  <a:srgbClr val="FF0000"/>
                </a:solidFill>
                <a:latin typeface="黑体" panose="02010609060101010101" pitchFamily="49" charset="-122"/>
                <a:ea typeface="黑体" panose="02010609060101010101" pitchFamily="49" charset="-122"/>
              </a:rPr>
              <a:t>蠖</a:t>
            </a:r>
            <a:r>
              <a:rPr lang="zh-CN" sz="3200" b="1">
                <a:latin typeface="黑体" panose="02010609060101010101" pitchFamily="49" charset="-122"/>
                <a:ea typeface="黑体" panose="02010609060101010101" pitchFamily="49" charset="-122"/>
              </a:rPr>
              <a:t>乎！</a:t>
            </a:r>
            <a:r>
              <a:rPr lang="zh-CN" sz="3200" b="1">
                <a:ea typeface="黑体" panose="02010609060101010101" pitchFamily="49" charset="-122"/>
              </a:rPr>
              <a:t>”</a:t>
            </a:r>
            <a:r>
              <a:rPr lang="zh-CN" sz="3200" b="1">
                <a:latin typeface="黑体" panose="02010609060101010101" pitchFamily="49" charset="-122"/>
                <a:ea typeface="黑体" panose="02010609060101010101" pitchFamily="49" charset="-122"/>
              </a:rPr>
              <a:t>乃作</a:t>
            </a:r>
            <a:r>
              <a:rPr lang="zh-CN" altLang="zh-CN" sz="3200" b="1">
                <a:latin typeface="黑体" panose="02010609060101010101" pitchFamily="49" charset="-122"/>
                <a:ea typeface="黑体" panose="02010609060101010101" pitchFamily="49" charset="-122"/>
              </a:rPr>
              <a:t>《</a:t>
            </a:r>
            <a:r>
              <a:rPr lang="zh-CN" sz="3200" b="1">
                <a:latin typeface="黑体" panose="02010609060101010101" pitchFamily="49" charset="-122"/>
                <a:ea typeface="黑体" panose="02010609060101010101" pitchFamily="49" charset="-122"/>
              </a:rPr>
              <a:t>怀沙</a:t>
            </a:r>
            <a:r>
              <a:rPr lang="zh-CN" altLang="zh-CN" sz="3200" b="1">
                <a:latin typeface="黑体" panose="02010609060101010101" pitchFamily="49" charset="-122"/>
                <a:ea typeface="黑体" panose="02010609060101010101" pitchFamily="49" charset="-122"/>
              </a:rPr>
              <a:t>》</a:t>
            </a:r>
            <a:r>
              <a:rPr lang="zh-CN" sz="3200" b="1">
                <a:latin typeface="黑体" panose="02010609060101010101" pitchFamily="49" charset="-122"/>
                <a:ea typeface="黑体" panose="02010609060101010101" pitchFamily="49" charset="-122"/>
              </a:rPr>
              <a:t>之赋。于是</a:t>
            </a:r>
            <a:r>
              <a:rPr lang="zh-CN" sz="3200" b="1">
                <a:solidFill>
                  <a:srgbClr val="FF0066"/>
                </a:solidFill>
                <a:latin typeface="黑体" panose="02010609060101010101" pitchFamily="49" charset="-122"/>
                <a:ea typeface="黑体" panose="02010609060101010101" pitchFamily="49" charset="-122"/>
              </a:rPr>
              <a:t>怀</a:t>
            </a:r>
            <a:r>
              <a:rPr lang="zh-CN" sz="3200" b="1">
                <a:latin typeface="黑体" panose="02010609060101010101" pitchFamily="49" charset="-122"/>
                <a:ea typeface="黑体" panose="02010609060101010101" pitchFamily="49" charset="-122"/>
              </a:rPr>
              <a:t>石，遂自投</a:t>
            </a:r>
            <a:r>
              <a:rPr lang="zh-CN" sz="3200" b="1">
                <a:solidFill>
                  <a:srgbClr val="FF0000"/>
                </a:solidFill>
                <a:latin typeface="黑体" panose="02010609060101010101" pitchFamily="49" charset="-122"/>
                <a:ea typeface="黑体" panose="02010609060101010101" pitchFamily="49" charset="-122"/>
              </a:rPr>
              <a:t>汨</a:t>
            </a:r>
            <a:r>
              <a:rPr lang="zh-CN" sz="3200" b="1">
                <a:latin typeface="黑体" panose="02010609060101010101" pitchFamily="49" charset="-122"/>
                <a:ea typeface="黑体" panose="02010609060101010101" pitchFamily="49" charset="-122"/>
              </a:rPr>
              <a:t>罗以死。</a:t>
            </a:r>
          </a:p>
        </p:txBody>
      </p:sp>
    </p:spTree>
    <p:extLst>
      <p:ext uri="{BB962C8B-B14F-4D97-AF65-F5344CB8AC3E}">
        <p14:creationId xmlns:p14="http://schemas.microsoft.com/office/powerpoint/2010/main" val="258784701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 Box 2"/>
          <p:cNvSpPr txBox="1">
            <a:spLocks noChangeArrowheads="1"/>
          </p:cNvSpPr>
          <p:nvPr/>
        </p:nvSpPr>
        <p:spPr bwMode="auto">
          <a:xfrm>
            <a:off x="499056" y="318752"/>
            <a:ext cx="8181304" cy="594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spcBef>
                <a:spcPct val="50000"/>
              </a:spcBef>
            </a:pPr>
            <a:r>
              <a:rPr lang="zh-CN" sz="2800" b="1" dirty="0">
                <a:solidFill>
                  <a:srgbClr val="0000FF"/>
                </a:solidFill>
                <a:latin typeface="黑体" panose="02010609060101010101" pitchFamily="49" charset="-122"/>
                <a:ea typeface="黑体" panose="02010609060101010101" pitchFamily="49" charset="-122"/>
              </a:rPr>
              <a:t>　</a:t>
            </a:r>
            <a:r>
              <a:rPr lang="zh-CN" sz="3200" b="1" dirty="0">
                <a:solidFill>
                  <a:srgbClr val="0000FF"/>
                </a:solidFill>
                <a:latin typeface="黑体" panose="02010609060101010101" pitchFamily="49" charset="-122"/>
                <a:ea typeface="黑体" panose="02010609060101010101" pitchFamily="49" charset="-122"/>
              </a:rPr>
              <a:t>屈原说：</a:t>
            </a:r>
            <a:r>
              <a:rPr lang="zh-CN" sz="3200" b="1" dirty="0">
                <a:solidFill>
                  <a:srgbClr val="0000FF"/>
                </a:solidFill>
                <a:ea typeface="黑体" panose="02010609060101010101" pitchFamily="49" charset="-122"/>
              </a:rPr>
              <a:t>“</a:t>
            </a:r>
            <a:r>
              <a:rPr lang="zh-CN" sz="3200" b="1" u="sng" dirty="0">
                <a:latin typeface="黑体" panose="02010609060101010101" pitchFamily="49" charset="-122"/>
                <a:ea typeface="黑体" panose="02010609060101010101" pitchFamily="49" charset="-122"/>
              </a:rPr>
              <a:t>整个</a:t>
            </a:r>
            <a:r>
              <a:rPr lang="zh-CN" sz="3200" b="1" u="sng" dirty="0">
                <a:solidFill>
                  <a:srgbClr val="FF0066"/>
                </a:solidFill>
                <a:latin typeface="黑体" panose="02010609060101010101" pitchFamily="49" charset="-122"/>
                <a:ea typeface="黑体" panose="02010609060101010101" pitchFamily="49" charset="-122"/>
              </a:rPr>
              <a:t>社会都污浊，我一人洁净；众人都昏醉，我一人清醒，</a:t>
            </a:r>
            <a:r>
              <a:rPr lang="zh-CN" sz="3200" b="1" u="sng" dirty="0">
                <a:solidFill>
                  <a:srgbClr val="A50021"/>
                </a:solidFill>
                <a:latin typeface="黑体" panose="02010609060101010101" pitchFamily="49" charset="-122"/>
                <a:ea typeface="黑体" panose="02010609060101010101" pitchFamily="49" charset="-122"/>
              </a:rPr>
              <a:t>因此</a:t>
            </a:r>
            <a:r>
              <a:rPr lang="zh-CN" sz="3200" b="1" u="sng" dirty="0">
                <a:latin typeface="黑体" panose="02010609060101010101" pitchFamily="49" charset="-122"/>
                <a:ea typeface="黑体" panose="02010609060101010101" pitchFamily="49" charset="-122"/>
              </a:rPr>
              <a:t>被</a:t>
            </a:r>
            <a:r>
              <a:rPr lang="zh-CN" sz="3200" b="1" u="sng" dirty="0">
                <a:solidFill>
                  <a:srgbClr val="FF0066"/>
                </a:solidFill>
                <a:latin typeface="黑体" panose="02010609060101010101" pitchFamily="49" charset="-122"/>
                <a:ea typeface="黑体" panose="02010609060101010101" pitchFamily="49" charset="-122"/>
              </a:rPr>
              <a:t>放逐。</a:t>
            </a:r>
            <a:r>
              <a:rPr lang="zh-CN" sz="3200" b="1" dirty="0">
                <a:solidFill>
                  <a:srgbClr val="0000FF"/>
                </a:solidFill>
                <a:ea typeface="黑体" panose="02010609060101010101" pitchFamily="49" charset="-122"/>
              </a:rPr>
              <a:t>”</a:t>
            </a:r>
            <a:endParaRPr lang="zh-CN" sz="3200" b="1" dirty="0">
              <a:solidFill>
                <a:srgbClr val="0000FF"/>
              </a:solidFill>
              <a:latin typeface="黑体" panose="02010609060101010101" pitchFamily="49" charset="-122"/>
              <a:ea typeface="黑体" panose="02010609060101010101" pitchFamily="49" charset="-122"/>
            </a:endParaRPr>
          </a:p>
          <a:p>
            <a:pPr algn="just">
              <a:spcBef>
                <a:spcPct val="50000"/>
              </a:spcBef>
            </a:pPr>
            <a:r>
              <a:rPr lang="zh-CN" sz="3200" b="1" dirty="0">
                <a:solidFill>
                  <a:srgbClr val="0000FF"/>
                </a:solidFill>
                <a:latin typeface="黑体" panose="02010609060101010101" pitchFamily="49" charset="-122"/>
                <a:ea typeface="黑体" panose="02010609060101010101" pitchFamily="49" charset="-122"/>
              </a:rPr>
              <a:t>　渔父说：</a:t>
            </a:r>
            <a:r>
              <a:rPr lang="zh-CN" sz="3200" b="1" dirty="0">
                <a:solidFill>
                  <a:srgbClr val="0000FF"/>
                </a:solidFill>
                <a:ea typeface="黑体" panose="02010609060101010101" pitchFamily="49" charset="-122"/>
              </a:rPr>
              <a:t>“</a:t>
            </a:r>
            <a:r>
              <a:rPr lang="zh-CN" sz="3200" b="1" dirty="0">
                <a:solidFill>
                  <a:srgbClr val="0000FF"/>
                </a:solidFill>
                <a:latin typeface="黑体" panose="02010609060101010101" pitchFamily="49" charset="-122"/>
                <a:ea typeface="黑体" panose="02010609060101010101" pitchFamily="49" charset="-122"/>
              </a:rPr>
              <a:t>那聪明通达的人，</a:t>
            </a:r>
            <a:r>
              <a:rPr lang="zh-CN" sz="3200" b="1" u="sng" dirty="0">
                <a:solidFill>
                  <a:srgbClr val="A50021"/>
                </a:solidFill>
                <a:latin typeface="黑体" panose="02010609060101010101" pitchFamily="49" charset="-122"/>
                <a:ea typeface="黑体" panose="02010609060101010101" pitchFamily="49" charset="-122"/>
              </a:rPr>
              <a:t>不</a:t>
            </a:r>
            <a:r>
              <a:rPr lang="zh-CN" sz="3200" b="1" u="sng" dirty="0">
                <a:solidFill>
                  <a:srgbClr val="FF0066"/>
                </a:solidFill>
                <a:latin typeface="黑体" panose="02010609060101010101" pitchFamily="49" charset="-122"/>
                <a:ea typeface="黑体" panose="02010609060101010101" pitchFamily="49" charset="-122"/>
              </a:rPr>
              <a:t>被</a:t>
            </a:r>
            <a:r>
              <a:rPr lang="zh-CN" sz="3200" b="1" u="sng" dirty="0">
                <a:solidFill>
                  <a:srgbClr val="A50021"/>
                </a:solidFill>
                <a:latin typeface="黑体" panose="02010609060101010101" pitchFamily="49" charset="-122"/>
                <a:ea typeface="黑体" panose="02010609060101010101" pitchFamily="49" charset="-122"/>
              </a:rPr>
              <a:t>外界事物拘束，而能够跟世俗一道</a:t>
            </a:r>
            <a:r>
              <a:rPr lang="zh-CN" sz="3200" b="1" u="sng" dirty="0">
                <a:solidFill>
                  <a:srgbClr val="FF0066"/>
                </a:solidFill>
                <a:latin typeface="黑体" panose="02010609060101010101" pitchFamily="49" charset="-122"/>
                <a:ea typeface="黑体" panose="02010609060101010101" pitchFamily="49" charset="-122"/>
              </a:rPr>
              <a:t>变化</a:t>
            </a:r>
            <a:r>
              <a:rPr lang="zh-CN" sz="3200" b="1" u="sng" dirty="0">
                <a:solidFill>
                  <a:srgbClr val="A50021"/>
                </a:solidFill>
                <a:latin typeface="黑体" panose="02010609060101010101" pitchFamily="49" charset="-122"/>
                <a:ea typeface="黑体" panose="02010609060101010101" pitchFamily="49" charset="-122"/>
              </a:rPr>
              <a:t>。</a:t>
            </a:r>
            <a:r>
              <a:rPr lang="zh-CN" sz="3200" b="1" dirty="0">
                <a:solidFill>
                  <a:srgbClr val="0000FF"/>
                </a:solidFill>
                <a:latin typeface="黑体" panose="02010609060101010101" pitchFamily="49" charset="-122"/>
                <a:ea typeface="黑体" panose="02010609060101010101" pitchFamily="49" charset="-122"/>
              </a:rPr>
              <a:t>整个社会浑浊，为什么不顺应潮流去推波助澜呢</a:t>
            </a:r>
            <a:r>
              <a:rPr lang="zh-CN" altLang="zh-CN" sz="3200" b="1" dirty="0">
                <a:solidFill>
                  <a:srgbClr val="0000FF"/>
                </a:solidFill>
                <a:latin typeface="黑体" panose="02010609060101010101" pitchFamily="49" charset="-122"/>
                <a:ea typeface="黑体" panose="02010609060101010101" pitchFamily="49" charset="-122"/>
              </a:rPr>
              <a:t>?</a:t>
            </a:r>
            <a:r>
              <a:rPr lang="zh-CN" sz="3200" b="1" dirty="0">
                <a:solidFill>
                  <a:srgbClr val="0000FF"/>
                </a:solidFill>
                <a:latin typeface="黑体" panose="02010609060101010101" pitchFamily="49" charset="-122"/>
                <a:ea typeface="黑体" panose="02010609060101010101" pitchFamily="49" charset="-122"/>
              </a:rPr>
              <a:t>众人都昏醉，为什么不一起吃点酒糟、饮点薄酒呢</a:t>
            </a:r>
            <a:r>
              <a:rPr lang="zh-CN" altLang="zh-CN" sz="3200" b="1" dirty="0">
                <a:solidFill>
                  <a:srgbClr val="0000FF"/>
                </a:solidFill>
                <a:latin typeface="黑体" panose="02010609060101010101" pitchFamily="49" charset="-122"/>
                <a:ea typeface="黑体" panose="02010609060101010101" pitchFamily="49" charset="-122"/>
              </a:rPr>
              <a:t>?</a:t>
            </a:r>
            <a:r>
              <a:rPr lang="zh-CN" sz="3200" b="1" u="sng" dirty="0">
                <a:solidFill>
                  <a:srgbClr val="FF0066"/>
                </a:solidFill>
                <a:latin typeface="黑体" panose="02010609060101010101" pitchFamily="49" charset="-122"/>
                <a:ea typeface="黑体" panose="02010609060101010101" pitchFamily="49" charset="-122"/>
              </a:rPr>
              <a:t>为什么要特意保持美玉一样高洁的品德而使自己</a:t>
            </a:r>
            <a:r>
              <a:rPr lang="zh-CN" sz="3200" b="1" u="sng" dirty="0">
                <a:latin typeface="黑体" panose="02010609060101010101" pitchFamily="49" charset="-122"/>
                <a:ea typeface="黑体" panose="02010609060101010101" pitchFamily="49" charset="-122"/>
              </a:rPr>
              <a:t>被</a:t>
            </a:r>
            <a:r>
              <a:rPr lang="zh-CN" sz="3200" b="1" u="sng" dirty="0">
                <a:solidFill>
                  <a:srgbClr val="FF0066"/>
                </a:solidFill>
                <a:latin typeface="黑体" panose="02010609060101010101" pitchFamily="49" charset="-122"/>
                <a:ea typeface="黑体" panose="02010609060101010101" pitchFamily="49" charset="-122"/>
              </a:rPr>
              <a:t>放逐呢</a:t>
            </a:r>
            <a:r>
              <a:rPr lang="zh-CN" altLang="zh-CN" sz="3200" b="1" u="sng" dirty="0">
                <a:solidFill>
                  <a:srgbClr val="FF0066"/>
                </a:solidFill>
                <a:latin typeface="黑体" panose="02010609060101010101" pitchFamily="49" charset="-122"/>
                <a:ea typeface="黑体" panose="02010609060101010101" pitchFamily="49" charset="-122"/>
              </a:rPr>
              <a:t>?</a:t>
            </a:r>
            <a:r>
              <a:rPr lang="zh-CN" altLang="zh-CN" sz="3200" b="1" u="sng" dirty="0">
                <a:solidFill>
                  <a:srgbClr val="FF0066"/>
                </a:solidFill>
                <a:ea typeface="黑体" panose="02010609060101010101" pitchFamily="49" charset="-122"/>
              </a:rPr>
              <a:t>”</a:t>
            </a:r>
            <a:endParaRPr lang="zh-CN" altLang="zh-CN" sz="3200" b="1" u="sng" dirty="0">
              <a:solidFill>
                <a:srgbClr val="FF0066"/>
              </a:solidFill>
              <a:latin typeface="黑体" panose="02010609060101010101" pitchFamily="49" charset="-122"/>
              <a:ea typeface="黑体" panose="02010609060101010101" pitchFamily="49" charset="-122"/>
            </a:endParaRPr>
          </a:p>
          <a:p>
            <a:pPr algn="just">
              <a:spcBef>
                <a:spcPct val="50000"/>
              </a:spcBef>
            </a:pPr>
            <a:r>
              <a:rPr lang="zh-CN" sz="3200" b="1" dirty="0">
                <a:solidFill>
                  <a:srgbClr val="FF0066"/>
                </a:solidFill>
                <a:latin typeface="黑体" panose="02010609060101010101" pitchFamily="49" charset="-122"/>
                <a:ea typeface="黑体" panose="02010609060101010101" pitchFamily="49" charset="-122"/>
              </a:rPr>
              <a:t>　</a:t>
            </a:r>
            <a:r>
              <a:rPr lang="zh-CN" sz="3200" b="1" dirty="0">
                <a:solidFill>
                  <a:srgbClr val="0000FF"/>
                </a:solidFill>
                <a:latin typeface="黑体" panose="02010609060101010101" pitchFamily="49" charset="-122"/>
                <a:ea typeface="黑体" panose="02010609060101010101" pitchFamily="49" charset="-122"/>
              </a:rPr>
              <a:t>又有谁愿意让自己的洁白之身受脏物的污染呢</a:t>
            </a:r>
            <a:r>
              <a:rPr lang="zh-CN" altLang="zh-CN" sz="3200" b="1" dirty="0">
                <a:solidFill>
                  <a:srgbClr val="0000FF"/>
                </a:solidFill>
                <a:latin typeface="黑体" panose="02010609060101010101" pitchFamily="49" charset="-122"/>
                <a:ea typeface="黑体" panose="02010609060101010101" pitchFamily="49" charset="-122"/>
              </a:rPr>
              <a:t>?</a:t>
            </a:r>
            <a:r>
              <a:rPr lang="zh-CN" sz="3200" b="1" dirty="0">
                <a:solidFill>
                  <a:srgbClr val="0000FF"/>
                </a:solidFill>
                <a:latin typeface="黑体" panose="02010609060101010101" pitchFamily="49" charset="-122"/>
                <a:ea typeface="黑体" panose="02010609060101010101" pitchFamily="49" charset="-122"/>
              </a:rPr>
              <a:t>宁可跳进江水，葬身在鱼腹之中，又怎能拿高洁的品德，去蒙受浊世的污垢呢</a:t>
            </a:r>
            <a:r>
              <a:rPr lang="zh-CN" altLang="zh-CN" sz="3200" b="1" dirty="0">
                <a:solidFill>
                  <a:srgbClr val="0000FF"/>
                </a:solidFill>
                <a:latin typeface="黑体" panose="02010609060101010101" pitchFamily="49" charset="-122"/>
                <a:ea typeface="黑体" panose="02010609060101010101" pitchFamily="49" charset="-122"/>
              </a:rPr>
              <a:t>? </a:t>
            </a:r>
          </a:p>
        </p:txBody>
      </p:sp>
    </p:spTree>
    <p:extLst>
      <p:ext uri="{BB962C8B-B14F-4D97-AF65-F5344CB8AC3E}">
        <p14:creationId xmlns:p14="http://schemas.microsoft.com/office/powerpoint/2010/main" val="239743381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0962">
                                            <p:txEl>
                                              <p:pRg st="0" end="0"/>
                                            </p:txEl>
                                          </p:spTgt>
                                        </p:tgtEl>
                                        <p:attrNameLst>
                                          <p:attrName>style.visibility</p:attrName>
                                        </p:attrNameLst>
                                      </p:cBhvr>
                                      <p:to>
                                        <p:strVal val="visible"/>
                                      </p:to>
                                    </p:set>
                                    <p:anim calcmode="lin" valueType="num">
                                      <p:cBhvr additive="base">
                                        <p:cTn id="7" dur="500" fill="hold"/>
                                        <p:tgtEl>
                                          <p:spTgt spid="4096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096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0962">
                                            <p:txEl>
                                              <p:pRg st="1" end="1"/>
                                            </p:txEl>
                                          </p:spTgt>
                                        </p:tgtEl>
                                        <p:attrNameLst>
                                          <p:attrName>style.visibility</p:attrName>
                                        </p:attrNameLst>
                                      </p:cBhvr>
                                      <p:to>
                                        <p:strVal val="visible"/>
                                      </p:to>
                                    </p:set>
                                    <p:anim calcmode="lin" valueType="num">
                                      <p:cBhvr additive="base">
                                        <p:cTn id="13" dur="500" fill="hold"/>
                                        <p:tgtEl>
                                          <p:spTgt spid="40962">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0962">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0962">
                                            <p:txEl>
                                              <p:pRg st="2" end="2"/>
                                            </p:txEl>
                                          </p:spTgt>
                                        </p:tgtEl>
                                        <p:attrNameLst>
                                          <p:attrName>style.visibility</p:attrName>
                                        </p:attrNameLst>
                                      </p:cBhvr>
                                      <p:to>
                                        <p:strVal val="visible"/>
                                      </p:to>
                                    </p:set>
                                    <p:anim calcmode="lin" valueType="num">
                                      <p:cBhvr additive="base">
                                        <p:cTn id="19" dur="500" fill="hold"/>
                                        <p:tgtEl>
                                          <p:spTgt spid="40962">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0962">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build="p"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1010" y="381000"/>
            <a:ext cx="8241030" cy="5974080"/>
          </a:xfrm>
        </p:spPr>
        <p:txBody>
          <a:bodyPr>
            <a:normAutofit/>
          </a:bodyPr>
          <a:lstStyle/>
          <a:p>
            <a:pPr>
              <a:lnSpc>
                <a:spcPct val="100000"/>
              </a:lnSpc>
              <a:spcBef>
                <a:spcPts val="600"/>
              </a:spcBef>
            </a:pPr>
            <a:r>
              <a:rPr lang="zh-CN" altLang="zh-CN" sz="3200" b="1" dirty="0">
                <a:ea typeface="黑体" panose="02010609060101010101" pitchFamily="49" charset="-122"/>
              </a:rPr>
              <a:t>①“被发行吟泽畔”：被：同“披”。</a:t>
            </a:r>
          </a:p>
          <a:p>
            <a:pPr>
              <a:lnSpc>
                <a:spcPct val="100000"/>
              </a:lnSpc>
              <a:spcBef>
                <a:spcPts val="600"/>
              </a:spcBef>
            </a:pPr>
            <a:r>
              <a:rPr lang="zh-CN" altLang="zh-CN" sz="3200" b="1" dirty="0">
                <a:ea typeface="黑体" panose="02010609060101010101" pitchFamily="49" charset="-122"/>
              </a:rPr>
              <a:t>②“颜色”：脸色。</a:t>
            </a:r>
          </a:p>
          <a:p>
            <a:pPr>
              <a:lnSpc>
                <a:spcPct val="100000"/>
              </a:lnSpc>
              <a:spcBef>
                <a:spcPts val="600"/>
              </a:spcBef>
            </a:pPr>
            <a:r>
              <a:rPr lang="zh-CN" altLang="zh-CN" sz="3200" b="1" dirty="0">
                <a:ea typeface="黑体" panose="02010609060101010101" pitchFamily="49" charset="-122"/>
              </a:rPr>
              <a:t>③“形容枯槁”：形体容貌消瘦。形容：形体容貌，样子。枯槁：干枯，形容消瘦。</a:t>
            </a:r>
          </a:p>
          <a:p>
            <a:pPr marL="0" indent="0">
              <a:lnSpc>
                <a:spcPct val="100000"/>
              </a:lnSpc>
              <a:spcBef>
                <a:spcPts val="600"/>
              </a:spcBef>
              <a:buNone/>
            </a:pPr>
            <a:r>
              <a:rPr lang="en-US" altLang="zh-CN" b="1" dirty="0" smtClean="0">
                <a:solidFill>
                  <a:srgbClr val="002060"/>
                </a:solidFill>
                <a:latin typeface="黑体" panose="02010609060101010101" pitchFamily="49" charset="-122"/>
                <a:ea typeface="黑体" panose="02010609060101010101" pitchFamily="49" charset="-122"/>
              </a:rPr>
              <a:t>    </a:t>
            </a:r>
            <a:r>
              <a:rPr lang="zh-CN" altLang="zh-CN" sz="3200" b="1" dirty="0" smtClean="0">
                <a:solidFill>
                  <a:srgbClr val="002060"/>
                </a:solidFill>
                <a:latin typeface="黑体" panose="02010609060101010101" pitchFamily="49" charset="-122"/>
                <a:ea typeface="黑体" panose="02010609060101010101" pitchFamily="49" charset="-122"/>
              </a:rPr>
              <a:t>这一部分着重记叙屈原与渔父的对话，有什么作用？</a:t>
            </a:r>
          </a:p>
          <a:p>
            <a:pPr marL="0" indent="0">
              <a:lnSpc>
                <a:spcPct val="100000"/>
              </a:lnSpc>
              <a:spcBef>
                <a:spcPts val="600"/>
              </a:spcBef>
              <a:buNone/>
            </a:pPr>
            <a:r>
              <a:rPr lang="zh-CN" altLang="zh-CN" b="1" dirty="0" smtClean="0">
                <a:latin typeface="黑体" panose="02010609060101010101" pitchFamily="49" charset="-122"/>
                <a:ea typeface="黑体" panose="02010609060101010101" pitchFamily="49" charset="-122"/>
              </a:rPr>
              <a:t>　　</a:t>
            </a:r>
            <a:r>
              <a:rPr lang="zh-CN" altLang="zh-CN" sz="3200" b="1" dirty="0" smtClean="0">
                <a:latin typeface="黑体" panose="02010609060101010101" pitchFamily="49" charset="-122"/>
                <a:ea typeface="黑体" panose="02010609060101010101" pitchFamily="49" charset="-122"/>
              </a:rPr>
              <a:t>通过对话描写，揭示屈原</a:t>
            </a:r>
            <a:r>
              <a:rPr lang="zh-CN" altLang="zh-CN" sz="3200" b="1" dirty="0" smtClean="0">
                <a:ea typeface="黑体" panose="02010609060101010101" pitchFamily="49" charset="-122"/>
              </a:rPr>
              <a:t>“</a:t>
            </a:r>
            <a:r>
              <a:rPr lang="zh-CN" altLang="zh-CN" sz="3200" b="1" dirty="0" smtClean="0">
                <a:latin typeface="黑体" panose="02010609060101010101" pitchFamily="49" charset="-122"/>
                <a:ea typeface="黑体" panose="02010609060101010101" pitchFamily="49" charset="-122"/>
              </a:rPr>
              <a:t>见放</a:t>
            </a:r>
            <a:r>
              <a:rPr lang="zh-CN" altLang="zh-CN" sz="3200" b="1" dirty="0" smtClean="0">
                <a:ea typeface="黑体" panose="02010609060101010101" pitchFamily="49" charset="-122"/>
              </a:rPr>
              <a:t>”</a:t>
            </a:r>
            <a:r>
              <a:rPr lang="zh-CN" altLang="zh-CN" sz="3200" b="1" dirty="0" smtClean="0">
                <a:latin typeface="黑体" panose="02010609060101010101" pitchFamily="49" charset="-122"/>
                <a:ea typeface="黑体" panose="02010609060101010101" pitchFamily="49" charset="-122"/>
              </a:rPr>
              <a:t>是时代的悲剧，表现屈原</a:t>
            </a:r>
            <a:r>
              <a:rPr lang="zh-CN" altLang="zh-CN" sz="3200" b="1" dirty="0" smtClean="0">
                <a:ea typeface="黑体" panose="02010609060101010101" pitchFamily="49" charset="-122"/>
              </a:rPr>
              <a:t>“</a:t>
            </a:r>
            <a:r>
              <a:rPr lang="zh-CN" altLang="zh-CN" sz="3200" b="1" dirty="0" smtClean="0">
                <a:latin typeface="黑体" panose="02010609060101010101" pitchFamily="49" charset="-122"/>
                <a:ea typeface="黑体" panose="02010609060101010101" pitchFamily="49" charset="-122"/>
              </a:rPr>
              <a:t>吾不能变心以从俗</a:t>
            </a:r>
            <a:r>
              <a:rPr lang="zh-CN" altLang="zh-CN" sz="3200" b="1" dirty="0" smtClean="0">
                <a:ea typeface="黑体" panose="02010609060101010101" pitchFamily="49" charset="-122"/>
              </a:rPr>
              <a:t>”</a:t>
            </a:r>
            <a:r>
              <a:rPr lang="zh-CN" altLang="zh-CN" sz="3200" b="1" dirty="0" smtClean="0">
                <a:latin typeface="黑体" panose="02010609060101010101" pitchFamily="49" charset="-122"/>
                <a:ea typeface="黑体" panose="02010609060101010101" pitchFamily="49" charset="-122"/>
              </a:rPr>
              <a:t>，宁赴常流也不与世俗同流合污的高贵品质。这段对话实际上是关于人生哲理的精辟议论，</a:t>
            </a:r>
            <a:r>
              <a:rPr lang="zh-CN" altLang="zh-CN" sz="3200" b="1" u="sng" dirty="0" smtClean="0">
                <a:solidFill>
                  <a:srgbClr val="0000FF"/>
                </a:solidFill>
                <a:latin typeface="黑体" panose="02010609060101010101" pitchFamily="49" charset="-122"/>
                <a:ea typeface="黑体" panose="02010609060101010101" pitchFamily="49" charset="-122"/>
              </a:rPr>
              <a:t>即明屈原之志，亦抒作者太史公之情。 </a:t>
            </a:r>
            <a:endParaRPr lang="zh-CN" altLang="zh-CN" sz="3200" b="1" u="sng" dirty="0">
              <a:solidFill>
                <a:srgbClr val="0000FF"/>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63008286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2"/>
          <p:cNvSpPr txBox="1">
            <a:spLocks noChangeArrowheads="1"/>
          </p:cNvSpPr>
          <p:nvPr/>
        </p:nvSpPr>
        <p:spPr bwMode="auto">
          <a:xfrm>
            <a:off x="323850" y="188913"/>
            <a:ext cx="8515350" cy="2062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200" b="1" dirty="0">
                <a:latin typeface="黑体" panose="02010609060101010101" pitchFamily="49" charset="-122"/>
                <a:ea typeface="黑体" panose="02010609060101010101" pitchFamily="49" charset="-122"/>
              </a:rPr>
              <a:t>　  屈原既死之后，楚有宋玉</a:t>
            </a:r>
            <a:r>
              <a:rPr lang="zh-CN" altLang="zh-CN" sz="3200" b="1" dirty="0">
                <a:latin typeface="黑体" panose="02010609060101010101" pitchFamily="49" charset="-122"/>
                <a:ea typeface="黑体" panose="02010609060101010101" pitchFamily="49" charset="-122"/>
              </a:rPr>
              <a:t>﹑</a:t>
            </a:r>
            <a:r>
              <a:rPr lang="zh-CN" sz="3200" b="1" dirty="0">
                <a:latin typeface="黑体" panose="02010609060101010101" pitchFamily="49" charset="-122"/>
                <a:ea typeface="黑体" panose="02010609060101010101" pitchFamily="49" charset="-122"/>
              </a:rPr>
              <a:t>唐勒</a:t>
            </a:r>
            <a:r>
              <a:rPr lang="zh-CN" altLang="zh-CN" sz="3200" b="1" dirty="0">
                <a:latin typeface="黑体" panose="02010609060101010101" pitchFamily="49" charset="-122"/>
                <a:ea typeface="黑体" panose="02010609060101010101" pitchFamily="49" charset="-122"/>
              </a:rPr>
              <a:t>﹑</a:t>
            </a:r>
            <a:r>
              <a:rPr lang="zh-CN" sz="3200" b="1" dirty="0">
                <a:latin typeface="黑体" panose="02010609060101010101" pitchFamily="49" charset="-122"/>
                <a:ea typeface="黑体" panose="02010609060101010101" pitchFamily="49" charset="-122"/>
              </a:rPr>
              <a:t>景差之徒者，</a:t>
            </a:r>
            <a:r>
              <a:rPr lang="zh-CN" sz="3200" b="1" u="sng" dirty="0">
                <a:solidFill>
                  <a:srgbClr val="0000FF"/>
                </a:solidFill>
                <a:latin typeface="黑体" panose="02010609060101010101" pitchFamily="49" charset="-122"/>
                <a:ea typeface="黑体" panose="02010609060101010101" pitchFamily="49" charset="-122"/>
              </a:rPr>
              <a:t>皆好辞而以赋</a:t>
            </a:r>
            <a:r>
              <a:rPr lang="zh-CN" sz="3200" b="1" u="sng" dirty="0">
                <a:solidFill>
                  <a:srgbClr val="C00000"/>
                </a:solidFill>
                <a:latin typeface="黑体" panose="02010609060101010101" pitchFamily="49" charset="-122"/>
                <a:ea typeface="黑体" panose="02010609060101010101" pitchFamily="49" charset="-122"/>
              </a:rPr>
              <a:t>见</a:t>
            </a:r>
            <a:r>
              <a:rPr lang="zh-CN" sz="3200" b="1" u="sng" dirty="0">
                <a:solidFill>
                  <a:srgbClr val="0000FF"/>
                </a:solidFill>
                <a:latin typeface="黑体" panose="02010609060101010101" pitchFamily="49" charset="-122"/>
                <a:ea typeface="黑体" panose="02010609060101010101" pitchFamily="49" charset="-122"/>
              </a:rPr>
              <a:t>称</a:t>
            </a:r>
            <a:r>
              <a:rPr lang="zh-CN" sz="3200" b="1" dirty="0">
                <a:latin typeface="黑体" panose="02010609060101010101" pitchFamily="49" charset="-122"/>
                <a:ea typeface="黑体" panose="02010609060101010101" pitchFamily="49" charset="-122"/>
              </a:rPr>
              <a:t>；</a:t>
            </a:r>
            <a:r>
              <a:rPr lang="zh-CN" sz="3200" b="1" dirty="0">
                <a:solidFill>
                  <a:srgbClr val="C00000"/>
                </a:solidFill>
                <a:latin typeface="黑体" panose="02010609060101010101" pitchFamily="49" charset="-122"/>
                <a:ea typeface="黑体" panose="02010609060101010101" pitchFamily="49" charset="-122"/>
              </a:rPr>
              <a:t>然</a:t>
            </a:r>
            <a:r>
              <a:rPr lang="zh-CN" sz="3200" b="1" dirty="0">
                <a:latin typeface="黑体" panose="02010609060101010101" pitchFamily="49" charset="-122"/>
                <a:ea typeface="黑体" panose="02010609060101010101" pitchFamily="49" charset="-122"/>
              </a:rPr>
              <a:t>皆</a:t>
            </a:r>
            <a:r>
              <a:rPr lang="zh-CN" sz="3200" b="1" dirty="0">
                <a:solidFill>
                  <a:srgbClr val="C00000"/>
                </a:solidFill>
                <a:latin typeface="黑体" panose="02010609060101010101" pitchFamily="49" charset="-122"/>
                <a:ea typeface="黑体" panose="02010609060101010101" pitchFamily="49" charset="-122"/>
              </a:rPr>
              <a:t>祖</a:t>
            </a:r>
            <a:r>
              <a:rPr lang="zh-CN" sz="3200" b="1" dirty="0">
                <a:latin typeface="黑体" panose="02010609060101010101" pitchFamily="49" charset="-122"/>
                <a:ea typeface="黑体" panose="02010609060101010101" pitchFamily="49" charset="-122"/>
              </a:rPr>
              <a:t>屈原之从容辞令，终莫敢直谏。</a:t>
            </a:r>
            <a:r>
              <a:rPr lang="zh-CN" sz="3200" b="1" u="sng" dirty="0">
                <a:solidFill>
                  <a:srgbClr val="0000FF"/>
                </a:solidFill>
                <a:latin typeface="黑体" panose="02010609060101010101" pitchFamily="49" charset="-122"/>
                <a:ea typeface="黑体" panose="02010609060101010101" pitchFamily="49" charset="-122"/>
              </a:rPr>
              <a:t>其后楚</a:t>
            </a:r>
            <a:r>
              <a:rPr lang="zh-CN" sz="3200" b="1" u="sng" dirty="0">
                <a:solidFill>
                  <a:srgbClr val="C00000"/>
                </a:solidFill>
                <a:latin typeface="黑体" panose="02010609060101010101" pitchFamily="49" charset="-122"/>
                <a:ea typeface="黑体" panose="02010609060101010101" pitchFamily="49" charset="-122"/>
              </a:rPr>
              <a:t>日</a:t>
            </a:r>
            <a:r>
              <a:rPr lang="zh-CN" sz="3200" b="1" u="sng" dirty="0">
                <a:solidFill>
                  <a:srgbClr val="0000FF"/>
                </a:solidFill>
                <a:latin typeface="黑体" panose="02010609060101010101" pitchFamily="49" charset="-122"/>
                <a:ea typeface="黑体" panose="02010609060101010101" pitchFamily="49" charset="-122"/>
              </a:rPr>
              <a:t>以削，数十年竟</a:t>
            </a:r>
            <a:r>
              <a:rPr lang="zh-CN" sz="3200" b="1" u="sng" dirty="0">
                <a:solidFill>
                  <a:srgbClr val="C00000"/>
                </a:solidFill>
                <a:latin typeface="黑体" panose="02010609060101010101" pitchFamily="49" charset="-122"/>
                <a:ea typeface="黑体" panose="02010609060101010101" pitchFamily="49" charset="-122"/>
              </a:rPr>
              <a:t>为</a:t>
            </a:r>
            <a:r>
              <a:rPr lang="zh-CN" sz="3200" b="1" u="sng" dirty="0">
                <a:solidFill>
                  <a:srgbClr val="0000FF"/>
                </a:solidFill>
                <a:latin typeface="黑体" panose="02010609060101010101" pitchFamily="49" charset="-122"/>
                <a:ea typeface="黑体" panose="02010609060101010101" pitchFamily="49" charset="-122"/>
              </a:rPr>
              <a:t>秦</a:t>
            </a:r>
            <a:r>
              <a:rPr lang="zh-CN" sz="3200" b="1" u="sng" dirty="0">
                <a:solidFill>
                  <a:srgbClr val="C00000"/>
                </a:solidFill>
                <a:latin typeface="黑体" panose="02010609060101010101" pitchFamily="49" charset="-122"/>
                <a:ea typeface="黑体" panose="02010609060101010101" pitchFamily="49" charset="-122"/>
              </a:rPr>
              <a:t>所</a:t>
            </a:r>
            <a:r>
              <a:rPr lang="zh-CN" sz="3200" b="1" u="sng" dirty="0">
                <a:solidFill>
                  <a:srgbClr val="0000FF"/>
                </a:solidFill>
                <a:latin typeface="黑体" panose="02010609060101010101" pitchFamily="49" charset="-122"/>
                <a:ea typeface="黑体" panose="02010609060101010101" pitchFamily="49" charset="-122"/>
              </a:rPr>
              <a:t>灭。</a:t>
            </a:r>
            <a:endParaRPr lang="zh-CN" sz="3200" u="sng" dirty="0">
              <a:solidFill>
                <a:srgbClr val="0000FF"/>
              </a:solidFill>
              <a:latin typeface="黑体" panose="02010609060101010101" pitchFamily="49" charset="-122"/>
              <a:ea typeface="黑体" panose="02010609060101010101" pitchFamily="49" charset="-122"/>
            </a:endParaRPr>
          </a:p>
        </p:txBody>
      </p:sp>
      <p:sp>
        <p:nvSpPr>
          <p:cNvPr id="43011" name="Text Box 3"/>
          <p:cNvSpPr txBox="1">
            <a:spLocks noChangeArrowheads="1"/>
          </p:cNvSpPr>
          <p:nvPr/>
        </p:nvSpPr>
        <p:spPr bwMode="auto">
          <a:xfrm>
            <a:off x="381000" y="2590800"/>
            <a:ext cx="8367713" cy="1076325"/>
          </a:xfrm>
          <a:prstGeom prst="rect">
            <a:avLst/>
          </a:prstGeom>
          <a:solidFill>
            <a:srgbClr val="CCFFFF"/>
          </a:solidFill>
          <a:ln w="9525" cmpd="sng">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lang="zh-CN" altLang="zh-CN" sz="3200" b="1" dirty="0">
                <a:solidFill>
                  <a:srgbClr val="C00000"/>
                </a:solidFill>
                <a:latin typeface="黑体" panose="02010609060101010101" pitchFamily="49" charset="-122"/>
                <a:ea typeface="黑体" panose="02010609060101010101" pitchFamily="49" charset="-122"/>
              </a:rPr>
              <a:t>★ </a:t>
            </a:r>
            <a:r>
              <a:rPr lang="zh-CN" sz="3200" b="1" dirty="0">
                <a:solidFill>
                  <a:srgbClr val="C00000"/>
                </a:solidFill>
                <a:latin typeface="黑体" panose="02010609060101010101" pitchFamily="49" charset="-122"/>
                <a:ea typeface="黑体" panose="02010609060101010101" pitchFamily="49" charset="-122"/>
              </a:rPr>
              <a:t>辞</a:t>
            </a:r>
            <a:r>
              <a:rPr lang="zh-CN" sz="3200" b="1" dirty="0">
                <a:latin typeface="黑体" panose="02010609060101010101" pitchFamily="49" charset="-122"/>
                <a:ea typeface="黑体" panose="02010609060101010101" pitchFamily="49" charset="-122"/>
              </a:rPr>
              <a:t>：文辞，这里指文学</a:t>
            </a:r>
            <a:r>
              <a:rPr lang="zh-CN" sz="3200" b="1" dirty="0" smtClean="0">
                <a:latin typeface="黑体" panose="02010609060101010101" pitchFamily="49" charset="-122"/>
                <a:ea typeface="黑体" panose="02010609060101010101" pitchFamily="49" charset="-122"/>
              </a:rPr>
              <a:t>。</a:t>
            </a:r>
            <a:r>
              <a:rPr lang="zh-CN" sz="3200" b="1" dirty="0" smtClean="0">
                <a:solidFill>
                  <a:srgbClr val="C00000"/>
                </a:solidFill>
                <a:latin typeface="黑体" panose="02010609060101010101" pitchFamily="49" charset="-122"/>
                <a:ea typeface="黑体" panose="02010609060101010101" pitchFamily="49" charset="-122"/>
              </a:rPr>
              <a:t>从容</a:t>
            </a:r>
            <a:r>
              <a:rPr lang="zh-CN" sz="3200" b="1" dirty="0">
                <a:solidFill>
                  <a:srgbClr val="C00000"/>
                </a:solidFill>
                <a:latin typeface="黑体" panose="02010609060101010101" pitchFamily="49" charset="-122"/>
                <a:ea typeface="黑体" panose="02010609060101010101" pitchFamily="49" charset="-122"/>
              </a:rPr>
              <a:t>辞令</a:t>
            </a:r>
            <a:r>
              <a:rPr lang="zh-CN" sz="3200" b="1" dirty="0">
                <a:latin typeface="黑体" panose="02010609060101010101" pitchFamily="49" charset="-122"/>
                <a:ea typeface="黑体" panose="02010609060101010101" pitchFamily="49" charset="-122"/>
              </a:rPr>
              <a:t>：说话得体，善于应酬。从容，言语举动适度得体。  </a:t>
            </a:r>
          </a:p>
        </p:txBody>
      </p:sp>
      <p:sp>
        <p:nvSpPr>
          <p:cNvPr id="43012" name="Rectangle 4"/>
          <p:cNvSpPr>
            <a:spLocks noChangeArrowheads="1"/>
          </p:cNvSpPr>
          <p:nvPr/>
        </p:nvSpPr>
        <p:spPr bwMode="auto">
          <a:xfrm>
            <a:off x="381000" y="3886200"/>
            <a:ext cx="8367713" cy="2538413"/>
          </a:xfrm>
          <a:prstGeom prst="rect">
            <a:avLst/>
          </a:prstGeom>
          <a:solidFill>
            <a:srgbClr val="FFFFCC"/>
          </a:solidFill>
          <a:ln w="9525" cmpd="sng">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just"/>
            <a:r>
              <a:rPr lang="zh-CN" altLang="zh-CN" sz="3200" b="1" dirty="0">
                <a:latin typeface="黑体" panose="02010609060101010101" pitchFamily="49" charset="-122"/>
                <a:ea typeface="黑体" panose="02010609060101010101" pitchFamily="49" charset="-122"/>
              </a:rPr>
              <a:t>    </a:t>
            </a:r>
            <a:r>
              <a:rPr lang="zh-CN" sz="3200" b="1" u="sng" dirty="0">
                <a:latin typeface="黑体" panose="02010609060101010101" pitchFamily="49" charset="-122"/>
                <a:ea typeface="黑体" panose="02010609060101010101" pitchFamily="49" charset="-122"/>
              </a:rPr>
              <a:t>都爱好文学而以善于作赋</a:t>
            </a:r>
            <a:r>
              <a:rPr lang="zh-CN" sz="3200" b="1" u="sng" dirty="0">
                <a:solidFill>
                  <a:srgbClr val="C00000"/>
                </a:solidFill>
                <a:latin typeface="黑体" panose="02010609060101010101" pitchFamily="49" charset="-122"/>
                <a:ea typeface="黑体" panose="02010609060101010101" pitchFamily="49" charset="-122"/>
              </a:rPr>
              <a:t>被</a:t>
            </a:r>
            <a:r>
              <a:rPr lang="zh-CN" sz="3200" b="1" u="sng" dirty="0">
                <a:latin typeface="黑体" panose="02010609060101010101" pitchFamily="49" charset="-122"/>
                <a:ea typeface="黑体" panose="02010609060101010101" pitchFamily="49" charset="-122"/>
              </a:rPr>
              <a:t>人称赞</a:t>
            </a:r>
            <a:r>
              <a:rPr lang="zh-CN" sz="3200" b="1" dirty="0">
                <a:latin typeface="黑体" panose="02010609060101010101" pitchFamily="49" charset="-122"/>
                <a:ea typeface="黑体" panose="02010609060101010101" pitchFamily="49" charset="-122"/>
              </a:rPr>
              <a:t>；</a:t>
            </a:r>
            <a:r>
              <a:rPr lang="zh-CN" sz="3200" b="1" dirty="0">
                <a:solidFill>
                  <a:srgbClr val="C00000"/>
                </a:solidFill>
                <a:latin typeface="黑体" panose="02010609060101010101" pitchFamily="49" charset="-122"/>
                <a:ea typeface="黑体" panose="02010609060101010101" pitchFamily="49" charset="-122"/>
              </a:rPr>
              <a:t>然而</a:t>
            </a:r>
            <a:r>
              <a:rPr lang="zh-CN" sz="3200" b="1" dirty="0">
                <a:latin typeface="黑体" panose="02010609060101010101" pitchFamily="49" charset="-122"/>
                <a:ea typeface="黑体" panose="02010609060101010101" pitchFamily="49" charset="-122"/>
              </a:rPr>
              <a:t>他们都只</a:t>
            </a:r>
            <a:r>
              <a:rPr lang="zh-CN" sz="3200" b="1" u="sng" dirty="0">
                <a:solidFill>
                  <a:srgbClr val="C00000"/>
                </a:solidFill>
                <a:latin typeface="黑体" panose="02010609060101010101" pitchFamily="49" charset="-122"/>
                <a:ea typeface="黑体" panose="02010609060101010101" pitchFamily="49" charset="-122"/>
              </a:rPr>
              <a:t>效法</a:t>
            </a:r>
            <a:r>
              <a:rPr lang="zh-CN" sz="3200" b="1" dirty="0">
                <a:latin typeface="黑体" panose="02010609060101010101" pitchFamily="49" charset="-122"/>
                <a:ea typeface="黑体" panose="02010609060101010101" pitchFamily="49" charset="-122"/>
              </a:rPr>
              <a:t>屈原的</a:t>
            </a:r>
            <a:r>
              <a:rPr lang="zh-CN" sz="3200" b="1" u="sng" dirty="0">
                <a:solidFill>
                  <a:srgbClr val="C00000"/>
                </a:solidFill>
                <a:latin typeface="黑体" panose="02010609060101010101" pitchFamily="49" charset="-122"/>
                <a:ea typeface="黑体" panose="02010609060101010101" pitchFamily="49" charset="-122"/>
              </a:rPr>
              <a:t>说话得体、善于应酬</a:t>
            </a:r>
            <a:r>
              <a:rPr lang="zh-CN" sz="3200" b="1" dirty="0">
                <a:latin typeface="黑体" panose="02010609060101010101" pitchFamily="49" charset="-122"/>
                <a:ea typeface="黑体" panose="02010609060101010101" pitchFamily="49" charset="-122"/>
              </a:rPr>
              <a:t>的一面，始终不能像屈原那样敢于直言相谏。</a:t>
            </a:r>
            <a:r>
              <a:rPr lang="zh-CN" sz="3200" b="1" dirty="0">
                <a:solidFill>
                  <a:srgbClr val="0000FF"/>
                </a:solidFill>
                <a:latin typeface="黑体" panose="02010609060101010101" pitchFamily="49" charset="-122"/>
                <a:ea typeface="黑体" panose="02010609060101010101" pitchFamily="49" charset="-122"/>
              </a:rPr>
              <a:t>此后楚国的领土</a:t>
            </a:r>
            <a:r>
              <a:rPr lang="zh-CN" sz="3200" b="1" u="sng" dirty="0">
                <a:solidFill>
                  <a:srgbClr val="C00000"/>
                </a:solidFill>
                <a:latin typeface="黑体" panose="02010609060101010101" pitchFamily="49" charset="-122"/>
                <a:ea typeface="黑体" panose="02010609060101010101" pitchFamily="49" charset="-122"/>
              </a:rPr>
              <a:t>一天比一天</a:t>
            </a:r>
            <a:r>
              <a:rPr lang="zh-CN" sz="3200" b="1" dirty="0">
                <a:solidFill>
                  <a:srgbClr val="0000FF"/>
                </a:solidFill>
                <a:latin typeface="黑体" panose="02010609060101010101" pitchFamily="49" charset="-122"/>
                <a:ea typeface="黑体" panose="02010609060101010101" pitchFamily="49" charset="-122"/>
              </a:rPr>
              <a:t>缩小，几十年后，</a:t>
            </a:r>
            <a:r>
              <a:rPr lang="zh-CN" sz="3200" b="1" u="sng" dirty="0">
                <a:solidFill>
                  <a:srgbClr val="0000FF"/>
                </a:solidFill>
                <a:latin typeface="黑体" panose="02010609060101010101" pitchFamily="49" charset="-122"/>
                <a:ea typeface="黑体" panose="02010609060101010101" pitchFamily="49" charset="-122"/>
              </a:rPr>
              <a:t>终于</a:t>
            </a:r>
            <a:r>
              <a:rPr lang="zh-CN" sz="3200" b="1" u="sng" dirty="0">
                <a:solidFill>
                  <a:srgbClr val="C00000"/>
                </a:solidFill>
                <a:latin typeface="黑体" panose="02010609060101010101" pitchFamily="49" charset="-122"/>
                <a:ea typeface="黑体" panose="02010609060101010101" pitchFamily="49" charset="-122"/>
              </a:rPr>
              <a:t>被</a:t>
            </a:r>
            <a:r>
              <a:rPr lang="zh-CN" sz="3200" b="1" u="sng" dirty="0">
                <a:solidFill>
                  <a:srgbClr val="0000FF"/>
                </a:solidFill>
                <a:latin typeface="黑体" panose="02010609060101010101" pitchFamily="49" charset="-122"/>
                <a:ea typeface="黑体" panose="02010609060101010101" pitchFamily="49" charset="-122"/>
              </a:rPr>
              <a:t>秦国灭了</a:t>
            </a:r>
            <a:r>
              <a:rPr lang="zh-CN" sz="3200" b="1" dirty="0">
                <a:solidFill>
                  <a:srgbClr val="0000FF"/>
                </a:solidFill>
                <a:latin typeface="黑体" panose="02010609060101010101" pitchFamily="49" charset="-122"/>
                <a:ea typeface="黑体" panose="02010609060101010101" pitchFamily="49" charset="-122"/>
              </a:rPr>
              <a:t>。 </a:t>
            </a:r>
          </a:p>
        </p:txBody>
      </p:sp>
    </p:spTree>
    <p:extLst>
      <p:ext uri="{BB962C8B-B14F-4D97-AF65-F5344CB8AC3E}">
        <p14:creationId xmlns:p14="http://schemas.microsoft.com/office/powerpoint/2010/main" val="208776489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3011"/>
                                        </p:tgtEl>
                                        <p:attrNameLst>
                                          <p:attrName>style.visibility</p:attrName>
                                        </p:attrNameLst>
                                      </p:cBhvr>
                                      <p:to>
                                        <p:strVal val="visible"/>
                                      </p:to>
                                    </p:set>
                                    <p:anim calcmode="lin" valueType="num">
                                      <p:cBhvr additive="base">
                                        <p:cTn id="7" dur="500" fill="hold"/>
                                        <p:tgtEl>
                                          <p:spTgt spid="43011"/>
                                        </p:tgtEl>
                                        <p:attrNameLst>
                                          <p:attrName>ppt_x</p:attrName>
                                        </p:attrNameLst>
                                      </p:cBhvr>
                                      <p:tavLst>
                                        <p:tav tm="0">
                                          <p:val>
                                            <p:strVal val="0-#ppt_w/2"/>
                                          </p:val>
                                        </p:tav>
                                        <p:tav tm="100000">
                                          <p:val>
                                            <p:strVal val="#ppt_x"/>
                                          </p:val>
                                        </p:tav>
                                      </p:tavLst>
                                    </p:anim>
                                    <p:anim calcmode="lin" valueType="num">
                                      <p:cBhvr additive="base">
                                        <p:cTn id="8" dur="500" fill="hold"/>
                                        <p:tgtEl>
                                          <p:spTgt spid="43011"/>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3012"/>
                                        </p:tgtEl>
                                        <p:attrNameLst>
                                          <p:attrName>style.visibility</p:attrName>
                                        </p:attrNameLst>
                                      </p:cBhvr>
                                      <p:to>
                                        <p:strVal val="visible"/>
                                      </p:to>
                                    </p:set>
                                    <p:anim calcmode="lin" valueType="num">
                                      <p:cBhvr additive="base">
                                        <p:cTn id="13" dur="500" fill="hold"/>
                                        <p:tgtEl>
                                          <p:spTgt spid="43012"/>
                                        </p:tgtEl>
                                        <p:attrNameLst>
                                          <p:attrName>ppt_x</p:attrName>
                                        </p:attrNameLst>
                                      </p:cBhvr>
                                      <p:tavLst>
                                        <p:tav tm="0">
                                          <p:val>
                                            <p:strVal val="0-#ppt_w/2"/>
                                          </p:val>
                                        </p:tav>
                                        <p:tav tm="100000">
                                          <p:val>
                                            <p:strVal val="#ppt_x"/>
                                          </p:val>
                                        </p:tav>
                                      </p:tavLst>
                                    </p:anim>
                                    <p:anim calcmode="lin" valueType="num">
                                      <p:cBhvr additive="base">
                                        <p:cTn id="14" dur="500" fill="hold"/>
                                        <p:tgtEl>
                                          <p:spTgt spid="430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animBg="1" autoUpdateAnimBg="0"/>
      <p:bldP spid="43012" grpId="0" animBg="1"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52450" y="777240"/>
            <a:ext cx="8027670" cy="5018723"/>
          </a:xfrm>
        </p:spPr>
        <p:txBody>
          <a:bodyPr>
            <a:normAutofit/>
          </a:bodyPr>
          <a:lstStyle/>
          <a:p>
            <a:pPr marL="0" indent="0">
              <a:lnSpc>
                <a:spcPct val="120000"/>
              </a:lnSpc>
              <a:buNone/>
            </a:pPr>
            <a:r>
              <a:rPr lang="en-US" altLang="zh-CN" sz="3600" b="1" dirty="0" smtClean="0">
                <a:solidFill>
                  <a:srgbClr val="0000FF"/>
                </a:solidFill>
                <a:latin typeface="黑体" panose="02010609060101010101" pitchFamily="49" charset="-122"/>
                <a:ea typeface="黑体" panose="02010609060101010101" pitchFamily="49" charset="-122"/>
              </a:rPr>
              <a:t>    </a:t>
            </a:r>
            <a:r>
              <a:rPr lang="zh-CN" altLang="zh-CN" sz="3600" b="1" dirty="0" smtClean="0">
                <a:solidFill>
                  <a:srgbClr val="002060"/>
                </a:solidFill>
                <a:latin typeface="黑体" panose="02010609060101010101" pitchFamily="49" charset="-122"/>
                <a:ea typeface="黑体" panose="02010609060101010101" pitchFamily="49" charset="-122"/>
              </a:rPr>
              <a:t>司马迁</a:t>
            </a:r>
            <a:r>
              <a:rPr lang="zh-CN" altLang="zh-CN" sz="3600" b="1" dirty="0">
                <a:latin typeface="黑体" panose="02010609060101010101" pitchFamily="49" charset="-122"/>
                <a:ea typeface="黑体" panose="02010609060101010101" pitchFamily="49" charset="-122"/>
              </a:rPr>
              <a:t>大约因为</a:t>
            </a:r>
            <a:r>
              <a:rPr lang="zh-CN" altLang="zh-CN" sz="3600" b="1" dirty="0">
                <a:solidFill>
                  <a:srgbClr val="C00000"/>
                </a:solidFill>
                <a:latin typeface="黑体" panose="02010609060101010101" pitchFamily="49" charset="-122"/>
                <a:ea typeface="黑体" panose="02010609060101010101" pitchFamily="49" charset="-122"/>
              </a:rPr>
              <a:t>屈原、贾谊</a:t>
            </a:r>
            <a:r>
              <a:rPr lang="zh-CN" altLang="zh-CN" sz="3600" b="1" dirty="0">
                <a:latin typeface="黑体" panose="02010609060101010101" pitchFamily="49" charset="-122"/>
                <a:ea typeface="黑体" panose="02010609060101010101" pitchFamily="49" charset="-122"/>
              </a:rPr>
              <a:t>都是文学家，又都怀才不遇，贾谊还作过《吊屈原赋》，所以就把他们合写一传。课文选的是屈原的传文部分(有删节)。秦朝以前，古书中都不记载屈原的生平事迹。</a:t>
            </a:r>
            <a:r>
              <a:rPr lang="zh-CN" altLang="zh-CN" sz="3600" b="1" u="sng" dirty="0">
                <a:solidFill>
                  <a:srgbClr val="FF0000"/>
                </a:solidFill>
                <a:latin typeface="黑体" panose="02010609060101010101" pitchFamily="49" charset="-122"/>
                <a:ea typeface="黑体" panose="02010609060101010101" pitchFamily="49" charset="-122"/>
              </a:rPr>
              <a:t>《史记》中的这篇传记，是记载屈原生平事迹最早，最完整的文献</a:t>
            </a:r>
            <a:r>
              <a:rPr lang="zh-CN" altLang="zh-CN" sz="3600" b="1" u="sng" dirty="0" smtClean="0">
                <a:solidFill>
                  <a:srgbClr val="FF0000"/>
                </a:solidFill>
                <a:latin typeface="黑体" panose="02010609060101010101" pitchFamily="49" charset="-122"/>
                <a:ea typeface="黑体" panose="02010609060101010101" pitchFamily="49" charset="-122"/>
              </a:rPr>
              <a:t>。</a:t>
            </a:r>
            <a:endParaRPr lang="zh-CN" altLang="zh-CN" sz="4000" b="1"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03931226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28650" y="425004"/>
            <a:ext cx="7886700" cy="6117464"/>
          </a:xfrm>
        </p:spPr>
        <p:txBody>
          <a:bodyPr>
            <a:normAutofit lnSpcReduction="10000"/>
          </a:bodyPr>
          <a:lstStyle/>
          <a:p>
            <a:pPr marL="0" indent="0" algn="ctr">
              <a:buNone/>
            </a:pPr>
            <a:r>
              <a:rPr lang="zh-CN" altLang="zh-CN" sz="3600" b="1" dirty="0">
                <a:solidFill>
                  <a:srgbClr val="FF0000"/>
                </a:solidFill>
                <a:latin typeface="华文行楷" panose="02010800040101010101" pitchFamily="2" charset="-122"/>
                <a:ea typeface="华文行楷" panose="02010800040101010101" pitchFamily="2" charset="-122"/>
              </a:rPr>
              <a:t>屈原的</a:t>
            </a:r>
            <a:r>
              <a:rPr lang="zh-CN" altLang="zh-CN" sz="3600" b="1" dirty="0" smtClean="0">
                <a:solidFill>
                  <a:srgbClr val="FF0000"/>
                </a:solidFill>
                <a:latin typeface="华文行楷" panose="02010800040101010101" pitchFamily="2" charset="-122"/>
                <a:ea typeface="华文行楷" panose="02010800040101010101" pitchFamily="2" charset="-122"/>
              </a:rPr>
              <a:t>遭遇</a:t>
            </a:r>
            <a:endParaRPr lang="en-US" altLang="zh-CN" sz="3600" b="1" dirty="0" smtClean="0">
              <a:solidFill>
                <a:srgbClr val="FF0000"/>
              </a:solidFill>
              <a:latin typeface="华文行楷" panose="02010800040101010101" pitchFamily="2" charset="-122"/>
              <a:ea typeface="华文行楷" panose="02010800040101010101" pitchFamily="2" charset="-122"/>
            </a:endParaRPr>
          </a:p>
          <a:p>
            <a:pPr marL="0" indent="0" algn="ctr">
              <a:buNone/>
            </a:pPr>
            <a:r>
              <a:rPr lang="zh-CN" altLang="zh-CN" sz="3600" b="1" dirty="0">
                <a:solidFill>
                  <a:srgbClr val="002060"/>
                </a:solidFill>
                <a:ea typeface="黑体" panose="02010609060101010101" pitchFamily="49" charset="-122"/>
              </a:rPr>
              <a:t>任——疏——黜——迁——沉</a:t>
            </a:r>
          </a:p>
          <a:p>
            <a:pPr marL="0" indent="0" algn="ctr">
              <a:buNone/>
            </a:pPr>
            <a:endParaRPr lang="en-US" altLang="zh-CN" sz="3600" b="1" dirty="0" smtClean="0">
              <a:solidFill>
                <a:srgbClr val="FF0000"/>
              </a:solidFill>
              <a:latin typeface="华文行楷" panose="02010800040101010101" pitchFamily="2" charset="-122"/>
              <a:ea typeface="华文行楷" panose="02010800040101010101" pitchFamily="2" charset="-122"/>
            </a:endParaRPr>
          </a:p>
          <a:p>
            <a:pPr marL="0" indent="0" algn="ctr">
              <a:buNone/>
            </a:pPr>
            <a:r>
              <a:rPr lang="zh-CN" altLang="zh-CN" sz="3600" b="1" dirty="0" smtClean="0">
                <a:solidFill>
                  <a:srgbClr val="FF0000"/>
                </a:solidFill>
                <a:latin typeface="华文行楷" panose="02010800040101010101" pitchFamily="2" charset="-122"/>
                <a:ea typeface="华文行楷" panose="02010800040101010101" pitchFamily="2" charset="-122"/>
              </a:rPr>
              <a:t>主题</a:t>
            </a:r>
            <a:r>
              <a:rPr lang="zh-CN" altLang="zh-CN" sz="3600" b="1" dirty="0">
                <a:solidFill>
                  <a:srgbClr val="FF0000"/>
                </a:solidFill>
                <a:latin typeface="华文行楷" panose="02010800040101010101" pitchFamily="2" charset="-122"/>
                <a:ea typeface="华文行楷" panose="02010800040101010101" pitchFamily="2" charset="-122"/>
              </a:rPr>
              <a:t>思想</a:t>
            </a:r>
            <a:endParaRPr lang="en-US" altLang="zh-CN" sz="3600" b="1" dirty="0">
              <a:solidFill>
                <a:srgbClr val="FF0000"/>
              </a:solidFill>
              <a:latin typeface="华文行楷" panose="02010800040101010101" pitchFamily="2" charset="-122"/>
              <a:ea typeface="华文行楷" panose="02010800040101010101" pitchFamily="2" charset="-122"/>
            </a:endParaRPr>
          </a:p>
          <a:p>
            <a:pPr marL="0" indent="0">
              <a:lnSpc>
                <a:spcPct val="110000"/>
              </a:lnSpc>
              <a:buNone/>
            </a:pPr>
            <a:r>
              <a:rPr lang="en-US" altLang="zh-CN" b="1" dirty="0" smtClean="0">
                <a:latin typeface="楷体_GB2312" pitchFamily="1" charset="-122"/>
                <a:ea typeface="楷体_GB2312" pitchFamily="1" charset="-122"/>
              </a:rPr>
              <a:t>    </a:t>
            </a:r>
            <a:r>
              <a:rPr lang="zh-CN" altLang="zh-CN" sz="3200" b="1" dirty="0" smtClean="0">
                <a:latin typeface="黑体" panose="02010609060101010101" pitchFamily="49" charset="-122"/>
                <a:ea typeface="黑体" panose="02010609060101010101" pitchFamily="49" charset="-122"/>
              </a:rPr>
              <a:t>本篇人物传记记载了屈原的政治经历和他的政治主张，赞扬了他热爱祖国和敢于同邪恶势力作斗争的精神，也严厉地谴责了楚怀王的昏庸和上官大夫，令尹子兰的阴险，课文有议有叙，夹叙夹议，一吐其蒙冤受辱的胸中块垒，为屈原，为作者自己，形成一篇极为精彩的传记文学。</a:t>
            </a:r>
            <a:endParaRPr lang="zh-CN" altLang="zh-CN" sz="3200" b="1"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96271108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 Box 2"/>
          <p:cNvSpPr txBox="1">
            <a:spLocks noChangeArrowheads="1"/>
          </p:cNvSpPr>
          <p:nvPr/>
        </p:nvSpPr>
        <p:spPr bwMode="auto">
          <a:xfrm>
            <a:off x="1653639" y="247651"/>
            <a:ext cx="6048375"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zh-CN" altLang="en-US" sz="4400" b="1" dirty="0" smtClean="0">
                <a:solidFill>
                  <a:srgbClr val="C00000"/>
                </a:solidFill>
                <a:latin typeface="华文行楷" panose="02010800040101010101" pitchFamily="2" charset="-122"/>
                <a:ea typeface="华文行楷" panose="02010800040101010101" pitchFamily="2" charset="-122"/>
              </a:rPr>
              <a:t>屈原</a:t>
            </a:r>
            <a:r>
              <a:rPr lang="zh-CN" altLang="en-US" sz="4400" b="1" dirty="0">
                <a:solidFill>
                  <a:srgbClr val="C00000"/>
                </a:solidFill>
                <a:latin typeface="华文行楷" panose="02010800040101010101" pitchFamily="2" charset="-122"/>
                <a:ea typeface="华文行楷" panose="02010800040101010101" pitchFamily="2" charset="-122"/>
              </a:rPr>
              <a:t>的“志”</a:t>
            </a:r>
          </a:p>
        </p:txBody>
      </p:sp>
      <p:sp>
        <p:nvSpPr>
          <p:cNvPr id="45059" name="Text Box 3"/>
          <p:cNvSpPr txBox="1">
            <a:spLocks noChangeArrowheads="1"/>
          </p:cNvSpPr>
          <p:nvPr/>
        </p:nvSpPr>
        <p:spPr bwMode="auto">
          <a:xfrm>
            <a:off x="663575" y="914400"/>
            <a:ext cx="43402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45060" name="Text Box 4"/>
          <p:cNvSpPr txBox="1">
            <a:spLocks noChangeArrowheads="1"/>
          </p:cNvSpPr>
          <p:nvPr/>
        </p:nvSpPr>
        <p:spPr bwMode="auto">
          <a:xfrm>
            <a:off x="1116013" y="1141413"/>
            <a:ext cx="8118139"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2800" b="1" dirty="0">
                <a:ea typeface="黑体" panose="02010609060101010101" pitchFamily="49" charset="-122"/>
              </a:rPr>
              <a:t>疾王听之不聪</a:t>
            </a:r>
            <a:r>
              <a:rPr lang="en-US" sz="2800" b="1" dirty="0">
                <a:latin typeface="宋体" panose="02010600030101010101" pitchFamily="2" charset="-122"/>
                <a:ea typeface="黑体" panose="02010609060101010101" pitchFamily="49" charset="-122"/>
              </a:rPr>
              <a:t>……</a:t>
            </a:r>
            <a:r>
              <a:rPr lang="zh-CN" altLang="en-US" sz="2800" b="1" dirty="0">
                <a:ea typeface="黑体" panose="02010609060101010101" pitchFamily="49" charset="-122"/>
              </a:rPr>
              <a:t>方正之不容</a:t>
            </a:r>
          </a:p>
          <a:p>
            <a:r>
              <a:rPr lang="zh-CN" altLang="en-US" sz="2800" b="1" dirty="0">
                <a:ea typeface="黑体" panose="02010609060101010101" pitchFamily="49" charset="-122"/>
              </a:rPr>
              <a:t>竭忠尽智以事其君</a:t>
            </a:r>
          </a:p>
          <a:p>
            <a:r>
              <a:rPr lang="zh-CN" altLang="en-US" sz="2800" b="1" dirty="0">
                <a:ea typeface="黑体" panose="02010609060101010101" pitchFamily="49" charset="-122"/>
              </a:rPr>
              <a:t>上称帝喾，下道齐桓，中述汤武，以刺世事</a:t>
            </a:r>
          </a:p>
          <a:p>
            <a:r>
              <a:rPr lang="zh-CN" altLang="en-US" sz="2800" b="1" dirty="0">
                <a:ea typeface="黑体" panose="02010609060101010101" pitchFamily="49" charset="-122"/>
              </a:rPr>
              <a:t>明道德之广崇，治乱之条贯，靡不毕现</a:t>
            </a:r>
          </a:p>
          <a:p>
            <a:r>
              <a:rPr lang="zh-CN" altLang="en-US" sz="2800" b="1" dirty="0">
                <a:ea typeface="黑体" panose="02010609060101010101" pitchFamily="49" charset="-122"/>
              </a:rPr>
              <a:t>虽放流，眷顾楚国，系心怀王，冀幸</a:t>
            </a:r>
            <a:r>
              <a:rPr lang="en-US" sz="2800" b="1" dirty="0">
                <a:latin typeface="宋体" panose="02010600030101010101" pitchFamily="2" charset="-122"/>
                <a:ea typeface="黑体" panose="02010609060101010101" pitchFamily="49" charset="-122"/>
              </a:rPr>
              <a:t>……</a:t>
            </a:r>
            <a:r>
              <a:rPr lang="zh-CN" altLang="en-US" sz="2800" b="1" dirty="0">
                <a:ea typeface="黑体" panose="02010609060101010101" pitchFamily="49" charset="-122"/>
              </a:rPr>
              <a:t>其存</a:t>
            </a:r>
            <a:r>
              <a:rPr lang="en-US" sz="2800" b="1" dirty="0">
                <a:latin typeface="宋体" panose="02010600030101010101" pitchFamily="2" charset="-122"/>
                <a:ea typeface="黑体" panose="02010609060101010101" pitchFamily="49" charset="-122"/>
              </a:rPr>
              <a:t>……</a:t>
            </a:r>
            <a:endParaRPr lang="en-US" sz="2800" b="1" dirty="0">
              <a:ea typeface="黑体" panose="02010609060101010101" pitchFamily="49" charset="-122"/>
            </a:endParaRPr>
          </a:p>
          <a:p>
            <a:r>
              <a:rPr lang="zh-CN" altLang="en-US" sz="2800" b="1" dirty="0">
                <a:ea typeface="黑体" panose="02010609060101010101" pitchFamily="49" charset="-122"/>
              </a:rPr>
              <a:t>一篇之中三致志</a:t>
            </a:r>
            <a:r>
              <a:rPr lang="zh-CN" altLang="en-US" sz="2800" b="1" dirty="0" smtClean="0">
                <a:ea typeface="黑体" panose="02010609060101010101" pitchFamily="49" charset="-122"/>
              </a:rPr>
              <a:t>焉</a:t>
            </a:r>
            <a:endParaRPr lang="zh-CN" altLang="en-US" sz="2800" b="1" dirty="0">
              <a:ea typeface="黑体" panose="02010609060101010101" pitchFamily="49" charset="-122"/>
            </a:endParaRPr>
          </a:p>
        </p:txBody>
      </p:sp>
      <p:sp>
        <p:nvSpPr>
          <p:cNvPr id="45061" name="Rectangle 5"/>
          <p:cNvSpPr>
            <a:spLocks noChangeArrowheads="1"/>
          </p:cNvSpPr>
          <p:nvPr/>
        </p:nvSpPr>
        <p:spPr bwMode="auto">
          <a:xfrm>
            <a:off x="3886200" y="1357313"/>
            <a:ext cx="6413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t>……</a:t>
            </a:r>
            <a:endParaRPr lang="zh-CN" altLang="en-US"/>
          </a:p>
        </p:txBody>
      </p:sp>
      <p:sp>
        <p:nvSpPr>
          <p:cNvPr id="45062" name="Text Box 6"/>
          <p:cNvSpPr txBox="1">
            <a:spLocks noChangeArrowheads="1"/>
          </p:cNvSpPr>
          <p:nvPr/>
        </p:nvSpPr>
        <p:spPr bwMode="auto">
          <a:xfrm>
            <a:off x="207963" y="1546225"/>
            <a:ext cx="458787" cy="1306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endParaRPr lang="zh-CN" altLang="en-US"/>
          </a:p>
        </p:txBody>
      </p:sp>
      <p:sp>
        <p:nvSpPr>
          <p:cNvPr id="45063" name="Text Box 7"/>
          <p:cNvSpPr txBox="1">
            <a:spLocks noChangeArrowheads="1"/>
          </p:cNvSpPr>
          <p:nvPr/>
        </p:nvSpPr>
        <p:spPr bwMode="auto">
          <a:xfrm>
            <a:off x="250825" y="1573213"/>
            <a:ext cx="671513" cy="2016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lang="zh-CN" altLang="en-US" sz="3200" b="1">
                <a:solidFill>
                  <a:srgbClr val="FF0000"/>
                </a:solidFill>
                <a:ea typeface="黑体" panose="02010609060101010101" pitchFamily="49" charset="-122"/>
              </a:rPr>
              <a:t>忠君爱国</a:t>
            </a:r>
          </a:p>
        </p:txBody>
      </p:sp>
      <p:sp>
        <p:nvSpPr>
          <p:cNvPr id="45064" name="Text Box 8"/>
          <p:cNvSpPr txBox="1">
            <a:spLocks noChangeArrowheads="1"/>
          </p:cNvSpPr>
          <p:nvPr/>
        </p:nvSpPr>
        <p:spPr bwMode="auto">
          <a:xfrm>
            <a:off x="250825" y="4310063"/>
            <a:ext cx="671513" cy="2087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lang="zh-CN" altLang="en-US" sz="3200" b="1">
                <a:solidFill>
                  <a:srgbClr val="FF0000"/>
                </a:solidFill>
                <a:ea typeface="黑体" panose="02010609060101010101" pitchFamily="49" charset="-122"/>
              </a:rPr>
              <a:t>坚持真理</a:t>
            </a:r>
          </a:p>
        </p:txBody>
      </p:sp>
      <p:sp>
        <p:nvSpPr>
          <p:cNvPr id="45065" name="Text Box 9"/>
          <p:cNvSpPr txBox="1">
            <a:spLocks noChangeArrowheads="1"/>
          </p:cNvSpPr>
          <p:nvPr/>
        </p:nvSpPr>
        <p:spPr bwMode="auto">
          <a:xfrm>
            <a:off x="1116013" y="3895269"/>
            <a:ext cx="7632700"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dirty="0">
                <a:ea typeface="黑体" panose="02010609060101010101" pitchFamily="49" charset="-122"/>
              </a:rPr>
              <a:t>其志洁，故其称物芳</a:t>
            </a:r>
          </a:p>
          <a:p>
            <a:r>
              <a:rPr lang="zh-CN" altLang="en-US" sz="2800" b="1" dirty="0">
                <a:ea typeface="黑体" panose="02010609060101010101" pitchFamily="49" charset="-122"/>
              </a:rPr>
              <a:t>其行廉，故死而不容</a:t>
            </a:r>
          </a:p>
          <a:p>
            <a:r>
              <a:rPr lang="zh-CN" altLang="en-US" sz="2800" b="1" dirty="0">
                <a:ea typeface="黑体" panose="02010609060101010101" pitchFamily="49" charset="-122"/>
              </a:rPr>
              <a:t>自疏</a:t>
            </a:r>
            <a:r>
              <a:rPr lang="en-US" sz="2800" b="1" dirty="0">
                <a:ea typeface="黑体" panose="02010609060101010101" pitchFamily="49" charset="-122"/>
              </a:rPr>
              <a:t>……</a:t>
            </a:r>
            <a:r>
              <a:rPr lang="zh-CN" altLang="en-US" sz="2800" b="1" dirty="0">
                <a:ea typeface="黑体" panose="02010609060101010101" pitchFamily="49" charset="-122"/>
              </a:rPr>
              <a:t>蝉蜕</a:t>
            </a:r>
            <a:r>
              <a:rPr lang="en-US" sz="2800" b="1" dirty="0">
                <a:ea typeface="黑体" panose="02010609060101010101" pitchFamily="49" charset="-122"/>
              </a:rPr>
              <a:t>……</a:t>
            </a:r>
            <a:r>
              <a:rPr lang="zh-CN" altLang="en-US" sz="2800" b="1" dirty="0">
                <a:ea typeface="黑体" panose="02010609060101010101" pitchFamily="49" charset="-122"/>
              </a:rPr>
              <a:t>浮游</a:t>
            </a:r>
            <a:r>
              <a:rPr lang="en-US" sz="2800" b="1" dirty="0">
                <a:ea typeface="黑体" panose="02010609060101010101" pitchFamily="49" charset="-122"/>
              </a:rPr>
              <a:t>……</a:t>
            </a:r>
            <a:r>
              <a:rPr lang="zh-CN" altLang="en-US" sz="2800" b="1" dirty="0">
                <a:ea typeface="黑体" panose="02010609060101010101" pitchFamily="49" charset="-122"/>
              </a:rPr>
              <a:t>泥而不滓</a:t>
            </a:r>
          </a:p>
          <a:p>
            <a:r>
              <a:rPr lang="zh-CN" altLang="en-US" sz="2800" b="1" dirty="0">
                <a:ea typeface="黑体" panose="02010609060101010101" pitchFamily="49" charset="-122"/>
              </a:rPr>
              <a:t>举世混浊</a:t>
            </a:r>
            <a:r>
              <a:rPr lang="en-US" sz="2800" b="1" dirty="0">
                <a:ea typeface="黑体" panose="02010609060101010101" pitchFamily="49" charset="-122"/>
              </a:rPr>
              <a:t>……</a:t>
            </a:r>
            <a:r>
              <a:rPr lang="zh-CN" altLang="en-US" sz="2800" b="1" dirty="0">
                <a:ea typeface="黑体" panose="02010609060101010101" pitchFamily="49" charset="-122"/>
              </a:rPr>
              <a:t>众人皆醉</a:t>
            </a:r>
            <a:r>
              <a:rPr lang="en-US" sz="2800" b="1" dirty="0">
                <a:ea typeface="黑体" panose="02010609060101010101" pitchFamily="49" charset="-122"/>
              </a:rPr>
              <a:t>……</a:t>
            </a:r>
          </a:p>
          <a:p>
            <a:r>
              <a:rPr lang="zh-CN" altLang="en-US" sz="2800" b="1" dirty="0">
                <a:ea typeface="黑体" panose="02010609060101010101" pitchFamily="49" charset="-122"/>
              </a:rPr>
              <a:t>宁赴常流而葬乎江鱼腹中</a:t>
            </a:r>
          </a:p>
          <a:p>
            <a:r>
              <a:rPr lang="zh-CN" altLang="en-US" sz="2800" b="1" dirty="0">
                <a:ea typeface="黑体" panose="02010609060101010101" pitchFamily="49" charset="-122"/>
              </a:rPr>
              <a:t>安能以皓皓之白而蒙世俗之温</a:t>
            </a:r>
            <a:r>
              <a:rPr lang="zh-CN" altLang="en-US" sz="2800" b="1" dirty="0" smtClean="0">
                <a:ea typeface="黑体" panose="02010609060101010101" pitchFamily="49" charset="-122"/>
              </a:rPr>
              <a:t>蠖</a:t>
            </a:r>
            <a:endParaRPr lang="zh-CN" altLang="en-US" sz="2800" b="1" dirty="0">
              <a:ea typeface="黑体" panose="02010609060101010101" pitchFamily="49" charset="-122"/>
            </a:endParaRPr>
          </a:p>
        </p:txBody>
      </p:sp>
      <p:sp>
        <p:nvSpPr>
          <p:cNvPr id="45066" name="AutoShape 10"/>
          <p:cNvSpPr>
            <a:spLocks/>
          </p:cNvSpPr>
          <p:nvPr/>
        </p:nvSpPr>
        <p:spPr bwMode="auto">
          <a:xfrm>
            <a:off x="900113" y="1412875"/>
            <a:ext cx="215900" cy="2232025"/>
          </a:xfrm>
          <a:prstGeom prst="leftBrace">
            <a:avLst>
              <a:gd name="adj1" fmla="val 86152"/>
              <a:gd name="adj2" fmla="val 50000"/>
            </a:avLst>
          </a:prstGeom>
          <a:noFill/>
          <a:ln w="571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5067" name="AutoShape 11"/>
          <p:cNvSpPr>
            <a:spLocks/>
          </p:cNvSpPr>
          <p:nvPr/>
        </p:nvSpPr>
        <p:spPr bwMode="auto">
          <a:xfrm>
            <a:off x="938728" y="4237038"/>
            <a:ext cx="142875" cy="2160587"/>
          </a:xfrm>
          <a:prstGeom prst="leftBrace">
            <a:avLst>
              <a:gd name="adj1" fmla="val 126018"/>
              <a:gd name="adj2" fmla="val 50000"/>
            </a:avLst>
          </a:prstGeom>
          <a:noFill/>
          <a:ln w="571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extLst>
      <p:ext uri="{BB962C8B-B14F-4D97-AF65-F5344CB8AC3E}">
        <p14:creationId xmlns:p14="http://schemas.microsoft.com/office/powerpoint/2010/main" val="1451297910"/>
      </p:ext>
    </p:extLst>
  </p:cSld>
  <p:clrMapOvr>
    <a:masterClrMapping/>
  </p:clrMapOvr>
  <p:transition spd="med">
    <p:blind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45058"/>
                                        </p:tgtEl>
                                        <p:attrNameLst>
                                          <p:attrName>style.visibility</p:attrName>
                                        </p:attrNameLst>
                                      </p:cBhvr>
                                      <p:to>
                                        <p:strVal val="visible"/>
                                      </p:to>
                                    </p:set>
                                    <p:anim calcmode="lin" valueType="num">
                                      <p:cBhvr additive="base">
                                        <p:cTn id="7" dur="500" fill="hold"/>
                                        <p:tgtEl>
                                          <p:spTgt spid="45058"/>
                                        </p:tgtEl>
                                        <p:attrNameLst>
                                          <p:attrName>ppt_x</p:attrName>
                                        </p:attrNameLst>
                                      </p:cBhvr>
                                      <p:tavLst>
                                        <p:tav tm="0">
                                          <p:val>
                                            <p:strVal val="#ppt_x"/>
                                          </p:val>
                                        </p:tav>
                                        <p:tav tm="100000">
                                          <p:val>
                                            <p:strVal val="#ppt_x"/>
                                          </p:val>
                                        </p:tav>
                                      </p:tavLst>
                                    </p:anim>
                                    <p:anim calcmode="lin" valueType="num">
                                      <p:cBhvr additive="base">
                                        <p:cTn id="8" dur="500" fill="hold"/>
                                        <p:tgtEl>
                                          <p:spTgt spid="45058"/>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45063"/>
                                        </p:tgtEl>
                                        <p:attrNameLst>
                                          <p:attrName>style.visibility</p:attrName>
                                        </p:attrNameLst>
                                      </p:cBhvr>
                                      <p:to>
                                        <p:strVal val="visible"/>
                                      </p:to>
                                    </p:set>
                                    <p:anim calcmode="lin" valueType="num">
                                      <p:cBhvr additive="base">
                                        <p:cTn id="13" dur="2000" fill="hold"/>
                                        <p:tgtEl>
                                          <p:spTgt spid="45063"/>
                                        </p:tgtEl>
                                        <p:attrNameLst>
                                          <p:attrName>ppt_x</p:attrName>
                                        </p:attrNameLst>
                                      </p:cBhvr>
                                      <p:tavLst>
                                        <p:tav tm="0">
                                          <p:val>
                                            <p:strVal val="#ppt_x"/>
                                          </p:val>
                                        </p:tav>
                                        <p:tav tm="100000">
                                          <p:val>
                                            <p:strVal val="#ppt_x"/>
                                          </p:val>
                                        </p:tav>
                                      </p:tavLst>
                                    </p:anim>
                                    <p:anim calcmode="lin" valueType="num">
                                      <p:cBhvr additive="base">
                                        <p:cTn id="14" dur="2000" fill="hold"/>
                                        <p:tgtEl>
                                          <p:spTgt spid="45063"/>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45060"/>
                                        </p:tgtEl>
                                        <p:attrNameLst>
                                          <p:attrName>style.visibility</p:attrName>
                                        </p:attrNameLst>
                                      </p:cBhvr>
                                      <p:to>
                                        <p:strVal val="visible"/>
                                      </p:to>
                                    </p:set>
                                    <p:animEffect transition="in" filter="diamond(in)">
                                      <p:cBhvr>
                                        <p:cTn id="19" dur="2000"/>
                                        <p:tgtEl>
                                          <p:spTgt spid="45060"/>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5064"/>
                                        </p:tgtEl>
                                        <p:attrNameLst>
                                          <p:attrName>style.visibility</p:attrName>
                                        </p:attrNameLst>
                                      </p:cBhvr>
                                      <p:to>
                                        <p:strVal val="visible"/>
                                      </p:to>
                                    </p:set>
                                    <p:anim calcmode="lin" valueType="num">
                                      <p:cBhvr additive="base">
                                        <p:cTn id="24" dur="500" fill="hold"/>
                                        <p:tgtEl>
                                          <p:spTgt spid="45064"/>
                                        </p:tgtEl>
                                        <p:attrNameLst>
                                          <p:attrName>ppt_x</p:attrName>
                                        </p:attrNameLst>
                                      </p:cBhvr>
                                      <p:tavLst>
                                        <p:tav tm="0">
                                          <p:val>
                                            <p:strVal val="#ppt_x"/>
                                          </p:val>
                                        </p:tav>
                                        <p:tav tm="100000">
                                          <p:val>
                                            <p:strVal val="#ppt_x"/>
                                          </p:val>
                                        </p:tav>
                                      </p:tavLst>
                                    </p:anim>
                                    <p:anim calcmode="lin" valueType="num">
                                      <p:cBhvr additive="base">
                                        <p:cTn id="25" dur="500" fill="hold"/>
                                        <p:tgtEl>
                                          <p:spTgt spid="45064"/>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45065"/>
                                        </p:tgtEl>
                                        <p:attrNameLst>
                                          <p:attrName>style.visibility</p:attrName>
                                        </p:attrNameLst>
                                      </p:cBhvr>
                                      <p:to>
                                        <p:strVal val="visible"/>
                                      </p:to>
                                    </p:set>
                                    <p:anim calcmode="lin" valueType="num">
                                      <p:cBhvr additive="base">
                                        <p:cTn id="30" dur="500" fill="hold"/>
                                        <p:tgtEl>
                                          <p:spTgt spid="45065"/>
                                        </p:tgtEl>
                                        <p:attrNameLst>
                                          <p:attrName>ppt_x</p:attrName>
                                        </p:attrNameLst>
                                      </p:cBhvr>
                                      <p:tavLst>
                                        <p:tav tm="0">
                                          <p:val>
                                            <p:strVal val="#ppt_x"/>
                                          </p:val>
                                        </p:tav>
                                        <p:tav tm="100000">
                                          <p:val>
                                            <p:strVal val="#ppt_x"/>
                                          </p:val>
                                        </p:tav>
                                      </p:tavLst>
                                    </p:anim>
                                    <p:anim calcmode="lin" valueType="num">
                                      <p:cBhvr additive="base">
                                        <p:cTn id="31" dur="500" fill="hold"/>
                                        <p:tgtEl>
                                          <p:spTgt spid="45065"/>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 presetClass="entr" presetSubtype="1" fill="hold" grpId="0" nodeType="clickEffect">
                                  <p:stCondLst>
                                    <p:cond delay="0"/>
                                  </p:stCondLst>
                                  <p:childTnLst>
                                    <p:set>
                                      <p:cBhvr>
                                        <p:cTn id="35" dur="1" fill="hold">
                                          <p:stCondLst>
                                            <p:cond delay="0"/>
                                          </p:stCondLst>
                                        </p:cTn>
                                        <p:tgtEl>
                                          <p:spTgt spid="45066"/>
                                        </p:tgtEl>
                                        <p:attrNameLst>
                                          <p:attrName>style.visibility</p:attrName>
                                        </p:attrNameLst>
                                      </p:cBhvr>
                                      <p:to>
                                        <p:strVal val="visible"/>
                                      </p:to>
                                    </p:set>
                                    <p:anim calcmode="lin" valueType="num">
                                      <p:cBhvr additive="base">
                                        <p:cTn id="36" dur="500" fill="hold"/>
                                        <p:tgtEl>
                                          <p:spTgt spid="45066"/>
                                        </p:tgtEl>
                                        <p:attrNameLst>
                                          <p:attrName>ppt_x</p:attrName>
                                        </p:attrNameLst>
                                      </p:cBhvr>
                                      <p:tavLst>
                                        <p:tav tm="0">
                                          <p:val>
                                            <p:strVal val="#ppt_x"/>
                                          </p:val>
                                        </p:tav>
                                        <p:tav tm="100000">
                                          <p:val>
                                            <p:strVal val="#ppt_x"/>
                                          </p:val>
                                        </p:tav>
                                      </p:tavLst>
                                    </p:anim>
                                    <p:anim calcmode="lin" valueType="num">
                                      <p:cBhvr additive="base">
                                        <p:cTn id="37" dur="500" fill="hold"/>
                                        <p:tgtEl>
                                          <p:spTgt spid="45066"/>
                                        </p:tgtEl>
                                        <p:attrNameLst>
                                          <p:attrName>ppt_y</p:attrName>
                                        </p:attrNameLst>
                                      </p:cBhvr>
                                      <p:tavLst>
                                        <p:tav tm="0">
                                          <p:val>
                                            <p:strVal val="0-#ppt_h/2"/>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45067"/>
                                        </p:tgtEl>
                                        <p:attrNameLst>
                                          <p:attrName>style.visibility</p:attrName>
                                        </p:attrNameLst>
                                      </p:cBhvr>
                                      <p:to>
                                        <p:strVal val="visible"/>
                                      </p:to>
                                    </p:set>
                                    <p:anim calcmode="lin" valueType="num">
                                      <p:cBhvr additive="base">
                                        <p:cTn id="42" dur="500" fill="hold"/>
                                        <p:tgtEl>
                                          <p:spTgt spid="45067"/>
                                        </p:tgtEl>
                                        <p:attrNameLst>
                                          <p:attrName>ppt_x</p:attrName>
                                        </p:attrNameLst>
                                      </p:cBhvr>
                                      <p:tavLst>
                                        <p:tav tm="0">
                                          <p:val>
                                            <p:strVal val="#ppt_x"/>
                                          </p:val>
                                        </p:tav>
                                        <p:tav tm="100000">
                                          <p:val>
                                            <p:strVal val="#ppt_x"/>
                                          </p:val>
                                        </p:tav>
                                      </p:tavLst>
                                    </p:anim>
                                    <p:anim calcmode="lin" valueType="num">
                                      <p:cBhvr additive="base">
                                        <p:cTn id="43" dur="500" fill="hold"/>
                                        <p:tgtEl>
                                          <p:spTgt spid="450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autoUpdateAnimBg="0"/>
      <p:bldP spid="45060" grpId="0" autoUpdateAnimBg="0"/>
      <p:bldP spid="45063" grpId="0" autoUpdateAnimBg="0"/>
      <p:bldP spid="45064" grpId="0" autoUpdateAnimBg="0"/>
      <p:bldP spid="45065" grpId="0" autoUpdateAnimBg="0"/>
      <p:bldP spid="45066" grpId="0" animBg="1"/>
      <p:bldP spid="45067"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1972" y="182247"/>
            <a:ext cx="7886700" cy="1103066"/>
          </a:xfrm>
        </p:spPr>
        <p:txBody>
          <a:bodyPr/>
          <a:lstStyle/>
          <a:p>
            <a:pPr algn="ctr"/>
            <a:r>
              <a:rPr lang="zh-CN" altLang="en-US" b="1" dirty="0">
                <a:solidFill>
                  <a:srgbClr val="C00000"/>
                </a:solidFill>
                <a:latin typeface="华文行楷" panose="02010800040101010101" pitchFamily="2" charset="-122"/>
                <a:ea typeface="华文行楷" panose="02010800040101010101" pitchFamily="2" charset="-122"/>
              </a:rPr>
              <a:t>司马迁为什么悲其“志”</a:t>
            </a:r>
            <a:r>
              <a:rPr lang="en-US" altLang="zh-CN" b="1" dirty="0" smtClean="0">
                <a:solidFill>
                  <a:srgbClr val="C00000"/>
                </a:solidFill>
                <a:latin typeface="华文行楷" panose="02010800040101010101" pitchFamily="2" charset="-122"/>
                <a:ea typeface="华文行楷" panose="02010800040101010101" pitchFamily="2" charset="-122"/>
              </a:rPr>
              <a:t>?</a:t>
            </a:r>
            <a:endParaRPr lang="zh-CN" altLang="en-US" dirty="0">
              <a:solidFill>
                <a:srgbClr val="C00000"/>
              </a:solidFill>
              <a:latin typeface="华文行楷" panose="02010800040101010101" pitchFamily="2" charset="-122"/>
              <a:ea typeface="华文行楷" panose="02010800040101010101" pitchFamily="2" charset="-122"/>
            </a:endParaRPr>
          </a:p>
        </p:txBody>
      </p:sp>
      <p:sp>
        <p:nvSpPr>
          <p:cNvPr id="3" name="内容占位符 2"/>
          <p:cNvSpPr>
            <a:spLocks noGrp="1"/>
          </p:cNvSpPr>
          <p:nvPr>
            <p:ph idx="1"/>
          </p:nvPr>
        </p:nvSpPr>
        <p:spPr>
          <a:xfrm>
            <a:off x="314325" y="1300552"/>
            <a:ext cx="8341995" cy="5191687"/>
          </a:xfrm>
        </p:spPr>
        <p:txBody>
          <a:bodyPr>
            <a:noAutofit/>
          </a:bodyPr>
          <a:lstStyle/>
          <a:p>
            <a:pPr marL="0" indent="0">
              <a:lnSpc>
                <a:spcPct val="100000"/>
              </a:lnSpc>
              <a:buNone/>
            </a:pPr>
            <a:r>
              <a:rPr lang="zh-CN" altLang="en-US" sz="3000" b="1" dirty="0" smtClean="0">
                <a:latin typeface="黑体" panose="02010609060101010101" pitchFamily="49" charset="-122"/>
                <a:ea typeface="黑体" panose="02010609060101010101" pitchFamily="49" charset="-122"/>
              </a:rPr>
              <a:t>    司马迁</a:t>
            </a:r>
            <a:r>
              <a:rPr lang="zh-CN" altLang="en-US" sz="3000" b="1" dirty="0">
                <a:latin typeface="黑体" panose="02010609060101010101" pitchFamily="49" charset="-122"/>
                <a:ea typeface="黑体" panose="02010609060101010101" pitchFamily="49" charset="-122"/>
              </a:rPr>
              <a:t>与屈原有相似的</a:t>
            </a:r>
            <a:r>
              <a:rPr lang="zh-CN" altLang="en-US" sz="3000" b="1" dirty="0" smtClean="0">
                <a:latin typeface="黑体" panose="02010609060101010101" pitchFamily="49" charset="-122"/>
                <a:ea typeface="黑体" panose="02010609060101010101" pitchFamily="49" charset="-122"/>
              </a:rPr>
              <a:t>身世：</a:t>
            </a:r>
            <a:r>
              <a:rPr lang="zh-CN" altLang="en-US" sz="3000" b="1" dirty="0">
                <a:latin typeface="黑体" panose="02010609060101010101" pitchFamily="49" charset="-122"/>
                <a:ea typeface="黑体" panose="02010609060101010101" pitchFamily="49" charset="-122"/>
              </a:rPr>
              <a:t>一样的怀才，正直，忠君爱国，有志向；一样的受谗被疏，面临生死抉择。唯一不同的是屈原是</a:t>
            </a:r>
            <a:r>
              <a:rPr lang="zh-CN" altLang="en-US" sz="3000" b="1" i="1" u="sng" dirty="0">
                <a:solidFill>
                  <a:srgbClr val="002060"/>
                </a:solidFill>
                <a:latin typeface="黑体" panose="02010609060101010101" pitchFamily="49" charset="-122"/>
                <a:ea typeface="黑体" panose="02010609060101010101" pitchFamily="49" charset="-122"/>
              </a:rPr>
              <a:t>以死明</a:t>
            </a:r>
            <a:r>
              <a:rPr lang="zh-CN" altLang="en-US" sz="3000" b="1" i="1" u="sng" dirty="0">
                <a:solidFill>
                  <a:srgbClr val="002060"/>
                </a:solidFill>
                <a:ea typeface="黑体" panose="02010609060101010101" pitchFamily="49" charset="-122"/>
              </a:rPr>
              <a:t>“</a:t>
            </a:r>
            <a:r>
              <a:rPr lang="zh-CN" altLang="en-US" sz="3000" b="1" i="1" u="sng" dirty="0">
                <a:solidFill>
                  <a:srgbClr val="002060"/>
                </a:solidFill>
                <a:latin typeface="黑体" panose="02010609060101010101" pitchFamily="49" charset="-122"/>
                <a:ea typeface="黑体" panose="02010609060101010101" pitchFamily="49" charset="-122"/>
              </a:rPr>
              <a:t>志</a:t>
            </a:r>
            <a:r>
              <a:rPr lang="zh-CN" altLang="en-US" sz="3000" b="1" i="1" u="sng" dirty="0">
                <a:solidFill>
                  <a:srgbClr val="002060"/>
                </a:solidFill>
                <a:ea typeface="黑体" panose="02010609060101010101" pitchFamily="49" charset="-122"/>
              </a:rPr>
              <a:t>”</a:t>
            </a:r>
            <a:r>
              <a:rPr lang="zh-CN" altLang="en-US" sz="3000" b="1" u="sng" dirty="0">
                <a:solidFill>
                  <a:srgbClr val="002060"/>
                </a:solidFill>
                <a:latin typeface="黑体" panose="02010609060101010101" pitchFamily="49" charset="-122"/>
                <a:ea typeface="黑体" panose="02010609060101010101" pitchFamily="49" charset="-122"/>
              </a:rPr>
              <a:t>，</a:t>
            </a:r>
            <a:r>
              <a:rPr lang="zh-CN" altLang="en-US" sz="3000" b="1" dirty="0">
                <a:latin typeface="黑体" panose="02010609060101010101" pitchFamily="49" charset="-122"/>
                <a:ea typeface="黑体" panose="02010609060101010101" pitchFamily="49" charset="-122"/>
              </a:rPr>
              <a:t>司马迁是</a:t>
            </a:r>
            <a:r>
              <a:rPr lang="zh-CN" altLang="en-US" sz="3000" b="1" i="1" u="sng" dirty="0">
                <a:solidFill>
                  <a:srgbClr val="002060"/>
                </a:solidFill>
                <a:latin typeface="黑体" panose="02010609060101010101" pitchFamily="49" charset="-122"/>
                <a:ea typeface="黑体" panose="02010609060101010101" pitchFamily="49" charset="-122"/>
              </a:rPr>
              <a:t>以生践</a:t>
            </a:r>
            <a:r>
              <a:rPr lang="zh-CN" altLang="en-US" sz="3000" b="1" i="1" u="sng" dirty="0">
                <a:solidFill>
                  <a:srgbClr val="002060"/>
                </a:solidFill>
                <a:ea typeface="黑体" panose="02010609060101010101" pitchFamily="49" charset="-122"/>
              </a:rPr>
              <a:t>“</a:t>
            </a:r>
            <a:r>
              <a:rPr lang="zh-CN" altLang="en-US" sz="3000" b="1" i="1" u="sng" dirty="0">
                <a:solidFill>
                  <a:srgbClr val="002060"/>
                </a:solidFill>
                <a:latin typeface="黑体" panose="02010609060101010101" pitchFamily="49" charset="-122"/>
                <a:ea typeface="黑体" panose="02010609060101010101" pitchFamily="49" charset="-122"/>
              </a:rPr>
              <a:t>志</a:t>
            </a:r>
            <a:r>
              <a:rPr lang="zh-CN" altLang="en-US" sz="3000" b="1" i="1" u="sng" dirty="0">
                <a:solidFill>
                  <a:srgbClr val="002060"/>
                </a:solidFill>
                <a:ea typeface="黑体" panose="02010609060101010101" pitchFamily="49" charset="-122"/>
              </a:rPr>
              <a:t>”</a:t>
            </a:r>
            <a:r>
              <a:rPr lang="zh-CN" altLang="en-US" sz="3000" b="1" dirty="0">
                <a:solidFill>
                  <a:srgbClr val="002060"/>
                </a:solidFill>
                <a:latin typeface="黑体" panose="02010609060101010101" pitchFamily="49" charset="-122"/>
                <a:ea typeface="黑体" panose="02010609060101010101" pitchFamily="49" charset="-122"/>
              </a:rPr>
              <a:t> </a:t>
            </a:r>
            <a:r>
              <a:rPr lang="zh-CN" altLang="en-US" sz="3000" b="1" dirty="0">
                <a:latin typeface="黑体" panose="02010609060101010101" pitchFamily="49" charset="-122"/>
                <a:ea typeface="黑体" panose="02010609060101010101" pitchFamily="49" charset="-122"/>
              </a:rPr>
              <a:t>。所以司马迁是借写屈原的身世在抒发自己的感愤。                                                                      </a:t>
            </a:r>
            <a:r>
              <a:rPr lang="en-US" altLang="zh-CN" sz="3000" b="1" dirty="0">
                <a:latin typeface="黑体" panose="02010609060101010101" pitchFamily="49" charset="-122"/>
                <a:ea typeface="黑体" panose="02010609060101010101" pitchFamily="49" charset="-122"/>
              </a:rPr>
              <a:t>1</a:t>
            </a:r>
            <a:r>
              <a:rPr lang="zh-CN" altLang="en-US" sz="3000" b="1" dirty="0">
                <a:latin typeface="黑体" panose="02010609060101010101" pitchFamily="49" charset="-122"/>
                <a:ea typeface="黑体" panose="02010609060101010101" pitchFamily="49" charset="-122"/>
              </a:rPr>
              <a:t>、</a:t>
            </a:r>
            <a:r>
              <a:rPr lang="zh-CN" altLang="en-US" sz="3000" b="1" dirty="0">
                <a:solidFill>
                  <a:srgbClr val="D91203"/>
                </a:solidFill>
                <a:latin typeface="黑体" panose="02010609060101010101" pitchFamily="49" charset="-122"/>
                <a:ea typeface="黑体" panose="02010609060101010101" pitchFamily="49" charset="-122"/>
              </a:rPr>
              <a:t>是对屈原才能、品格的崇敬（</a:t>
            </a:r>
            <a:r>
              <a:rPr lang="zh-CN" altLang="en-US" sz="3000" b="1" dirty="0">
                <a:latin typeface="黑体" panose="02010609060101010101" pitchFamily="49" charset="-122"/>
                <a:ea typeface="黑体" panose="02010609060101010101" pitchFamily="49" charset="-122"/>
              </a:rPr>
              <a:t>见上页）                 </a:t>
            </a:r>
            <a:r>
              <a:rPr lang="en-US" altLang="zh-CN" sz="3000" b="1" dirty="0">
                <a:latin typeface="黑体" panose="02010609060101010101" pitchFamily="49" charset="-122"/>
                <a:ea typeface="黑体" panose="02010609060101010101" pitchFamily="49" charset="-122"/>
              </a:rPr>
              <a:t>2</a:t>
            </a:r>
            <a:r>
              <a:rPr lang="zh-CN" altLang="en-US" sz="3000" b="1" dirty="0">
                <a:latin typeface="黑体" panose="02010609060101010101" pitchFamily="49" charset="-122"/>
                <a:ea typeface="黑体" panose="02010609060101010101" pitchFamily="49" charset="-122"/>
              </a:rPr>
              <a:t>、</a:t>
            </a:r>
            <a:r>
              <a:rPr lang="zh-CN" altLang="en-US" sz="3000" b="1" dirty="0">
                <a:solidFill>
                  <a:srgbClr val="D91203"/>
                </a:solidFill>
                <a:latin typeface="黑体" panose="02010609060101010101" pitchFamily="49" charset="-122"/>
                <a:ea typeface="黑体" panose="02010609060101010101" pitchFamily="49" charset="-122"/>
              </a:rPr>
              <a:t>是对腐败的政治（君昏、臣佞）的控诉</a:t>
            </a:r>
            <a:r>
              <a:rPr lang="zh-CN" altLang="en-US" sz="3000" b="1" dirty="0">
                <a:latin typeface="黑体" panose="02010609060101010101" pitchFamily="49" charset="-122"/>
                <a:ea typeface="黑体" panose="02010609060101010101" pitchFamily="49" charset="-122"/>
              </a:rPr>
              <a:t>（谗人间之，信而见疑，忠而被谤，怀王不知忠臣之分，此不知人之祸也</a:t>
            </a:r>
            <a:r>
              <a:rPr lang="en-US" altLang="zh-CN" sz="3000" b="1" dirty="0">
                <a:latin typeface="黑体" panose="02010609060101010101" pitchFamily="49" charset="-122"/>
                <a:ea typeface="黑体" panose="02010609060101010101" pitchFamily="49" charset="-122"/>
              </a:rPr>
              <a:t>,</a:t>
            </a:r>
            <a:r>
              <a:rPr lang="zh-CN" altLang="en-US" sz="3000" b="1" dirty="0">
                <a:latin typeface="黑体" panose="02010609060101010101" pitchFamily="49" charset="-122"/>
                <a:ea typeface="黑体" panose="02010609060101010101" pitchFamily="49" charset="-122"/>
              </a:rPr>
              <a:t>爽然自</a:t>
            </a:r>
            <a:r>
              <a:rPr lang="zh-CN" altLang="en-US" sz="3000" b="1" dirty="0" smtClean="0">
                <a:latin typeface="黑体" panose="02010609060101010101" pitchFamily="49" charset="-122"/>
                <a:ea typeface="黑体" panose="02010609060101010101" pitchFamily="49" charset="-122"/>
              </a:rPr>
              <a:t>失</a:t>
            </a:r>
            <a:r>
              <a:rPr lang="en-US" altLang="zh-CN" sz="3000" b="1" dirty="0" smtClean="0">
                <a:ea typeface="黑体" panose="02010609060101010101" pitchFamily="49" charset="-122"/>
              </a:rPr>
              <a:t>……</a:t>
            </a:r>
            <a:r>
              <a:rPr lang="zh-CN" altLang="en-US" sz="3000" b="1" dirty="0">
                <a:latin typeface="黑体" panose="02010609060101010101" pitchFamily="49" charset="-122"/>
                <a:ea typeface="黑体" panose="02010609060101010101" pitchFamily="49" charset="-122"/>
              </a:rPr>
              <a:t>）                                               </a:t>
            </a:r>
            <a:r>
              <a:rPr lang="en-US" altLang="zh-CN" sz="3000" b="1" dirty="0">
                <a:latin typeface="黑体" panose="02010609060101010101" pitchFamily="49" charset="-122"/>
                <a:ea typeface="黑体" panose="02010609060101010101" pitchFamily="49" charset="-122"/>
              </a:rPr>
              <a:t>3</a:t>
            </a:r>
            <a:r>
              <a:rPr lang="zh-CN" altLang="en-US" sz="3000" b="1" dirty="0">
                <a:latin typeface="黑体" panose="02010609060101010101" pitchFamily="49" charset="-122"/>
                <a:ea typeface="黑体" panose="02010609060101010101" pitchFamily="49" charset="-122"/>
              </a:rPr>
              <a:t>、</a:t>
            </a:r>
            <a:r>
              <a:rPr lang="zh-CN" altLang="en-US" sz="3000" b="1" dirty="0">
                <a:solidFill>
                  <a:srgbClr val="D91203"/>
                </a:solidFill>
                <a:latin typeface="黑体" panose="02010609060101010101" pitchFamily="49" charset="-122"/>
                <a:ea typeface="黑体" panose="02010609060101010101" pitchFamily="49" charset="-122"/>
              </a:rPr>
              <a:t>是对屈原遭遇的同情</a:t>
            </a:r>
            <a:r>
              <a:rPr lang="zh-CN" altLang="en-US" sz="3000" b="1" dirty="0">
                <a:latin typeface="黑体" panose="02010609060101010101" pitchFamily="49" charset="-122"/>
                <a:ea typeface="黑体" panose="02010609060101010101" pitchFamily="49" charset="-122"/>
              </a:rPr>
              <a:t>（可谓穷矣 ，能无怨乎，未尝不垂涕，想见其为人，怪其自令若是</a:t>
            </a:r>
            <a:r>
              <a:rPr lang="en-US" altLang="zh-CN" sz="3000" b="1" dirty="0">
                <a:ea typeface="黑体" panose="02010609060101010101" pitchFamily="49" charset="-122"/>
              </a:rPr>
              <a:t>……</a:t>
            </a:r>
            <a:r>
              <a:rPr lang="zh-CN" altLang="en-US" sz="3000" b="1" dirty="0">
                <a:latin typeface="黑体" panose="02010609060101010101" pitchFamily="49" charset="-122"/>
                <a:ea typeface="黑体" panose="02010609060101010101" pitchFamily="49" charset="-122"/>
              </a:rPr>
              <a:t>）</a:t>
            </a:r>
            <a:endParaRPr lang="zh-CN" altLang="en-US" sz="3000" dirty="0"/>
          </a:p>
        </p:txBody>
      </p:sp>
    </p:spTree>
    <p:extLst>
      <p:ext uri="{BB962C8B-B14F-4D97-AF65-F5344CB8AC3E}">
        <p14:creationId xmlns:p14="http://schemas.microsoft.com/office/powerpoint/2010/main" val="384615162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37893" name="Group 5"/>
          <p:cNvGrpSpPr>
            <a:grpSpLocks noChangeAspect="1"/>
          </p:cNvGrpSpPr>
          <p:nvPr/>
        </p:nvGrpSpPr>
        <p:grpSpPr bwMode="auto">
          <a:xfrm>
            <a:off x="-36513" y="1558344"/>
            <a:ext cx="9180513" cy="5299656"/>
            <a:chOff x="0" y="0"/>
            <a:chExt cx="5783" cy="998"/>
          </a:xfrm>
        </p:grpSpPr>
        <p:pic>
          <p:nvPicPr>
            <p:cNvPr id="37894" name="Picture 7" descr="图片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0" y="0"/>
              <a:ext cx="2880" cy="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5" name="Picture 8" descr="图片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0" y="0"/>
              <a:ext cx="2903" cy="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7896" name="Rectangle 11"/>
          <p:cNvSpPr>
            <a:spLocks noChangeArrowheads="1"/>
          </p:cNvSpPr>
          <p:nvPr/>
        </p:nvSpPr>
        <p:spPr bwMode="auto">
          <a:xfrm>
            <a:off x="429250" y="434725"/>
            <a:ext cx="8289747" cy="648512"/>
          </a:xfrm>
          <a:prstGeom prst="rect">
            <a:avLst/>
          </a:prstGeom>
          <a:noFill/>
          <a:ln>
            <a:noFill/>
          </a:ln>
          <a:effectLst/>
          <a:extLst>
            <a:ext uri="{909E8E84-426E-40DD-AFC4-6F175D3DCCD1}">
              <a14:hiddenFill xmlns:a14="http://schemas.microsoft.com/office/drawing/2010/main">
                <a:solidFill>
                  <a:srgbClr val="808080">
                    <a:alpha val="23000"/>
                  </a:srgbClr>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3600" b="1" dirty="0">
                <a:solidFill>
                  <a:srgbClr val="C00000"/>
                </a:solidFill>
                <a:latin typeface="黑体" panose="02010609060101010101" pitchFamily="49" charset="-122"/>
                <a:ea typeface="黑体" panose="02010609060101010101" pitchFamily="49" charset="-122"/>
              </a:rPr>
              <a:t>对于屈原的抱石沉江，你有什么看法</a:t>
            </a:r>
            <a:r>
              <a:rPr lang="zh-CN" altLang="en-US" sz="3600" b="1" dirty="0" smtClean="0">
                <a:solidFill>
                  <a:srgbClr val="C00000"/>
                </a:solidFill>
                <a:latin typeface="黑体" panose="02010609060101010101" pitchFamily="49" charset="-122"/>
                <a:ea typeface="黑体" panose="02010609060101010101" pitchFamily="49" charset="-122"/>
              </a:rPr>
              <a:t>？</a:t>
            </a:r>
            <a:endParaRPr lang="zh-CN" altLang="en-US" sz="3600" b="1" dirty="0">
              <a:solidFill>
                <a:srgbClr val="C0000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4148691328"/>
      </p:ext>
    </p:extLst>
  </p:cSld>
  <p:clrMapOvr>
    <a:masterClrMapping/>
  </p:clrMapOvr>
  <p:transition>
    <p:wheel spokes="1"/>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628650" y="167640"/>
            <a:ext cx="7886700" cy="960121"/>
          </a:xfrm>
        </p:spPr>
        <p:txBody>
          <a:bodyPr/>
          <a:lstStyle/>
          <a:p>
            <a:pPr algn="l"/>
            <a:r>
              <a:rPr lang="zh-CN" altLang="en-US" b="1" dirty="0">
                <a:ea typeface="黑体" panose="02010609060101010101" pitchFamily="49" charset="-122"/>
              </a:rPr>
              <a:t>材料一：</a:t>
            </a:r>
          </a:p>
        </p:txBody>
      </p:sp>
      <p:sp>
        <p:nvSpPr>
          <p:cNvPr id="39939" name="Rectangle 3"/>
          <p:cNvSpPr>
            <a:spLocks noGrp="1" noChangeArrowheads="1"/>
          </p:cNvSpPr>
          <p:nvPr>
            <p:ph type="body" idx="1"/>
          </p:nvPr>
        </p:nvSpPr>
        <p:spPr>
          <a:xfrm>
            <a:off x="628650" y="1127761"/>
            <a:ext cx="7886700" cy="5049202"/>
          </a:xfrm>
        </p:spPr>
        <p:txBody>
          <a:bodyPr>
            <a:noAutofit/>
          </a:bodyPr>
          <a:lstStyle/>
          <a:p>
            <a:pPr marL="0" indent="0">
              <a:lnSpc>
                <a:spcPct val="100000"/>
              </a:lnSpc>
              <a:buNone/>
            </a:pPr>
            <a:r>
              <a:rPr lang="zh-CN" altLang="en-US" sz="3200" b="1" dirty="0">
                <a:latin typeface="黑体" panose="02010609060101010101" pitchFamily="49" charset="-122"/>
                <a:ea typeface="黑体" panose="02010609060101010101" pitchFamily="49" charset="-122"/>
              </a:rPr>
              <a:t>    “人生自古谁无死？”“生当做人杰，死亦为鬼雄”。对于生死，中国自古已有确认之标志。虽然“哀莫哀生别离，乐莫乐心相知”，已将生乐死苦、留恋人世的滋味体会尽致，但是，主动迎接死亡，“在不可选择中进行选择”的精神依然确立。中国的志士仁人，在求生不能的时候，很重视死之权利，倘不能按照自己的意愿和信仰完整地活下去，不如选择死亡，将死看作一种意志与尊严的使命。</a:t>
            </a:r>
            <a:endParaRPr lang="zh-CN" altLang="en-US" sz="3200" dirty="0"/>
          </a:p>
        </p:txBody>
      </p:sp>
    </p:spTree>
    <p:extLst>
      <p:ext uri="{BB962C8B-B14F-4D97-AF65-F5344CB8AC3E}">
        <p14:creationId xmlns:p14="http://schemas.microsoft.com/office/powerpoint/2010/main" val="203162731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body" idx="1"/>
          </p:nvPr>
        </p:nvSpPr>
        <p:spPr>
          <a:xfrm>
            <a:off x="539750" y="244699"/>
            <a:ext cx="8280400" cy="6310647"/>
          </a:xfrm>
        </p:spPr>
        <p:txBody>
          <a:bodyPr>
            <a:normAutofit/>
          </a:bodyPr>
          <a:lstStyle/>
          <a:p>
            <a:pPr marL="0" indent="0">
              <a:lnSpc>
                <a:spcPct val="100000"/>
              </a:lnSpc>
              <a:spcBef>
                <a:spcPts val="500"/>
              </a:spcBef>
              <a:buNone/>
            </a:pPr>
            <a:r>
              <a:rPr lang="zh-CN" altLang="en-US" sz="2800" b="1" dirty="0">
                <a:latin typeface="黑体" panose="02010609060101010101" pitchFamily="49" charset="-122"/>
                <a:ea typeface="黑体" panose="02010609060101010101" pitchFamily="49" charset="-122"/>
              </a:rPr>
              <a:t>    屈原是在他的政治理想破灭后，紧紧拥抱着诗的理想而去的。这死亦是一种决裂，与以往从事的“政治”的决裂，与终生所爱的诗章同归。</a:t>
            </a:r>
          </a:p>
          <a:p>
            <a:pPr marL="0" indent="0">
              <a:lnSpc>
                <a:spcPct val="100000"/>
              </a:lnSpc>
              <a:spcBef>
                <a:spcPts val="500"/>
              </a:spcBef>
              <a:buNone/>
            </a:pPr>
            <a:r>
              <a:rPr lang="zh-CN" altLang="en-US" sz="2800" b="1" dirty="0">
                <a:latin typeface="黑体" panose="02010609060101010101" pitchFamily="49" charset="-122"/>
                <a:ea typeface="黑体" panose="02010609060101010101" pitchFamily="49" charset="-122"/>
              </a:rPr>
              <a:t>    死，可以明志；生，却可践志。当死临到司马迁头上时，他选择生。一种令肉体与精神，令自己与亲友都极度痛苦的生</a:t>
            </a:r>
            <a:r>
              <a:rPr lang="en-US"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接受宫刑。司马迁出于公心，为李陵辩护，得罪了汉武帝，假如就为此而死亦不失为直谏烈臣；但司马迁认为自己规定的人生使命却不是仅此。他要以一介布衣的身份完成千古史记，为中国撰写第一部非官方记载的历史文学</a:t>
            </a:r>
            <a:r>
              <a:rPr lang="zh-CN" altLang="en-US" sz="2800" b="1" dirty="0" smtClean="0">
                <a:latin typeface="黑体" panose="02010609060101010101" pitchFamily="49" charset="-122"/>
                <a:ea typeface="黑体" panose="02010609060101010101" pitchFamily="49" charset="-122"/>
              </a:rPr>
              <a:t>。</a:t>
            </a:r>
            <a:endParaRPr lang="en-US" altLang="zh-CN" sz="2800" b="1" dirty="0" smtClean="0">
              <a:latin typeface="黑体" panose="02010609060101010101" pitchFamily="49" charset="-122"/>
              <a:ea typeface="黑体" panose="02010609060101010101" pitchFamily="49" charset="-122"/>
            </a:endParaRPr>
          </a:p>
          <a:p>
            <a:pPr marL="0" indent="0">
              <a:lnSpc>
                <a:spcPct val="100000"/>
              </a:lnSpc>
              <a:spcBef>
                <a:spcPts val="500"/>
              </a:spcBef>
              <a:buNone/>
            </a:pPr>
            <a:r>
              <a:rPr lang="en-US" altLang="zh-CN" b="1" dirty="0">
                <a:latin typeface="黑体" panose="02010609060101010101" pitchFamily="49" charset="-122"/>
                <a:ea typeface="黑体" panose="02010609060101010101" pitchFamily="49" charset="-122"/>
              </a:rPr>
              <a:t>    </a:t>
            </a:r>
            <a:r>
              <a:rPr lang="zh-CN" altLang="zh-CN" b="1" dirty="0" smtClean="0">
                <a:latin typeface="黑体" panose="02010609060101010101" pitchFamily="49" charset="-122"/>
                <a:ea typeface="黑体" panose="02010609060101010101" pitchFamily="49" charset="-122"/>
              </a:rPr>
              <a:t>屈原</a:t>
            </a:r>
            <a:r>
              <a:rPr lang="zh-CN" altLang="zh-CN" b="1" dirty="0">
                <a:latin typeface="黑体" panose="02010609060101010101" pitchFamily="49" charset="-122"/>
                <a:ea typeface="黑体" panose="02010609060101010101" pitchFamily="49" charset="-122"/>
              </a:rPr>
              <a:t>择死，史迁择生，都是崇高的。他们择死与生的思考世代延传；这种思考，构成了一个人，乃至一个民族隆起的脊梁。</a:t>
            </a:r>
            <a:endParaRPr lang="zh-CN" altLang="en-US" b="1" dirty="0">
              <a:latin typeface="黑体" panose="02010609060101010101" pitchFamily="49" charset="-122"/>
              <a:ea typeface="黑体" panose="02010609060101010101" pitchFamily="49" charset="-122"/>
            </a:endParaRPr>
          </a:p>
          <a:p>
            <a:pPr indent="0" algn="r">
              <a:lnSpc>
                <a:spcPct val="100000"/>
              </a:lnSpc>
              <a:spcBef>
                <a:spcPts val="500"/>
              </a:spcBef>
              <a:buFontTx/>
              <a:buNone/>
            </a:pPr>
            <a:r>
              <a:rPr lang="zh-CN" altLang="en-US" sz="2800" b="1" dirty="0">
                <a:latin typeface="黑体" panose="02010609060101010101" pitchFamily="49" charset="-122"/>
                <a:ea typeface="黑体" panose="02010609060101010101" pitchFamily="49" charset="-122"/>
              </a:rPr>
              <a:t>——选自《择生与择死》，有删改</a:t>
            </a:r>
          </a:p>
        </p:txBody>
      </p:sp>
    </p:spTree>
    <p:extLst>
      <p:ext uri="{BB962C8B-B14F-4D97-AF65-F5344CB8AC3E}">
        <p14:creationId xmlns:p14="http://schemas.microsoft.com/office/powerpoint/2010/main" val="59334120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515489" y="182880"/>
            <a:ext cx="8113019" cy="975360"/>
          </a:xfrm>
        </p:spPr>
        <p:txBody>
          <a:bodyPr/>
          <a:lstStyle/>
          <a:p>
            <a:pPr algn="l"/>
            <a:r>
              <a:rPr lang="zh-CN" altLang="en-US" b="1" dirty="0">
                <a:ea typeface="黑体" panose="02010609060101010101" pitchFamily="49" charset="-122"/>
              </a:rPr>
              <a:t>材料二：</a:t>
            </a:r>
          </a:p>
        </p:txBody>
      </p:sp>
      <p:sp>
        <p:nvSpPr>
          <p:cNvPr id="41987" name="Rectangle 3"/>
          <p:cNvSpPr>
            <a:spLocks noGrp="1" noChangeArrowheads="1"/>
          </p:cNvSpPr>
          <p:nvPr>
            <p:ph type="body" idx="1"/>
          </p:nvPr>
        </p:nvSpPr>
        <p:spPr>
          <a:xfrm>
            <a:off x="257742" y="1158240"/>
            <a:ext cx="8672898" cy="5059680"/>
          </a:xfrm>
        </p:spPr>
        <p:txBody>
          <a:bodyPr>
            <a:noAutofit/>
          </a:bodyPr>
          <a:lstStyle/>
          <a:p>
            <a:pPr marL="0" indent="0">
              <a:lnSpc>
                <a:spcPct val="100000"/>
              </a:lnSpc>
              <a:spcBef>
                <a:spcPts val="600"/>
              </a:spcBef>
              <a:buFontTx/>
              <a:buNone/>
            </a:pPr>
            <a:r>
              <a:rPr lang="zh-CN" altLang="en-US" sz="3000" b="1" dirty="0">
                <a:latin typeface="黑体" panose="02010609060101010101" pitchFamily="49" charset="-122"/>
                <a:ea typeface="黑体" panose="02010609060101010101" pitchFamily="49" charset="-122"/>
              </a:rPr>
              <a:t>    </a:t>
            </a:r>
            <a:r>
              <a:rPr lang="zh-CN" altLang="en-US" sz="3000" b="1" dirty="0" smtClean="0">
                <a:latin typeface="黑体" panose="02010609060101010101" pitchFamily="49" charset="-122"/>
                <a:ea typeface="黑体" panose="02010609060101010101" pitchFamily="49" charset="-122"/>
              </a:rPr>
              <a:t>林则徐</a:t>
            </a:r>
            <a:r>
              <a:rPr lang="zh-CN" altLang="en-US" sz="3000" b="1" dirty="0">
                <a:latin typeface="黑体" panose="02010609060101010101" pitchFamily="49" charset="-122"/>
                <a:ea typeface="黑体" panose="02010609060101010101" pitchFamily="49" charset="-122"/>
              </a:rPr>
              <a:t>是在年近花甲之时被流放到新疆伊犁的。</a:t>
            </a:r>
          </a:p>
          <a:p>
            <a:pPr marL="0" indent="0">
              <a:lnSpc>
                <a:spcPct val="100000"/>
              </a:lnSpc>
              <a:spcBef>
                <a:spcPts val="600"/>
              </a:spcBef>
              <a:buFontTx/>
              <a:buNone/>
            </a:pPr>
            <a:r>
              <a:rPr lang="zh-CN" altLang="en-US" sz="3000" b="1" dirty="0">
                <a:latin typeface="黑体" panose="02010609060101010101" pitchFamily="49" charset="-122"/>
                <a:ea typeface="黑体" panose="02010609060101010101" pitchFamily="49" charset="-122"/>
              </a:rPr>
              <a:t>    </a:t>
            </a:r>
            <a:r>
              <a:rPr lang="zh-CN" altLang="en-US" sz="3000" b="1" dirty="0" smtClean="0">
                <a:latin typeface="黑体" panose="02010609060101010101" pitchFamily="49" charset="-122"/>
                <a:ea typeface="黑体" panose="02010609060101010101" pitchFamily="49" charset="-122"/>
              </a:rPr>
              <a:t>此时</a:t>
            </a:r>
            <a:r>
              <a:rPr lang="zh-CN" altLang="en-US" sz="3000" b="1" dirty="0">
                <a:latin typeface="黑体" panose="02010609060101010101" pitchFamily="49" charset="-122"/>
                <a:ea typeface="黑体" panose="02010609060101010101" pitchFamily="49" charset="-122"/>
              </a:rPr>
              <a:t>，他的仕途一落千丈，前途一片渺茫。昔日的辉煌，已成过眼烟云，从声名赫赫的两广总督到被皇帝革官免职，从威震四海的英雄到发配边疆的“罪臣”，因大功获重罪，真是千古奇冤！</a:t>
            </a:r>
          </a:p>
          <a:p>
            <a:pPr marL="0" indent="0">
              <a:lnSpc>
                <a:spcPct val="100000"/>
              </a:lnSpc>
              <a:spcBef>
                <a:spcPts val="600"/>
              </a:spcBef>
              <a:buFontTx/>
              <a:buNone/>
            </a:pPr>
            <a:r>
              <a:rPr lang="zh-CN" altLang="en-US" sz="3000" b="1" dirty="0">
                <a:latin typeface="黑体" panose="02010609060101010101" pitchFamily="49" charset="-122"/>
                <a:ea typeface="黑体" panose="02010609060101010101" pitchFamily="49" charset="-122"/>
              </a:rPr>
              <a:t>    </a:t>
            </a:r>
            <a:r>
              <a:rPr lang="zh-CN" altLang="en-US" sz="3000" b="1" dirty="0" smtClean="0">
                <a:latin typeface="黑体" panose="02010609060101010101" pitchFamily="49" charset="-122"/>
                <a:ea typeface="黑体" panose="02010609060101010101" pitchFamily="49" charset="-122"/>
              </a:rPr>
              <a:t>面对</a:t>
            </a:r>
            <a:r>
              <a:rPr lang="zh-CN" altLang="en-US" sz="3000" b="1" dirty="0">
                <a:latin typeface="黑体" panose="02010609060101010101" pitchFamily="49" charset="-122"/>
                <a:ea typeface="黑体" panose="02010609060101010101" pitchFamily="49" charset="-122"/>
              </a:rPr>
              <a:t>厄运，面对人生的大起大落，林则徐没有惊慌，没有绝望，他镇静坦然、慷慨悲歌：“苟利国家生死以，岂因祸福避趋之。”他强忍身体的极度不适，拖着多病之躯，为新疆呕心沥血，兴修水利，开荒屯田，受到百姓的爱戴。</a:t>
            </a:r>
          </a:p>
        </p:txBody>
      </p:sp>
    </p:spTree>
    <p:extLst>
      <p:ext uri="{BB962C8B-B14F-4D97-AF65-F5344CB8AC3E}">
        <p14:creationId xmlns:p14="http://schemas.microsoft.com/office/powerpoint/2010/main" val="123126693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body" idx="1"/>
          </p:nvPr>
        </p:nvSpPr>
        <p:spPr>
          <a:xfrm>
            <a:off x="468313" y="479425"/>
            <a:ext cx="8208962" cy="5399088"/>
          </a:xfrm>
        </p:spPr>
        <p:txBody>
          <a:bodyPr/>
          <a:lstStyle/>
          <a:p>
            <a:pPr marL="0" indent="0">
              <a:lnSpc>
                <a:spcPct val="100000"/>
              </a:lnSpc>
              <a:buFontTx/>
              <a:buNone/>
            </a:pPr>
            <a:r>
              <a:rPr lang="zh-CN" altLang="en-US" sz="3200" b="1" dirty="0" smtClean="0">
                <a:latin typeface="黑体" panose="02010609060101010101" pitchFamily="49" charset="-122"/>
                <a:ea typeface="黑体" panose="02010609060101010101" pitchFamily="49" charset="-122"/>
              </a:rPr>
              <a:t>    林则徐</a:t>
            </a:r>
            <a:r>
              <a:rPr lang="zh-CN" altLang="en-US" sz="3200" b="1" dirty="0">
                <a:latin typeface="黑体" panose="02010609060101010101" pitchFamily="49" charset="-122"/>
                <a:ea typeface="黑体" panose="02010609060101010101" pitchFamily="49" charset="-122"/>
              </a:rPr>
              <a:t>的精彩之处，不仅在于他能在国难当头挺身而出，力挽狂澜；不仅在于他能在仕途通达、身居高位时，倾心尽力地为国效力；也不仅在于他广东禁烟、虎门销烟等的惊世之举，还在于，或者说更难能可贵的是，他即便在被革职流放的极端逆境中，即便在个人命运遭遇空前苦难和厄运时，人格和灵魂中依旧保持固有的那份伟大与高贵。</a:t>
            </a:r>
          </a:p>
          <a:p>
            <a:pPr marL="0" indent="0" algn="r">
              <a:lnSpc>
                <a:spcPct val="100000"/>
              </a:lnSpc>
              <a:buFontTx/>
              <a:buNone/>
            </a:pPr>
            <a:r>
              <a:rPr lang="zh-CN" altLang="en-US" sz="3200" b="1" dirty="0">
                <a:latin typeface="黑体" panose="02010609060101010101" pitchFamily="49" charset="-122"/>
                <a:ea typeface="黑体" panose="02010609060101010101" pitchFamily="49" charset="-122"/>
              </a:rPr>
              <a:t>——（选自《流放的精彩》，有删改）</a:t>
            </a:r>
          </a:p>
        </p:txBody>
      </p:sp>
    </p:spTree>
    <p:extLst>
      <p:ext uri="{BB962C8B-B14F-4D97-AF65-F5344CB8AC3E}">
        <p14:creationId xmlns:p14="http://schemas.microsoft.com/office/powerpoint/2010/main" val="88524012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628650" y="365127"/>
            <a:ext cx="7886700" cy="1115944"/>
          </a:xfrm>
        </p:spPr>
        <p:txBody>
          <a:bodyPr/>
          <a:lstStyle/>
          <a:p>
            <a:pPr algn="l"/>
            <a:r>
              <a:rPr lang="zh-CN" altLang="en-US" b="1" dirty="0">
                <a:ea typeface="黑体" panose="02010609060101010101" pitchFamily="49" charset="-122"/>
              </a:rPr>
              <a:t>材料三：</a:t>
            </a:r>
          </a:p>
        </p:txBody>
      </p:sp>
      <p:sp>
        <p:nvSpPr>
          <p:cNvPr id="44035" name="Rectangle 3"/>
          <p:cNvSpPr>
            <a:spLocks noGrp="1" noChangeArrowheads="1"/>
          </p:cNvSpPr>
          <p:nvPr>
            <p:ph type="body" idx="1"/>
          </p:nvPr>
        </p:nvSpPr>
        <p:spPr>
          <a:xfrm>
            <a:off x="628650" y="1481070"/>
            <a:ext cx="7886700" cy="5100034"/>
          </a:xfrm>
        </p:spPr>
        <p:txBody>
          <a:bodyPr>
            <a:noAutofit/>
          </a:bodyPr>
          <a:lstStyle/>
          <a:p>
            <a:pPr>
              <a:lnSpc>
                <a:spcPct val="100000"/>
              </a:lnSpc>
              <a:buFontTx/>
              <a:buNone/>
            </a:pPr>
            <a:r>
              <a:rPr lang="zh-CN" altLang="en-US" sz="3200" b="1" dirty="0">
                <a:latin typeface="黑体" panose="02010609060101010101" pitchFamily="49" charset="-122"/>
                <a:ea typeface="黑体" panose="02010609060101010101" pitchFamily="49" charset="-122"/>
              </a:rPr>
              <a:t>      如果对于当时那在暴风雨前窒息得奄奄待毙的楚国人民，屈原的《离骚》唤醒了他们的反抗情绪，那么，屈原的死，更把那反抗情绪提高到爆炸的边沿。</a:t>
            </a:r>
          </a:p>
          <a:p>
            <a:pPr algn="r">
              <a:lnSpc>
                <a:spcPct val="100000"/>
              </a:lnSpc>
              <a:buFontTx/>
              <a:buNone/>
            </a:pPr>
            <a:r>
              <a:rPr lang="zh-CN" altLang="en-US" sz="3200" b="1" dirty="0">
                <a:latin typeface="黑体" panose="02010609060101010101" pitchFamily="49" charset="-122"/>
                <a:ea typeface="黑体" panose="02010609060101010101" pitchFamily="49" charset="-122"/>
              </a:rPr>
              <a:t>——闻一多</a:t>
            </a:r>
          </a:p>
          <a:p>
            <a:pPr>
              <a:lnSpc>
                <a:spcPct val="100000"/>
              </a:lnSpc>
              <a:buFontTx/>
              <a:buNone/>
            </a:pPr>
            <a:r>
              <a:rPr lang="zh-CN" altLang="en-US" sz="3200" b="1" dirty="0">
                <a:latin typeface="黑体" panose="02010609060101010101" pitchFamily="49" charset="-122"/>
                <a:ea typeface="黑体" panose="02010609060101010101" pitchFamily="49" charset="-122"/>
              </a:rPr>
              <a:t>      屈原的自杀，事实上是殉国难。很显然，他把自己塑造成一个典型悲剧时代中的典型悲剧人物。</a:t>
            </a:r>
          </a:p>
          <a:p>
            <a:pPr algn="r">
              <a:lnSpc>
                <a:spcPct val="100000"/>
              </a:lnSpc>
              <a:buFontTx/>
              <a:buNone/>
            </a:pPr>
            <a:r>
              <a:rPr lang="zh-CN" altLang="en-US" sz="3200" b="1" dirty="0">
                <a:latin typeface="黑体" panose="02010609060101010101" pitchFamily="49" charset="-122"/>
                <a:ea typeface="黑体" panose="02010609060101010101" pitchFamily="49" charset="-122"/>
              </a:rPr>
              <a:t>——郭沫若</a:t>
            </a:r>
          </a:p>
        </p:txBody>
      </p:sp>
    </p:spTree>
    <p:extLst>
      <p:ext uri="{BB962C8B-B14F-4D97-AF65-F5344CB8AC3E}">
        <p14:creationId xmlns:p14="http://schemas.microsoft.com/office/powerpoint/2010/main" val="364128383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28650" y="1455313"/>
            <a:ext cx="7886700" cy="4721650"/>
          </a:xfrm>
        </p:spPr>
        <p:txBody>
          <a:bodyPr>
            <a:normAutofit/>
          </a:bodyPr>
          <a:lstStyle/>
          <a:p>
            <a:pPr marL="0" indent="0">
              <a:lnSpc>
                <a:spcPct val="100000"/>
              </a:lnSpc>
              <a:buFontTx/>
              <a:buNone/>
            </a:pPr>
            <a:r>
              <a:rPr lang="zh-CN" altLang="en-US" sz="3600" b="1" dirty="0" smtClean="0">
                <a:latin typeface="黑体" panose="02010609060101010101" pitchFamily="49" charset="-122"/>
                <a:ea typeface="黑体" panose="02010609060101010101" pitchFamily="49" charset="-122"/>
              </a:rPr>
              <a:t>   “</a:t>
            </a:r>
            <a:r>
              <a:rPr lang="zh-CN" altLang="en-US" sz="3600" b="1" dirty="0">
                <a:latin typeface="黑体" panose="02010609060101010101" pitchFamily="49" charset="-122"/>
                <a:ea typeface="黑体" panose="02010609060101010101" pitchFamily="49" charset="-122"/>
              </a:rPr>
              <a:t>真正的光明决不是永没有黑暗的时候，而是永不被黑暗所淹没；真正的英雄绝不是永没有卑下的情操，而是永不被卑下的情操所屈服。”</a:t>
            </a:r>
          </a:p>
          <a:p>
            <a:pPr marL="0" indent="0" algn="r">
              <a:lnSpc>
                <a:spcPct val="100000"/>
              </a:lnSpc>
              <a:buFontTx/>
              <a:buNone/>
            </a:pPr>
            <a:r>
              <a:rPr lang="zh-CN" altLang="en-US" sz="3600" b="1" dirty="0">
                <a:latin typeface="黑体" panose="02010609060101010101" pitchFamily="49" charset="-122"/>
                <a:ea typeface="黑体" panose="02010609060101010101" pitchFamily="49" charset="-122"/>
              </a:rPr>
              <a:t>——傅</a:t>
            </a:r>
            <a:r>
              <a:rPr lang="zh-CN" altLang="en-US" sz="3600" b="1" dirty="0" smtClean="0">
                <a:latin typeface="黑体" panose="02010609060101010101" pitchFamily="49" charset="-122"/>
                <a:ea typeface="黑体" panose="02010609060101010101" pitchFamily="49" charset="-122"/>
              </a:rPr>
              <a:t>雷</a:t>
            </a:r>
            <a:endParaRPr lang="zh-CN" altLang="en-US" sz="3600" b="1"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8824350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171943"/>
            <a:ext cx="7886700" cy="869314"/>
          </a:xfrm>
        </p:spPr>
        <p:txBody>
          <a:bodyPr/>
          <a:lstStyle/>
          <a:p>
            <a:pPr algn="ctr"/>
            <a:r>
              <a:rPr lang="zh-CN" altLang="zh-CN" b="1" dirty="0" smtClean="0">
                <a:solidFill>
                  <a:srgbClr val="C00000"/>
                </a:solidFill>
                <a:latin typeface="华文行楷" panose="02010800040101010101" pitchFamily="2" charset="-122"/>
                <a:ea typeface="华文行楷" panose="02010800040101010101" pitchFamily="2" charset="-122"/>
              </a:rPr>
              <a:t>屈原生平</a:t>
            </a:r>
            <a:r>
              <a:rPr lang="zh-CN" altLang="en-US" b="1" dirty="0" smtClean="0">
                <a:solidFill>
                  <a:srgbClr val="C00000"/>
                </a:solidFill>
                <a:latin typeface="华文行楷" panose="02010800040101010101" pitchFamily="2" charset="-122"/>
                <a:ea typeface="华文行楷" panose="02010800040101010101" pitchFamily="2" charset="-122"/>
              </a:rPr>
              <a:t>简介</a:t>
            </a:r>
            <a:endParaRPr lang="zh-CN" altLang="en-US" dirty="0">
              <a:solidFill>
                <a:srgbClr val="C00000"/>
              </a:solidFill>
              <a:latin typeface="华文行楷" panose="02010800040101010101" pitchFamily="2" charset="-122"/>
              <a:ea typeface="华文行楷" panose="02010800040101010101" pitchFamily="2" charset="-122"/>
            </a:endParaRPr>
          </a:p>
        </p:txBody>
      </p:sp>
      <p:sp>
        <p:nvSpPr>
          <p:cNvPr id="3" name="内容占位符 2"/>
          <p:cNvSpPr>
            <a:spLocks noGrp="1"/>
          </p:cNvSpPr>
          <p:nvPr>
            <p:ph idx="1"/>
          </p:nvPr>
        </p:nvSpPr>
        <p:spPr>
          <a:xfrm>
            <a:off x="320040" y="1041257"/>
            <a:ext cx="8503920" cy="5681515"/>
          </a:xfrm>
        </p:spPr>
        <p:txBody>
          <a:bodyPr>
            <a:noAutofit/>
          </a:bodyPr>
          <a:lstStyle/>
          <a:p>
            <a:pPr marL="0" indent="0">
              <a:lnSpc>
                <a:spcPct val="100000"/>
              </a:lnSpc>
              <a:buNone/>
            </a:pPr>
            <a:r>
              <a:rPr lang="en-US" altLang="zh-CN" b="1" dirty="0" smtClean="0">
                <a:latin typeface="黑体" panose="02010609060101010101" pitchFamily="49" charset="-122"/>
                <a:ea typeface="黑体" panose="02010609060101010101" pitchFamily="49" charset="-122"/>
              </a:rPr>
              <a:t>    </a:t>
            </a:r>
            <a:r>
              <a:rPr lang="zh-CN" altLang="zh-CN" b="1" dirty="0" smtClean="0">
                <a:latin typeface="黑体" panose="02010609060101010101" pitchFamily="49" charset="-122"/>
                <a:ea typeface="黑体" panose="02010609060101010101" pitchFamily="49" charset="-122"/>
              </a:rPr>
              <a:t>屈原</a:t>
            </a:r>
            <a:r>
              <a:rPr lang="zh-CN" altLang="zh-CN" b="1" dirty="0">
                <a:latin typeface="黑体" panose="02010609060101010101" pitchFamily="49" charset="-122"/>
                <a:ea typeface="黑体" panose="02010609060101010101" pitchFamily="49" charset="-122"/>
              </a:rPr>
              <a:t>是两千多年前中国的一位</a:t>
            </a:r>
            <a:r>
              <a:rPr lang="zh-CN" altLang="zh-CN" b="1" u="sng" dirty="0">
                <a:solidFill>
                  <a:srgbClr val="FF0000"/>
                </a:solidFill>
                <a:latin typeface="黑体" panose="02010609060101010101" pitchFamily="49" charset="-122"/>
                <a:ea typeface="黑体" panose="02010609060101010101" pitchFamily="49" charset="-122"/>
              </a:rPr>
              <a:t>伟大的诗人</a:t>
            </a:r>
            <a:r>
              <a:rPr lang="zh-CN" altLang="zh-CN" b="1" dirty="0">
                <a:latin typeface="黑体" panose="02010609060101010101" pitchFamily="49" charset="-122"/>
                <a:ea typeface="黑体" panose="02010609060101010101" pitchFamily="49" charset="-122"/>
              </a:rPr>
              <a:t>，同时是一位</a:t>
            </a:r>
            <a:r>
              <a:rPr lang="zh-CN" altLang="zh-CN" b="1" u="sng" dirty="0">
                <a:solidFill>
                  <a:srgbClr val="FF0000"/>
                </a:solidFill>
                <a:latin typeface="黑体" panose="02010609060101010101" pitchFamily="49" charset="-122"/>
                <a:ea typeface="黑体" panose="02010609060101010101" pitchFamily="49" charset="-122"/>
              </a:rPr>
              <a:t>思想家、政治家</a:t>
            </a:r>
            <a:r>
              <a:rPr lang="zh-CN" altLang="zh-CN" b="1" dirty="0">
                <a:latin typeface="黑体" panose="02010609060101010101" pitchFamily="49" charset="-122"/>
                <a:ea typeface="黑体" panose="02010609060101010101" pitchFamily="49" charset="-122"/>
              </a:rPr>
              <a:t>。他生于楚国的贵族家庭，知识渊博，有政治和外交才能。他曾得到楚怀王信任。但由于</a:t>
            </a:r>
            <a:r>
              <a:rPr lang="zh-CN" altLang="zh-CN" b="1" u="sng" dirty="0">
                <a:solidFill>
                  <a:srgbClr val="002060"/>
                </a:solidFill>
                <a:latin typeface="黑体" panose="02010609060101010101" pitchFamily="49" charset="-122"/>
                <a:ea typeface="黑体" panose="02010609060101010101" pitchFamily="49" charset="-122"/>
              </a:rPr>
              <a:t>上官大夫</a:t>
            </a:r>
            <a:r>
              <a:rPr lang="zh-CN" altLang="zh-CN" b="1" dirty="0">
                <a:latin typeface="黑体" panose="02010609060101010101" pitchFamily="49" charset="-122"/>
                <a:ea typeface="黑体" panose="02010609060101010101" pitchFamily="49" charset="-122"/>
              </a:rPr>
              <a:t>的诽谤而被楚怀王疏远。屈原鉴于在秦国威胁下的楚国的危机，主张改良内政，联合齐国以求自存。但是，当权者</a:t>
            </a:r>
            <a:r>
              <a:rPr lang="zh-CN" altLang="zh-CN" b="1" u="sng" dirty="0">
                <a:solidFill>
                  <a:srgbClr val="002060"/>
                </a:solidFill>
                <a:latin typeface="黑体" panose="02010609060101010101" pitchFamily="49" charset="-122"/>
                <a:ea typeface="黑体" panose="02010609060101010101" pitchFamily="49" charset="-122"/>
              </a:rPr>
              <a:t>靳尚</a:t>
            </a:r>
            <a:r>
              <a:rPr lang="zh-CN" altLang="zh-CN" b="1" dirty="0">
                <a:latin typeface="黑体" panose="02010609060101010101" pitchFamily="49" charset="-122"/>
                <a:ea typeface="黑体" panose="02010609060101010101" pitchFamily="49" charset="-122"/>
              </a:rPr>
              <a:t>和怀王的宠姬</a:t>
            </a:r>
            <a:r>
              <a:rPr lang="zh-CN" altLang="zh-CN" b="1" u="sng" dirty="0">
                <a:solidFill>
                  <a:srgbClr val="002060"/>
                </a:solidFill>
                <a:latin typeface="黑体" panose="02010609060101010101" pitchFamily="49" charset="-122"/>
                <a:ea typeface="黑体" panose="02010609060101010101" pitchFamily="49" charset="-122"/>
              </a:rPr>
              <a:t>郑袖</a:t>
            </a:r>
            <a:r>
              <a:rPr lang="zh-CN" altLang="zh-CN" b="1" dirty="0">
                <a:latin typeface="黑体" panose="02010609060101010101" pitchFamily="49" charset="-122"/>
                <a:ea typeface="黑体" panose="02010609060101010101" pitchFamily="49" charset="-122"/>
              </a:rPr>
              <a:t>受了秦国使者张仪的贿赂，阻止怀王接受屈原的正确意见，和齐国绝交了。怀王甚至被秦国诱去做了三年的俘虏，囚死在秦国。楚怀王死后，顷襄王即位，他比他的父亲还要糊涂，在</a:t>
            </a:r>
            <a:r>
              <a:rPr lang="zh-CN" altLang="zh-CN" b="1" u="sng" dirty="0">
                <a:solidFill>
                  <a:srgbClr val="002060"/>
                </a:solidFill>
                <a:latin typeface="黑体" panose="02010609060101010101" pitchFamily="49" charset="-122"/>
                <a:ea typeface="黑体" panose="02010609060101010101" pitchFamily="49" charset="-122"/>
              </a:rPr>
              <a:t>令尹子兰</a:t>
            </a:r>
            <a:r>
              <a:rPr lang="zh-CN" altLang="zh-CN" b="1" dirty="0">
                <a:latin typeface="黑体" panose="02010609060101010101" pitchFamily="49" charset="-122"/>
                <a:ea typeface="黑体" panose="02010609060101010101" pitchFamily="49" charset="-122"/>
              </a:rPr>
              <a:t>和</a:t>
            </a:r>
            <a:r>
              <a:rPr lang="zh-CN" altLang="zh-CN" b="1" u="sng" dirty="0">
                <a:solidFill>
                  <a:srgbClr val="002060"/>
                </a:solidFill>
                <a:latin typeface="黑体" panose="02010609060101010101" pitchFamily="49" charset="-122"/>
                <a:ea typeface="黑体" panose="02010609060101010101" pitchFamily="49" charset="-122"/>
              </a:rPr>
              <a:t>上官大夫</a:t>
            </a:r>
            <a:r>
              <a:rPr lang="zh-CN" altLang="zh-CN" b="1" dirty="0">
                <a:latin typeface="黑体" panose="02010609060101010101" pitchFamily="49" charset="-122"/>
                <a:ea typeface="黑体" panose="02010609060101010101" pitchFamily="49" charset="-122"/>
              </a:rPr>
              <a:t>的挑拨和诋毁下，屈原被流放在外二十多年。六十二岁时，他看到楚国的前途已经绝望，于</a:t>
            </a:r>
            <a:r>
              <a:rPr lang="zh-CN" altLang="zh-CN" b="1" dirty="0" smtClean="0">
                <a:latin typeface="黑体" panose="02010609060101010101" pitchFamily="49" charset="-122"/>
                <a:ea typeface="黑体" panose="02010609060101010101" pitchFamily="49" charset="-122"/>
              </a:rPr>
              <a:t>公元前278年</a:t>
            </a:r>
            <a:r>
              <a:rPr lang="zh-CN" altLang="zh-CN" b="1" dirty="0">
                <a:latin typeface="黑体" panose="02010609060101010101" pitchFamily="49" charset="-122"/>
                <a:ea typeface="黑体" panose="02010609060101010101" pitchFamily="49" charset="-122"/>
              </a:rPr>
              <a:t>农历五月初五日，跳进湖南省汨罗江自杀了。 </a:t>
            </a:r>
          </a:p>
        </p:txBody>
      </p:sp>
    </p:spTree>
    <p:extLst>
      <p:ext uri="{BB962C8B-B14F-4D97-AF65-F5344CB8AC3E}">
        <p14:creationId xmlns:p14="http://schemas.microsoft.com/office/powerpoint/2010/main" val="22119696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body" idx="1"/>
          </p:nvPr>
        </p:nvSpPr>
        <p:spPr>
          <a:xfrm>
            <a:off x="395288" y="693738"/>
            <a:ext cx="8435975" cy="5432425"/>
          </a:xfrm>
        </p:spPr>
        <p:txBody>
          <a:bodyPr/>
          <a:lstStyle/>
          <a:p>
            <a:pPr>
              <a:lnSpc>
                <a:spcPct val="120000"/>
              </a:lnSpc>
              <a:buFontTx/>
              <a:buNone/>
            </a:pPr>
            <a:r>
              <a:rPr lang="zh-CN" altLang="en-US" sz="3600" b="1">
                <a:latin typeface="黑体" panose="02010609060101010101" pitchFamily="49" charset="-122"/>
                <a:ea typeface="黑体" panose="02010609060101010101" pitchFamily="49" charset="-122"/>
              </a:rPr>
              <a:t>     在一个文化屈从权势的传统中，庄子是一棵孤独的树，是一棵孤独地在深夜看守心灵月亮的树。当我们大都在黑夜里昧昧昏睡时，月亮为什么没有丢失？就是因为有了这样一两棵在清风夜唳的夜中独自看守月亮的树。</a:t>
            </a:r>
          </a:p>
          <a:p>
            <a:pPr algn="r">
              <a:lnSpc>
                <a:spcPct val="120000"/>
              </a:lnSpc>
              <a:buFontTx/>
              <a:buNone/>
            </a:pPr>
            <a:r>
              <a:rPr lang="zh-CN" altLang="en-US" sz="3600" b="1">
                <a:latin typeface="黑体" panose="02010609060101010101" pitchFamily="49" charset="-122"/>
                <a:ea typeface="黑体" panose="02010609060101010101" pitchFamily="49" charset="-122"/>
              </a:rPr>
              <a:t>——《庄子：在我们无路可走的时候》</a:t>
            </a:r>
          </a:p>
        </p:txBody>
      </p:sp>
    </p:spTree>
    <p:extLst>
      <p:ext uri="{BB962C8B-B14F-4D97-AF65-F5344CB8AC3E}">
        <p14:creationId xmlns:p14="http://schemas.microsoft.com/office/powerpoint/2010/main" val="39068908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8610" y="1764665"/>
            <a:ext cx="8515350" cy="2258695"/>
          </a:xfrm>
        </p:spPr>
        <p:txBody>
          <a:bodyPr>
            <a:normAutofit/>
          </a:bodyPr>
          <a:lstStyle/>
          <a:p>
            <a:pPr marL="0" indent="0" algn="ctr">
              <a:lnSpc>
                <a:spcPct val="100000"/>
              </a:lnSpc>
              <a:spcBef>
                <a:spcPct val="50000"/>
              </a:spcBef>
              <a:buNone/>
            </a:pPr>
            <a:r>
              <a:rPr lang="zh-CN" altLang="zh-CN" sz="5400" b="1" dirty="0">
                <a:solidFill>
                  <a:srgbClr val="C00000"/>
                </a:solidFill>
                <a:latin typeface="华文行楷" panose="02010800040101010101" pitchFamily="2" charset="-122"/>
                <a:ea typeface="华文行楷" panose="02010800040101010101" pitchFamily="2" charset="-122"/>
              </a:rPr>
              <a:t>志洁行廉，爱国忠君真</a:t>
            </a:r>
            <a:r>
              <a:rPr lang="zh-CN" altLang="zh-CN" sz="5400" b="1" dirty="0" smtClean="0">
                <a:solidFill>
                  <a:srgbClr val="C00000"/>
                </a:solidFill>
                <a:latin typeface="华文行楷" panose="02010800040101010101" pitchFamily="2" charset="-122"/>
                <a:ea typeface="华文行楷" panose="02010800040101010101" pitchFamily="2" charset="-122"/>
              </a:rPr>
              <a:t>气节</a:t>
            </a:r>
            <a:endParaRPr lang="zh-CN" altLang="zh-CN" sz="5400" b="1" dirty="0">
              <a:solidFill>
                <a:srgbClr val="C00000"/>
              </a:solidFill>
              <a:latin typeface="华文行楷" panose="02010800040101010101" pitchFamily="2" charset="-122"/>
              <a:ea typeface="华文行楷" panose="02010800040101010101" pitchFamily="2" charset="-122"/>
            </a:endParaRPr>
          </a:p>
          <a:p>
            <a:pPr marL="0" indent="0" algn="ctr">
              <a:lnSpc>
                <a:spcPct val="100000"/>
              </a:lnSpc>
              <a:spcBef>
                <a:spcPct val="50000"/>
              </a:spcBef>
              <a:buNone/>
            </a:pPr>
            <a:r>
              <a:rPr lang="zh-CN" altLang="zh-CN" sz="5400" b="1" dirty="0">
                <a:solidFill>
                  <a:srgbClr val="C00000"/>
                </a:solidFill>
                <a:latin typeface="华文行楷" panose="02010800040101010101" pitchFamily="2" charset="-122"/>
                <a:ea typeface="华文行楷" panose="02010800040101010101" pitchFamily="2" charset="-122"/>
              </a:rPr>
              <a:t>辞微旨远，经天纬地大</a:t>
            </a:r>
            <a:r>
              <a:rPr lang="zh-CN" altLang="zh-CN" sz="5400" b="1" dirty="0" smtClean="0">
                <a:solidFill>
                  <a:srgbClr val="C00000"/>
                </a:solidFill>
                <a:latin typeface="华文行楷" panose="02010800040101010101" pitchFamily="2" charset="-122"/>
                <a:ea typeface="华文行楷" panose="02010800040101010101" pitchFamily="2" charset="-122"/>
              </a:rPr>
              <a:t>诗篇</a:t>
            </a:r>
            <a:endParaRPr lang="zh-CN" altLang="zh-CN" sz="5400" b="1" dirty="0">
              <a:solidFill>
                <a:srgbClr val="C00000"/>
              </a:solidFill>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138069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137160"/>
            <a:ext cx="7886700" cy="975361"/>
          </a:xfrm>
        </p:spPr>
        <p:txBody>
          <a:bodyPr/>
          <a:lstStyle/>
          <a:p>
            <a:pPr algn="ctr"/>
            <a:r>
              <a:rPr lang="zh-CN" altLang="zh-CN" b="1" dirty="0">
                <a:solidFill>
                  <a:srgbClr val="FF3300"/>
                </a:solidFill>
                <a:ea typeface="华文行楷" panose="02010800040101010101" pitchFamily="2" charset="-122"/>
              </a:rPr>
              <a:t>品读</a:t>
            </a:r>
            <a:r>
              <a:rPr lang="zh-CN" altLang="zh-CN" b="1" dirty="0" smtClean="0">
                <a:solidFill>
                  <a:srgbClr val="FF3300"/>
                </a:solidFill>
                <a:ea typeface="华文行楷" panose="02010800040101010101" pitchFamily="2" charset="-122"/>
              </a:rPr>
              <a:t>屈原</a:t>
            </a:r>
            <a:endParaRPr lang="zh-CN" altLang="en-US" dirty="0"/>
          </a:p>
        </p:txBody>
      </p:sp>
      <p:sp>
        <p:nvSpPr>
          <p:cNvPr id="3" name="内容占位符 2"/>
          <p:cNvSpPr>
            <a:spLocks noGrp="1"/>
          </p:cNvSpPr>
          <p:nvPr>
            <p:ph idx="1"/>
          </p:nvPr>
        </p:nvSpPr>
        <p:spPr>
          <a:xfrm>
            <a:off x="497205" y="1066801"/>
            <a:ext cx="8149590" cy="5623559"/>
          </a:xfrm>
        </p:spPr>
        <p:txBody>
          <a:bodyPr>
            <a:normAutofit/>
          </a:bodyPr>
          <a:lstStyle/>
          <a:p>
            <a:pPr marL="0" indent="0">
              <a:lnSpc>
                <a:spcPct val="100000"/>
              </a:lnSpc>
              <a:buNone/>
            </a:pPr>
            <a:r>
              <a:rPr lang="en-US" altLang="zh-CN" b="1" dirty="0" smtClean="0">
                <a:latin typeface="黑体" panose="02010609060101010101" pitchFamily="49" charset="-122"/>
                <a:ea typeface="楷体_GB2312" pitchFamily="1" charset="-122"/>
              </a:rPr>
              <a:t>    </a:t>
            </a:r>
            <a:r>
              <a:rPr lang="zh-CN" altLang="zh-CN" sz="3200" b="1" dirty="0" smtClean="0">
                <a:latin typeface="黑体" panose="02010609060101010101" pitchFamily="49" charset="-122"/>
                <a:ea typeface="黑体" panose="02010609060101010101" pitchFamily="49" charset="-122"/>
              </a:rPr>
              <a:t>屈原</a:t>
            </a:r>
            <a:r>
              <a:rPr lang="zh-CN" altLang="zh-CN" sz="3200" b="1" dirty="0">
                <a:latin typeface="黑体" panose="02010609060101010101" pitchFamily="49" charset="-122"/>
                <a:ea typeface="黑体" panose="02010609060101010101" pitchFamily="49" charset="-122"/>
              </a:rPr>
              <a:t>是一本大书，可以让我们代代翻阅而不能尽其义；或者如胡适所说，是一个大箭垛，让我们人人都可以向他那里射上心中所想；或者</a:t>
            </a:r>
            <a:r>
              <a:rPr lang="zh-CN" altLang="zh-CN" sz="3200" b="1" dirty="0">
                <a:solidFill>
                  <a:srgbClr val="002060"/>
                </a:solidFill>
                <a:latin typeface="黑体" panose="02010609060101010101" pitchFamily="49" charset="-122"/>
                <a:ea typeface="黑体" panose="02010609060101010101" pitchFamily="49" charset="-122"/>
              </a:rPr>
              <a:t>屈原是一个大大的滚雪球，当他向时光的坡道上滚过一代又一代时，一代又一代的人都可以在上面附着上自己的东西既是以屈原的新发现，也是价值的增值</a:t>
            </a:r>
            <a:r>
              <a:rPr lang="zh-CN" altLang="zh-CN" sz="3200" b="1" dirty="0" smtClean="0">
                <a:solidFill>
                  <a:srgbClr val="002060"/>
                </a:solidFill>
                <a:latin typeface="黑体" panose="02010609060101010101" pitchFamily="49" charset="-122"/>
                <a:ea typeface="黑体" panose="02010609060101010101" pitchFamily="49" charset="-122"/>
              </a:rPr>
              <a:t>。</a:t>
            </a:r>
            <a:endParaRPr lang="en-US" altLang="zh-CN" sz="3200" b="1" dirty="0" smtClean="0">
              <a:solidFill>
                <a:srgbClr val="002060"/>
              </a:solidFill>
              <a:latin typeface="黑体" panose="02010609060101010101" pitchFamily="49" charset="-122"/>
              <a:ea typeface="黑体" panose="02010609060101010101" pitchFamily="49" charset="-122"/>
            </a:endParaRPr>
          </a:p>
          <a:p>
            <a:pPr marL="0" indent="0">
              <a:lnSpc>
                <a:spcPct val="100000"/>
              </a:lnSpc>
              <a:buNone/>
            </a:pPr>
            <a:r>
              <a:rPr lang="en-US" altLang="zh-CN" sz="3200" b="1" dirty="0">
                <a:solidFill>
                  <a:srgbClr val="0000FF"/>
                </a:solidFill>
                <a:latin typeface="黑体" panose="02010609060101010101" pitchFamily="49" charset="-122"/>
                <a:ea typeface="黑体" panose="02010609060101010101" pitchFamily="49" charset="-122"/>
              </a:rPr>
              <a:t> </a:t>
            </a:r>
            <a:r>
              <a:rPr lang="en-US" altLang="zh-CN" sz="3200" b="1" dirty="0" smtClean="0">
                <a:solidFill>
                  <a:srgbClr val="0000FF"/>
                </a:solidFill>
                <a:latin typeface="黑体" panose="02010609060101010101" pitchFamily="49" charset="-122"/>
                <a:ea typeface="黑体" panose="02010609060101010101" pitchFamily="49" charset="-122"/>
              </a:rPr>
              <a:t>   </a:t>
            </a:r>
            <a:r>
              <a:rPr lang="zh-CN" altLang="zh-CN" sz="3200" b="1" dirty="0" smtClean="0">
                <a:solidFill>
                  <a:srgbClr val="800000"/>
                </a:solidFill>
                <a:latin typeface="黑体" panose="02010609060101010101" pitchFamily="49" charset="-122"/>
                <a:ea typeface="黑体" panose="02010609060101010101" pitchFamily="49" charset="-122"/>
              </a:rPr>
              <a:t>物质</a:t>
            </a:r>
            <a:r>
              <a:rPr lang="zh-CN" altLang="zh-CN" sz="3200" b="1" dirty="0">
                <a:solidFill>
                  <a:srgbClr val="800000"/>
                </a:solidFill>
                <a:latin typeface="黑体" panose="02010609060101010101" pitchFamily="49" charset="-122"/>
                <a:ea typeface="黑体" panose="02010609060101010101" pitchFamily="49" charset="-122"/>
              </a:rPr>
              <a:t>存在的屈原在公元278年即已死去，但精神的屈原却永在生长，且日益枝繁叶茂，硕果累累，荫庇着吾国吾民的精神家园，滋养着我们的精神家园</a:t>
            </a:r>
            <a:r>
              <a:rPr lang="zh-CN" altLang="zh-CN" sz="3200" b="1" dirty="0" smtClean="0">
                <a:solidFill>
                  <a:srgbClr val="800000"/>
                </a:solidFill>
                <a:latin typeface="黑体" panose="02010609060101010101" pitchFamily="49" charset="-122"/>
                <a:ea typeface="黑体" panose="02010609060101010101" pitchFamily="49" charset="-122"/>
              </a:rPr>
              <a:t>。</a:t>
            </a:r>
            <a:endParaRPr lang="zh-CN" altLang="zh-CN" sz="3200" b="1" dirty="0">
              <a:solidFill>
                <a:srgbClr val="80000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402323809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182880"/>
            <a:ext cx="7886700" cy="1051560"/>
          </a:xfrm>
        </p:spPr>
        <p:txBody>
          <a:bodyPr/>
          <a:lstStyle/>
          <a:p>
            <a:pPr algn="ctr"/>
            <a:r>
              <a:rPr lang="zh-CN" altLang="zh-CN" b="1" dirty="0">
                <a:solidFill>
                  <a:srgbClr val="C00000"/>
                </a:solidFill>
                <a:latin typeface="隶书" panose="02010509060101010101" pitchFamily="49" charset="-122"/>
                <a:ea typeface="隶书" panose="02010509060101010101" pitchFamily="49" charset="-122"/>
              </a:rPr>
              <a:t>中华民族之魂 </a:t>
            </a:r>
            <a:r>
              <a:rPr lang="zh-CN" altLang="zh-CN" b="1" dirty="0">
                <a:solidFill>
                  <a:srgbClr val="C00000"/>
                </a:solidFill>
                <a:ea typeface="隶书" panose="02010509060101010101" pitchFamily="49" charset="-122"/>
              </a:rPr>
              <a:t>——</a:t>
            </a:r>
            <a:r>
              <a:rPr lang="zh-CN" altLang="zh-CN" b="1" dirty="0">
                <a:solidFill>
                  <a:srgbClr val="C00000"/>
                </a:solidFill>
                <a:latin typeface="隶书" panose="02010509060101010101" pitchFamily="49" charset="-122"/>
                <a:ea typeface="隶书" panose="02010509060101010101" pitchFamily="49" charset="-122"/>
              </a:rPr>
              <a:t>爱国主义</a:t>
            </a:r>
            <a:endParaRPr lang="zh-CN" altLang="en-US" dirty="0">
              <a:solidFill>
                <a:srgbClr val="C00000"/>
              </a:solidFill>
            </a:endParaRPr>
          </a:p>
        </p:txBody>
      </p:sp>
      <p:sp>
        <p:nvSpPr>
          <p:cNvPr id="3" name="内容占位符 2"/>
          <p:cNvSpPr>
            <a:spLocks noGrp="1"/>
          </p:cNvSpPr>
          <p:nvPr>
            <p:ph idx="1"/>
          </p:nvPr>
        </p:nvSpPr>
        <p:spPr>
          <a:xfrm>
            <a:off x="320040" y="1234440"/>
            <a:ext cx="8610600" cy="5501640"/>
          </a:xfrm>
        </p:spPr>
        <p:txBody>
          <a:bodyPr>
            <a:normAutofit/>
          </a:bodyPr>
          <a:lstStyle/>
          <a:p>
            <a:r>
              <a:rPr lang="zh-CN" altLang="en-US" sz="3000" b="1" dirty="0">
                <a:solidFill>
                  <a:srgbClr val="C00000"/>
                </a:solidFill>
                <a:latin typeface="黑体" panose="02010609060101010101" pitchFamily="49" charset="-122"/>
                <a:ea typeface="黑体" panose="02010609060101010101" pitchFamily="49" charset="-122"/>
              </a:rPr>
              <a:t>贾谊：</a:t>
            </a:r>
            <a:r>
              <a:rPr lang="zh-CN" altLang="en-US" sz="3000" b="1" dirty="0">
                <a:solidFill>
                  <a:srgbClr val="002060"/>
                </a:solidFill>
                <a:ea typeface="黑体" panose="02010609060101010101" pitchFamily="49" charset="-122"/>
              </a:rPr>
              <a:t>“</a:t>
            </a:r>
            <a:r>
              <a:rPr lang="zh-CN" altLang="en-US" sz="3000" b="1" dirty="0">
                <a:solidFill>
                  <a:srgbClr val="002060"/>
                </a:solidFill>
                <a:latin typeface="黑体" panose="02010609060101010101" pitchFamily="49" charset="-122"/>
                <a:ea typeface="黑体" panose="02010609060101010101" pitchFamily="49" charset="-122"/>
              </a:rPr>
              <a:t>国而忘家，公而忘私</a:t>
            </a:r>
            <a:r>
              <a:rPr lang="zh-CN" altLang="en-US" sz="3000" b="1" dirty="0">
                <a:solidFill>
                  <a:srgbClr val="002060"/>
                </a:solidFill>
                <a:ea typeface="黑体" panose="02010609060101010101" pitchFamily="49" charset="-122"/>
              </a:rPr>
              <a:t>”</a:t>
            </a:r>
            <a:endParaRPr lang="zh-CN" altLang="en-US" sz="3000" b="1" dirty="0">
              <a:solidFill>
                <a:srgbClr val="002060"/>
              </a:solidFill>
              <a:latin typeface="黑体" panose="02010609060101010101" pitchFamily="49" charset="-122"/>
              <a:ea typeface="黑体" panose="02010609060101010101" pitchFamily="49" charset="-122"/>
            </a:endParaRPr>
          </a:p>
          <a:p>
            <a:r>
              <a:rPr lang="zh-CN" altLang="en-US" sz="3000" b="1" dirty="0" smtClean="0">
                <a:solidFill>
                  <a:srgbClr val="C00000"/>
                </a:solidFill>
                <a:latin typeface="黑体" panose="02010609060101010101" pitchFamily="49" charset="-122"/>
                <a:ea typeface="黑体" panose="02010609060101010101" pitchFamily="49" charset="-122"/>
              </a:rPr>
              <a:t>诸葛亮：</a:t>
            </a:r>
            <a:r>
              <a:rPr lang="zh-CN" altLang="en-US" sz="3000" b="1" dirty="0" smtClean="0">
                <a:solidFill>
                  <a:srgbClr val="002060"/>
                </a:solidFill>
                <a:latin typeface="黑体" panose="02010609060101010101" pitchFamily="49" charset="-122"/>
                <a:ea typeface="黑体" panose="02010609060101010101" pitchFamily="49" charset="-122"/>
              </a:rPr>
              <a:t>“</a:t>
            </a:r>
            <a:r>
              <a:rPr lang="zh-CN" altLang="zh-CN" sz="3000" b="1" dirty="0" smtClean="0">
                <a:solidFill>
                  <a:srgbClr val="002060"/>
                </a:solidFill>
                <a:latin typeface="黑体" panose="02010609060101010101" pitchFamily="49" charset="-122"/>
                <a:ea typeface="黑体" panose="02010609060101010101" pitchFamily="49" charset="-122"/>
              </a:rPr>
              <a:t>鞠躬尽瘁</a:t>
            </a:r>
            <a:r>
              <a:rPr lang="zh-CN" altLang="zh-CN" sz="3000" b="1" dirty="0">
                <a:solidFill>
                  <a:srgbClr val="002060"/>
                </a:solidFill>
                <a:latin typeface="黑体" panose="02010609060101010101" pitchFamily="49" charset="-122"/>
                <a:ea typeface="黑体" panose="02010609060101010101" pitchFamily="49" charset="-122"/>
              </a:rPr>
              <a:t>，</a:t>
            </a:r>
            <a:r>
              <a:rPr lang="zh-CN" altLang="zh-CN" sz="3000" b="1" dirty="0" smtClean="0">
                <a:solidFill>
                  <a:srgbClr val="002060"/>
                </a:solidFill>
                <a:latin typeface="黑体" panose="02010609060101010101" pitchFamily="49" charset="-122"/>
                <a:ea typeface="黑体" panose="02010609060101010101" pitchFamily="49" charset="-122"/>
              </a:rPr>
              <a:t>死而后已。</a:t>
            </a:r>
            <a:r>
              <a:rPr lang="zh-CN" altLang="en-US" sz="3000" b="1" dirty="0" smtClean="0">
                <a:solidFill>
                  <a:srgbClr val="002060"/>
                </a:solidFill>
                <a:latin typeface="黑体" panose="02010609060101010101" pitchFamily="49" charset="-122"/>
                <a:ea typeface="黑体" panose="02010609060101010101" pitchFamily="49" charset="-122"/>
              </a:rPr>
              <a:t>”</a:t>
            </a:r>
            <a:endParaRPr lang="zh-CN" altLang="zh-CN" sz="3000" b="1" dirty="0">
              <a:solidFill>
                <a:srgbClr val="002060"/>
              </a:solidFill>
              <a:latin typeface="黑体" panose="02010609060101010101" pitchFamily="49" charset="-122"/>
              <a:ea typeface="黑体" panose="02010609060101010101" pitchFamily="49" charset="-122"/>
            </a:endParaRPr>
          </a:p>
          <a:p>
            <a:r>
              <a:rPr lang="zh-CN" altLang="en-US" sz="3000" b="1" dirty="0" smtClean="0">
                <a:solidFill>
                  <a:srgbClr val="C00000"/>
                </a:solidFill>
                <a:latin typeface="黑体" panose="02010609060101010101" pitchFamily="49" charset="-122"/>
                <a:ea typeface="黑体" panose="02010609060101010101" pitchFamily="49" charset="-122"/>
              </a:rPr>
              <a:t>范仲淹：</a:t>
            </a:r>
            <a:r>
              <a:rPr lang="zh-CN" altLang="en-US" sz="3000" b="1" dirty="0" smtClean="0">
                <a:solidFill>
                  <a:srgbClr val="002060"/>
                </a:solidFill>
                <a:ea typeface="黑体" panose="02010609060101010101" pitchFamily="49" charset="-122"/>
              </a:rPr>
              <a:t>“</a:t>
            </a:r>
            <a:r>
              <a:rPr lang="zh-CN" altLang="en-US" sz="3000" b="1" dirty="0" smtClean="0">
                <a:solidFill>
                  <a:srgbClr val="002060"/>
                </a:solidFill>
                <a:latin typeface="黑体" panose="02010609060101010101" pitchFamily="49" charset="-122"/>
                <a:ea typeface="黑体" panose="02010609060101010101" pitchFamily="49" charset="-122"/>
              </a:rPr>
              <a:t>先天下之忧而忧，后天下之乐而乐。</a:t>
            </a:r>
            <a:r>
              <a:rPr lang="en-US" altLang="zh-CN" sz="3000" b="1" dirty="0" smtClean="0">
                <a:solidFill>
                  <a:srgbClr val="002060"/>
                </a:solidFill>
                <a:ea typeface="黑体" panose="02010609060101010101" pitchFamily="49" charset="-122"/>
              </a:rPr>
              <a:t>”</a:t>
            </a:r>
            <a:endParaRPr lang="en-US" altLang="zh-CN" sz="3000" b="1" dirty="0" smtClean="0">
              <a:solidFill>
                <a:srgbClr val="002060"/>
              </a:solidFill>
              <a:latin typeface="黑体" panose="02010609060101010101" pitchFamily="49" charset="-122"/>
              <a:ea typeface="黑体" panose="02010609060101010101" pitchFamily="49" charset="-122"/>
            </a:endParaRPr>
          </a:p>
          <a:p>
            <a:r>
              <a:rPr lang="zh-CN" altLang="en-US" sz="3000" b="1" dirty="0" smtClean="0">
                <a:solidFill>
                  <a:srgbClr val="C00000"/>
                </a:solidFill>
                <a:latin typeface="黑体" panose="02010609060101010101" pitchFamily="49" charset="-122"/>
                <a:ea typeface="黑体" panose="02010609060101010101" pitchFamily="49" charset="-122"/>
              </a:rPr>
              <a:t>顾</a:t>
            </a:r>
            <a:r>
              <a:rPr lang="zh-CN" altLang="en-US" sz="3000" b="1" dirty="0">
                <a:solidFill>
                  <a:srgbClr val="C00000"/>
                </a:solidFill>
                <a:latin typeface="黑体" panose="02010609060101010101" pitchFamily="49" charset="-122"/>
                <a:ea typeface="黑体" panose="02010609060101010101" pitchFamily="49" charset="-122"/>
              </a:rPr>
              <a:t>炎</a:t>
            </a:r>
            <a:r>
              <a:rPr lang="zh-CN" altLang="en-US" sz="3000" b="1" dirty="0" smtClean="0">
                <a:solidFill>
                  <a:srgbClr val="C00000"/>
                </a:solidFill>
                <a:latin typeface="黑体" panose="02010609060101010101" pitchFamily="49" charset="-122"/>
                <a:ea typeface="黑体" panose="02010609060101010101" pitchFamily="49" charset="-122"/>
              </a:rPr>
              <a:t>武：</a:t>
            </a:r>
            <a:r>
              <a:rPr lang="zh-CN" altLang="en-US" sz="3000" b="1" dirty="0" smtClean="0">
                <a:solidFill>
                  <a:srgbClr val="002060"/>
                </a:solidFill>
                <a:ea typeface="黑体" panose="02010609060101010101" pitchFamily="49" charset="-122"/>
              </a:rPr>
              <a:t>“</a:t>
            </a:r>
            <a:r>
              <a:rPr lang="zh-CN" altLang="en-US" sz="3000" b="1" dirty="0" smtClean="0">
                <a:solidFill>
                  <a:srgbClr val="002060"/>
                </a:solidFill>
                <a:latin typeface="黑体" panose="02010609060101010101" pitchFamily="49" charset="-122"/>
                <a:ea typeface="黑体" panose="02010609060101010101" pitchFamily="49" charset="-122"/>
              </a:rPr>
              <a:t>天下兴亡，匹夫有责</a:t>
            </a:r>
            <a:r>
              <a:rPr lang="zh-CN" altLang="en-US" sz="3000" b="1" dirty="0" smtClean="0">
                <a:solidFill>
                  <a:srgbClr val="002060"/>
                </a:solidFill>
                <a:ea typeface="黑体" panose="02010609060101010101" pitchFamily="49" charset="-122"/>
              </a:rPr>
              <a:t>”</a:t>
            </a:r>
            <a:endParaRPr lang="zh-CN" altLang="zh-CN" sz="3000" b="1" dirty="0">
              <a:solidFill>
                <a:srgbClr val="002060"/>
              </a:solidFill>
              <a:latin typeface="黑体" panose="02010609060101010101" pitchFamily="49" charset="-122"/>
              <a:ea typeface="黑体" panose="02010609060101010101" pitchFamily="49" charset="-122"/>
            </a:endParaRPr>
          </a:p>
          <a:p>
            <a:r>
              <a:rPr lang="zh-CN" altLang="en-US" sz="3000" b="1" dirty="0" smtClean="0">
                <a:solidFill>
                  <a:srgbClr val="C00000"/>
                </a:solidFill>
                <a:latin typeface="黑体" panose="02010609060101010101" pitchFamily="49" charset="-122"/>
                <a:ea typeface="黑体" panose="02010609060101010101" pitchFamily="49" charset="-122"/>
              </a:rPr>
              <a:t>岳飞：</a:t>
            </a:r>
            <a:r>
              <a:rPr lang="zh-CN" altLang="en-US" sz="3000" b="1" dirty="0" smtClean="0">
                <a:solidFill>
                  <a:srgbClr val="002060"/>
                </a:solidFill>
                <a:latin typeface="黑体" panose="02010609060101010101" pitchFamily="49" charset="-122"/>
                <a:ea typeface="黑体" panose="02010609060101010101" pitchFamily="49" charset="-122"/>
              </a:rPr>
              <a:t>“</a:t>
            </a:r>
            <a:r>
              <a:rPr lang="zh-CN" altLang="zh-CN" sz="3000" b="1" dirty="0" smtClean="0">
                <a:solidFill>
                  <a:srgbClr val="002060"/>
                </a:solidFill>
                <a:latin typeface="黑体" panose="02010609060101010101" pitchFamily="49" charset="-122"/>
                <a:ea typeface="黑体" panose="02010609060101010101" pitchFamily="49" charset="-122"/>
              </a:rPr>
              <a:t>精忠报国。</a:t>
            </a:r>
            <a:r>
              <a:rPr lang="zh-CN" altLang="en-US" sz="3000" b="1" dirty="0" smtClean="0">
                <a:solidFill>
                  <a:srgbClr val="002060"/>
                </a:solidFill>
                <a:latin typeface="黑体" panose="02010609060101010101" pitchFamily="49" charset="-122"/>
                <a:ea typeface="黑体" panose="02010609060101010101" pitchFamily="49" charset="-122"/>
              </a:rPr>
              <a:t>”</a:t>
            </a:r>
            <a:endParaRPr lang="zh-CN" altLang="zh-CN" sz="3000" b="1" dirty="0">
              <a:solidFill>
                <a:srgbClr val="002060"/>
              </a:solidFill>
              <a:latin typeface="黑体" panose="02010609060101010101" pitchFamily="49" charset="-122"/>
              <a:ea typeface="黑体" panose="02010609060101010101" pitchFamily="49" charset="-122"/>
            </a:endParaRPr>
          </a:p>
          <a:p>
            <a:r>
              <a:rPr lang="zh-CN" altLang="en-US" sz="3000" b="1" dirty="0" smtClean="0">
                <a:solidFill>
                  <a:srgbClr val="C00000"/>
                </a:solidFill>
                <a:latin typeface="黑体" panose="02010609060101010101" pitchFamily="49" charset="-122"/>
                <a:ea typeface="黑体" panose="02010609060101010101" pitchFamily="49" charset="-122"/>
              </a:rPr>
              <a:t>文天祥：</a:t>
            </a:r>
            <a:r>
              <a:rPr lang="zh-CN" altLang="en-US" sz="3000" b="1" dirty="0" smtClean="0">
                <a:solidFill>
                  <a:srgbClr val="002060"/>
                </a:solidFill>
                <a:latin typeface="黑体" panose="02010609060101010101" pitchFamily="49" charset="-122"/>
                <a:ea typeface="黑体" panose="02010609060101010101" pitchFamily="49" charset="-122"/>
              </a:rPr>
              <a:t>“</a:t>
            </a:r>
            <a:r>
              <a:rPr lang="zh-CN" altLang="zh-CN" sz="3000" b="1" dirty="0" smtClean="0">
                <a:solidFill>
                  <a:srgbClr val="002060"/>
                </a:solidFill>
                <a:latin typeface="黑体" panose="02010609060101010101" pitchFamily="49" charset="-122"/>
                <a:ea typeface="黑体" panose="02010609060101010101" pitchFamily="49" charset="-122"/>
              </a:rPr>
              <a:t>人生</a:t>
            </a:r>
            <a:r>
              <a:rPr lang="zh-CN" altLang="zh-CN" sz="3000" b="1" dirty="0">
                <a:solidFill>
                  <a:srgbClr val="002060"/>
                </a:solidFill>
                <a:latin typeface="黑体" panose="02010609060101010101" pitchFamily="49" charset="-122"/>
                <a:ea typeface="黑体" panose="02010609060101010101" pitchFamily="49" charset="-122"/>
              </a:rPr>
              <a:t>自古谁无死</a:t>
            </a:r>
            <a:r>
              <a:rPr lang="zh-CN" altLang="zh-CN" sz="3000" b="1" dirty="0" smtClean="0">
                <a:solidFill>
                  <a:srgbClr val="002060"/>
                </a:solidFill>
                <a:latin typeface="黑体" panose="02010609060101010101" pitchFamily="49" charset="-122"/>
                <a:ea typeface="黑体" panose="02010609060101010101" pitchFamily="49" charset="-122"/>
              </a:rPr>
              <a:t>，</a:t>
            </a:r>
            <a:r>
              <a:rPr lang="zh-CN" altLang="en-US" sz="3000" b="1" dirty="0" smtClean="0">
                <a:solidFill>
                  <a:srgbClr val="002060"/>
                </a:solidFill>
                <a:latin typeface="黑体" panose="02010609060101010101" pitchFamily="49" charset="-122"/>
                <a:ea typeface="黑体" panose="02010609060101010101" pitchFamily="49" charset="-122"/>
              </a:rPr>
              <a:t>留取丹心照汗青。”</a:t>
            </a:r>
            <a:endParaRPr lang="zh-CN" altLang="zh-CN" sz="3000" b="1" dirty="0">
              <a:solidFill>
                <a:srgbClr val="002060"/>
              </a:solidFill>
              <a:latin typeface="黑体" panose="02010609060101010101" pitchFamily="49" charset="-122"/>
              <a:ea typeface="黑体" panose="02010609060101010101" pitchFamily="49" charset="-122"/>
            </a:endParaRPr>
          </a:p>
          <a:p>
            <a:r>
              <a:rPr lang="zh-CN" altLang="en-US" sz="3000" b="1" dirty="0" smtClean="0">
                <a:solidFill>
                  <a:srgbClr val="C00000"/>
                </a:solidFill>
                <a:latin typeface="黑体" panose="02010609060101010101" pitchFamily="49" charset="-122"/>
                <a:ea typeface="黑体" panose="02010609060101010101" pitchFamily="49" charset="-122"/>
              </a:rPr>
              <a:t>林则徐：</a:t>
            </a:r>
            <a:r>
              <a:rPr lang="zh-CN" altLang="en-US" sz="3000" b="1" dirty="0" smtClean="0">
                <a:solidFill>
                  <a:srgbClr val="002060"/>
                </a:solidFill>
                <a:latin typeface="黑体" panose="02010609060101010101" pitchFamily="49" charset="-122"/>
                <a:ea typeface="黑体" panose="02010609060101010101" pitchFamily="49" charset="-122"/>
              </a:rPr>
              <a:t>“</a:t>
            </a:r>
            <a:r>
              <a:rPr lang="zh-CN" altLang="zh-CN" sz="3000" b="1" dirty="0" smtClean="0">
                <a:solidFill>
                  <a:srgbClr val="002060"/>
                </a:solidFill>
                <a:latin typeface="黑体" panose="02010609060101010101" pitchFamily="49" charset="-122"/>
                <a:ea typeface="黑体" panose="02010609060101010101" pitchFamily="49" charset="-122"/>
              </a:rPr>
              <a:t>苟</a:t>
            </a:r>
            <a:r>
              <a:rPr lang="zh-CN" altLang="zh-CN" sz="3000" b="1" dirty="0">
                <a:solidFill>
                  <a:srgbClr val="002060"/>
                </a:solidFill>
                <a:latin typeface="黑体" panose="02010609060101010101" pitchFamily="49" charset="-122"/>
                <a:ea typeface="黑体" panose="02010609060101010101" pitchFamily="49" charset="-122"/>
              </a:rPr>
              <a:t>利国家生死以，岂因祸福避趋</a:t>
            </a:r>
            <a:r>
              <a:rPr lang="zh-CN" altLang="zh-CN" sz="3000" b="1" dirty="0" smtClean="0">
                <a:solidFill>
                  <a:srgbClr val="002060"/>
                </a:solidFill>
                <a:latin typeface="黑体" panose="02010609060101010101" pitchFamily="49" charset="-122"/>
                <a:ea typeface="黑体" panose="02010609060101010101" pitchFamily="49" charset="-122"/>
              </a:rPr>
              <a:t>之。</a:t>
            </a:r>
            <a:r>
              <a:rPr lang="zh-CN" altLang="en-US" sz="3000" b="1" dirty="0" smtClean="0">
                <a:solidFill>
                  <a:srgbClr val="002060"/>
                </a:solidFill>
                <a:latin typeface="黑体" panose="02010609060101010101" pitchFamily="49" charset="-122"/>
                <a:ea typeface="黑体" panose="02010609060101010101" pitchFamily="49" charset="-122"/>
              </a:rPr>
              <a:t>”</a:t>
            </a:r>
            <a:endParaRPr lang="en-US" altLang="zh-CN" sz="3000" b="1" dirty="0" smtClean="0">
              <a:solidFill>
                <a:srgbClr val="002060"/>
              </a:solidFill>
              <a:latin typeface="黑体" panose="02010609060101010101" pitchFamily="49" charset="-122"/>
              <a:ea typeface="黑体" panose="02010609060101010101" pitchFamily="49" charset="-122"/>
            </a:endParaRPr>
          </a:p>
          <a:p>
            <a:r>
              <a:rPr lang="zh-CN" altLang="en-US" sz="3200" b="1" dirty="0">
                <a:solidFill>
                  <a:srgbClr val="C00000"/>
                </a:solidFill>
                <a:latin typeface="黑体" panose="02010609060101010101" pitchFamily="49" charset="-122"/>
                <a:ea typeface="黑体" panose="02010609060101010101" pitchFamily="49" charset="-122"/>
              </a:rPr>
              <a:t>孙中山：</a:t>
            </a:r>
            <a:r>
              <a:rPr lang="zh-CN" altLang="en-US" sz="3200" b="1" dirty="0">
                <a:solidFill>
                  <a:srgbClr val="002060"/>
                </a:solidFill>
                <a:ea typeface="黑体" panose="02010609060101010101" pitchFamily="49" charset="-122"/>
              </a:rPr>
              <a:t>“</a:t>
            </a:r>
            <a:r>
              <a:rPr lang="zh-CN" altLang="en-US" sz="3200" b="1" dirty="0">
                <a:solidFill>
                  <a:srgbClr val="002060"/>
                </a:solidFill>
                <a:latin typeface="黑体" panose="02010609060101010101" pitchFamily="49" charset="-122"/>
                <a:ea typeface="黑体" panose="02010609060101010101" pitchFamily="49" charset="-122"/>
              </a:rPr>
              <a:t>振兴中华</a:t>
            </a:r>
            <a:r>
              <a:rPr lang="zh-CN" altLang="en-US" sz="3200" b="1" dirty="0">
                <a:solidFill>
                  <a:srgbClr val="002060"/>
                </a:solidFill>
                <a:ea typeface="黑体" panose="02010609060101010101" pitchFamily="49" charset="-122"/>
              </a:rPr>
              <a:t>”</a:t>
            </a:r>
            <a:endParaRPr lang="zh-CN" altLang="en-US" sz="3200" b="1" dirty="0">
              <a:solidFill>
                <a:srgbClr val="002060"/>
              </a:solidFill>
              <a:latin typeface="黑体" panose="02010609060101010101" pitchFamily="49" charset="-122"/>
              <a:ea typeface="黑体" panose="02010609060101010101" pitchFamily="49" charset="-122"/>
            </a:endParaRPr>
          </a:p>
          <a:p>
            <a:r>
              <a:rPr lang="zh-CN" altLang="en-US" sz="3200" b="1" dirty="0">
                <a:solidFill>
                  <a:srgbClr val="C00000"/>
                </a:solidFill>
                <a:latin typeface="黑体" panose="02010609060101010101" pitchFamily="49" charset="-122"/>
                <a:ea typeface="黑体" panose="02010609060101010101" pitchFamily="49" charset="-122"/>
              </a:rPr>
              <a:t>邓小平：</a:t>
            </a:r>
            <a:r>
              <a:rPr lang="zh-CN" altLang="en-US" sz="3200" b="1" dirty="0">
                <a:solidFill>
                  <a:srgbClr val="002060"/>
                </a:solidFill>
                <a:ea typeface="黑体" panose="02010609060101010101" pitchFamily="49" charset="-122"/>
              </a:rPr>
              <a:t>“</a:t>
            </a:r>
            <a:r>
              <a:rPr lang="zh-CN" altLang="en-US" sz="3200" b="1" dirty="0">
                <a:solidFill>
                  <a:srgbClr val="002060"/>
                </a:solidFill>
                <a:latin typeface="黑体" panose="02010609060101010101" pitchFamily="49" charset="-122"/>
                <a:ea typeface="黑体" panose="02010609060101010101" pitchFamily="49" charset="-122"/>
              </a:rPr>
              <a:t>我是中国人民的儿子，我深情的爱着我的祖国和人民。</a:t>
            </a:r>
            <a:r>
              <a:rPr lang="zh-CN" altLang="en-US" sz="3200" b="1" dirty="0" smtClean="0">
                <a:solidFill>
                  <a:srgbClr val="002060"/>
                </a:solidFill>
                <a:ea typeface="黑体" panose="02010609060101010101" pitchFamily="49" charset="-122"/>
              </a:rPr>
              <a:t>”</a:t>
            </a:r>
            <a:endParaRPr lang="zh-CN" altLang="en-US" sz="3200" b="1" dirty="0">
              <a:solidFill>
                <a:srgbClr val="00206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46911069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B%D5%CE%E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657600" cy="255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Picture 3" descr="ace067c89dd31c7bf21fe70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16538" y="0"/>
            <a:ext cx="3827462"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8" name="Picture 4" descr="0130000032909212440040227307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81500" y="4200525"/>
            <a:ext cx="4762500" cy="265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5" descr="1abdeb08b2d3cc0a6a60fbe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 y="2590800"/>
            <a:ext cx="2873375"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0" name="Text Box 6"/>
          <p:cNvSpPr txBox="1">
            <a:spLocks noChangeArrowheads="1"/>
          </p:cNvSpPr>
          <p:nvPr/>
        </p:nvSpPr>
        <p:spPr bwMode="auto">
          <a:xfrm>
            <a:off x="3612435" y="533400"/>
            <a:ext cx="738664" cy="10028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spAutoFit/>
          </a:bodyPr>
          <a:lstStyle/>
          <a:p>
            <a:r>
              <a:rPr lang="zh-CN" sz="3600" b="1" dirty="0">
                <a:latin typeface="黑体" panose="02010609060101010101" pitchFamily="49" charset="-122"/>
                <a:ea typeface="黑体" panose="02010609060101010101" pitchFamily="49" charset="-122"/>
              </a:rPr>
              <a:t>苏武</a:t>
            </a:r>
          </a:p>
        </p:txBody>
      </p:sp>
      <p:sp>
        <p:nvSpPr>
          <p:cNvPr id="6151" name="Text Box 7"/>
          <p:cNvSpPr txBox="1">
            <a:spLocks noChangeArrowheads="1"/>
          </p:cNvSpPr>
          <p:nvPr/>
        </p:nvSpPr>
        <p:spPr bwMode="auto">
          <a:xfrm>
            <a:off x="2926635" y="3657600"/>
            <a:ext cx="738664" cy="14580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spAutoFit/>
          </a:bodyPr>
          <a:lstStyle/>
          <a:p>
            <a:r>
              <a:rPr lang="zh-CN" sz="3600" b="1">
                <a:latin typeface="黑体" panose="02010609060101010101" pitchFamily="49" charset="-122"/>
                <a:ea typeface="黑体" panose="02010609060101010101" pitchFamily="49" charset="-122"/>
              </a:rPr>
              <a:t>钱学森</a:t>
            </a:r>
          </a:p>
        </p:txBody>
      </p:sp>
      <p:sp>
        <p:nvSpPr>
          <p:cNvPr id="2" name="文本框 1"/>
          <p:cNvSpPr txBox="1"/>
          <p:nvPr/>
        </p:nvSpPr>
        <p:spPr>
          <a:xfrm>
            <a:off x="2873375" y="2769096"/>
            <a:ext cx="2443164" cy="769441"/>
          </a:xfrm>
          <a:prstGeom prst="rect">
            <a:avLst/>
          </a:prstGeom>
          <a:noFill/>
        </p:spPr>
        <p:txBody>
          <a:bodyPr wrap="square" rtlCol="0">
            <a:spAutoFit/>
          </a:bodyPr>
          <a:lstStyle/>
          <a:p>
            <a:pPr algn="ctr"/>
            <a:r>
              <a:rPr lang="zh-CN" altLang="en-US" sz="4400" b="1" dirty="0">
                <a:solidFill>
                  <a:srgbClr val="FF0000"/>
                </a:solidFill>
                <a:latin typeface="华文行楷" panose="02010800040101010101" pitchFamily="2" charset="-122"/>
                <a:ea typeface="华文行楷" panose="02010800040101010101" pitchFamily="2" charset="-122"/>
              </a:rPr>
              <a:t>薪火相传</a:t>
            </a:r>
          </a:p>
        </p:txBody>
      </p:sp>
    </p:spTree>
    <p:extLst>
      <p:ext uri="{BB962C8B-B14F-4D97-AF65-F5344CB8AC3E}">
        <p14:creationId xmlns:p14="http://schemas.microsoft.com/office/powerpoint/2010/main" val="59632729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additive="base">
                                        <p:cTn id="7" dur="500" fill="hold"/>
                                        <p:tgtEl>
                                          <p:spTgt spid="6146"/>
                                        </p:tgtEl>
                                        <p:attrNameLst>
                                          <p:attrName>ppt_x</p:attrName>
                                        </p:attrNameLst>
                                      </p:cBhvr>
                                      <p:tavLst>
                                        <p:tav tm="0">
                                          <p:val>
                                            <p:strVal val="#ppt_x"/>
                                          </p:val>
                                        </p:tav>
                                        <p:tav tm="100000">
                                          <p:val>
                                            <p:strVal val="#ppt_x"/>
                                          </p:val>
                                        </p:tav>
                                      </p:tavLst>
                                    </p:anim>
                                    <p:anim calcmode="lin" valueType="num">
                                      <p:cBhvr additive="base">
                                        <p:cTn id="8"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6147"/>
                                        </p:tgtEl>
                                        <p:attrNameLst>
                                          <p:attrName>style.visibility</p:attrName>
                                        </p:attrNameLst>
                                      </p:cBhvr>
                                      <p:to>
                                        <p:strVal val="visible"/>
                                      </p:to>
                                    </p:set>
                                    <p:anim calcmode="lin" valueType="num">
                                      <p:cBhvr additive="base">
                                        <p:cTn id="13" dur="500" fill="hold"/>
                                        <p:tgtEl>
                                          <p:spTgt spid="6147"/>
                                        </p:tgtEl>
                                        <p:attrNameLst>
                                          <p:attrName>ppt_x</p:attrName>
                                        </p:attrNameLst>
                                      </p:cBhvr>
                                      <p:tavLst>
                                        <p:tav tm="0">
                                          <p:val>
                                            <p:strVal val="#ppt_x"/>
                                          </p:val>
                                        </p:tav>
                                        <p:tav tm="100000">
                                          <p:val>
                                            <p:strVal val="#ppt_x"/>
                                          </p:val>
                                        </p:tav>
                                      </p:tavLst>
                                    </p:anim>
                                    <p:anim calcmode="lin" valueType="num">
                                      <p:cBhvr additive="base">
                                        <p:cTn id="14" dur="500" fill="hold"/>
                                        <p:tgtEl>
                                          <p:spTgt spid="614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6148"/>
                                        </p:tgtEl>
                                        <p:attrNameLst>
                                          <p:attrName>style.visibility</p:attrName>
                                        </p:attrNameLst>
                                      </p:cBhvr>
                                      <p:to>
                                        <p:strVal val="visible"/>
                                      </p:to>
                                    </p:set>
                                    <p:anim calcmode="lin" valueType="num">
                                      <p:cBhvr additive="base">
                                        <p:cTn id="19" dur="500" fill="hold"/>
                                        <p:tgtEl>
                                          <p:spTgt spid="6148"/>
                                        </p:tgtEl>
                                        <p:attrNameLst>
                                          <p:attrName>ppt_x</p:attrName>
                                        </p:attrNameLst>
                                      </p:cBhvr>
                                      <p:tavLst>
                                        <p:tav tm="0">
                                          <p:val>
                                            <p:strVal val="#ppt_x"/>
                                          </p:val>
                                        </p:tav>
                                        <p:tav tm="100000">
                                          <p:val>
                                            <p:strVal val="#ppt_x"/>
                                          </p:val>
                                        </p:tav>
                                      </p:tavLst>
                                    </p:anim>
                                    <p:anim calcmode="lin" valueType="num">
                                      <p:cBhvr additive="base">
                                        <p:cTn id="20" dur="500" fill="hold"/>
                                        <p:tgtEl>
                                          <p:spTgt spid="6148"/>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6149"/>
                                        </p:tgtEl>
                                        <p:attrNameLst>
                                          <p:attrName>style.visibility</p:attrName>
                                        </p:attrNameLst>
                                      </p:cBhvr>
                                      <p:to>
                                        <p:strVal val="visible"/>
                                      </p:to>
                                    </p:set>
                                    <p:anim calcmode="lin" valueType="num">
                                      <p:cBhvr additive="base">
                                        <p:cTn id="25" dur="500" fill="hold"/>
                                        <p:tgtEl>
                                          <p:spTgt spid="6149"/>
                                        </p:tgtEl>
                                        <p:attrNameLst>
                                          <p:attrName>ppt_x</p:attrName>
                                        </p:attrNameLst>
                                      </p:cBhvr>
                                      <p:tavLst>
                                        <p:tav tm="0">
                                          <p:val>
                                            <p:strVal val="#ppt_x"/>
                                          </p:val>
                                        </p:tav>
                                        <p:tav tm="100000">
                                          <p:val>
                                            <p:strVal val="#ppt_x"/>
                                          </p:val>
                                        </p:tav>
                                      </p:tavLst>
                                    </p:anim>
                                    <p:anim calcmode="lin" valueType="num">
                                      <p:cBhvr additive="base">
                                        <p:cTn id="26" dur="500" fill="hold"/>
                                        <p:tgtEl>
                                          <p:spTgt spid="6149"/>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150"/>
                                        </p:tgtEl>
                                        <p:attrNameLst>
                                          <p:attrName>style.visibility</p:attrName>
                                        </p:attrNameLst>
                                      </p:cBhvr>
                                      <p:to>
                                        <p:strVal val="visible"/>
                                      </p:to>
                                    </p:set>
                                    <p:anim calcmode="lin" valueType="num">
                                      <p:cBhvr additive="base">
                                        <p:cTn id="31" dur="500" fill="hold"/>
                                        <p:tgtEl>
                                          <p:spTgt spid="6150"/>
                                        </p:tgtEl>
                                        <p:attrNameLst>
                                          <p:attrName>ppt_x</p:attrName>
                                        </p:attrNameLst>
                                      </p:cBhvr>
                                      <p:tavLst>
                                        <p:tav tm="0">
                                          <p:val>
                                            <p:strVal val="#ppt_x"/>
                                          </p:val>
                                        </p:tav>
                                        <p:tav tm="100000">
                                          <p:val>
                                            <p:strVal val="#ppt_x"/>
                                          </p:val>
                                        </p:tav>
                                      </p:tavLst>
                                    </p:anim>
                                    <p:anim calcmode="lin" valueType="num">
                                      <p:cBhvr additive="base">
                                        <p:cTn id="32" dur="500" fill="hold"/>
                                        <p:tgtEl>
                                          <p:spTgt spid="6150"/>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151"/>
                                        </p:tgtEl>
                                        <p:attrNameLst>
                                          <p:attrName>style.visibility</p:attrName>
                                        </p:attrNameLst>
                                      </p:cBhvr>
                                      <p:to>
                                        <p:strVal val="visible"/>
                                      </p:to>
                                    </p:set>
                                    <p:anim calcmode="lin" valueType="num">
                                      <p:cBhvr additive="base">
                                        <p:cTn id="37" dur="500" fill="hold"/>
                                        <p:tgtEl>
                                          <p:spTgt spid="6151"/>
                                        </p:tgtEl>
                                        <p:attrNameLst>
                                          <p:attrName>ppt_x</p:attrName>
                                        </p:attrNameLst>
                                      </p:cBhvr>
                                      <p:tavLst>
                                        <p:tav tm="0">
                                          <p:val>
                                            <p:strVal val="#ppt_x"/>
                                          </p:val>
                                        </p:tav>
                                        <p:tav tm="100000">
                                          <p:val>
                                            <p:strVal val="#ppt_x"/>
                                          </p:val>
                                        </p:tav>
                                      </p:tavLst>
                                    </p:anim>
                                    <p:anim calcmode="lin" valueType="num">
                                      <p:cBhvr additive="base">
                                        <p:cTn id="38" dur="500" fill="hold"/>
                                        <p:tgtEl>
                                          <p:spTgt spid="61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0" grpId="0" autoUpdateAnimBg="0"/>
      <p:bldP spid="6151" grpId="0" autoUpdateAnimBg="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zh-CN" b="1" dirty="0">
                <a:solidFill>
                  <a:srgbClr val="C00000"/>
                </a:solidFill>
                <a:latin typeface="华文行楷" panose="02010800040101010101" pitchFamily="2" charset="-122"/>
                <a:ea typeface="华文行楷" panose="02010800040101010101" pitchFamily="2" charset="-122"/>
              </a:rPr>
              <a:t>通假</a:t>
            </a:r>
            <a:r>
              <a:rPr lang="zh-CN" altLang="zh-CN" b="1" dirty="0" smtClean="0">
                <a:solidFill>
                  <a:srgbClr val="C00000"/>
                </a:solidFill>
                <a:latin typeface="华文行楷" panose="02010800040101010101" pitchFamily="2" charset="-122"/>
                <a:ea typeface="华文行楷" panose="02010800040101010101" pitchFamily="2" charset="-122"/>
              </a:rPr>
              <a:t>字</a:t>
            </a:r>
            <a:endParaRPr lang="zh-CN" altLang="en-US" dirty="0">
              <a:solidFill>
                <a:srgbClr val="C00000"/>
              </a:solidFill>
              <a:latin typeface="华文行楷" panose="02010800040101010101" pitchFamily="2" charset="-122"/>
              <a:ea typeface="华文行楷" panose="02010800040101010101" pitchFamily="2" charset="-122"/>
            </a:endParaRPr>
          </a:p>
        </p:txBody>
      </p:sp>
      <p:sp>
        <p:nvSpPr>
          <p:cNvPr id="3" name="内容占位符 2"/>
          <p:cNvSpPr>
            <a:spLocks noGrp="1"/>
          </p:cNvSpPr>
          <p:nvPr>
            <p:ph idx="1"/>
          </p:nvPr>
        </p:nvSpPr>
        <p:spPr>
          <a:xfrm>
            <a:off x="628650" y="1822450"/>
            <a:ext cx="4979670" cy="3161030"/>
          </a:xfrm>
        </p:spPr>
        <p:txBody>
          <a:bodyPr>
            <a:normAutofit/>
          </a:bodyPr>
          <a:lstStyle/>
          <a:p>
            <a:pPr marL="0" indent="0">
              <a:lnSpc>
                <a:spcPct val="100000"/>
              </a:lnSpc>
              <a:buNone/>
            </a:pPr>
            <a:r>
              <a:rPr lang="zh-CN" altLang="zh-CN" sz="3200" b="1" dirty="0">
                <a:latin typeface="黑体" panose="02010609060101010101" pitchFamily="49" charset="-122"/>
                <a:ea typeface="黑体" panose="02010609060101010101" pitchFamily="49" charset="-122"/>
              </a:rPr>
              <a:t>1、离骚者，犹离忧也。</a:t>
            </a:r>
          </a:p>
          <a:p>
            <a:pPr marL="0" indent="0">
              <a:lnSpc>
                <a:spcPct val="100000"/>
              </a:lnSpc>
              <a:buNone/>
            </a:pPr>
            <a:r>
              <a:rPr lang="zh-CN" altLang="zh-CN" sz="3200" b="1" dirty="0">
                <a:latin typeface="黑体" panose="02010609060101010101" pitchFamily="49" charset="-122"/>
                <a:ea typeface="黑体" panose="02010609060101010101" pitchFamily="49" charset="-122"/>
              </a:rPr>
              <a:t>2、人穷则反本</a:t>
            </a:r>
          </a:p>
          <a:p>
            <a:pPr marL="0" indent="0">
              <a:lnSpc>
                <a:spcPct val="100000"/>
              </a:lnSpc>
              <a:buNone/>
            </a:pPr>
            <a:r>
              <a:rPr lang="zh-CN" altLang="zh-CN" sz="3200" b="1" dirty="0">
                <a:latin typeface="黑体" panose="02010609060101010101" pitchFamily="49" charset="-122"/>
                <a:ea typeface="黑体" panose="02010609060101010101" pitchFamily="49" charset="-122"/>
              </a:rPr>
              <a:t>3、靡不毕见</a:t>
            </a:r>
          </a:p>
          <a:p>
            <a:pPr marL="0" indent="0">
              <a:lnSpc>
                <a:spcPct val="100000"/>
              </a:lnSpc>
              <a:buNone/>
            </a:pPr>
            <a:r>
              <a:rPr lang="zh-CN" altLang="zh-CN" sz="3200" b="1" dirty="0">
                <a:latin typeface="黑体" panose="02010609060101010101" pitchFamily="49" charset="-122"/>
                <a:ea typeface="黑体" panose="02010609060101010101" pitchFamily="49" charset="-122"/>
              </a:rPr>
              <a:t>4、其称文小而其指极大</a:t>
            </a:r>
          </a:p>
          <a:p>
            <a:pPr marL="0" indent="0">
              <a:lnSpc>
                <a:spcPct val="100000"/>
              </a:lnSpc>
              <a:buNone/>
            </a:pPr>
            <a:r>
              <a:rPr lang="zh-CN" altLang="zh-CN" sz="3200" b="1" dirty="0">
                <a:latin typeface="黑体" panose="02010609060101010101" pitchFamily="49" charset="-122"/>
                <a:ea typeface="黑体" panose="02010609060101010101" pitchFamily="49" charset="-122"/>
              </a:rPr>
              <a:t>5、自疏濯淖污泥</a:t>
            </a:r>
            <a:r>
              <a:rPr lang="zh-CN" altLang="zh-CN" sz="3200" b="1" dirty="0" smtClean="0">
                <a:latin typeface="黑体" panose="02010609060101010101" pitchFamily="49" charset="-122"/>
                <a:ea typeface="黑体" panose="02010609060101010101" pitchFamily="49" charset="-122"/>
              </a:rPr>
              <a:t>之中</a:t>
            </a:r>
            <a:endParaRPr lang="zh-CN" altLang="zh-CN" sz="3200" b="1" dirty="0">
              <a:latin typeface="黑体" panose="02010609060101010101" pitchFamily="49" charset="-122"/>
              <a:ea typeface="黑体" panose="02010609060101010101" pitchFamily="49" charset="-122"/>
            </a:endParaRPr>
          </a:p>
        </p:txBody>
      </p:sp>
      <p:sp>
        <p:nvSpPr>
          <p:cNvPr id="4" name="内容占位符 2"/>
          <p:cNvSpPr txBox="1">
            <a:spLocks/>
          </p:cNvSpPr>
          <p:nvPr/>
        </p:nvSpPr>
        <p:spPr>
          <a:xfrm>
            <a:off x="5196840" y="1825625"/>
            <a:ext cx="3318510" cy="31610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pPr>
            <a:r>
              <a:rPr lang="zh-CN" altLang="zh-CN" sz="3200" b="1" dirty="0" smtClean="0">
                <a:solidFill>
                  <a:srgbClr val="C00000"/>
                </a:solidFill>
                <a:ea typeface="黑体" panose="02010609060101010101" pitchFamily="49" charset="-122"/>
              </a:rPr>
              <a:t>通“罹”，遭遇</a:t>
            </a:r>
          </a:p>
          <a:p>
            <a:pPr marL="0" indent="0">
              <a:lnSpc>
                <a:spcPct val="100000"/>
              </a:lnSpc>
            </a:pPr>
            <a:r>
              <a:rPr lang="zh-CN" altLang="zh-CN" sz="3200" b="1" dirty="0" smtClean="0">
                <a:solidFill>
                  <a:srgbClr val="C00000"/>
                </a:solidFill>
                <a:ea typeface="黑体" panose="02010609060101010101" pitchFamily="49" charset="-122"/>
              </a:rPr>
              <a:t>通“返”，返回</a:t>
            </a:r>
          </a:p>
          <a:p>
            <a:pPr marL="0" indent="0">
              <a:lnSpc>
                <a:spcPct val="100000"/>
              </a:lnSpc>
            </a:pPr>
            <a:r>
              <a:rPr lang="zh-CN" altLang="zh-CN" sz="3200" b="1" dirty="0" smtClean="0">
                <a:solidFill>
                  <a:srgbClr val="C00000"/>
                </a:solidFill>
                <a:ea typeface="黑体" panose="02010609060101010101" pitchFamily="49" charset="-122"/>
              </a:rPr>
              <a:t>通“现”，表现</a:t>
            </a:r>
          </a:p>
          <a:p>
            <a:pPr marL="0" indent="0">
              <a:lnSpc>
                <a:spcPct val="100000"/>
              </a:lnSpc>
            </a:pPr>
            <a:r>
              <a:rPr lang="zh-CN" altLang="zh-CN" sz="3200" b="1" dirty="0" smtClean="0">
                <a:solidFill>
                  <a:srgbClr val="C00000"/>
                </a:solidFill>
                <a:ea typeface="黑体" panose="02010609060101010101" pitchFamily="49" charset="-122"/>
              </a:rPr>
              <a:t>通“旨”，旨趣</a:t>
            </a:r>
          </a:p>
          <a:p>
            <a:pPr marL="0" indent="0">
              <a:lnSpc>
                <a:spcPct val="100000"/>
              </a:lnSpc>
            </a:pPr>
            <a:r>
              <a:rPr lang="zh-CN" altLang="zh-CN" sz="3200" b="1" dirty="0" smtClean="0">
                <a:solidFill>
                  <a:srgbClr val="C00000"/>
                </a:solidFill>
                <a:ea typeface="黑体" panose="02010609060101010101" pitchFamily="49" charset="-122"/>
              </a:rPr>
              <a:t>通“浊”，污浊</a:t>
            </a:r>
            <a:endParaRPr lang="zh-CN" altLang="zh-CN" sz="3200" b="1" dirty="0">
              <a:solidFill>
                <a:srgbClr val="C00000"/>
              </a:solidFill>
              <a:ea typeface="黑体" panose="02010609060101010101" pitchFamily="49" charset="-122"/>
            </a:endParaRPr>
          </a:p>
        </p:txBody>
      </p:sp>
    </p:spTree>
    <p:extLst>
      <p:ext uri="{BB962C8B-B14F-4D97-AF65-F5344CB8AC3E}">
        <p14:creationId xmlns:p14="http://schemas.microsoft.com/office/powerpoint/2010/main" val="27521186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a:spLocks noGrp="1"/>
          </p:cNvSpPr>
          <p:nvPr>
            <p:ph idx="1"/>
          </p:nvPr>
        </p:nvSpPr>
        <p:spPr>
          <a:xfrm>
            <a:off x="628650" y="899160"/>
            <a:ext cx="6762750" cy="5074920"/>
          </a:xfrm>
        </p:spPr>
        <p:txBody>
          <a:bodyPr>
            <a:normAutofit/>
          </a:bodyPr>
          <a:lstStyle/>
          <a:p>
            <a:pPr marL="0" indent="0">
              <a:lnSpc>
                <a:spcPct val="100000"/>
              </a:lnSpc>
              <a:buNone/>
            </a:pPr>
            <a:r>
              <a:rPr lang="en-US" altLang="zh-CN" sz="3200" b="1" dirty="0">
                <a:latin typeface="黑体" panose="02010609060101010101" pitchFamily="49" charset="-122"/>
                <a:ea typeface="黑体" panose="02010609060101010101" pitchFamily="49" charset="-122"/>
              </a:rPr>
              <a:t>6</a:t>
            </a:r>
            <a:r>
              <a:rPr lang="zh-CN" altLang="en-US" sz="3200" b="1" dirty="0">
                <a:latin typeface="黑体" panose="02010609060101010101" pitchFamily="49" charset="-122"/>
                <a:ea typeface="黑体" panose="02010609060101010101" pitchFamily="49" charset="-122"/>
              </a:rPr>
              <a:t>、屈平既绌</a:t>
            </a:r>
          </a:p>
          <a:p>
            <a:pPr marL="0" indent="0">
              <a:lnSpc>
                <a:spcPct val="100000"/>
              </a:lnSpc>
              <a:buNone/>
            </a:pPr>
            <a:r>
              <a:rPr lang="en-US" altLang="zh-CN" sz="3200" b="1" dirty="0">
                <a:latin typeface="黑体" panose="02010609060101010101" pitchFamily="49" charset="-122"/>
                <a:ea typeface="黑体" panose="02010609060101010101" pitchFamily="49" charset="-122"/>
              </a:rPr>
              <a:t>7</a:t>
            </a:r>
            <a:r>
              <a:rPr lang="zh-CN" altLang="en-US" sz="3200" b="1" dirty="0">
                <a:latin typeface="黑体" panose="02010609060101010101" pitchFamily="49" charset="-122"/>
                <a:ea typeface="黑体" panose="02010609060101010101" pitchFamily="49" charset="-122"/>
              </a:rPr>
              <a:t>、齐与楚从亲</a:t>
            </a:r>
          </a:p>
          <a:p>
            <a:pPr marL="0" indent="0">
              <a:lnSpc>
                <a:spcPct val="100000"/>
              </a:lnSpc>
              <a:buNone/>
            </a:pPr>
            <a:r>
              <a:rPr lang="en-US" altLang="zh-CN" sz="3200" b="1" dirty="0">
                <a:latin typeface="黑体" panose="02010609060101010101" pitchFamily="49" charset="-122"/>
                <a:ea typeface="黑体" panose="02010609060101010101" pitchFamily="49" charset="-122"/>
              </a:rPr>
              <a:t>8</a:t>
            </a:r>
            <a:r>
              <a:rPr lang="zh-CN" altLang="en-US" sz="3200" b="1" dirty="0">
                <a:latin typeface="黑体" panose="02010609060101010101" pitchFamily="49" charset="-122"/>
                <a:ea typeface="黑体" panose="02010609060101010101" pitchFamily="49" charset="-122"/>
              </a:rPr>
              <a:t>、乃令张仪佯去秦，厚币委质事</a:t>
            </a:r>
            <a:r>
              <a:rPr lang="zh-CN" altLang="en-US" sz="3200" b="1" dirty="0" smtClean="0">
                <a:latin typeface="黑体" panose="02010609060101010101" pitchFamily="49" charset="-122"/>
                <a:ea typeface="黑体" panose="02010609060101010101" pitchFamily="49" charset="-122"/>
              </a:rPr>
              <a:t>楚</a:t>
            </a:r>
            <a:endParaRPr lang="en-US" altLang="zh-CN" sz="3200" b="1" dirty="0" smtClean="0">
              <a:latin typeface="黑体" panose="02010609060101010101" pitchFamily="49" charset="-122"/>
              <a:ea typeface="黑体" panose="02010609060101010101" pitchFamily="49" charset="-122"/>
            </a:endParaRPr>
          </a:p>
          <a:p>
            <a:pPr marL="0" indent="0">
              <a:lnSpc>
                <a:spcPct val="100000"/>
              </a:lnSpc>
              <a:buNone/>
            </a:pPr>
            <a:endParaRPr lang="zh-CN" altLang="en-US" sz="3200" b="1" dirty="0">
              <a:latin typeface="黑体" panose="02010609060101010101" pitchFamily="49" charset="-122"/>
              <a:ea typeface="黑体" panose="02010609060101010101" pitchFamily="49" charset="-122"/>
            </a:endParaRPr>
          </a:p>
          <a:p>
            <a:pPr marL="0" indent="0">
              <a:lnSpc>
                <a:spcPct val="100000"/>
              </a:lnSpc>
              <a:buNone/>
            </a:pPr>
            <a:r>
              <a:rPr lang="en-US" altLang="zh-CN" sz="3200" b="1" dirty="0">
                <a:latin typeface="黑体" panose="02010609060101010101" pitchFamily="49" charset="-122"/>
                <a:ea typeface="黑体" panose="02010609060101010101" pitchFamily="49" charset="-122"/>
              </a:rPr>
              <a:t>9</a:t>
            </a:r>
            <a:r>
              <a:rPr lang="zh-CN" altLang="en-US" sz="3200" b="1" dirty="0">
                <a:latin typeface="黑体" panose="02010609060101010101" pitchFamily="49" charset="-122"/>
                <a:ea typeface="黑体" panose="02010609060101010101" pitchFamily="49" charset="-122"/>
              </a:rPr>
              <a:t>、亡走赵，赵不内</a:t>
            </a:r>
          </a:p>
          <a:p>
            <a:pPr marL="0" indent="0">
              <a:lnSpc>
                <a:spcPct val="100000"/>
              </a:lnSpc>
              <a:buNone/>
            </a:pPr>
            <a:r>
              <a:rPr lang="en-US" altLang="zh-CN" sz="3200" b="1" dirty="0">
                <a:latin typeface="黑体" panose="02010609060101010101" pitchFamily="49" charset="-122"/>
                <a:ea typeface="黑体" panose="02010609060101010101" pitchFamily="49" charset="-122"/>
              </a:rPr>
              <a:t>10</a:t>
            </a:r>
            <a:r>
              <a:rPr lang="zh-CN" altLang="en-US" sz="3200" b="1" dirty="0">
                <a:latin typeface="黑体" panose="02010609060101010101" pitchFamily="49" charset="-122"/>
                <a:ea typeface="黑体" panose="02010609060101010101" pitchFamily="49" charset="-122"/>
              </a:rPr>
              <a:t>、屈原至于江滨，被发行吟泽</a:t>
            </a:r>
            <a:r>
              <a:rPr lang="zh-CN" altLang="en-US" sz="3200" b="1" dirty="0" smtClean="0">
                <a:latin typeface="黑体" panose="02010609060101010101" pitchFamily="49" charset="-122"/>
                <a:ea typeface="黑体" panose="02010609060101010101" pitchFamily="49" charset="-122"/>
              </a:rPr>
              <a:t>畔</a:t>
            </a:r>
            <a:endParaRPr lang="zh-CN" altLang="en-US" sz="3200" b="1" dirty="0">
              <a:latin typeface="黑体" panose="02010609060101010101" pitchFamily="49" charset="-122"/>
              <a:ea typeface="黑体" panose="02010609060101010101" pitchFamily="49" charset="-122"/>
            </a:endParaRPr>
          </a:p>
        </p:txBody>
      </p:sp>
      <p:sp>
        <p:nvSpPr>
          <p:cNvPr id="5" name="内容占位符 2"/>
          <p:cNvSpPr txBox="1">
            <a:spLocks/>
          </p:cNvSpPr>
          <p:nvPr/>
        </p:nvSpPr>
        <p:spPr>
          <a:xfrm>
            <a:off x="4328160" y="902335"/>
            <a:ext cx="4187190" cy="5074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pPr>
            <a:r>
              <a:rPr lang="zh-CN" altLang="zh-CN" sz="3200" b="1" dirty="0">
                <a:solidFill>
                  <a:srgbClr val="C00000"/>
                </a:solidFill>
                <a:ea typeface="黑体" panose="02010609060101010101" pitchFamily="49" charset="-122"/>
              </a:rPr>
              <a:t>通“黜”，罢免官职</a:t>
            </a:r>
          </a:p>
          <a:p>
            <a:pPr marL="0" indent="0">
              <a:lnSpc>
                <a:spcPct val="100000"/>
              </a:lnSpc>
            </a:pPr>
            <a:r>
              <a:rPr lang="zh-CN" altLang="zh-CN" sz="3200" b="1" dirty="0">
                <a:solidFill>
                  <a:srgbClr val="C00000"/>
                </a:solidFill>
                <a:ea typeface="黑体" panose="02010609060101010101" pitchFamily="49" charset="-122"/>
              </a:rPr>
              <a:t>通“纵”，合</a:t>
            </a:r>
            <a:r>
              <a:rPr lang="zh-CN" altLang="zh-CN" sz="3200" b="1" dirty="0" smtClean="0">
                <a:solidFill>
                  <a:srgbClr val="C00000"/>
                </a:solidFill>
                <a:ea typeface="黑体" panose="02010609060101010101" pitchFamily="49" charset="-122"/>
              </a:rPr>
              <a:t>纵</a:t>
            </a:r>
            <a:endParaRPr lang="en-US" altLang="zh-CN" sz="3200" b="1" dirty="0" smtClean="0">
              <a:solidFill>
                <a:srgbClr val="C00000"/>
              </a:solidFill>
              <a:ea typeface="黑体" panose="02010609060101010101" pitchFamily="49" charset="-122"/>
            </a:endParaRPr>
          </a:p>
          <a:p>
            <a:pPr marL="0" indent="0">
              <a:lnSpc>
                <a:spcPct val="100000"/>
              </a:lnSpc>
            </a:pPr>
            <a:endParaRPr lang="zh-CN" altLang="zh-CN" sz="3200" b="1" dirty="0">
              <a:solidFill>
                <a:srgbClr val="C00000"/>
              </a:solidFill>
              <a:ea typeface="黑体" panose="02010609060101010101" pitchFamily="49" charset="-122"/>
            </a:endParaRPr>
          </a:p>
          <a:p>
            <a:pPr marL="0" indent="0">
              <a:lnSpc>
                <a:spcPct val="100000"/>
              </a:lnSpc>
            </a:pPr>
            <a:r>
              <a:rPr lang="zh-CN" altLang="en-US" sz="3200" b="1" dirty="0" smtClean="0">
                <a:solidFill>
                  <a:srgbClr val="C00000"/>
                </a:solidFill>
                <a:ea typeface="黑体" panose="02010609060101010101" pitchFamily="49" charset="-122"/>
              </a:rPr>
              <a:t>通“贽”，见面礼</a:t>
            </a:r>
          </a:p>
          <a:p>
            <a:pPr marL="0" indent="0">
              <a:lnSpc>
                <a:spcPct val="100000"/>
              </a:lnSpc>
            </a:pPr>
            <a:r>
              <a:rPr lang="zh-CN" altLang="en-US" sz="3200" b="1" dirty="0" smtClean="0">
                <a:solidFill>
                  <a:srgbClr val="C00000"/>
                </a:solidFill>
                <a:ea typeface="黑体" panose="02010609060101010101" pitchFamily="49" charset="-122"/>
              </a:rPr>
              <a:t>通“纳”，接纳</a:t>
            </a:r>
            <a:endParaRPr lang="en-US" altLang="zh-CN" sz="3200" b="1" dirty="0" smtClean="0">
              <a:solidFill>
                <a:srgbClr val="C00000"/>
              </a:solidFill>
              <a:ea typeface="黑体" panose="02010609060101010101" pitchFamily="49" charset="-122"/>
            </a:endParaRPr>
          </a:p>
          <a:p>
            <a:pPr marL="0" indent="0">
              <a:lnSpc>
                <a:spcPct val="100000"/>
              </a:lnSpc>
            </a:pPr>
            <a:endParaRPr lang="zh-CN" altLang="en-US" sz="3200" b="1" dirty="0" smtClean="0">
              <a:solidFill>
                <a:srgbClr val="C00000"/>
              </a:solidFill>
              <a:ea typeface="黑体" panose="02010609060101010101" pitchFamily="49" charset="-122"/>
            </a:endParaRPr>
          </a:p>
          <a:p>
            <a:pPr marL="0" indent="0">
              <a:lnSpc>
                <a:spcPct val="100000"/>
              </a:lnSpc>
            </a:pPr>
            <a:r>
              <a:rPr lang="zh-CN" altLang="en-US" sz="3200" b="1" dirty="0" smtClean="0">
                <a:solidFill>
                  <a:srgbClr val="C00000"/>
                </a:solidFill>
                <a:ea typeface="黑体" panose="02010609060101010101" pitchFamily="49" charset="-122"/>
              </a:rPr>
              <a:t>通</a:t>
            </a:r>
            <a:r>
              <a:rPr lang="zh-CN" altLang="en-US" sz="3200" b="1" dirty="0">
                <a:solidFill>
                  <a:srgbClr val="C00000"/>
                </a:solidFill>
                <a:ea typeface="黑体" panose="02010609060101010101" pitchFamily="49" charset="-122"/>
              </a:rPr>
              <a:t>“披”，披散</a:t>
            </a:r>
          </a:p>
        </p:txBody>
      </p:sp>
    </p:spTree>
    <p:extLst>
      <p:ext uri="{BB962C8B-B14F-4D97-AF65-F5344CB8AC3E}">
        <p14:creationId xmlns:p14="http://schemas.microsoft.com/office/powerpoint/2010/main" val="69244392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121920"/>
            <a:ext cx="7886700" cy="1005841"/>
          </a:xfrm>
        </p:spPr>
        <p:txBody>
          <a:bodyPr/>
          <a:lstStyle/>
          <a:p>
            <a:pPr algn="ctr"/>
            <a:r>
              <a:rPr lang="zh-CN" altLang="zh-CN" b="1" dirty="0">
                <a:solidFill>
                  <a:srgbClr val="C00000"/>
                </a:solidFill>
                <a:latin typeface="华文行楷" panose="02010800040101010101" pitchFamily="2" charset="-122"/>
                <a:ea typeface="华文行楷" panose="02010800040101010101" pitchFamily="2" charset="-122"/>
              </a:rPr>
              <a:t>一词多</a:t>
            </a:r>
            <a:r>
              <a:rPr lang="zh-CN" altLang="zh-CN" b="1" dirty="0" smtClean="0">
                <a:solidFill>
                  <a:srgbClr val="C00000"/>
                </a:solidFill>
                <a:latin typeface="华文行楷" panose="02010800040101010101" pitchFamily="2" charset="-122"/>
                <a:ea typeface="华文行楷" panose="02010800040101010101" pitchFamily="2" charset="-122"/>
              </a:rPr>
              <a:t>义</a:t>
            </a:r>
            <a:endParaRPr lang="zh-CN" altLang="en-US" dirty="0">
              <a:solidFill>
                <a:srgbClr val="C00000"/>
              </a:solidFill>
              <a:latin typeface="华文行楷" panose="02010800040101010101" pitchFamily="2" charset="-122"/>
              <a:ea typeface="华文行楷" panose="02010800040101010101" pitchFamily="2" charset="-122"/>
            </a:endParaRPr>
          </a:p>
        </p:txBody>
      </p:sp>
      <p:sp>
        <p:nvSpPr>
          <p:cNvPr id="3" name="内容占位符 2"/>
          <p:cNvSpPr>
            <a:spLocks noGrp="1"/>
          </p:cNvSpPr>
          <p:nvPr>
            <p:ph idx="1"/>
          </p:nvPr>
        </p:nvSpPr>
        <p:spPr>
          <a:xfrm>
            <a:off x="1192486" y="1127761"/>
            <a:ext cx="6278880" cy="5471158"/>
          </a:xfrm>
        </p:spPr>
        <p:txBody>
          <a:bodyPr>
            <a:noAutofit/>
          </a:bodyPr>
          <a:lstStyle/>
          <a:p>
            <a:pPr marL="0" indent="0" algn="just">
              <a:lnSpc>
                <a:spcPct val="100000"/>
              </a:lnSpc>
              <a:spcBef>
                <a:spcPts val="500"/>
              </a:spcBef>
              <a:buNone/>
            </a:pPr>
            <a:r>
              <a:rPr lang="zh-CN" altLang="zh-CN" b="1" dirty="0">
                <a:latin typeface="黑体" panose="02010609060101010101" pitchFamily="49" charset="-122"/>
                <a:ea typeface="黑体" panose="02010609060101010101" pitchFamily="49" charset="-122"/>
              </a:rPr>
              <a:t>1、屈平</a:t>
            </a:r>
            <a:r>
              <a:rPr lang="zh-CN" altLang="zh-CN" b="1" dirty="0">
                <a:solidFill>
                  <a:srgbClr val="FF0000"/>
                </a:solidFill>
                <a:latin typeface="黑体" panose="02010609060101010101" pitchFamily="49" charset="-122"/>
                <a:ea typeface="黑体" panose="02010609060101010101" pitchFamily="49" charset="-122"/>
              </a:rPr>
              <a:t>属</a:t>
            </a:r>
            <a:r>
              <a:rPr lang="zh-CN" altLang="zh-CN" b="1" dirty="0">
                <a:latin typeface="黑体" panose="02010609060101010101" pitchFamily="49" charset="-122"/>
                <a:ea typeface="黑体" panose="02010609060101010101" pitchFamily="49" charset="-122"/>
              </a:rPr>
              <a:t>草稿未定</a:t>
            </a:r>
          </a:p>
          <a:p>
            <a:pPr marL="0" indent="0" algn="just">
              <a:lnSpc>
                <a:spcPct val="100000"/>
              </a:lnSpc>
              <a:spcBef>
                <a:spcPts val="500"/>
              </a:spcBef>
              <a:buNone/>
            </a:pPr>
            <a:r>
              <a:rPr lang="zh-CN" altLang="zh-CN" b="1" dirty="0" smtClean="0">
                <a:latin typeface="黑体" panose="02010609060101010101" pitchFamily="49" charset="-122"/>
                <a:ea typeface="黑体" panose="02010609060101010101" pitchFamily="49" charset="-122"/>
              </a:rPr>
              <a:t>2</a:t>
            </a:r>
            <a:r>
              <a:rPr lang="zh-CN" altLang="zh-CN" b="1" dirty="0">
                <a:latin typeface="黑体" panose="02010609060101010101" pitchFamily="49" charset="-122"/>
                <a:ea typeface="黑体" panose="02010609060101010101" pitchFamily="49" charset="-122"/>
              </a:rPr>
              <a:t>、亡国破家相随</a:t>
            </a:r>
            <a:r>
              <a:rPr lang="zh-CN" altLang="zh-CN" b="1" dirty="0">
                <a:solidFill>
                  <a:srgbClr val="FF0000"/>
                </a:solidFill>
                <a:latin typeface="黑体" panose="02010609060101010101" pitchFamily="49" charset="-122"/>
                <a:ea typeface="黑体" panose="02010609060101010101" pitchFamily="49" charset="-122"/>
              </a:rPr>
              <a:t>属</a:t>
            </a:r>
          </a:p>
          <a:p>
            <a:pPr marL="0" indent="0" algn="just">
              <a:lnSpc>
                <a:spcPct val="100000"/>
              </a:lnSpc>
              <a:spcBef>
                <a:spcPts val="500"/>
              </a:spcBef>
              <a:buNone/>
            </a:pPr>
            <a:r>
              <a:rPr lang="zh-CN" altLang="zh-CN" b="1" dirty="0" smtClean="0">
                <a:latin typeface="黑体" panose="02010609060101010101" pitchFamily="49" charset="-122"/>
                <a:ea typeface="黑体" panose="02010609060101010101" pitchFamily="49" charset="-122"/>
              </a:rPr>
              <a:t>3</a:t>
            </a:r>
            <a:r>
              <a:rPr lang="zh-CN" altLang="zh-CN" b="1" dirty="0">
                <a:latin typeface="黑体" panose="02010609060101010101" pitchFamily="49" charset="-122"/>
                <a:ea typeface="黑体" panose="02010609060101010101" pitchFamily="49" charset="-122"/>
              </a:rPr>
              <a:t>、</a:t>
            </a:r>
            <a:r>
              <a:rPr lang="zh-CN" altLang="zh-CN" b="1" dirty="0">
                <a:solidFill>
                  <a:srgbClr val="FF0000"/>
                </a:solidFill>
                <a:latin typeface="黑体" panose="02010609060101010101" pitchFamily="49" charset="-122"/>
                <a:ea typeface="黑体" panose="02010609060101010101" pitchFamily="49" charset="-122"/>
              </a:rPr>
              <a:t>属</a:t>
            </a:r>
            <a:r>
              <a:rPr lang="zh-CN" altLang="zh-CN" b="1" dirty="0">
                <a:latin typeface="黑体" panose="02010609060101010101" pitchFamily="49" charset="-122"/>
                <a:ea typeface="黑体" panose="02010609060101010101" pitchFamily="49" charset="-122"/>
              </a:rPr>
              <a:t>予作文以记之</a:t>
            </a:r>
          </a:p>
          <a:p>
            <a:pPr marL="0" indent="0" algn="just">
              <a:lnSpc>
                <a:spcPct val="100000"/>
              </a:lnSpc>
              <a:spcBef>
                <a:spcPts val="500"/>
              </a:spcBef>
              <a:buNone/>
            </a:pPr>
            <a:r>
              <a:rPr lang="zh-CN" altLang="zh-CN" b="1" dirty="0" smtClean="0">
                <a:latin typeface="黑体" panose="02010609060101010101" pitchFamily="49" charset="-122"/>
                <a:ea typeface="黑体" panose="02010609060101010101" pitchFamily="49" charset="-122"/>
              </a:rPr>
              <a:t>4</a:t>
            </a:r>
            <a:r>
              <a:rPr lang="zh-CN" altLang="zh-CN" b="1" dirty="0">
                <a:latin typeface="黑体" panose="02010609060101010101" pitchFamily="49" charset="-122"/>
                <a:ea typeface="黑体" panose="02010609060101010101" pitchFamily="49" charset="-122"/>
              </a:rPr>
              <a:t>、十三学得琵琶成，名</a:t>
            </a:r>
            <a:r>
              <a:rPr lang="zh-CN" altLang="zh-CN" b="1" dirty="0">
                <a:solidFill>
                  <a:srgbClr val="FF0000"/>
                </a:solidFill>
                <a:latin typeface="黑体" panose="02010609060101010101" pitchFamily="49" charset="-122"/>
                <a:ea typeface="黑体" panose="02010609060101010101" pitchFamily="49" charset="-122"/>
              </a:rPr>
              <a:t>属</a:t>
            </a:r>
            <a:r>
              <a:rPr lang="zh-CN" altLang="zh-CN" b="1" dirty="0">
                <a:latin typeface="黑体" panose="02010609060101010101" pitchFamily="49" charset="-122"/>
                <a:ea typeface="黑体" panose="02010609060101010101" pitchFamily="49" charset="-122"/>
              </a:rPr>
              <a:t>教坊第一</a:t>
            </a:r>
            <a:r>
              <a:rPr lang="zh-CN" altLang="zh-CN" b="1" dirty="0" smtClean="0">
                <a:latin typeface="黑体" panose="02010609060101010101" pitchFamily="49" charset="-122"/>
                <a:ea typeface="黑体" panose="02010609060101010101" pitchFamily="49" charset="-122"/>
              </a:rPr>
              <a:t>部</a:t>
            </a:r>
            <a:endParaRPr lang="en-US" altLang="zh-CN" b="1" dirty="0" smtClean="0">
              <a:latin typeface="黑体" panose="02010609060101010101" pitchFamily="49" charset="-122"/>
              <a:ea typeface="黑体" panose="02010609060101010101" pitchFamily="49" charset="-122"/>
            </a:endParaRPr>
          </a:p>
          <a:p>
            <a:pPr marL="0" indent="0" algn="just">
              <a:lnSpc>
                <a:spcPct val="100000"/>
              </a:lnSpc>
              <a:spcBef>
                <a:spcPts val="500"/>
              </a:spcBef>
              <a:buNone/>
            </a:pPr>
            <a:endParaRPr lang="zh-CN" altLang="zh-CN" b="1" dirty="0">
              <a:latin typeface="黑体" panose="02010609060101010101" pitchFamily="49" charset="-122"/>
              <a:ea typeface="黑体" panose="02010609060101010101" pitchFamily="49" charset="-122"/>
            </a:endParaRPr>
          </a:p>
          <a:p>
            <a:pPr marL="0" indent="0" algn="just">
              <a:lnSpc>
                <a:spcPct val="100000"/>
              </a:lnSpc>
              <a:spcBef>
                <a:spcPts val="500"/>
              </a:spcBef>
              <a:buNone/>
            </a:pPr>
            <a:r>
              <a:rPr lang="zh-CN" altLang="zh-CN" b="1" dirty="0" smtClean="0">
                <a:latin typeface="黑体" panose="02010609060101010101" pitchFamily="49" charset="-122"/>
                <a:ea typeface="黑体" panose="02010609060101010101" pitchFamily="49" charset="-122"/>
              </a:rPr>
              <a:t>5</a:t>
            </a:r>
            <a:r>
              <a:rPr lang="zh-CN" altLang="zh-CN" b="1" dirty="0">
                <a:latin typeface="黑体" panose="02010609060101010101" pitchFamily="49" charset="-122"/>
                <a:ea typeface="黑体" panose="02010609060101010101" pitchFamily="49" charset="-122"/>
              </a:rPr>
              <a:t>、在骨髓，司命之所</a:t>
            </a:r>
            <a:r>
              <a:rPr lang="zh-CN" altLang="zh-CN" b="1" dirty="0">
                <a:solidFill>
                  <a:srgbClr val="FF0000"/>
                </a:solidFill>
                <a:latin typeface="黑体" panose="02010609060101010101" pitchFamily="49" charset="-122"/>
                <a:ea typeface="黑体" panose="02010609060101010101" pitchFamily="49" charset="-122"/>
              </a:rPr>
              <a:t>属</a:t>
            </a:r>
          </a:p>
          <a:p>
            <a:pPr marL="0" indent="0" algn="just">
              <a:lnSpc>
                <a:spcPct val="100000"/>
              </a:lnSpc>
              <a:spcBef>
                <a:spcPts val="500"/>
              </a:spcBef>
              <a:buNone/>
            </a:pPr>
            <a:r>
              <a:rPr lang="zh-CN" altLang="zh-CN" b="1" dirty="0" smtClean="0">
                <a:latin typeface="黑体" panose="02010609060101010101" pitchFamily="49" charset="-122"/>
                <a:ea typeface="黑体" panose="02010609060101010101" pitchFamily="49" charset="-122"/>
              </a:rPr>
              <a:t>6</a:t>
            </a:r>
            <a:r>
              <a:rPr lang="zh-CN" altLang="zh-CN" b="1" dirty="0">
                <a:latin typeface="黑体" panose="02010609060101010101" pitchFamily="49" charset="-122"/>
                <a:ea typeface="黑体" panose="02010609060101010101" pitchFamily="49" charset="-122"/>
              </a:rPr>
              <a:t>、神情与苏、黄不</a:t>
            </a:r>
            <a:r>
              <a:rPr lang="zh-CN" altLang="zh-CN" b="1" dirty="0">
                <a:solidFill>
                  <a:srgbClr val="FF0000"/>
                </a:solidFill>
                <a:latin typeface="黑体" panose="02010609060101010101" pitchFamily="49" charset="-122"/>
                <a:ea typeface="黑体" panose="02010609060101010101" pitchFamily="49" charset="-122"/>
              </a:rPr>
              <a:t>属</a:t>
            </a:r>
          </a:p>
          <a:p>
            <a:pPr marL="0" indent="0" algn="just">
              <a:lnSpc>
                <a:spcPct val="100000"/>
              </a:lnSpc>
              <a:spcBef>
                <a:spcPts val="500"/>
              </a:spcBef>
              <a:buNone/>
            </a:pPr>
            <a:r>
              <a:rPr lang="zh-CN" altLang="zh-CN" b="1" dirty="0" smtClean="0">
                <a:latin typeface="黑体" panose="02010609060101010101" pitchFamily="49" charset="-122"/>
                <a:ea typeface="黑体" panose="02010609060101010101" pitchFamily="49" charset="-122"/>
              </a:rPr>
              <a:t>7</a:t>
            </a:r>
            <a:r>
              <a:rPr lang="zh-CN" altLang="zh-CN" b="1" dirty="0">
                <a:latin typeface="黑体" panose="02010609060101010101" pitchFamily="49" charset="-122"/>
                <a:ea typeface="黑体" panose="02010609060101010101" pitchFamily="49" charset="-122"/>
              </a:rPr>
              <a:t>、有宁越</a:t>
            </a:r>
            <a:r>
              <a:rPr lang="zh-CN" altLang="zh-CN" b="1" dirty="0">
                <a:ea typeface="黑体" panose="02010609060101010101" pitchFamily="49" charset="-122"/>
              </a:rPr>
              <a:t>……</a:t>
            </a:r>
            <a:r>
              <a:rPr lang="zh-CN" altLang="zh-CN" b="1" dirty="0">
                <a:latin typeface="黑体" panose="02010609060101010101" pitchFamily="49" charset="-122"/>
                <a:ea typeface="黑体" panose="02010609060101010101" pitchFamily="49" charset="-122"/>
              </a:rPr>
              <a:t>之</a:t>
            </a:r>
            <a:r>
              <a:rPr lang="zh-CN" altLang="zh-CN" b="1" dirty="0">
                <a:solidFill>
                  <a:srgbClr val="FF0000"/>
                </a:solidFill>
                <a:latin typeface="黑体" panose="02010609060101010101" pitchFamily="49" charset="-122"/>
                <a:ea typeface="黑体" panose="02010609060101010101" pitchFamily="49" charset="-122"/>
              </a:rPr>
              <a:t>属</a:t>
            </a:r>
            <a:r>
              <a:rPr lang="zh-CN" altLang="zh-CN" b="1" dirty="0">
                <a:latin typeface="黑体" panose="02010609060101010101" pitchFamily="49" charset="-122"/>
                <a:ea typeface="黑体" panose="02010609060101010101" pitchFamily="49" charset="-122"/>
              </a:rPr>
              <a:t>为之谋</a:t>
            </a:r>
          </a:p>
          <a:p>
            <a:pPr marL="0" indent="0" algn="just">
              <a:lnSpc>
                <a:spcPct val="100000"/>
              </a:lnSpc>
              <a:spcBef>
                <a:spcPts val="500"/>
              </a:spcBef>
              <a:buNone/>
            </a:pPr>
            <a:r>
              <a:rPr lang="zh-CN" altLang="zh-CN" b="1" dirty="0" smtClean="0">
                <a:latin typeface="黑体" panose="02010609060101010101" pitchFamily="49" charset="-122"/>
                <a:ea typeface="黑体" panose="02010609060101010101" pitchFamily="49" charset="-122"/>
              </a:rPr>
              <a:t>8</a:t>
            </a:r>
            <a:r>
              <a:rPr lang="zh-CN" altLang="zh-CN" b="1" dirty="0">
                <a:latin typeface="黑体" panose="02010609060101010101" pitchFamily="49" charset="-122"/>
                <a:ea typeface="黑体" panose="02010609060101010101" pitchFamily="49" charset="-122"/>
              </a:rPr>
              <a:t>、吾</a:t>
            </a:r>
            <a:r>
              <a:rPr lang="zh-CN" altLang="zh-CN" b="1" dirty="0">
                <a:solidFill>
                  <a:srgbClr val="FF0000"/>
                </a:solidFill>
                <a:latin typeface="黑体" panose="02010609060101010101" pitchFamily="49" charset="-122"/>
                <a:ea typeface="黑体" panose="02010609060101010101" pitchFamily="49" charset="-122"/>
              </a:rPr>
              <a:t>属</a:t>
            </a:r>
            <a:r>
              <a:rPr lang="zh-CN" altLang="zh-CN" b="1" dirty="0">
                <a:latin typeface="黑体" panose="02010609060101010101" pitchFamily="49" charset="-122"/>
                <a:ea typeface="黑体" panose="02010609060101010101" pitchFamily="49" charset="-122"/>
              </a:rPr>
              <a:t>今为之虏也 </a:t>
            </a:r>
            <a:endParaRPr lang="en-US" altLang="zh-CN" b="1" dirty="0" smtClean="0">
              <a:latin typeface="黑体" panose="02010609060101010101" pitchFamily="49" charset="-122"/>
              <a:ea typeface="黑体" panose="02010609060101010101" pitchFamily="49" charset="-122"/>
            </a:endParaRPr>
          </a:p>
          <a:p>
            <a:pPr marL="0" indent="0" algn="just">
              <a:lnSpc>
                <a:spcPct val="100000"/>
              </a:lnSpc>
              <a:spcBef>
                <a:spcPts val="500"/>
              </a:spcBef>
              <a:buNone/>
            </a:pPr>
            <a:endParaRPr lang="zh-CN" altLang="zh-CN" b="1" dirty="0">
              <a:latin typeface="黑体" panose="02010609060101010101" pitchFamily="49" charset="-122"/>
              <a:ea typeface="黑体" panose="02010609060101010101" pitchFamily="49" charset="-122"/>
            </a:endParaRPr>
          </a:p>
          <a:p>
            <a:pPr marL="0" indent="0" algn="just">
              <a:lnSpc>
                <a:spcPct val="100000"/>
              </a:lnSpc>
              <a:spcBef>
                <a:spcPts val="500"/>
              </a:spcBef>
              <a:buNone/>
            </a:pPr>
            <a:r>
              <a:rPr lang="zh-CN" altLang="zh-CN" b="1" dirty="0" smtClean="0">
                <a:latin typeface="黑体" panose="02010609060101010101" pitchFamily="49" charset="-122"/>
                <a:ea typeface="黑体" panose="02010609060101010101" pitchFamily="49" charset="-122"/>
              </a:rPr>
              <a:t>9</a:t>
            </a:r>
            <a:r>
              <a:rPr lang="zh-CN" altLang="zh-CN" b="1" dirty="0">
                <a:latin typeface="黑体" panose="02010609060101010101" pitchFamily="49" charset="-122"/>
                <a:ea typeface="黑体" panose="02010609060101010101" pitchFamily="49" charset="-122"/>
              </a:rPr>
              <a:t>、若</a:t>
            </a:r>
            <a:r>
              <a:rPr lang="zh-CN" altLang="zh-CN" b="1" dirty="0">
                <a:solidFill>
                  <a:srgbClr val="FF0000"/>
                </a:solidFill>
                <a:latin typeface="黑体" panose="02010609060101010101" pitchFamily="49" charset="-122"/>
                <a:ea typeface="黑体" panose="02010609060101010101" pitchFamily="49" charset="-122"/>
              </a:rPr>
              <a:t>属</a:t>
            </a:r>
            <a:r>
              <a:rPr lang="zh-CN" altLang="zh-CN" b="1" dirty="0">
                <a:latin typeface="黑体" panose="02010609060101010101" pitchFamily="49" charset="-122"/>
                <a:ea typeface="黑体" panose="02010609060101010101" pitchFamily="49" charset="-122"/>
              </a:rPr>
              <a:t>皆且为所</a:t>
            </a:r>
            <a:r>
              <a:rPr lang="zh-CN" altLang="zh-CN" b="1" dirty="0" smtClean="0">
                <a:latin typeface="黑体" panose="02010609060101010101" pitchFamily="49" charset="-122"/>
                <a:ea typeface="黑体" panose="02010609060101010101" pitchFamily="49" charset="-122"/>
              </a:rPr>
              <a:t>虏</a:t>
            </a:r>
            <a:endParaRPr lang="zh-CN" altLang="zh-CN" b="1" dirty="0">
              <a:latin typeface="黑体" panose="02010609060101010101" pitchFamily="49" charset="-122"/>
              <a:ea typeface="黑体" panose="02010609060101010101" pitchFamily="49" charset="-122"/>
            </a:endParaRPr>
          </a:p>
        </p:txBody>
      </p:sp>
      <p:sp>
        <p:nvSpPr>
          <p:cNvPr id="4" name="矩形 3"/>
          <p:cNvSpPr/>
          <p:nvPr/>
        </p:nvSpPr>
        <p:spPr>
          <a:xfrm>
            <a:off x="228644" y="3474899"/>
            <a:ext cx="750526" cy="769441"/>
          </a:xfrm>
          <a:prstGeom prst="rect">
            <a:avLst/>
          </a:prstGeom>
        </p:spPr>
        <p:txBody>
          <a:bodyPr wrap="none">
            <a:spAutoFit/>
          </a:bodyPr>
          <a:lstStyle/>
          <a:p>
            <a:r>
              <a:rPr lang="zh-CN" altLang="zh-CN" sz="4400" b="1" dirty="0">
                <a:solidFill>
                  <a:srgbClr val="C00000"/>
                </a:solidFill>
                <a:latin typeface="黑体" panose="02010609060101010101" pitchFamily="49" charset="-122"/>
                <a:ea typeface="黑体" panose="02010609060101010101" pitchFamily="49" charset="-122"/>
              </a:rPr>
              <a:t>属</a:t>
            </a:r>
            <a:endParaRPr lang="zh-CN" altLang="en-US" sz="4400" dirty="0">
              <a:solidFill>
                <a:srgbClr val="C00000"/>
              </a:solidFill>
            </a:endParaRPr>
          </a:p>
        </p:txBody>
      </p:sp>
      <p:sp>
        <p:nvSpPr>
          <p:cNvPr id="5" name="内容占位符 2"/>
          <p:cNvSpPr txBox="1">
            <a:spLocks/>
          </p:cNvSpPr>
          <p:nvPr/>
        </p:nvSpPr>
        <p:spPr>
          <a:xfrm>
            <a:off x="5105290" y="1127761"/>
            <a:ext cx="3973896" cy="547115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500"/>
              </a:spcBef>
            </a:pPr>
            <a:r>
              <a:rPr lang="zh-CN" altLang="zh-CN" b="1" dirty="0" smtClean="0">
                <a:solidFill>
                  <a:srgbClr val="002060"/>
                </a:solidFill>
                <a:latin typeface="Arial Unicode MS" panose="020B0604020202020204" pitchFamily="34" charset="-122"/>
                <a:ea typeface="黑体" panose="02010609060101010101" pitchFamily="49" charset="-122"/>
              </a:rPr>
              <a:t>动词，</a:t>
            </a:r>
            <a:r>
              <a:rPr lang="en-US" altLang="zh-CN" b="1" dirty="0" err="1" smtClean="0">
                <a:solidFill>
                  <a:srgbClr val="002060"/>
                </a:solidFill>
                <a:latin typeface="Arial Unicode MS" panose="020B0604020202020204" pitchFamily="34" charset="-122"/>
                <a:ea typeface="黑体" panose="02010609060101010101" pitchFamily="49" charset="-122"/>
              </a:rPr>
              <a:t>zh</a:t>
            </a:r>
            <a:r>
              <a:rPr lang="zh-CN" altLang="zh-CN" b="1" dirty="0" smtClean="0">
                <a:solidFill>
                  <a:srgbClr val="002060"/>
                </a:solidFill>
                <a:latin typeface="Arial Unicode MS" panose="020B0604020202020204" pitchFamily="34" charset="-122"/>
                <a:ea typeface="黑体" panose="02010609060101010101" pitchFamily="49" charset="-122"/>
              </a:rPr>
              <a:t>ǔ，写作</a:t>
            </a:r>
          </a:p>
          <a:p>
            <a:pPr marL="0" indent="0">
              <a:lnSpc>
                <a:spcPct val="100000"/>
              </a:lnSpc>
              <a:spcBef>
                <a:spcPts val="500"/>
              </a:spcBef>
            </a:pPr>
            <a:r>
              <a:rPr lang="zh-CN" altLang="zh-CN" b="1" dirty="0" smtClean="0">
                <a:solidFill>
                  <a:srgbClr val="002060"/>
                </a:solidFill>
                <a:latin typeface="Arial Unicode MS" panose="020B0604020202020204" pitchFamily="34" charset="-122"/>
                <a:ea typeface="黑体" panose="02010609060101010101" pitchFamily="49" charset="-122"/>
              </a:rPr>
              <a:t>动词，</a:t>
            </a:r>
            <a:r>
              <a:rPr lang="en-US" altLang="zh-CN" b="1" dirty="0" err="1" smtClean="0">
                <a:solidFill>
                  <a:srgbClr val="002060"/>
                </a:solidFill>
                <a:latin typeface="Arial Unicode MS" panose="020B0604020202020204" pitchFamily="34" charset="-122"/>
                <a:ea typeface="黑体" panose="02010609060101010101" pitchFamily="49" charset="-122"/>
              </a:rPr>
              <a:t>zh</a:t>
            </a:r>
            <a:r>
              <a:rPr lang="zh-CN" altLang="zh-CN" b="1" dirty="0">
                <a:solidFill>
                  <a:srgbClr val="002060"/>
                </a:solidFill>
                <a:latin typeface="Arial Unicode MS" panose="020B0604020202020204" pitchFamily="34" charset="-122"/>
                <a:ea typeface="黑体" panose="02010609060101010101" pitchFamily="49" charset="-122"/>
              </a:rPr>
              <a:t>ǔ </a:t>
            </a:r>
            <a:r>
              <a:rPr lang="zh-CN" altLang="zh-CN" b="1" dirty="0" smtClean="0">
                <a:solidFill>
                  <a:srgbClr val="002060"/>
                </a:solidFill>
                <a:latin typeface="Arial Unicode MS" panose="020B0604020202020204" pitchFamily="34" charset="-122"/>
                <a:ea typeface="黑体" panose="02010609060101010101" pitchFamily="49" charset="-122"/>
              </a:rPr>
              <a:t>，连接</a:t>
            </a:r>
          </a:p>
          <a:p>
            <a:pPr marL="0" indent="0">
              <a:lnSpc>
                <a:spcPct val="100000"/>
              </a:lnSpc>
              <a:spcBef>
                <a:spcPts val="500"/>
              </a:spcBef>
            </a:pPr>
            <a:r>
              <a:rPr lang="zh-CN" altLang="zh-CN" b="1" dirty="0" smtClean="0">
                <a:solidFill>
                  <a:srgbClr val="002060"/>
                </a:solidFill>
                <a:latin typeface="Arial Unicode MS" panose="020B0604020202020204" pitchFamily="34" charset="-122"/>
                <a:ea typeface="黑体" panose="02010609060101010101" pitchFamily="49" charset="-122"/>
              </a:rPr>
              <a:t>通</a:t>
            </a:r>
            <a:r>
              <a:rPr lang="zh-CN" altLang="zh-CN" b="1" dirty="0" smtClean="0">
                <a:solidFill>
                  <a:srgbClr val="002060"/>
                </a:solidFill>
                <a:ea typeface="黑体" panose="02010609060101010101" pitchFamily="49" charset="-122"/>
              </a:rPr>
              <a:t>“</a:t>
            </a:r>
            <a:r>
              <a:rPr lang="zh-CN" altLang="zh-CN" b="1" dirty="0" smtClean="0">
                <a:solidFill>
                  <a:srgbClr val="002060"/>
                </a:solidFill>
                <a:latin typeface="Arial Unicode MS" panose="020B0604020202020204" pitchFamily="34" charset="-122"/>
                <a:ea typeface="黑体" panose="02010609060101010101" pitchFamily="49" charset="-122"/>
              </a:rPr>
              <a:t>嘱</a:t>
            </a:r>
            <a:r>
              <a:rPr lang="zh-CN" altLang="zh-CN" b="1" dirty="0" smtClean="0">
                <a:solidFill>
                  <a:srgbClr val="002060"/>
                </a:solidFill>
                <a:ea typeface="黑体" panose="02010609060101010101" pitchFamily="49" charset="-122"/>
              </a:rPr>
              <a:t>”</a:t>
            </a:r>
            <a:r>
              <a:rPr lang="zh-CN" altLang="zh-CN" b="1" dirty="0" smtClean="0">
                <a:solidFill>
                  <a:srgbClr val="002060"/>
                </a:solidFill>
                <a:latin typeface="Arial Unicode MS" panose="020B0604020202020204" pitchFamily="34" charset="-122"/>
                <a:ea typeface="黑体" panose="02010609060101010101" pitchFamily="49" charset="-122"/>
              </a:rPr>
              <a:t>，嘱托，动词</a:t>
            </a:r>
          </a:p>
          <a:p>
            <a:pPr marL="0" indent="0">
              <a:lnSpc>
                <a:spcPct val="100000"/>
              </a:lnSpc>
              <a:spcBef>
                <a:spcPts val="500"/>
              </a:spcBef>
            </a:pPr>
            <a:endParaRPr lang="en-US" altLang="zh-CN" b="1" dirty="0" smtClean="0">
              <a:solidFill>
                <a:srgbClr val="002060"/>
              </a:solidFill>
              <a:latin typeface="Arial Unicode MS" panose="020B0604020202020204" pitchFamily="34" charset="-122"/>
              <a:ea typeface="黑体" panose="02010609060101010101" pitchFamily="49" charset="-122"/>
            </a:endParaRPr>
          </a:p>
          <a:p>
            <a:pPr marL="0" indent="0">
              <a:lnSpc>
                <a:spcPct val="100000"/>
              </a:lnSpc>
              <a:spcBef>
                <a:spcPts val="500"/>
              </a:spcBef>
            </a:pPr>
            <a:r>
              <a:rPr lang="zh-CN" altLang="zh-CN" b="1" dirty="0" smtClean="0">
                <a:solidFill>
                  <a:srgbClr val="002060"/>
                </a:solidFill>
                <a:latin typeface="Arial Unicode MS" panose="020B0604020202020204" pitchFamily="34" charset="-122"/>
                <a:ea typeface="黑体" panose="02010609060101010101" pitchFamily="49" charset="-122"/>
              </a:rPr>
              <a:t>属于</a:t>
            </a:r>
          </a:p>
          <a:p>
            <a:pPr marL="0" indent="0">
              <a:lnSpc>
                <a:spcPct val="100000"/>
              </a:lnSpc>
              <a:spcBef>
                <a:spcPts val="500"/>
              </a:spcBef>
            </a:pPr>
            <a:r>
              <a:rPr lang="zh-CN" altLang="zh-CN" b="1" dirty="0" smtClean="0">
                <a:solidFill>
                  <a:srgbClr val="002060"/>
                </a:solidFill>
                <a:latin typeface="Arial Unicode MS" panose="020B0604020202020204" pitchFamily="34" charset="-122"/>
                <a:ea typeface="黑体" panose="02010609060101010101" pitchFamily="49" charset="-122"/>
              </a:rPr>
              <a:t>动词，掌管</a:t>
            </a:r>
          </a:p>
          <a:p>
            <a:pPr marL="0" indent="0">
              <a:lnSpc>
                <a:spcPct val="100000"/>
              </a:lnSpc>
              <a:spcBef>
                <a:spcPts val="500"/>
              </a:spcBef>
            </a:pPr>
            <a:r>
              <a:rPr lang="zh-CN" altLang="zh-CN" b="1" dirty="0" smtClean="0">
                <a:solidFill>
                  <a:srgbClr val="002060"/>
                </a:solidFill>
                <a:latin typeface="Arial Unicode MS" panose="020B0604020202020204" pitchFamily="34" charset="-122"/>
                <a:ea typeface="黑体" panose="02010609060101010101" pitchFamily="49" charset="-122"/>
              </a:rPr>
              <a:t>动词，类似</a:t>
            </a:r>
          </a:p>
          <a:p>
            <a:pPr marL="0" indent="0">
              <a:lnSpc>
                <a:spcPct val="100000"/>
              </a:lnSpc>
              <a:spcBef>
                <a:spcPts val="500"/>
              </a:spcBef>
            </a:pPr>
            <a:r>
              <a:rPr lang="zh-CN" altLang="zh-CN" b="1" dirty="0" smtClean="0">
                <a:solidFill>
                  <a:srgbClr val="002060"/>
                </a:solidFill>
                <a:latin typeface="Arial Unicode MS" panose="020B0604020202020204" pitchFamily="34" charset="-122"/>
                <a:ea typeface="黑体" panose="02010609060101010101" pitchFamily="49" charset="-122"/>
              </a:rPr>
              <a:t>名词，类，这些人</a:t>
            </a:r>
          </a:p>
          <a:p>
            <a:pPr marL="0" indent="0">
              <a:lnSpc>
                <a:spcPct val="100000"/>
              </a:lnSpc>
              <a:spcBef>
                <a:spcPts val="500"/>
              </a:spcBef>
            </a:pPr>
            <a:r>
              <a:rPr lang="zh-CN" altLang="zh-CN" b="1" dirty="0" smtClean="0">
                <a:solidFill>
                  <a:srgbClr val="002060"/>
                </a:solidFill>
                <a:latin typeface="Arial Unicode MS" panose="020B0604020202020204" pitchFamily="34" charset="-122"/>
                <a:ea typeface="黑体" panose="02010609060101010101" pitchFamily="49" charset="-122"/>
              </a:rPr>
              <a:t>名词，用在人称后面，</a:t>
            </a:r>
            <a:endParaRPr lang="en-US" altLang="zh-CN" b="1" dirty="0" smtClean="0">
              <a:solidFill>
                <a:srgbClr val="002060"/>
              </a:solidFill>
              <a:latin typeface="Arial Unicode MS" panose="020B0604020202020204" pitchFamily="34" charset="-122"/>
              <a:ea typeface="黑体" panose="02010609060101010101" pitchFamily="49" charset="-122"/>
            </a:endParaRPr>
          </a:p>
          <a:p>
            <a:pPr marL="0" indent="0">
              <a:lnSpc>
                <a:spcPct val="100000"/>
              </a:lnSpc>
              <a:spcBef>
                <a:spcPts val="500"/>
              </a:spcBef>
              <a:buNone/>
            </a:pPr>
            <a:r>
              <a:rPr lang="zh-CN" altLang="zh-CN" b="1" dirty="0" smtClean="0">
                <a:solidFill>
                  <a:srgbClr val="002060"/>
                </a:solidFill>
                <a:latin typeface="Arial Unicode MS" panose="020B0604020202020204" pitchFamily="34" charset="-122"/>
                <a:ea typeface="黑体" panose="02010609060101010101" pitchFamily="49" charset="-122"/>
              </a:rPr>
              <a:t>表复数。吾属，我们。</a:t>
            </a:r>
          </a:p>
          <a:p>
            <a:pPr marL="0" indent="0">
              <a:lnSpc>
                <a:spcPct val="100000"/>
              </a:lnSpc>
              <a:spcBef>
                <a:spcPts val="500"/>
              </a:spcBef>
            </a:pPr>
            <a:r>
              <a:rPr lang="zh-CN" altLang="zh-CN" b="1" dirty="0" smtClean="0">
                <a:solidFill>
                  <a:srgbClr val="002060"/>
                </a:solidFill>
                <a:latin typeface="Arial Unicode MS" panose="020B0604020202020204" pitchFamily="34" charset="-122"/>
                <a:ea typeface="黑体" panose="02010609060101010101" pitchFamily="49" charset="-122"/>
              </a:rPr>
              <a:t>若属，你们这些人</a:t>
            </a:r>
            <a:endParaRPr lang="zh-CN" altLang="zh-CN" b="1" dirty="0">
              <a:solidFill>
                <a:srgbClr val="002060"/>
              </a:solidFill>
              <a:latin typeface="Arial Unicode MS" panose="020B0604020202020204" pitchFamily="34" charset="-122"/>
              <a:ea typeface="黑体" panose="02010609060101010101" pitchFamily="49" charset="-122"/>
            </a:endParaRPr>
          </a:p>
        </p:txBody>
      </p:sp>
      <p:sp>
        <p:nvSpPr>
          <p:cNvPr id="6" name="AutoShape 4"/>
          <p:cNvSpPr>
            <a:spLocks/>
          </p:cNvSpPr>
          <p:nvPr/>
        </p:nvSpPr>
        <p:spPr bwMode="auto">
          <a:xfrm>
            <a:off x="1021080" y="1325880"/>
            <a:ext cx="171406" cy="5059680"/>
          </a:xfrm>
          <a:prstGeom prst="leftBrace">
            <a:avLst>
              <a:gd name="adj1" fmla="val 188889"/>
              <a:gd name="adj2" fmla="val 50000"/>
            </a:avLst>
          </a:prstGeom>
          <a:noFill/>
          <a:ln w="381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extLst>
      <p:ext uri="{BB962C8B-B14F-4D97-AF65-F5344CB8AC3E}">
        <p14:creationId xmlns:p14="http://schemas.microsoft.com/office/powerpoint/2010/main" val="365684152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a:spLocks noGrp="1"/>
          </p:cNvSpPr>
          <p:nvPr>
            <p:ph idx="1"/>
          </p:nvPr>
        </p:nvSpPr>
        <p:spPr>
          <a:xfrm>
            <a:off x="1082040" y="420459"/>
            <a:ext cx="6640874" cy="3413759"/>
          </a:xfrm>
        </p:spPr>
        <p:txBody>
          <a:bodyPr>
            <a:noAutofit/>
          </a:bodyPr>
          <a:lstStyle/>
          <a:p>
            <a:pPr marL="0" indent="0" algn="just">
              <a:lnSpc>
                <a:spcPct val="100000"/>
              </a:lnSpc>
              <a:spcBef>
                <a:spcPts val="500"/>
              </a:spcBef>
              <a:buNone/>
            </a:pPr>
            <a:r>
              <a:rPr lang="en-US" altLang="zh-CN" sz="3200" b="1" dirty="0" smtClean="0">
                <a:latin typeface="黑体" panose="02010609060101010101" pitchFamily="49" charset="-122"/>
                <a:ea typeface="黑体" panose="02010609060101010101" pitchFamily="49" charset="-122"/>
              </a:rPr>
              <a:t>1</a:t>
            </a:r>
            <a:r>
              <a:rPr lang="zh-CN" altLang="en-US" sz="3200" b="1" dirty="0" smtClean="0">
                <a:latin typeface="黑体" panose="02010609060101010101" pitchFamily="49" charset="-122"/>
                <a:ea typeface="黑体" panose="02010609060101010101" pitchFamily="49" charset="-122"/>
              </a:rPr>
              <a:t>、</a:t>
            </a:r>
            <a:r>
              <a:rPr lang="zh-CN" altLang="zh-CN" sz="3200" b="1" dirty="0" smtClean="0">
                <a:latin typeface="黑体" panose="02010609060101010101" pitchFamily="49" charset="-122"/>
                <a:ea typeface="黑体" panose="02010609060101010101" pitchFamily="49" charset="-122"/>
              </a:rPr>
              <a:t>每</a:t>
            </a:r>
            <a:r>
              <a:rPr lang="zh-CN" altLang="zh-CN" sz="3200" b="1" dirty="0">
                <a:latin typeface="黑体" panose="02010609060101010101" pitchFamily="49" charset="-122"/>
                <a:ea typeface="黑体" panose="02010609060101010101" pitchFamily="49" charset="-122"/>
              </a:rPr>
              <a:t>一令出，平</a:t>
            </a:r>
            <a:r>
              <a:rPr lang="zh-CN" altLang="zh-CN" sz="3200" b="1" dirty="0">
                <a:solidFill>
                  <a:srgbClr val="FF0000"/>
                </a:solidFill>
                <a:latin typeface="黑体" panose="02010609060101010101" pitchFamily="49" charset="-122"/>
                <a:ea typeface="黑体" panose="02010609060101010101" pitchFamily="49" charset="-122"/>
              </a:rPr>
              <a:t>伐</a:t>
            </a:r>
            <a:r>
              <a:rPr lang="zh-CN" altLang="zh-CN" sz="3200" b="1" dirty="0">
                <a:latin typeface="黑体" panose="02010609060101010101" pitchFamily="49" charset="-122"/>
                <a:ea typeface="黑体" panose="02010609060101010101" pitchFamily="49" charset="-122"/>
              </a:rPr>
              <a:t>其功 </a:t>
            </a:r>
          </a:p>
          <a:p>
            <a:pPr marL="0" indent="0" algn="just">
              <a:lnSpc>
                <a:spcPct val="100000"/>
              </a:lnSpc>
              <a:spcBef>
                <a:spcPts val="500"/>
              </a:spcBef>
              <a:buNone/>
            </a:pPr>
            <a:r>
              <a:rPr lang="zh-CN" altLang="zh-CN" sz="3200" b="1" dirty="0">
                <a:latin typeface="黑体" panose="02010609060101010101" pitchFamily="49" charset="-122"/>
                <a:ea typeface="黑体" panose="02010609060101010101" pitchFamily="49" charset="-122"/>
              </a:rPr>
              <a:t>2、其后秦欲</a:t>
            </a:r>
            <a:r>
              <a:rPr lang="zh-CN" altLang="zh-CN" sz="3200" b="1" dirty="0">
                <a:solidFill>
                  <a:srgbClr val="FF0000"/>
                </a:solidFill>
                <a:latin typeface="黑体" panose="02010609060101010101" pitchFamily="49" charset="-122"/>
                <a:ea typeface="黑体" panose="02010609060101010101" pitchFamily="49" charset="-122"/>
              </a:rPr>
              <a:t>伐</a:t>
            </a:r>
            <a:r>
              <a:rPr lang="zh-CN" altLang="zh-CN" sz="3200" b="1" dirty="0">
                <a:latin typeface="黑体" panose="02010609060101010101" pitchFamily="49" charset="-122"/>
                <a:ea typeface="黑体" panose="02010609060101010101" pitchFamily="49" charset="-122"/>
              </a:rPr>
              <a:t>齐</a:t>
            </a:r>
          </a:p>
          <a:p>
            <a:pPr marL="0" indent="0" algn="just">
              <a:lnSpc>
                <a:spcPct val="100000"/>
              </a:lnSpc>
              <a:spcBef>
                <a:spcPts val="500"/>
              </a:spcBef>
              <a:buNone/>
            </a:pPr>
            <a:r>
              <a:rPr lang="zh-CN" altLang="zh-CN" sz="3200" b="1" dirty="0">
                <a:latin typeface="黑体" panose="02010609060101010101" pitchFamily="49" charset="-122"/>
                <a:ea typeface="黑体" panose="02010609060101010101" pitchFamily="49" charset="-122"/>
              </a:rPr>
              <a:t>3、口诛笔</a:t>
            </a:r>
            <a:r>
              <a:rPr lang="zh-CN" altLang="zh-CN" sz="3200" b="1" dirty="0">
                <a:solidFill>
                  <a:srgbClr val="FF0000"/>
                </a:solidFill>
                <a:latin typeface="黑体" panose="02010609060101010101" pitchFamily="49" charset="-122"/>
                <a:ea typeface="黑体" panose="02010609060101010101" pitchFamily="49" charset="-122"/>
              </a:rPr>
              <a:t>伐</a:t>
            </a:r>
          </a:p>
          <a:p>
            <a:pPr marL="0" indent="0" algn="just">
              <a:lnSpc>
                <a:spcPct val="100000"/>
              </a:lnSpc>
              <a:spcBef>
                <a:spcPts val="500"/>
              </a:spcBef>
              <a:buNone/>
            </a:pPr>
            <a:r>
              <a:rPr lang="zh-CN" altLang="zh-CN" sz="3200" b="1" dirty="0">
                <a:latin typeface="黑体" panose="02010609060101010101" pitchFamily="49" charset="-122"/>
                <a:ea typeface="黑体" panose="02010609060101010101" pitchFamily="49" charset="-122"/>
              </a:rPr>
              <a:t>4、</a:t>
            </a:r>
            <a:r>
              <a:rPr lang="zh-CN" altLang="zh-CN" sz="3200" b="1" dirty="0">
                <a:solidFill>
                  <a:srgbClr val="FF0000"/>
                </a:solidFill>
                <a:latin typeface="黑体" panose="02010609060101010101" pitchFamily="49" charset="-122"/>
                <a:ea typeface="黑体" panose="02010609060101010101" pitchFamily="49" charset="-122"/>
              </a:rPr>
              <a:t>伐</a:t>
            </a:r>
            <a:r>
              <a:rPr lang="zh-CN" altLang="zh-CN" sz="3200" b="1" dirty="0">
                <a:latin typeface="黑体" panose="02010609060101010101" pitchFamily="49" charset="-122"/>
                <a:ea typeface="黑体" panose="02010609060101010101" pitchFamily="49" charset="-122"/>
              </a:rPr>
              <a:t>薪烧炭南山中</a:t>
            </a:r>
          </a:p>
          <a:p>
            <a:pPr marL="0" indent="0" algn="just">
              <a:lnSpc>
                <a:spcPct val="100000"/>
              </a:lnSpc>
              <a:spcBef>
                <a:spcPts val="500"/>
              </a:spcBef>
              <a:buNone/>
            </a:pPr>
            <a:r>
              <a:rPr lang="zh-CN" altLang="zh-CN" sz="3200" b="1" dirty="0">
                <a:latin typeface="黑体" panose="02010609060101010101" pitchFamily="49" charset="-122"/>
                <a:ea typeface="黑体" panose="02010609060101010101" pitchFamily="49" charset="-122"/>
              </a:rPr>
              <a:t>5、上兵</a:t>
            </a:r>
            <a:r>
              <a:rPr lang="zh-CN" altLang="zh-CN" sz="3200" b="1" dirty="0">
                <a:solidFill>
                  <a:srgbClr val="FF0000"/>
                </a:solidFill>
                <a:latin typeface="黑体" panose="02010609060101010101" pitchFamily="49" charset="-122"/>
                <a:ea typeface="黑体" panose="02010609060101010101" pitchFamily="49" charset="-122"/>
              </a:rPr>
              <a:t>伐</a:t>
            </a:r>
            <a:r>
              <a:rPr lang="zh-CN" altLang="zh-CN" sz="3200" b="1" dirty="0">
                <a:latin typeface="黑体" panose="02010609060101010101" pitchFamily="49" charset="-122"/>
                <a:ea typeface="黑体" panose="02010609060101010101" pitchFamily="49" charset="-122"/>
              </a:rPr>
              <a:t>谋，其次</a:t>
            </a:r>
            <a:r>
              <a:rPr lang="zh-CN" altLang="zh-CN" sz="3200" b="1" dirty="0">
                <a:solidFill>
                  <a:srgbClr val="FF0000"/>
                </a:solidFill>
                <a:latin typeface="黑体" panose="02010609060101010101" pitchFamily="49" charset="-122"/>
                <a:ea typeface="黑体" panose="02010609060101010101" pitchFamily="49" charset="-122"/>
              </a:rPr>
              <a:t>伐</a:t>
            </a:r>
            <a:r>
              <a:rPr lang="zh-CN" altLang="zh-CN" sz="3200" b="1" dirty="0">
                <a:latin typeface="黑体" panose="02010609060101010101" pitchFamily="49" charset="-122"/>
                <a:ea typeface="黑体" panose="02010609060101010101" pitchFamily="49" charset="-122"/>
              </a:rPr>
              <a:t>交，其次</a:t>
            </a:r>
            <a:r>
              <a:rPr lang="zh-CN" altLang="zh-CN" sz="3200" b="1" dirty="0">
                <a:solidFill>
                  <a:srgbClr val="FF0000"/>
                </a:solidFill>
                <a:latin typeface="黑体" panose="02010609060101010101" pitchFamily="49" charset="-122"/>
                <a:ea typeface="黑体" panose="02010609060101010101" pitchFamily="49" charset="-122"/>
              </a:rPr>
              <a:t>伐</a:t>
            </a:r>
            <a:r>
              <a:rPr lang="zh-CN" altLang="zh-CN" sz="3200" b="1" dirty="0">
                <a:latin typeface="黑体" panose="02010609060101010101" pitchFamily="49" charset="-122"/>
                <a:ea typeface="黑体" panose="02010609060101010101" pitchFamily="49" charset="-122"/>
              </a:rPr>
              <a:t>兵   </a:t>
            </a:r>
          </a:p>
        </p:txBody>
      </p:sp>
      <p:sp>
        <p:nvSpPr>
          <p:cNvPr id="5" name="矩形 4"/>
          <p:cNvSpPr/>
          <p:nvPr/>
        </p:nvSpPr>
        <p:spPr>
          <a:xfrm>
            <a:off x="163874" y="1444079"/>
            <a:ext cx="750526" cy="769441"/>
          </a:xfrm>
          <a:prstGeom prst="rect">
            <a:avLst/>
          </a:prstGeom>
        </p:spPr>
        <p:txBody>
          <a:bodyPr wrap="none">
            <a:spAutoFit/>
          </a:bodyPr>
          <a:lstStyle/>
          <a:p>
            <a:r>
              <a:rPr lang="zh-CN" altLang="zh-CN" sz="4400" b="1" dirty="0">
                <a:solidFill>
                  <a:srgbClr val="C00000"/>
                </a:solidFill>
                <a:latin typeface="黑体" panose="02010609060101010101" pitchFamily="49" charset="-122"/>
                <a:ea typeface="黑体" panose="02010609060101010101" pitchFamily="49" charset="-122"/>
              </a:rPr>
              <a:t>伐</a:t>
            </a:r>
            <a:endParaRPr lang="zh-CN" altLang="en-US" sz="4400" dirty="0">
              <a:solidFill>
                <a:srgbClr val="C00000"/>
              </a:solidFill>
            </a:endParaRPr>
          </a:p>
        </p:txBody>
      </p:sp>
      <p:sp>
        <p:nvSpPr>
          <p:cNvPr id="6" name="内容占位符 2"/>
          <p:cNvSpPr txBox="1">
            <a:spLocks/>
          </p:cNvSpPr>
          <p:nvPr/>
        </p:nvSpPr>
        <p:spPr>
          <a:xfrm>
            <a:off x="5562600" y="426721"/>
            <a:ext cx="2590800" cy="341375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500"/>
              </a:spcBef>
            </a:pPr>
            <a:r>
              <a:rPr lang="zh-CN" altLang="zh-CN" sz="3200" b="1" dirty="0">
                <a:solidFill>
                  <a:srgbClr val="002060"/>
                </a:solidFill>
                <a:latin typeface="Arial Unicode MS" panose="020B0604020202020204" pitchFamily="34" charset="-122"/>
                <a:ea typeface="黑体" panose="02010609060101010101" pitchFamily="49" charset="-122"/>
              </a:rPr>
              <a:t>炫耀，自夸</a:t>
            </a:r>
          </a:p>
          <a:p>
            <a:pPr marL="0" indent="0" algn="just">
              <a:lnSpc>
                <a:spcPct val="100000"/>
              </a:lnSpc>
              <a:spcBef>
                <a:spcPts val="500"/>
              </a:spcBef>
            </a:pPr>
            <a:r>
              <a:rPr lang="zh-CN" altLang="zh-CN" sz="3200" b="1" dirty="0">
                <a:solidFill>
                  <a:srgbClr val="002060"/>
                </a:solidFill>
                <a:latin typeface="Arial Unicode MS" panose="020B0604020202020204" pitchFamily="34" charset="-122"/>
                <a:ea typeface="黑体" panose="02010609060101010101" pitchFamily="49" charset="-122"/>
              </a:rPr>
              <a:t>讨伐，进攻</a:t>
            </a:r>
          </a:p>
          <a:p>
            <a:pPr marL="0" indent="0">
              <a:lnSpc>
                <a:spcPct val="100000"/>
              </a:lnSpc>
              <a:spcBef>
                <a:spcPts val="500"/>
              </a:spcBef>
            </a:pPr>
            <a:r>
              <a:rPr lang="zh-CN" altLang="zh-CN" sz="3200" b="1" dirty="0">
                <a:solidFill>
                  <a:srgbClr val="002060"/>
                </a:solidFill>
                <a:latin typeface="Arial Unicode MS" panose="020B0604020202020204" pitchFamily="34" charset="-122"/>
                <a:ea typeface="黑体" panose="02010609060101010101" pitchFamily="49" charset="-122"/>
              </a:rPr>
              <a:t>声讨</a:t>
            </a:r>
            <a:endParaRPr lang="en-US" altLang="zh-CN" sz="3200" b="1" dirty="0">
              <a:solidFill>
                <a:srgbClr val="002060"/>
              </a:solidFill>
              <a:latin typeface="Arial Unicode MS" panose="020B0604020202020204" pitchFamily="34" charset="-122"/>
              <a:ea typeface="黑体" panose="02010609060101010101" pitchFamily="49" charset="-122"/>
            </a:endParaRPr>
          </a:p>
          <a:p>
            <a:pPr marL="0" indent="0">
              <a:lnSpc>
                <a:spcPct val="100000"/>
              </a:lnSpc>
              <a:spcBef>
                <a:spcPts val="500"/>
              </a:spcBef>
            </a:pPr>
            <a:r>
              <a:rPr lang="zh-CN" altLang="zh-CN" sz="3200" b="1" dirty="0" smtClean="0">
                <a:solidFill>
                  <a:srgbClr val="002060"/>
                </a:solidFill>
                <a:latin typeface="Arial Unicode MS" panose="020B0604020202020204" pitchFamily="34" charset="-122"/>
                <a:ea typeface="黑体" panose="02010609060101010101" pitchFamily="49" charset="-122"/>
              </a:rPr>
              <a:t>砍伐</a:t>
            </a:r>
            <a:endParaRPr lang="en-US" altLang="zh-CN" sz="3200" b="1" dirty="0" smtClean="0">
              <a:solidFill>
                <a:srgbClr val="002060"/>
              </a:solidFill>
              <a:latin typeface="Arial Unicode MS" panose="020B0604020202020204" pitchFamily="34" charset="-122"/>
              <a:ea typeface="黑体" panose="02010609060101010101" pitchFamily="49" charset="-122"/>
            </a:endParaRPr>
          </a:p>
          <a:p>
            <a:pPr marL="0" indent="0">
              <a:lnSpc>
                <a:spcPct val="100000"/>
              </a:lnSpc>
              <a:spcBef>
                <a:spcPts val="500"/>
              </a:spcBef>
            </a:pPr>
            <a:endParaRPr lang="en-US" altLang="zh-CN" sz="3200" b="1" dirty="0">
              <a:solidFill>
                <a:srgbClr val="002060"/>
              </a:solidFill>
              <a:latin typeface="Arial Unicode MS" panose="020B0604020202020204" pitchFamily="34" charset="-122"/>
              <a:ea typeface="黑体" panose="02010609060101010101" pitchFamily="49" charset="-122"/>
            </a:endParaRPr>
          </a:p>
          <a:p>
            <a:pPr marL="0" indent="0">
              <a:lnSpc>
                <a:spcPct val="100000"/>
              </a:lnSpc>
              <a:spcBef>
                <a:spcPts val="500"/>
              </a:spcBef>
            </a:pPr>
            <a:r>
              <a:rPr lang="zh-CN" altLang="zh-CN" sz="3200" b="1" dirty="0" smtClean="0">
                <a:solidFill>
                  <a:srgbClr val="002060"/>
                </a:solidFill>
                <a:latin typeface="Arial Unicode MS" panose="020B0604020202020204" pitchFamily="34" charset="-122"/>
                <a:ea typeface="黑体" panose="02010609060101010101" pitchFamily="49" charset="-122"/>
              </a:rPr>
              <a:t>战胜</a:t>
            </a:r>
            <a:r>
              <a:rPr lang="zh-CN" altLang="zh-CN" sz="3200" b="1" dirty="0">
                <a:solidFill>
                  <a:srgbClr val="002060"/>
                </a:solidFill>
                <a:latin typeface="Arial Unicode MS" panose="020B0604020202020204" pitchFamily="34" charset="-122"/>
                <a:ea typeface="黑体" panose="02010609060101010101" pitchFamily="49" charset="-122"/>
              </a:rPr>
              <a:t>,</a:t>
            </a:r>
            <a:r>
              <a:rPr lang="zh-CN" altLang="zh-CN" sz="3200" b="1" dirty="0" smtClean="0">
                <a:solidFill>
                  <a:srgbClr val="002060"/>
                </a:solidFill>
                <a:latin typeface="Arial Unicode MS" panose="020B0604020202020204" pitchFamily="34" charset="-122"/>
                <a:ea typeface="黑体" panose="02010609060101010101" pitchFamily="49" charset="-122"/>
              </a:rPr>
              <a:t>打败</a:t>
            </a:r>
            <a:endParaRPr lang="zh-CN" altLang="zh-CN" sz="3200" b="1" dirty="0">
              <a:solidFill>
                <a:srgbClr val="002060"/>
              </a:solidFill>
              <a:latin typeface="Arial Unicode MS" panose="020B0604020202020204" pitchFamily="34" charset="-122"/>
              <a:ea typeface="黑体" panose="02010609060101010101" pitchFamily="49" charset="-122"/>
            </a:endParaRPr>
          </a:p>
        </p:txBody>
      </p:sp>
      <p:sp>
        <p:nvSpPr>
          <p:cNvPr id="7" name="AutoShape 4"/>
          <p:cNvSpPr>
            <a:spLocks/>
          </p:cNvSpPr>
          <p:nvPr/>
        </p:nvSpPr>
        <p:spPr bwMode="auto">
          <a:xfrm>
            <a:off x="914400" y="624840"/>
            <a:ext cx="171406" cy="2407920"/>
          </a:xfrm>
          <a:prstGeom prst="leftBrace">
            <a:avLst>
              <a:gd name="adj1" fmla="val 188889"/>
              <a:gd name="adj2" fmla="val 50000"/>
            </a:avLst>
          </a:prstGeom>
          <a:noFill/>
          <a:ln w="381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 name="矩形 7"/>
          <p:cNvSpPr/>
          <p:nvPr/>
        </p:nvSpPr>
        <p:spPr>
          <a:xfrm>
            <a:off x="1082040" y="3840480"/>
            <a:ext cx="5181600" cy="1697901"/>
          </a:xfrm>
          <a:prstGeom prst="rect">
            <a:avLst/>
          </a:prstGeom>
        </p:spPr>
        <p:txBody>
          <a:bodyPr wrap="square">
            <a:spAutoFit/>
          </a:bodyPr>
          <a:lstStyle/>
          <a:p>
            <a:pPr algn="just">
              <a:spcBef>
                <a:spcPts val="500"/>
              </a:spcBef>
            </a:pPr>
            <a:r>
              <a:rPr lang="zh-CN" altLang="zh-CN" sz="3200" b="1" dirty="0">
                <a:latin typeface="黑体" panose="02010609060101010101" pitchFamily="49" charset="-122"/>
                <a:ea typeface="黑体" panose="02010609060101010101" pitchFamily="49" charset="-122"/>
              </a:rPr>
              <a:t>1、争宠而心</a:t>
            </a:r>
            <a:r>
              <a:rPr lang="zh-CN" altLang="zh-CN" sz="3200" b="1" dirty="0">
                <a:solidFill>
                  <a:srgbClr val="FF0000"/>
                </a:solidFill>
                <a:latin typeface="黑体" panose="02010609060101010101" pitchFamily="49" charset="-122"/>
                <a:ea typeface="黑体" panose="02010609060101010101" pitchFamily="49" charset="-122"/>
              </a:rPr>
              <a:t>害</a:t>
            </a:r>
            <a:r>
              <a:rPr lang="zh-CN" altLang="zh-CN" sz="3200" b="1" dirty="0">
                <a:latin typeface="黑体" panose="02010609060101010101" pitchFamily="49" charset="-122"/>
                <a:ea typeface="黑体" panose="02010609060101010101" pitchFamily="49" charset="-122"/>
              </a:rPr>
              <a:t>其能 </a:t>
            </a:r>
          </a:p>
          <a:p>
            <a:pPr algn="just">
              <a:spcBef>
                <a:spcPts val="500"/>
              </a:spcBef>
            </a:pPr>
            <a:r>
              <a:rPr lang="zh-CN" altLang="zh-CN" sz="3200" b="1" dirty="0">
                <a:latin typeface="黑体" panose="02010609060101010101" pitchFamily="49" charset="-122"/>
                <a:ea typeface="黑体" panose="02010609060101010101" pitchFamily="49" charset="-122"/>
              </a:rPr>
              <a:t>2、邪曲之</a:t>
            </a:r>
            <a:r>
              <a:rPr lang="zh-CN" altLang="zh-CN" sz="3200" b="1" dirty="0">
                <a:solidFill>
                  <a:srgbClr val="FF0000"/>
                </a:solidFill>
                <a:latin typeface="黑体" panose="02010609060101010101" pitchFamily="49" charset="-122"/>
                <a:ea typeface="黑体" panose="02010609060101010101" pitchFamily="49" charset="-122"/>
              </a:rPr>
              <a:t>害</a:t>
            </a:r>
            <a:r>
              <a:rPr lang="zh-CN" altLang="zh-CN" sz="3200" b="1" dirty="0">
                <a:latin typeface="黑体" panose="02010609060101010101" pitchFamily="49" charset="-122"/>
                <a:ea typeface="黑体" panose="02010609060101010101" pitchFamily="49" charset="-122"/>
              </a:rPr>
              <a:t>公也</a:t>
            </a:r>
            <a:endParaRPr lang="zh-CN" altLang="zh-CN" sz="3200" dirty="0">
              <a:latin typeface="黑体" panose="02010609060101010101" pitchFamily="49" charset="-122"/>
              <a:ea typeface="黑体" panose="02010609060101010101" pitchFamily="49" charset="-122"/>
            </a:endParaRPr>
          </a:p>
          <a:p>
            <a:pPr>
              <a:spcBef>
                <a:spcPts val="500"/>
              </a:spcBef>
            </a:pPr>
            <a:r>
              <a:rPr lang="zh-CN" altLang="zh-CN" sz="3200" b="1" dirty="0">
                <a:latin typeface="黑体" panose="02010609060101010101" pitchFamily="49" charset="-122"/>
                <a:ea typeface="黑体" panose="02010609060101010101" pitchFamily="49" charset="-122"/>
              </a:rPr>
              <a:t>3、但欲求死，不复顾利</a:t>
            </a:r>
            <a:r>
              <a:rPr lang="zh-CN" altLang="zh-CN" sz="3200" b="1" dirty="0">
                <a:solidFill>
                  <a:srgbClr val="FF0000"/>
                </a:solidFill>
                <a:latin typeface="黑体" panose="02010609060101010101" pitchFamily="49" charset="-122"/>
                <a:ea typeface="黑体" panose="02010609060101010101" pitchFamily="49" charset="-122"/>
              </a:rPr>
              <a:t>害</a:t>
            </a:r>
            <a:endParaRPr lang="zh-CN" altLang="zh-CN" sz="3200" dirty="0">
              <a:solidFill>
                <a:srgbClr val="FF0000"/>
              </a:solidFill>
              <a:latin typeface="黑体" panose="02010609060101010101" pitchFamily="49" charset="-122"/>
              <a:ea typeface="黑体" panose="02010609060101010101" pitchFamily="49" charset="-122"/>
            </a:endParaRPr>
          </a:p>
        </p:txBody>
      </p:sp>
      <p:sp>
        <p:nvSpPr>
          <p:cNvPr id="9" name="矩形 8"/>
          <p:cNvSpPr/>
          <p:nvPr/>
        </p:nvSpPr>
        <p:spPr>
          <a:xfrm>
            <a:off x="163874" y="4304709"/>
            <a:ext cx="750526" cy="769441"/>
          </a:xfrm>
          <a:prstGeom prst="rect">
            <a:avLst/>
          </a:prstGeom>
        </p:spPr>
        <p:txBody>
          <a:bodyPr wrap="none">
            <a:spAutoFit/>
          </a:bodyPr>
          <a:lstStyle/>
          <a:p>
            <a:r>
              <a:rPr lang="zh-CN" altLang="en-US" sz="4400" b="1" dirty="0" smtClean="0">
                <a:solidFill>
                  <a:srgbClr val="C00000"/>
                </a:solidFill>
                <a:latin typeface="黑体" panose="02010609060101010101" pitchFamily="49" charset="-122"/>
                <a:ea typeface="黑体" panose="02010609060101010101" pitchFamily="49" charset="-122"/>
              </a:rPr>
              <a:t>害</a:t>
            </a:r>
            <a:endParaRPr lang="zh-CN" altLang="en-US" sz="4400" dirty="0">
              <a:solidFill>
                <a:srgbClr val="C00000"/>
              </a:solidFill>
            </a:endParaRPr>
          </a:p>
        </p:txBody>
      </p:sp>
      <p:sp>
        <p:nvSpPr>
          <p:cNvPr id="10" name="AutoShape 4"/>
          <p:cNvSpPr>
            <a:spLocks/>
          </p:cNvSpPr>
          <p:nvPr/>
        </p:nvSpPr>
        <p:spPr bwMode="auto">
          <a:xfrm>
            <a:off x="912517" y="4038599"/>
            <a:ext cx="169523" cy="1295401"/>
          </a:xfrm>
          <a:prstGeom prst="leftBrace">
            <a:avLst>
              <a:gd name="adj1" fmla="val 188889"/>
              <a:gd name="adj2" fmla="val 50000"/>
            </a:avLst>
          </a:prstGeom>
          <a:noFill/>
          <a:ln w="381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 name="内容占位符 2"/>
          <p:cNvSpPr txBox="1">
            <a:spLocks/>
          </p:cNvSpPr>
          <p:nvPr/>
        </p:nvSpPr>
        <p:spPr>
          <a:xfrm>
            <a:off x="4838700" y="3846742"/>
            <a:ext cx="4038600" cy="234069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500"/>
              </a:spcBef>
            </a:pPr>
            <a:r>
              <a:rPr lang="zh-CN" altLang="zh-CN" sz="3200" b="1" dirty="0">
                <a:solidFill>
                  <a:srgbClr val="002060"/>
                </a:solidFill>
                <a:latin typeface="Arial Unicode MS" panose="020B0604020202020204" pitchFamily="34" charset="-122"/>
                <a:ea typeface="黑体" panose="02010609060101010101" pitchFamily="49" charset="-122"/>
              </a:rPr>
              <a:t>嫉妒</a:t>
            </a:r>
          </a:p>
          <a:p>
            <a:pPr marL="0" indent="0">
              <a:lnSpc>
                <a:spcPct val="100000"/>
              </a:lnSpc>
              <a:spcBef>
                <a:spcPts val="500"/>
              </a:spcBef>
            </a:pPr>
            <a:r>
              <a:rPr lang="zh-CN" altLang="zh-CN" sz="3200" b="1" dirty="0">
                <a:solidFill>
                  <a:srgbClr val="002060"/>
                </a:solidFill>
                <a:latin typeface="Arial Unicode MS" panose="020B0604020202020204" pitchFamily="34" charset="-122"/>
                <a:ea typeface="黑体" panose="02010609060101010101" pitchFamily="49" charset="-122"/>
              </a:rPr>
              <a:t>使动用法，使…</a:t>
            </a:r>
            <a:r>
              <a:rPr lang="zh-CN" altLang="zh-CN" sz="3200" b="1" dirty="0" smtClean="0">
                <a:solidFill>
                  <a:srgbClr val="002060"/>
                </a:solidFill>
                <a:latin typeface="Arial Unicode MS" panose="020B0604020202020204" pitchFamily="34" charset="-122"/>
                <a:ea typeface="黑体" panose="02010609060101010101" pitchFamily="49" charset="-122"/>
              </a:rPr>
              <a:t>损害</a:t>
            </a:r>
            <a:endParaRPr lang="en-US" altLang="zh-CN" sz="3200" b="1" dirty="0" smtClean="0">
              <a:solidFill>
                <a:srgbClr val="002060"/>
              </a:solidFill>
              <a:latin typeface="Arial Unicode MS" panose="020B0604020202020204" pitchFamily="34" charset="-122"/>
              <a:ea typeface="黑体" panose="02010609060101010101" pitchFamily="49" charset="-122"/>
            </a:endParaRPr>
          </a:p>
          <a:p>
            <a:pPr marL="0" indent="0">
              <a:lnSpc>
                <a:spcPct val="100000"/>
              </a:lnSpc>
              <a:spcBef>
                <a:spcPts val="500"/>
              </a:spcBef>
            </a:pPr>
            <a:endParaRPr lang="zh-CN" altLang="zh-CN" sz="3200" b="1" dirty="0">
              <a:solidFill>
                <a:srgbClr val="002060"/>
              </a:solidFill>
              <a:latin typeface="Arial Unicode MS" panose="020B0604020202020204" pitchFamily="34" charset="-122"/>
              <a:ea typeface="黑体" panose="02010609060101010101" pitchFamily="49" charset="-122"/>
            </a:endParaRPr>
          </a:p>
          <a:p>
            <a:pPr marL="0" indent="0">
              <a:lnSpc>
                <a:spcPct val="100000"/>
              </a:lnSpc>
              <a:spcBef>
                <a:spcPts val="500"/>
              </a:spcBef>
            </a:pPr>
            <a:r>
              <a:rPr lang="zh-CN" altLang="zh-CN" sz="3200" b="1" dirty="0">
                <a:solidFill>
                  <a:srgbClr val="002060"/>
                </a:solidFill>
                <a:latin typeface="Arial Unicode MS" panose="020B0604020202020204" pitchFamily="34" charset="-122"/>
                <a:ea typeface="黑体" panose="02010609060101010101" pitchFamily="49" charset="-122"/>
              </a:rPr>
              <a:t>名词，</a:t>
            </a:r>
            <a:r>
              <a:rPr lang="zh-CN" altLang="zh-CN" sz="3200" b="1" dirty="0" smtClean="0">
                <a:solidFill>
                  <a:srgbClr val="002060"/>
                </a:solidFill>
                <a:latin typeface="Arial Unicode MS" panose="020B0604020202020204" pitchFamily="34" charset="-122"/>
                <a:ea typeface="黑体" panose="02010609060101010101" pitchFamily="49" charset="-122"/>
              </a:rPr>
              <a:t>祸害</a:t>
            </a:r>
            <a:endParaRPr lang="zh-CN" altLang="zh-CN" sz="3200" b="1" dirty="0">
              <a:solidFill>
                <a:srgbClr val="002060"/>
              </a:solidFill>
              <a:latin typeface="Arial Unicode MS" panose="020B0604020202020204" pitchFamily="34" charset="-122"/>
              <a:ea typeface="黑体" panose="02010609060101010101" pitchFamily="49" charset="-122"/>
            </a:endParaRPr>
          </a:p>
        </p:txBody>
      </p:sp>
    </p:spTree>
    <p:extLst>
      <p:ext uri="{BB962C8B-B14F-4D97-AF65-F5344CB8AC3E}">
        <p14:creationId xmlns:p14="http://schemas.microsoft.com/office/powerpoint/2010/main" val="399881728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76303" y="457200"/>
            <a:ext cx="6757057" cy="4008119"/>
          </a:xfrm>
        </p:spPr>
        <p:txBody>
          <a:bodyPr>
            <a:normAutofit/>
          </a:bodyPr>
          <a:lstStyle/>
          <a:p>
            <a:pPr marL="0" indent="0" algn="just">
              <a:lnSpc>
                <a:spcPct val="100000"/>
              </a:lnSpc>
              <a:spcBef>
                <a:spcPts val="500"/>
              </a:spcBef>
              <a:buNone/>
            </a:pPr>
            <a:r>
              <a:rPr lang="zh-CN" altLang="zh-CN" sz="3200" b="1" dirty="0">
                <a:latin typeface="黑体" panose="02010609060101010101" pitchFamily="49" charset="-122"/>
                <a:ea typeface="黑体" panose="02010609060101010101" pitchFamily="49" charset="-122"/>
              </a:rPr>
              <a:t>1、王怒而</a:t>
            </a:r>
            <a:r>
              <a:rPr lang="zh-CN" altLang="zh-CN" sz="3200" b="1" dirty="0">
                <a:solidFill>
                  <a:srgbClr val="FF0000"/>
                </a:solidFill>
                <a:latin typeface="黑体" panose="02010609060101010101" pitchFamily="49" charset="-122"/>
                <a:ea typeface="黑体" panose="02010609060101010101" pitchFamily="49" charset="-122"/>
              </a:rPr>
              <a:t>疏</a:t>
            </a:r>
            <a:r>
              <a:rPr lang="zh-CN" altLang="zh-CN" sz="3200" b="1" dirty="0">
                <a:latin typeface="黑体" panose="02010609060101010101" pitchFamily="49" charset="-122"/>
                <a:ea typeface="黑体" panose="02010609060101010101" pitchFamily="49" charset="-122"/>
              </a:rPr>
              <a:t>屈平</a:t>
            </a:r>
          </a:p>
          <a:p>
            <a:pPr marL="0" indent="0" algn="just">
              <a:lnSpc>
                <a:spcPct val="100000"/>
              </a:lnSpc>
              <a:spcBef>
                <a:spcPts val="500"/>
              </a:spcBef>
              <a:buNone/>
            </a:pPr>
            <a:r>
              <a:rPr lang="zh-CN" altLang="zh-CN" sz="3200" b="1" dirty="0">
                <a:latin typeface="黑体" panose="02010609060101010101" pitchFamily="49" charset="-122"/>
                <a:ea typeface="黑体" panose="02010609060101010101" pitchFamily="49" charset="-122"/>
              </a:rPr>
              <a:t>2、以</a:t>
            </a:r>
            <a:r>
              <a:rPr lang="zh-CN" altLang="zh-CN" sz="3200" b="1" dirty="0">
                <a:solidFill>
                  <a:srgbClr val="FF0000"/>
                </a:solidFill>
                <a:latin typeface="黑体" panose="02010609060101010101" pitchFamily="49" charset="-122"/>
                <a:ea typeface="黑体" panose="02010609060101010101" pitchFamily="49" charset="-122"/>
              </a:rPr>
              <a:t>疏</a:t>
            </a:r>
            <a:r>
              <a:rPr lang="zh-CN" altLang="zh-CN" sz="3200" b="1" dirty="0">
                <a:latin typeface="黑体" panose="02010609060101010101" pitchFamily="49" charset="-122"/>
                <a:ea typeface="黑体" panose="02010609060101010101" pitchFamily="49" charset="-122"/>
              </a:rPr>
              <a:t>为美，密则无态</a:t>
            </a:r>
          </a:p>
          <a:p>
            <a:pPr marL="0" indent="0" algn="just">
              <a:lnSpc>
                <a:spcPct val="100000"/>
              </a:lnSpc>
              <a:spcBef>
                <a:spcPts val="500"/>
              </a:spcBef>
              <a:buNone/>
            </a:pPr>
            <a:r>
              <a:rPr lang="zh-CN" altLang="zh-CN" sz="3200" b="1" dirty="0">
                <a:latin typeface="黑体" panose="02010609060101010101" pitchFamily="49" charset="-122"/>
                <a:ea typeface="黑体" panose="02010609060101010101" pitchFamily="49" charset="-122"/>
              </a:rPr>
              <a:t>3、以金笼进上，细</a:t>
            </a:r>
            <a:r>
              <a:rPr lang="zh-CN" altLang="zh-CN" sz="3200" b="1" dirty="0">
                <a:solidFill>
                  <a:srgbClr val="FF0000"/>
                </a:solidFill>
                <a:latin typeface="黑体" panose="02010609060101010101" pitchFamily="49" charset="-122"/>
                <a:ea typeface="黑体" panose="02010609060101010101" pitchFamily="49" charset="-122"/>
              </a:rPr>
              <a:t>疏</a:t>
            </a:r>
            <a:r>
              <a:rPr lang="zh-CN" altLang="zh-CN" sz="3200" b="1" dirty="0">
                <a:latin typeface="黑体" panose="02010609060101010101" pitchFamily="49" charset="-122"/>
                <a:ea typeface="黑体" panose="02010609060101010101" pitchFamily="49" charset="-122"/>
              </a:rPr>
              <a:t>其能</a:t>
            </a:r>
          </a:p>
          <a:p>
            <a:pPr marL="0" indent="0" algn="just">
              <a:lnSpc>
                <a:spcPct val="100000"/>
              </a:lnSpc>
              <a:spcBef>
                <a:spcPts val="500"/>
              </a:spcBef>
              <a:buNone/>
            </a:pPr>
            <a:r>
              <a:rPr lang="zh-CN" altLang="zh-CN" sz="3200" b="1" dirty="0">
                <a:latin typeface="黑体" panose="02010609060101010101" pitchFamily="49" charset="-122"/>
                <a:ea typeface="黑体" panose="02010609060101010101" pitchFamily="49" charset="-122"/>
              </a:rPr>
              <a:t>4、谏太宗十思</a:t>
            </a:r>
            <a:r>
              <a:rPr lang="zh-CN" altLang="zh-CN" sz="3200" b="1" dirty="0" smtClean="0">
                <a:solidFill>
                  <a:srgbClr val="FF0000"/>
                </a:solidFill>
                <a:latin typeface="黑体" panose="02010609060101010101" pitchFamily="49" charset="-122"/>
                <a:ea typeface="黑体" panose="02010609060101010101" pitchFamily="49" charset="-122"/>
              </a:rPr>
              <a:t>疏</a:t>
            </a:r>
            <a:endParaRPr lang="en-US" altLang="zh-CN" sz="3200" b="1" dirty="0" smtClean="0">
              <a:solidFill>
                <a:srgbClr val="FF0000"/>
              </a:solidFill>
              <a:latin typeface="黑体" panose="02010609060101010101" pitchFamily="49" charset="-122"/>
              <a:ea typeface="黑体" panose="02010609060101010101" pitchFamily="49" charset="-122"/>
            </a:endParaRPr>
          </a:p>
          <a:p>
            <a:pPr marL="0" indent="0" algn="just">
              <a:lnSpc>
                <a:spcPct val="100000"/>
              </a:lnSpc>
              <a:spcBef>
                <a:spcPts val="500"/>
              </a:spcBef>
              <a:buNone/>
            </a:pPr>
            <a:endParaRPr lang="zh-CN" altLang="zh-CN" sz="3200" b="1" dirty="0" smtClean="0">
              <a:solidFill>
                <a:srgbClr val="FF0000"/>
              </a:solidFill>
              <a:latin typeface="黑体" panose="02010609060101010101" pitchFamily="49" charset="-122"/>
              <a:ea typeface="黑体" panose="02010609060101010101" pitchFamily="49" charset="-122"/>
            </a:endParaRPr>
          </a:p>
          <a:p>
            <a:pPr marL="0" indent="0" algn="just">
              <a:lnSpc>
                <a:spcPct val="100000"/>
              </a:lnSpc>
              <a:spcBef>
                <a:spcPts val="500"/>
              </a:spcBef>
              <a:buNone/>
            </a:pPr>
            <a:r>
              <a:rPr lang="zh-CN" altLang="zh-CN" sz="3200" b="1" dirty="0" smtClean="0">
                <a:latin typeface="黑体" panose="02010609060101010101" pitchFamily="49" charset="-122"/>
                <a:ea typeface="黑体" panose="02010609060101010101" pitchFamily="49" charset="-122"/>
              </a:rPr>
              <a:t>5</a:t>
            </a:r>
            <a:r>
              <a:rPr lang="zh-CN" altLang="zh-CN" sz="3200" b="1" dirty="0">
                <a:latin typeface="黑体" panose="02010609060101010101" pitchFamily="49" charset="-122"/>
                <a:ea typeface="黑体" panose="02010609060101010101" pitchFamily="49" charset="-122"/>
              </a:rPr>
              <a:t>、恭</a:t>
            </a:r>
            <a:r>
              <a:rPr lang="zh-CN" altLang="zh-CN" sz="3200" b="1" dirty="0">
                <a:solidFill>
                  <a:srgbClr val="FF0000"/>
                </a:solidFill>
                <a:latin typeface="黑体" panose="02010609060101010101" pitchFamily="49" charset="-122"/>
                <a:ea typeface="黑体" panose="02010609060101010101" pitchFamily="49" charset="-122"/>
              </a:rPr>
              <a:t>疏</a:t>
            </a:r>
            <a:r>
              <a:rPr lang="zh-CN" altLang="zh-CN" sz="3200" b="1" dirty="0">
                <a:latin typeface="黑体" panose="02010609060101010101" pitchFamily="49" charset="-122"/>
                <a:ea typeface="黑体" panose="02010609060101010101" pitchFamily="49" charset="-122"/>
              </a:rPr>
              <a:t>短引，一言均赋，四韵俱成</a:t>
            </a:r>
            <a:endParaRPr lang="zh-CN" altLang="en-US" sz="3200" dirty="0"/>
          </a:p>
        </p:txBody>
      </p:sp>
      <p:sp>
        <p:nvSpPr>
          <p:cNvPr id="4" name="AutoShape 4"/>
          <p:cNvSpPr>
            <a:spLocks/>
          </p:cNvSpPr>
          <p:nvPr/>
        </p:nvSpPr>
        <p:spPr bwMode="auto">
          <a:xfrm>
            <a:off x="904896" y="647699"/>
            <a:ext cx="171407" cy="2918462"/>
          </a:xfrm>
          <a:prstGeom prst="leftBrace">
            <a:avLst>
              <a:gd name="adj1" fmla="val 188889"/>
              <a:gd name="adj2" fmla="val 50000"/>
            </a:avLst>
          </a:prstGeom>
          <a:noFill/>
          <a:ln w="381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 name="矩形 4"/>
          <p:cNvSpPr/>
          <p:nvPr/>
        </p:nvSpPr>
        <p:spPr>
          <a:xfrm>
            <a:off x="133394" y="1718399"/>
            <a:ext cx="750526" cy="769441"/>
          </a:xfrm>
          <a:prstGeom prst="rect">
            <a:avLst/>
          </a:prstGeom>
        </p:spPr>
        <p:txBody>
          <a:bodyPr wrap="none">
            <a:spAutoFit/>
          </a:bodyPr>
          <a:lstStyle/>
          <a:p>
            <a:r>
              <a:rPr lang="zh-CN" altLang="zh-CN" sz="4400" b="1" dirty="0">
                <a:solidFill>
                  <a:srgbClr val="C00000"/>
                </a:solidFill>
                <a:latin typeface="黑体" panose="02010609060101010101" pitchFamily="49" charset="-122"/>
                <a:ea typeface="黑体" panose="02010609060101010101" pitchFamily="49" charset="-122"/>
              </a:rPr>
              <a:t>伐</a:t>
            </a:r>
            <a:endParaRPr lang="zh-CN" altLang="en-US" sz="4400" dirty="0">
              <a:solidFill>
                <a:srgbClr val="C00000"/>
              </a:solidFill>
            </a:endParaRPr>
          </a:p>
        </p:txBody>
      </p:sp>
      <p:sp>
        <p:nvSpPr>
          <p:cNvPr id="6" name="内容占位符 2"/>
          <p:cNvSpPr txBox="1">
            <a:spLocks/>
          </p:cNvSpPr>
          <p:nvPr/>
        </p:nvSpPr>
        <p:spPr>
          <a:xfrm>
            <a:off x="5836920" y="457202"/>
            <a:ext cx="3307080" cy="400811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500"/>
              </a:spcBef>
            </a:pPr>
            <a:r>
              <a:rPr lang="zh-CN" altLang="zh-CN" sz="3200" b="1" dirty="0">
                <a:solidFill>
                  <a:srgbClr val="002060"/>
                </a:solidFill>
                <a:latin typeface="Arial Unicode MS" panose="020B0604020202020204" pitchFamily="34" charset="-122"/>
                <a:ea typeface="黑体" panose="02010609060101010101" pitchFamily="49" charset="-122"/>
              </a:rPr>
              <a:t>疏远</a:t>
            </a:r>
          </a:p>
          <a:p>
            <a:pPr marL="0" indent="0">
              <a:lnSpc>
                <a:spcPct val="100000"/>
              </a:lnSpc>
              <a:spcBef>
                <a:spcPts val="500"/>
              </a:spcBef>
            </a:pPr>
            <a:r>
              <a:rPr lang="zh-CN" altLang="zh-CN" sz="3200" b="1" dirty="0">
                <a:solidFill>
                  <a:srgbClr val="002060"/>
                </a:solidFill>
                <a:latin typeface="Arial Unicode MS" panose="020B0604020202020204" pitchFamily="34" charset="-122"/>
                <a:ea typeface="黑体" panose="02010609060101010101" pitchFamily="49" charset="-122"/>
              </a:rPr>
              <a:t>形容词，稀疏</a:t>
            </a:r>
          </a:p>
          <a:p>
            <a:pPr marL="0" indent="0">
              <a:lnSpc>
                <a:spcPct val="100000"/>
              </a:lnSpc>
              <a:spcBef>
                <a:spcPts val="500"/>
              </a:spcBef>
            </a:pPr>
            <a:r>
              <a:rPr lang="zh-CN" altLang="zh-CN" sz="3200" b="1" dirty="0">
                <a:solidFill>
                  <a:srgbClr val="002060"/>
                </a:solidFill>
                <a:latin typeface="Arial Unicode MS" panose="020B0604020202020204" pitchFamily="34" charset="-122"/>
                <a:ea typeface="黑体" panose="02010609060101010101" pitchFamily="49" charset="-122"/>
              </a:rPr>
              <a:t>动词，陈述</a:t>
            </a:r>
          </a:p>
          <a:p>
            <a:pPr marL="0" indent="0">
              <a:lnSpc>
                <a:spcPct val="100000"/>
              </a:lnSpc>
              <a:spcBef>
                <a:spcPts val="500"/>
              </a:spcBef>
            </a:pPr>
            <a:endParaRPr lang="en-US" altLang="zh-CN" sz="3200" b="1" dirty="0" smtClean="0">
              <a:solidFill>
                <a:srgbClr val="002060"/>
              </a:solidFill>
              <a:latin typeface="Arial Unicode MS" panose="020B0604020202020204" pitchFamily="34" charset="-122"/>
              <a:ea typeface="黑体" panose="02010609060101010101" pitchFamily="49" charset="-122"/>
            </a:endParaRPr>
          </a:p>
          <a:p>
            <a:pPr marL="0" indent="0">
              <a:lnSpc>
                <a:spcPct val="100000"/>
              </a:lnSpc>
              <a:spcBef>
                <a:spcPts val="500"/>
              </a:spcBef>
            </a:pPr>
            <a:endParaRPr lang="en-US" altLang="zh-CN" sz="3200" b="1" dirty="0">
              <a:solidFill>
                <a:srgbClr val="002060"/>
              </a:solidFill>
              <a:latin typeface="Arial Unicode MS" panose="020B0604020202020204" pitchFamily="34" charset="-122"/>
              <a:ea typeface="黑体" panose="02010609060101010101" pitchFamily="49" charset="-122"/>
            </a:endParaRPr>
          </a:p>
          <a:p>
            <a:pPr marL="0" indent="0">
              <a:lnSpc>
                <a:spcPct val="100000"/>
              </a:lnSpc>
              <a:spcBef>
                <a:spcPts val="500"/>
              </a:spcBef>
            </a:pPr>
            <a:endParaRPr lang="en-US" altLang="zh-CN" sz="3200" b="1" dirty="0" smtClean="0">
              <a:solidFill>
                <a:srgbClr val="002060"/>
              </a:solidFill>
              <a:latin typeface="Arial Unicode MS" panose="020B0604020202020204" pitchFamily="34" charset="-122"/>
              <a:ea typeface="黑体" panose="02010609060101010101" pitchFamily="49" charset="-122"/>
            </a:endParaRPr>
          </a:p>
          <a:p>
            <a:pPr marL="0" indent="0">
              <a:lnSpc>
                <a:spcPct val="100000"/>
              </a:lnSpc>
              <a:spcBef>
                <a:spcPts val="500"/>
              </a:spcBef>
            </a:pPr>
            <a:r>
              <a:rPr lang="zh-CN" altLang="zh-CN" sz="3200" b="1" dirty="0" smtClean="0">
                <a:solidFill>
                  <a:srgbClr val="002060"/>
                </a:solidFill>
                <a:latin typeface="Arial Unicode MS" panose="020B0604020202020204" pitchFamily="34" charset="-122"/>
                <a:ea typeface="黑体" panose="02010609060101010101" pitchFamily="49" charset="-122"/>
              </a:rPr>
              <a:t>写</a:t>
            </a:r>
            <a:endParaRPr lang="zh-CN" altLang="zh-CN" sz="3200" b="1" dirty="0">
              <a:solidFill>
                <a:srgbClr val="002060"/>
              </a:solidFill>
              <a:latin typeface="Arial Unicode MS" panose="020B0604020202020204" pitchFamily="34" charset="-122"/>
              <a:ea typeface="黑体" panose="02010609060101010101" pitchFamily="49" charset="-122"/>
            </a:endParaRPr>
          </a:p>
        </p:txBody>
      </p:sp>
      <p:sp>
        <p:nvSpPr>
          <p:cNvPr id="7" name="矩形 6"/>
          <p:cNvSpPr/>
          <p:nvPr/>
        </p:nvSpPr>
        <p:spPr>
          <a:xfrm>
            <a:off x="1247709" y="2679710"/>
            <a:ext cx="7488578" cy="523220"/>
          </a:xfrm>
          <a:prstGeom prst="rect">
            <a:avLst/>
          </a:prstGeom>
        </p:spPr>
        <p:txBody>
          <a:bodyPr wrap="square">
            <a:spAutoFit/>
          </a:bodyPr>
          <a:lstStyle/>
          <a:p>
            <a:pPr algn="ctr">
              <a:spcBef>
                <a:spcPts val="500"/>
              </a:spcBef>
            </a:pPr>
            <a:r>
              <a:rPr lang="zh-CN" altLang="zh-CN" sz="2800" b="1" dirty="0">
                <a:solidFill>
                  <a:srgbClr val="002060"/>
                </a:solidFill>
                <a:latin typeface="Arial Unicode MS" panose="020B0604020202020204" pitchFamily="34" charset="-122"/>
                <a:ea typeface="黑体" panose="02010609060101010101" pitchFamily="49" charset="-122"/>
              </a:rPr>
              <a:t>名词，奏章，古代大臣向君主上书言事的文体</a:t>
            </a:r>
            <a:endParaRPr lang="en-US" altLang="zh-CN" sz="2800" b="1" dirty="0">
              <a:solidFill>
                <a:srgbClr val="002060"/>
              </a:solidFill>
              <a:latin typeface="Arial Unicode MS" panose="020B0604020202020204" pitchFamily="34" charset="-122"/>
              <a:ea typeface="黑体" panose="02010609060101010101" pitchFamily="49" charset="-122"/>
            </a:endParaRPr>
          </a:p>
        </p:txBody>
      </p:sp>
    </p:spTree>
    <p:extLst>
      <p:ext uri="{BB962C8B-B14F-4D97-AF65-F5344CB8AC3E}">
        <p14:creationId xmlns:p14="http://schemas.microsoft.com/office/powerpoint/2010/main" val="30004815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smtClean="0">
                <a:solidFill>
                  <a:srgbClr val="C00000"/>
                </a:solidFill>
                <a:ea typeface="华文新魏" panose="02010800040101010101" pitchFamily="2" charset="-122"/>
              </a:rPr>
              <a:t>屈原影响</a:t>
            </a:r>
            <a:r>
              <a:rPr lang="zh-CN" altLang="zh-CN" b="1" dirty="0">
                <a:solidFill>
                  <a:srgbClr val="C00000"/>
                </a:solidFill>
                <a:ea typeface="华文新魏" panose="02010800040101010101" pitchFamily="2" charset="-122"/>
              </a:rPr>
              <a:t>简介</a:t>
            </a:r>
            <a:r>
              <a:rPr lang="zh-CN" altLang="zh-CN" b="1" dirty="0" smtClean="0">
                <a:solidFill>
                  <a:srgbClr val="C00000"/>
                </a:solidFill>
                <a:ea typeface="华文新魏" panose="02010800040101010101" pitchFamily="2" charset="-122"/>
              </a:rPr>
              <a:t>:</a:t>
            </a:r>
            <a:endParaRPr lang="zh-CN" altLang="en-US" dirty="0">
              <a:solidFill>
                <a:srgbClr val="C00000"/>
              </a:solidFill>
            </a:endParaRPr>
          </a:p>
        </p:txBody>
      </p:sp>
      <p:sp>
        <p:nvSpPr>
          <p:cNvPr id="3" name="内容占位符 2"/>
          <p:cNvSpPr>
            <a:spLocks noGrp="1"/>
          </p:cNvSpPr>
          <p:nvPr>
            <p:ph idx="1"/>
          </p:nvPr>
        </p:nvSpPr>
        <p:spPr>
          <a:xfrm>
            <a:off x="628650" y="1825625"/>
            <a:ext cx="7886700" cy="3596381"/>
          </a:xfrm>
        </p:spPr>
        <p:txBody>
          <a:bodyPr/>
          <a:lstStyle/>
          <a:p>
            <a:pPr marL="0" indent="0">
              <a:lnSpc>
                <a:spcPct val="100000"/>
              </a:lnSpc>
              <a:buNone/>
            </a:pPr>
            <a:r>
              <a:rPr lang="en-US" altLang="zh-CN" sz="3600" b="1" dirty="0" smtClean="0">
                <a:latin typeface="黑体" panose="02010609060101010101" pitchFamily="49" charset="-122"/>
                <a:ea typeface="黑体" panose="02010609060101010101" pitchFamily="49" charset="-122"/>
              </a:rPr>
              <a:t>    </a:t>
            </a:r>
            <a:r>
              <a:rPr lang="zh-CN" altLang="zh-CN" sz="3600" b="1" dirty="0" smtClean="0">
                <a:latin typeface="黑体" panose="02010609060101010101" pitchFamily="49" charset="-122"/>
                <a:ea typeface="黑体" panose="02010609060101010101" pitchFamily="49" charset="-122"/>
              </a:rPr>
              <a:t>屈原</a:t>
            </a:r>
            <a:r>
              <a:rPr lang="zh-CN" altLang="zh-CN" sz="3600" b="1" dirty="0">
                <a:latin typeface="黑体" panose="02010609060101010101" pitchFamily="49" charset="-122"/>
                <a:ea typeface="黑体" panose="02010609060101010101" pitchFamily="49" charset="-122"/>
              </a:rPr>
              <a:t>的一生是一个悲剧，他的政治生活虽然失败了，但作为</a:t>
            </a:r>
            <a:r>
              <a:rPr lang="zh-CN" altLang="zh-CN" sz="3600" b="1" u="sng" dirty="0">
                <a:solidFill>
                  <a:srgbClr val="FF0000"/>
                </a:solidFill>
                <a:latin typeface="黑体" panose="02010609060101010101" pitchFamily="49" charset="-122"/>
                <a:ea typeface="黑体" panose="02010609060101010101" pitchFamily="49" charset="-122"/>
              </a:rPr>
              <a:t>伟大爱国主义者</a:t>
            </a:r>
            <a:r>
              <a:rPr lang="zh-CN" altLang="zh-CN" sz="3600" b="1" dirty="0">
                <a:latin typeface="黑体" panose="02010609060101010101" pitchFamily="49" charset="-122"/>
                <a:ea typeface="黑体" panose="02010609060101010101" pitchFamily="49" charset="-122"/>
              </a:rPr>
              <a:t>和</a:t>
            </a:r>
            <a:r>
              <a:rPr lang="zh-CN" altLang="zh-CN" sz="3600" b="1" u="sng" dirty="0">
                <a:solidFill>
                  <a:srgbClr val="FF0000"/>
                </a:solidFill>
                <a:latin typeface="黑体" panose="02010609060101010101" pitchFamily="49" charset="-122"/>
                <a:ea typeface="黑体" panose="02010609060101010101" pitchFamily="49" charset="-122"/>
              </a:rPr>
              <a:t>伟大诗人</a:t>
            </a:r>
            <a:r>
              <a:rPr lang="zh-CN" altLang="zh-CN" sz="3600" b="1" dirty="0">
                <a:latin typeface="黑体" panose="02010609060101010101" pitchFamily="49" charset="-122"/>
                <a:ea typeface="黑体" panose="02010609060101010101" pitchFamily="49" charset="-122"/>
              </a:rPr>
              <a:t>却赢得了人民的同情和</a:t>
            </a:r>
            <a:r>
              <a:rPr lang="zh-CN" altLang="zh-CN" sz="3600" b="1" dirty="0" smtClean="0">
                <a:latin typeface="黑体" panose="02010609060101010101" pitchFamily="49" charset="-122"/>
                <a:ea typeface="黑体" panose="02010609060101010101" pitchFamily="49" charset="-122"/>
              </a:rPr>
              <a:t>尊敬</a:t>
            </a:r>
            <a:r>
              <a:rPr lang="zh-CN" altLang="en-US" sz="3600" b="1" dirty="0" smtClean="0">
                <a:latin typeface="黑体" panose="02010609060101010101" pitchFamily="49" charset="-122"/>
                <a:ea typeface="黑体" panose="02010609060101010101" pitchFamily="49" charset="-122"/>
              </a:rPr>
              <a:t>。</a:t>
            </a:r>
            <a:r>
              <a:rPr lang="zh-CN" altLang="zh-CN" sz="3600" b="1" dirty="0" smtClean="0">
                <a:latin typeface="黑体" panose="02010609060101010101" pitchFamily="49" charset="-122"/>
                <a:ea typeface="黑体" panose="02010609060101010101" pitchFamily="49" charset="-122"/>
              </a:rPr>
              <a:t>每年</a:t>
            </a:r>
            <a:r>
              <a:rPr lang="zh-CN" altLang="zh-CN" sz="3600" b="1" dirty="0">
                <a:latin typeface="黑体" panose="02010609060101010101" pitchFamily="49" charset="-122"/>
                <a:ea typeface="黑体" panose="02010609060101010101" pitchFamily="49" charset="-122"/>
              </a:rPr>
              <a:t>的农历五月初五日端午节，全中国各地划</a:t>
            </a:r>
            <a:r>
              <a:rPr lang="zh-CN" altLang="zh-CN" sz="3600" b="1" dirty="0" smtClean="0">
                <a:latin typeface="黑体" panose="02010609060101010101" pitchFamily="49" charset="-122"/>
                <a:ea typeface="黑体" panose="02010609060101010101" pitchFamily="49" charset="-122"/>
              </a:rPr>
              <a:t>龙船</a:t>
            </a:r>
            <a:r>
              <a:rPr lang="zh-CN" altLang="en-US" sz="3600" b="1" dirty="0" smtClean="0">
                <a:latin typeface="黑体" panose="02010609060101010101" pitchFamily="49" charset="-122"/>
                <a:ea typeface="黑体" panose="02010609060101010101" pitchFamily="49" charset="-122"/>
              </a:rPr>
              <a:t>，</a:t>
            </a:r>
            <a:r>
              <a:rPr lang="zh-CN" altLang="zh-CN" sz="3600" b="1" dirty="0" smtClean="0">
                <a:latin typeface="黑体" panose="02010609060101010101" pitchFamily="49" charset="-122"/>
                <a:ea typeface="黑体" panose="02010609060101010101" pitchFamily="49" charset="-122"/>
              </a:rPr>
              <a:t>吃</a:t>
            </a:r>
            <a:r>
              <a:rPr lang="zh-CN" altLang="zh-CN" sz="3600" b="1" dirty="0">
                <a:latin typeface="黑体" panose="02010609060101010101" pitchFamily="49" charset="-122"/>
                <a:ea typeface="黑体" panose="02010609060101010101" pitchFamily="49" charset="-122"/>
              </a:rPr>
              <a:t>粽子，就是用来纪念屈原的</a:t>
            </a:r>
            <a:r>
              <a:rPr lang="zh-CN" altLang="zh-CN" sz="3600" b="1" dirty="0" smtClean="0">
                <a:latin typeface="黑体" panose="02010609060101010101" pitchFamily="49" charset="-122"/>
                <a:ea typeface="黑体" panose="02010609060101010101" pitchFamily="49" charset="-122"/>
              </a:rPr>
              <a:t>。</a:t>
            </a:r>
            <a:endParaRPr lang="zh-CN" altLang="zh-CN" sz="3600" b="1"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60517839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31570" y="758824"/>
            <a:ext cx="5330190" cy="4514215"/>
          </a:xfrm>
        </p:spPr>
        <p:txBody>
          <a:bodyPr>
            <a:noAutofit/>
          </a:bodyPr>
          <a:lstStyle/>
          <a:p>
            <a:pPr marL="0" indent="0">
              <a:lnSpc>
                <a:spcPct val="100000"/>
              </a:lnSpc>
              <a:spcBef>
                <a:spcPts val="500"/>
              </a:spcBef>
              <a:buNone/>
            </a:pPr>
            <a:r>
              <a:rPr lang="en-US" altLang="zh-CN" sz="3200" b="1" dirty="0" smtClean="0">
                <a:latin typeface="黑体" panose="02010609060101010101" pitchFamily="49" charset="-122"/>
                <a:ea typeface="黑体" panose="02010609060101010101" pitchFamily="49" charset="-122"/>
              </a:rPr>
              <a:t>1</a:t>
            </a:r>
            <a:r>
              <a:rPr lang="zh-CN" altLang="en-US" sz="3200" b="1" dirty="0" smtClean="0">
                <a:latin typeface="黑体" panose="02010609060101010101" pitchFamily="49" charset="-122"/>
                <a:ea typeface="黑体" panose="02010609060101010101" pitchFamily="49" charset="-122"/>
              </a:rPr>
              <a:t>、</a:t>
            </a:r>
            <a:r>
              <a:rPr lang="zh-CN" altLang="zh-CN" sz="3200" b="1" dirty="0" smtClean="0">
                <a:latin typeface="黑体" panose="02010609060101010101" pitchFamily="49" charset="-122"/>
                <a:ea typeface="黑体" panose="02010609060101010101" pitchFamily="49" charset="-122"/>
              </a:rPr>
              <a:t>博闻强</a:t>
            </a:r>
            <a:r>
              <a:rPr lang="zh-CN" altLang="zh-CN" sz="3200" b="1" dirty="0" smtClean="0">
                <a:solidFill>
                  <a:srgbClr val="FF0000"/>
                </a:solidFill>
                <a:latin typeface="黑体" panose="02010609060101010101" pitchFamily="49" charset="-122"/>
                <a:ea typeface="黑体" panose="02010609060101010101" pitchFamily="49" charset="-122"/>
              </a:rPr>
              <a:t>志</a:t>
            </a:r>
            <a:endParaRPr lang="zh-CN" altLang="zh-CN" sz="3200" b="1" dirty="0">
              <a:solidFill>
                <a:srgbClr val="FF0000"/>
              </a:solidFill>
              <a:latin typeface="黑体" panose="02010609060101010101" pitchFamily="49" charset="-122"/>
              <a:ea typeface="黑体" panose="02010609060101010101" pitchFamily="49" charset="-122"/>
            </a:endParaRPr>
          </a:p>
          <a:p>
            <a:pPr marL="0" indent="0">
              <a:lnSpc>
                <a:spcPct val="100000"/>
              </a:lnSpc>
              <a:spcBef>
                <a:spcPts val="500"/>
              </a:spcBef>
              <a:buNone/>
            </a:pPr>
            <a:r>
              <a:rPr lang="en-US" altLang="zh-CN" sz="3200" b="1" dirty="0" smtClean="0">
                <a:latin typeface="黑体" panose="02010609060101010101" pitchFamily="49" charset="-122"/>
                <a:ea typeface="黑体" panose="02010609060101010101" pitchFamily="49" charset="-122"/>
              </a:rPr>
              <a:t>2</a:t>
            </a:r>
            <a:r>
              <a:rPr lang="zh-CN" altLang="en-US" sz="3200" b="1" dirty="0" smtClean="0">
                <a:latin typeface="黑体" panose="02010609060101010101" pitchFamily="49" charset="-122"/>
                <a:ea typeface="黑体" panose="02010609060101010101" pitchFamily="49" charset="-122"/>
              </a:rPr>
              <a:t>、</a:t>
            </a:r>
            <a:r>
              <a:rPr lang="zh-CN" altLang="zh-CN" sz="3200" b="1" dirty="0" smtClean="0">
                <a:latin typeface="黑体" panose="02010609060101010101" pitchFamily="49" charset="-122"/>
                <a:ea typeface="黑体" panose="02010609060101010101" pitchFamily="49" charset="-122"/>
              </a:rPr>
              <a:t>聊斋</a:t>
            </a:r>
            <a:r>
              <a:rPr lang="zh-CN" altLang="zh-CN" sz="3200" b="1" dirty="0" smtClean="0">
                <a:solidFill>
                  <a:srgbClr val="FF0000"/>
                </a:solidFill>
                <a:latin typeface="黑体" panose="02010609060101010101" pitchFamily="49" charset="-122"/>
                <a:ea typeface="黑体" panose="02010609060101010101" pitchFamily="49" charset="-122"/>
              </a:rPr>
              <a:t>志</a:t>
            </a:r>
            <a:r>
              <a:rPr lang="zh-CN" altLang="zh-CN" sz="3200" b="1" dirty="0" smtClean="0">
                <a:latin typeface="黑体" panose="02010609060101010101" pitchFamily="49" charset="-122"/>
                <a:ea typeface="黑体" panose="02010609060101010101" pitchFamily="49" charset="-122"/>
              </a:rPr>
              <a:t>异</a:t>
            </a:r>
            <a:endParaRPr lang="zh-CN" altLang="zh-CN" sz="3200" b="1" dirty="0">
              <a:latin typeface="黑体" panose="02010609060101010101" pitchFamily="49" charset="-122"/>
              <a:ea typeface="黑体" panose="02010609060101010101" pitchFamily="49" charset="-122"/>
            </a:endParaRPr>
          </a:p>
          <a:p>
            <a:pPr marL="0" indent="0">
              <a:lnSpc>
                <a:spcPct val="100000"/>
              </a:lnSpc>
              <a:spcBef>
                <a:spcPts val="500"/>
              </a:spcBef>
              <a:buNone/>
            </a:pPr>
            <a:r>
              <a:rPr lang="en-US" altLang="zh-CN" sz="3200" b="1" dirty="0" smtClean="0">
                <a:latin typeface="黑体" panose="02010609060101010101" pitchFamily="49" charset="-122"/>
                <a:ea typeface="黑体" panose="02010609060101010101" pitchFamily="49" charset="-122"/>
              </a:rPr>
              <a:t>3</a:t>
            </a:r>
            <a:r>
              <a:rPr lang="zh-CN" altLang="en-US" sz="3200" b="1" dirty="0" smtClean="0">
                <a:latin typeface="黑体" panose="02010609060101010101" pitchFamily="49" charset="-122"/>
                <a:ea typeface="黑体" panose="02010609060101010101" pitchFamily="49" charset="-122"/>
              </a:rPr>
              <a:t>、</a:t>
            </a:r>
            <a:r>
              <a:rPr lang="zh-CN" altLang="zh-CN" sz="3200" b="1" dirty="0" smtClean="0">
                <a:latin typeface="黑体" panose="02010609060101010101" pitchFamily="49" charset="-122"/>
                <a:ea typeface="黑体" panose="02010609060101010101" pitchFamily="49" charset="-122"/>
              </a:rPr>
              <a:t>非</a:t>
            </a:r>
            <a:r>
              <a:rPr lang="zh-CN" altLang="zh-CN" sz="3200" b="1" dirty="0">
                <a:latin typeface="黑体" panose="02010609060101010101" pitchFamily="49" charset="-122"/>
                <a:ea typeface="黑体" panose="02010609060101010101" pitchFamily="49" charset="-122"/>
              </a:rPr>
              <a:t>有</a:t>
            </a:r>
            <a:r>
              <a:rPr lang="zh-CN" altLang="zh-CN" sz="3200" b="1" dirty="0">
                <a:solidFill>
                  <a:srgbClr val="FF0000"/>
                </a:solidFill>
                <a:latin typeface="黑体" panose="02010609060101010101" pitchFamily="49" charset="-122"/>
                <a:ea typeface="黑体" panose="02010609060101010101" pitchFamily="49" charset="-122"/>
              </a:rPr>
              <a:t>志</a:t>
            </a:r>
            <a:r>
              <a:rPr lang="zh-CN" altLang="zh-CN" sz="3200" b="1" dirty="0">
                <a:latin typeface="黑体" panose="02010609060101010101" pitchFamily="49" charset="-122"/>
                <a:ea typeface="黑体" panose="02010609060101010101" pitchFamily="49" charset="-122"/>
              </a:rPr>
              <a:t>者不能至也</a:t>
            </a:r>
          </a:p>
          <a:p>
            <a:pPr marL="0" indent="0">
              <a:lnSpc>
                <a:spcPct val="100000"/>
              </a:lnSpc>
              <a:spcBef>
                <a:spcPts val="500"/>
              </a:spcBef>
              <a:buNone/>
            </a:pPr>
            <a:r>
              <a:rPr lang="en-US" altLang="zh-CN" sz="3200" b="1" dirty="0" smtClean="0">
                <a:latin typeface="黑体" panose="02010609060101010101" pitchFamily="49" charset="-122"/>
                <a:ea typeface="黑体" panose="02010609060101010101" pitchFamily="49" charset="-122"/>
              </a:rPr>
              <a:t>4</a:t>
            </a:r>
            <a:r>
              <a:rPr lang="zh-CN" altLang="en-US" sz="3200" b="1" dirty="0" smtClean="0">
                <a:latin typeface="黑体" panose="02010609060101010101" pitchFamily="49" charset="-122"/>
                <a:ea typeface="黑体" panose="02010609060101010101" pitchFamily="49" charset="-122"/>
              </a:rPr>
              <a:t>、</a:t>
            </a:r>
            <a:r>
              <a:rPr lang="zh-CN" altLang="zh-CN" sz="3200" b="1" dirty="0" smtClean="0">
                <a:latin typeface="黑体" panose="02010609060101010101" pitchFamily="49" charset="-122"/>
                <a:ea typeface="黑体" panose="02010609060101010101" pitchFamily="49" charset="-122"/>
              </a:rPr>
              <a:t>寻</a:t>
            </a:r>
            <a:r>
              <a:rPr lang="zh-CN" altLang="zh-CN" sz="3200" b="1" dirty="0">
                <a:latin typeface="黑体" panose="02010609060101010101" pitchFamily="49" charset="-122"/>
                <a:ea typeface="黑体" panose="02010609060101010101" pitchFamily="49" charset="-122"/>
              </a:rPr>
              <a:t>向所</a:t>
            </a:r>
            <a:r>
              <a:rPr lang="zh-CN" altLang="zh-CN" sz="3200" b="1" dirty="0">
                <a:solidFill>
                  <a:srgbClr val="FF0000"/>
                </a:solidFill>
                <a:latin typeface="黑体" panose="02010609060101010101" pitchFamily="49" charset="-122"/>
                <a:ea typeface="黑体" panose="02010609060101010101" pitchFamily="49" charset="-122"/>
              </a:rPr>
              <a:t>志</a:t>
            </a:r>
          </a:p>
          <a:p>
            <a:pPr marL="0" indent="0">
              <a:lnSpc>
                <a:spcPct val="100000"/>
              </a:lnSpc>
              <a:spcBef>
                <a:spcPts val="500"/>
              </a:spcBef>
              <a:buNone/>
            </a:pPr>
            <a:r>
              <a:rPr lang="en-US" altLang="zh-CN" sz="3200" b="1" dirty="0" smtClean="0">
                <a:latin typeface="黑体" panose="02010609060101010101" pitchFamily="49" charset="-122"/>
                <a:ea typeface="黑体" panose="02010609060101010101" pitchFamily="49" charset="-122"/>
              </a:rPr>
              <a:t>5</a:t>
            </a:r>
            <a:r>
              <a:rPr lang="zh-CN" altLang="en-US" sz="3200" b="1" dirty="0" smtClean="0">
                <a:latin typeface="黑体" panose="02010609060101010101" pitchFamily="49" charset="-122"/>
                <a:ea typeface="黑体" panose="02010609060101010101" pitchFamily="49" charset="-122"/>
              </a:rPr>
              <a:t>、</a:t>
            </a:r>
            <a:r>
              <a:rPr lang="zh-CN" altLang="zh-CN" sz="3200" b="1" dirty="0" smtClean="0">
                <a:latin typeface="黑体" panose="02010609060101010101" pitchFamily="49" charset="-122"/>
                <a:ea typeface="黑体" panose="02010609060101010101" pitchFamily="49" charset="-122"/>
              </a:rPr>
              <a:t>其</a:t>
            </a:r>
            <a:r>
              <a:rPr lang="zh-CN" altLang="zh-CN" sz="3200" b="1" dirty="0">
                <a:solidFill>
                  <a:srgbClr val="FF0000"/>
                </a:solidFill>
                <a:latin typeface="黑体" panose="02010609060101010101" pitchFamily="49" charset="-122"/>
                <a:ea typeface="黑体" panose="02010609060101010101" pitchFamily="49" charset="-122"/>
              </a:rPr>
              <a:t>志</a:t>
            </a:r>
            <a:r>
              <a:rPr lang="zh-CN" altLang="zh-CN" sz="3200" b="1" dirty="0">
                <a:latin typeface="黑体" panose="02010609060101010101" pitchFamily="49" charset="-122"/>
                <a:ea typeface="黑体" panose="02010609060101010101" pitchFamily="49" charset="-122"/>
              </a:rPr>
              <a:t>洁，其行廉</a:t>
            </a:r>
          </a:p>
          <a:p>
            <a:pPr marL="0" indent="0">
              <a:lnSpc>
                <a:spcPct val="100000"/>
              </a:lnSpc>
              <a:spcBef>
                <a:spcPts val="500"/>
              </a:spcBef>
              <a:buNone/>
            </a:pPr>
            <a:r>
              <a:rPr lang="en-US" altLang="zh-CN" sz="3200" b="1" dirty="0" smtClean="0">
                <a:latin typeface="黑体" panose="02010609060101010101" pitchFamily="49" charset="-122"/>
                <a:ea typeface="黑体" panose="02010609060101010101" pitchFamily="49" charset="-122"/>
              </a:rPr>
              <a:t>6</a:t>
            </a:r>
            <a:r>
              <a:rPr lang="zh-CN" altLang="en-US" sz="3200" b="1" dirty="0" smtClean="0">
                <a:latin typeface="黑体" panose="02010609060101010101" pitchFamily="49" charset="-122"/>
                <a:ea typeface="黑体" panose="02010609060101010101" pitchFamily="49" charset="-122"/>
              </a:rPr>
              <a:t>、</a:t>
            </a:r>
            <a:r>
              <a:rPr lang="zh-CN" altLang="zh-CN" sz="3200" b="1" dirty="0" smtClean="0">
                <a:latin typeface="黑体" panose="02010609060101010101" pitchFamily="49" charset="-122"/>
                <a:ea typeface="黑体" panose="02010609060101010101" pitchFamily="49" charset="-122"/>
              </a:rPr>
              <a:t>穷</a:t>
            </a:r>
            <a:r>
              <a:rPr lang="zh-CN" altLang="zh-CN" sz="3200" b="1" dirty="0">
                <a:latin typeface="黑体" panose="02010609060101010101" pitchFamily="49" charset="-122"/>
                <a:ea typeface="黑体" panose="02010609060101010101" pitchFamily="49" charset="-122"/>
              </a:rPr>
              <a:t>且益坚，不坠青云之</a:t>
            </a:r>
            <a:r>
              <a:rPr lang="zh-CN" altLang="zh-CN" sz="3200" b="1" dirty="0">
                <a:solidFill>
                  <a:srgbClr val="FF0000"/>
                </a:solidFill>
                <a:latin typeface="黑体" panose="02010609060101010101" pitchFamily="49" charset="-122"/>
                <a:ea typeface="黑体" panose="02010609060101010101" pitchFamily="49" charset="-122"/>
              </a:rPr>
              <a:t>志</a:t>
            </a:r>
          </a:p>
          <a:p>
            <a:pPr marL="0" indent="0">
              <a:lnSpc>
                <a:spcPct val="100000"/>
              </a:lnSpc>
              <a:spcBef>
                <a:spcPts val="500"/>
              </a:spcBef>
              <a:buNone/>
            </a:pPr>
            <a:r>
              <a:rPr lang="zh-CN" altLang="zh-CN" sz="3200" b="1" dirty="0">
                <a:latin typeface="黑体" panose="02010609060101010101" pitchFamily="49" charset="-122"/>
                <a:ea typeface="黑体" panose="02010609060101010101" pitchFamily="49" charset="-122"/>
              </a:rPr>
              <a:t>7、一篇之中三致</a:t>
            </a:r>
            <a:r>
              <a:rPr lang="zh-CN" altLang="zh-CN" sz="3200" b="1" dirty="0">
                <a:solidFill>
                  <a:srgbClr val="FF0000"/>
                </a:solidFill>
                <a:latin typeface="黑体" panose="02010609060101010101" pitchFamily="49" charset="-122"/>
                <a:ea typeface="黑体" panose="02010609060101010101" pitchFamily="49" charset="-122"/>
              </a:rPr>
              <a:t>志</a:t>
            </a:r>
            <a:r>
              <a:rPr lang="zh-CN" altLang="zh-CN" sz="3200" b="1" dirty="0">
                <a:latin typeface="黑体" panose="02010609060101010101" pitchFamily="49" charset="-122"/>
                <a:ea typeface="黑体" panose="02010609060101010101" pitchFamily="49" charset="-122"/>
              </a:rPr>
              <a:t>焉</a:t>
            </a:r>
          </a:p>
          <a:p>
            <a:pPr marL="0" indent="0">
              <a:lnSpc>
                <a:spcPct val="100000"/>
              </a:lnSpc>
              <a:spcBef>
                <a:spcPts val="500"/>
              </a:spcBef>
              <a:buNone/>
            </a:pPr>
            <a:r>
              <a:rPr lang="zh-CN" altLang="zh-CN" sz="3200" b="1" dirty="0">
                <a:latin typeface="黑体" panose="02010609060101010101" pitchFamily="49" charset="-122"/>
                <a:ea typeface="黑体" panose="02010609060101010101" pitchFamily="49" charset="-122"/>
              </a:rPr>
              <a:t>8、项脊轩</a:t>
            </a:r>
            <a:r>
              <a:rPr lang="zh-CN" altLang="zh-CN" sz="3200" b="1" dirty="0">
                <a:solidFill>
                  <a:srgbClr val="FF0000"/>
                </a:solidFill>
                <a:latin typeface="黑体" panose="02010609060101010101" pitchFamily="49" charset="-122"/>
                <a:ea typeface="黑体" panose="02010609060101010101" pitchFamily="49" charset="-122"/>
              </a:rPr>
              <a:t>志</a:t>
            </a:r>
            <a:r>
              <a:rPr lang="zh-CN" altLang="zh-CN" sz="3200" b="1" dirty="0">
                <a:latin typeface="黑体" panose="02010609060101010101" pitchFamily="49" charset="-122"/>
                <a:ea typeface="黑体" panose="02010609060101010101" pitchFamily="49" charset="-122"/>
              </a:rPr>
              <a:t> </a:t>
            </a:r>
          </a:p>
        </p:txBody>
      </p:sp>
      <p:sp>
        <p:nvSpPr>
          <p:cNvPr id="4" name="内容占位符 2"/>
          <p:cNvSpPr txBox="1">
            <a:spLocks/>
          </p:cNvSpPr>
          <p:nvPr/>
        </p:nvSpPr>
        <p:spPr>
          <a:xfrm>
            <a:off x="6324600" y="758824"/>
            <a:ext cx="2590800" cy="503237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500"/>
              </a:spcBef>
            </a:pPr>
            <a:r>
              <a:rPr lang="zh-CN" altLang="zh-CN" sz="3200" b="1" dirty="0">
                <a:solidFill>
                  <a:srgbClr val="002060"/>
                </a:solidFill>
                <a:latin typeface="Arial Unicode MS" panose="020B0604020202020204" pitchFamily="34" charset="-122"/>
                <a:ea typeface="黑体" panose="02010609060101010101" pitchFamily="49" charset="-122"/>
              </a:rPr>
              <a:t>记</a:t>
            </a:r>
          </a:p>
          <a:p>
            <a:pPr marL="0" indent="0">
              <a:lnSpc>
                <a:spcPct val="100000"/>
              </a:lnSpc>
              <a:spcBef>
                <a:spcPts val="500"/>
              </a:spcBef>
            </a:pPr>
            <a:r>
              <a:rPr lang="zh-CN" altLang="zh-CN" sz="3200" b="1" dirty="0">
                <a:solidFill>
                  <a:srgbClr val="002060"/>
                </a:solidFill>
                <a:latin typeface="Arial Unicode MS" panose="020B0604020202020204" pitchFamily="34" charset="-122"/>
                <a:ea typeface="黑体" panose="02010609060101010101" pitchFamily="49" charset="-122"/>
              </a:rPr>
              <a:t>记</a:t>
            </a:r>
          </a:p>
          <a:p>
            <a:pPr marL="0" indent="0">
              <a:lnSpc>
                <a:spcPct val="100000"/>
              </a:lnSpc>
              <a:spcBef>
                <a:spcPts val="500"/>
              </a:spcBef>
            </a:pPr>
            <a:r>
              <a:rPr lang="zh-CN" altLang="zh-CN" sz="3200" b="1" dirty="0">
                <a:solidFill>
                  <a:srgbClr val="002060"/>
                </a:solidFill>
                <a:latin typeface="Arial Unicode MS" panose="020B0604020202020204" pitchFamily="34" charset="-122"/>
                <a:ea typeface="黑体" panose="02010609060101010101" pitchFamily="49" charset="-122"/>
              </a:rPr>
              <a:t>志气</a:t>
            </a:r>
          </a:p>
          <a:p>
            <a:pPr marL="0" indent="0">
              <a:lnSpc>
                <a:spcPct val="100000"/>
              </a:lnSpc>
              <a:spcBef>
                <a:spcPts val="500"/>
              </a:spcBef>
            </a:pPr>
            <a:r>
              <a:rPr lang="zh-CN" altLang="zh-CN" sz="3200" b="1" dirty="0">
                <a:solidFill>
                  <a:srgbClr val="002060"/>
                </a:solidFill>
                <a:latin typeface="Arial Unicode MS" panose="020B0604020202020204" pitchFamily="34" charset="-122"/>
                <a:ea typeface="黑体" panose="02010609060101010101" pitchFamily="49" charset="-122"/>
              </a:rPr>
              <a:t>标记</a:t>
            </a:r>
          </a:p>
          <a:p>
            <a:pPr marL="0" indent="0">
              <a:lnSpc>
                <a:spcPct val="100000"/>
              </a:lnSpc>
              <a:spcBef>
                <a:spcPts val="500"/>
              </a:spcBef>
            </a:pPr>
            <a:r>
              <a:rPr lang="zh-CN" altLang="zh-CN" sz="3200" b="1" dirty="0">
                <a:solidFill>
                  <a:srgbClr val="002060"/>
                </a:solidFill>
                <a:latin typeface="Arial Unicode MS" panose="020B0604020202020204" pitchFamily="34" charset="-122"/>
                <a:ea typeface="黑体" panose="02010609060101010101" pitchFamily="49" charset="-122"/>
              </a:rPr>
              <a:t>志趣</a:t>
            </a:r>
          </a:p>
          <a:p>
            <a:pPr marL="0" indent="0">
              <a:lnSpc>
                <a:spcPct val="100000"/>
              </a:lnSpc>
              <a:spcBef>
                <a:spcPts val="500"/>
              </a:spcBef>
            </a:pPr>
            <a:r>
              <a:rPr lang="zh-CN" altLang="zh-CN" sz="3200" b="1" dirty="0">
                <a:solidFill>
                  <a:srgbClr val="002060"/>
                </a:solidFill>
                <a:latin typeface="Arial Unicode MS" panose="020B0604020202020204" pitchFamily="34" charset="-122"/>
                <a:ea typeface="黑体" panose="02010609060101010101" pitchFamily="49" charset="-122"/>
              </a:rPr>
              <a:t>理想</a:t>
            </a:r>
          </a:p>
          <a:p>
            <a:pPr marL="0" indent="0">
              <a:lnSpc>
                <a:spcPct val="100000"/>
              </a:lnSpc>
              <a:spcBef>
                <a:spcPts val="500"/>
              </a:spcBef>
            </a:pPr>
            <a:r>
              <a:rPr lang="zh-CN" altLang="zh-CN" sz="3200" b="1" dirty="0" smtClean="0">
                <a:solidFill>
                  <a:srgbClr val="002060"/>
                </a:solidFill>
                <a:latin typeface="Arial Unicode MS" panose="020B0604020202020204" pitchFamily="34" charset="-122"/>
                <a:ea typeface="黑体" panose="02010609060101010101" pitchFamily="49" charset="-122"/>
              </a:rPr>
              <a:t>意愿</a:t>
            </a:r>
            <a:endParaRPr lang="en-US" altLang="zh-CN" sz="3200" b="1" dirty="0">
              <a:solidFill>
                <a:srgbClr val="002060"/>
              </a:solidFill>
              <a:latin typeface="Arial Unicode MS" panose="020B0604020202020204" pitchFamily="34" charset="-122"/>
              <a:ea typeface="黑体" panose="02010609060101010101" pitchFamily="49" charset="-122"/>
            </a:endParaRPr>
          </a:p>
          <a:p>
            <a:pPr marL="0" indent="0">
              <a:lnSpc>
                <a:spcPct val="100000"/>
              </a:lnSpc>
              <a:spcBef>
                <a:spcPts val="500"/>
              </a:spcBef>
            </a:pPr>
            <a:r>
              <a:rPr lang="zh-CN" altLang="zh-CN" sz="3200" b="1" dirty="0">
                <a:solidFill>
                  <a:srgbClr val="002060"/>
                </a:solidFill>
                <a:latin typeface="Arial Unicode MS" panose="020B0604020202020204" pitchFamily="34" charset="-122"/>
                <a:ea typeface="黑体" panose="02010609060101010101" pitchFamily="49" charset="-122"/>
              </a:rPr>
              <a:t>名词，一种记事的文体</a:t>
            </a:r>
          </a:p>
        </p:txBody>
      </p:sp>
      <p:sp>
        <p:nvSpPr>
          <p:cNvPr id="5" name="AutoShape 4"/>
          <p:cNvSpPr>
            <a:spLocks/>
          </p:cNvSpPr>
          <p:nvPr/>
        </p:nvSpPr>
        <p:spPr bwMode="auto">
          <a:xfrm>
            <a:off x="904896" y="1028608"/>
            <a:ext cx="226674" cy="3985351"/>
          </a:xfrm>
          <a:prstGeom prst="leftBrace">
            <a:avLst>
              <a:gd name="adj1" fmla="val 188889"/>
              <a:gd name="adj2" fmla="val 50000"/>
            </a:avLst>
          </a:prstGeom>
          <a:noFill/>
          <a:ln w="381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 name="矩形 5"/>
          <p:cNvSpPr/>
          <p:nvPr/>
        </p:nvSpPr>
        <p:spPr>
          <a:xfrm>
            <a:off x="154370" y="2631210"/>
            <a:ext cx="748923" cy="769441"/>
          </a:xfrm>
          <a:prstGeom prst="rect">
            <a:avLst/>
          </a:prstGeom>
        </p:spPr>
        <p:txBody>
          <a:bodyPr wrap="none">
            <a:spAutoFit/>
          </a:bodyPr>
          <a:lstStyle/>
          <a:p>
            <a:r>
              <a:rPr lang="zh-CN" altLang="en-US" sz="4400" b="1" dirty="0" smtClean="0">
                <a:solidFill>
                  <a:srgbClr val="C00000"/>
                </a:solidFill>
                <a:latin typeface="黑体" panose="02010609060101010101" pitchFamily="49" charset="-122"/>
                <a:ea typeface="黑体" panose="02010609060101010101" pitchFamily="49" charset="-122"/>
              </a:rPr>
              <a:t>志</a:t>
            </a:r>
            <a:endParaRPr lang="zh-CN" altLang="en-US" sz="4400" b="1" dirty="0">
              <a:solidFill>
                <a:srgbClr val="C0000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59512773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2"/>
          <p:cNvSpPr txBox="1">
            <a:spLocks noChangeArrowheads="1"/>
          </p:cNvSpPr>
          <p:nvPr/>
        </p:nvSpPr>
        <p:spPr bwMode="auto">
          <a:xfrm>
            <a:off x="152400" y="381000"/>
            <a:ext cx="7010400" cy="579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lang="zh-CN" altLang="zh-CN" sz="3200" b="1" dirty="0">
                <a:latin typeface="黑体" panose="02010609060101010101" pitchFamily="49" charset="-122"/>
                <a:ea typeface="黑体" panose="02010609060101010101" pitchFamily="49" charset="-122"/>
              </a:rPr>
              <a:t>1</a:t>
            </a:r>
            <a:r>
              <a:rPr lang="zh-CN" sz="3200" b="1" dirty="0">
                <a:latin typeface="黑体" panose="02010609060101010101" pitchFamily="49" charset="-122"/>
                <a:ea typeface="黑体" panose="02010609060101010101" pitchFamily="49" charset="-122"/>
              </a:rPr>
              <a:t>、博</a:t>
            </a:r>
            <a:r>
              <a:rPr lang="zh-CN" sz="3200" b="1" dirty="0">
                <a:solidFill>
                  <a:srgbClr val="FF3300"/>
                </a:solidFill>
                <a:latin typeface="黑体" panose="02010609060101010101" pitchFamily="49" charset="-122"/>
                <a:ea typeface="黑体" panose="02010609060101010101" pitchFamily="49" charset="-122"/>
              </a:rPr>
              <a:t>闻</a:t>
            </a:r>
            <a:r>
              <a:rPr lang="zh-CN" sz="3200" b="1" dirty="0">
                <a:latin typeface="黑体" panose="02010609060101010101" pitchFamily="49" charset="-122"/>
                <a:ea typeface="黑体" panose="02010609060101010101" pitchFamily="49" charset="-122"/>
              </a:rPr>
              <a:t>强志 </a:t>
            </a:r>
          </a:p>
          <a:p>
            <a:pPr algn="just">
              <a:spcBef>
                <a:spcPct val="50000"/>
              </a:spcBef>
            </a:pPr>
            <a:r>
              <a:rPr lang="zh-CN" altLang="zh-CN" sz="3200" b="1" dirty="0">
                <a:latin typeface="黑体" panose="02010609060101010101" pitchFamily="49" charset="-122"/>
                <a:ea typeface="黑体" panose="02010609060101010101" pitchFamily="49" charset="-122"/>
              </a:rPr>
              <a:t>2</a:t>
            </a:r>
            <a:r>
              <a:rPr lang="zh-CN" sz="3200" b="1" dirty="0">
                <a:latin typeface="黑体" panose="02010609060101010101" pitchFamily="49" charset="-122"/>
                <a:ea typeface="黑体" panose="02010609060101010101" pitchFamily="49" charset="-122"/>
              </a:rPr>
              <a:t>、忽</a:t>
            </a:r>
            <a:r>
              <a:rPr lang="zh-CN" sz="3200" b="1" dirty="0">
                <a:solidFill>
                  <a:srgbClr val="FF3300"/>
                </a:solidFill>
                <a:latin typeface="黑体" panose="02010609060101010101" pitchFamily="49" charset="-122"/>
                <a:ea typeface="黑体" panose="02010609060101010101" pitchFamily="49" charset="-122"/>
              </a:rPr>
              <a:t>闻</a:t>
            </a:r>
            <a:r>
              <a:rPr lang="zh-CN" sz="3200" b="1" dirty="0">
                <a:latin typeface="黑体" panose="02010609060101010101" pitchFamily="49" charset="-122"/>
                <a:ea typeface="黑体" panose="02010609060101010101" pitchFamily="49" charset="-122"/>
              </a:rPr>
              <a:t>门外虫鸣</a:t>
            </a:r>
            <a:endParaRPr lang="zh-CN" sz="3200" dirty="0">
              <a:latin typeface="黑体" panose="02010609060101010101" pitchFamily="49" charset="-122"/>
              <a:ea typeface="黑体" panose="02010609060101010101" pitchFamily="49" charset="-122"/>
            </a:endParaRPr>
          </a:p>
          <a:p>
            <a:pPr algn="just">
              <a:spcBef>
                <a:spcPct val="50000"/>
              </a:spcBef>
            </a:pPr>
            <a:r>
              <a:rPr lang="zh-CN" altLang="zh-CN" sz="3200" b="1" dirty="0">
                <a:latin typeface="黑体" panose="02010609060101010101" pitchFamily="49" charset="-122"/>
                <a:ea typeface="黑体" panose="02010609060101010101" pitchFamily="49" charset="-122"/>
              </a:rPr>
              <a:t>3</a:t>
            </a:r>
            <a:r>
              <a:rPr lang="zh-CN" sz="3200" b="1" dirty="0">
                <a:latin typeface="黑体" panose="02010609060101010101" pitchFamily="49" charset="-122"/>
                <a:ea typeface="黑体" panose="02010609060101010101" pitchFamily="49" charset="-122"/>
              </a:rPr>
              <a:t>、初</a:t>
            </a:r>
            <a:r>
              <a:rPr lang="zh-CN" sz="3200" b="1" dirty="0">
                <a:solidFill>
                  <a:srgbClr val="FF3300"/>
                </a:solidFill>
                <a:latin typeface="黑体" panose="02010609060101010101" pitchFamily="49" charset="-122"/>
                <a:ea typeface="黑体" panose="02010609060101010101" pitchFamily="49" charset="-122"/>
              </a:rPr>
              <a:t>闻</a:t>
            </a:r>
            <a:r>
              <a:rPr lang="zh-CN" sz="3200" b="1" dirty="0">
                <a:latin typeface="黑体" panose="02010609060101010101" pitchFamily="49" charset="-122"/>
                <a:ea typeface="黑体" panose="02010609060101010101" pitchFamily="49" charset="-122"/>
              </a:rPr>
              <a:t>涕泪满衣裳</a:t>
            </a:r>
            <a:endParaRPr lang="zh-CN" sz="3200" dirty="0">
              <a:latin typeface="黑体" panose="02010609060101010101" pitchFamily="49" charset="-122"/>
              <a:ea typeface="黑体" panose="02010609060101010101" pitchFamily="49" charset="-122"/>
            </a:endParaRPr>
          </a:p>
          <a:p>
            <a:pPr algn="just">
              <a:spcBef>
                <a:spcPct val="50000"/>
              </a:spcBef>
            </a:pPr>
            <a:r>
              <a:rPr lang="zh-CN" altLang="zh-CN" sz="3200" b="1" dirty="0">
                <a:latin typeface="黑体" panose="02010609060101010101" pitchFamily="49" charset="-122"/>
                <a:ea typeface="黑体" panose="02010609060101010101" pitchFamily="49" charset="-122"/>
              </a:rPr>
              <a:t>4</a:t>
            </a:r>
            <a:r>
              <a:rPr lang="zh-CN" sz="3200" b="1" dirty="0">
                <a:latin typeface="黑体" panose="02010609060101010101" pitchFamily="49" charset="-122"/>
                <a:ea typeface="黑体" panose="02010609060101010101" pitchFamily="49" charset="-122"/>
              </a:rPr>
              <a:t>、能谤讥于市朝，</a:t>
            </a:r>
            <a:r>
              <a:rPr lang="zh-CN" sz="3200" b="1" dirty="0">
                <a:solidFill>
                  <a:srgbClr val="FF3300"/>
                </a:solidFill>
                <a:latin typeface="黑体" panose="02010609060101010101" pitchFamily="49" charset="-122"/>
                <a:ea typeface="黑体" panose="02010609060101010101" pitchFamily="49" charset="-122"/>
              </a:rPr>
              <a:t>闻</a:t>
            </a:r>
            <a:r>
              <a:rPr lang="zh-CN" sz="3200" b="1" dirty="0">
                <a:latin typeface="黑体" panose="02010609060101010101" pitchFamily="49" charset="-122"/>
                <a:ea typeface="黑体" panose="02010609060101010101" pitchFamily="49" charset="-122"/>
              </a:rPr>
              <a:t>寡人之耳</a:t>
            </a:r>
            <a:r>
              <a:rPr lang="zh-CN" sz="3600" b="1" dirty="0">
                <a:solidFill>
                  <a:schemeClr val="bg1"/>
                </a:solidFill>
                <a:latin typeface="黑体" panose="02010609060101010101" pitchFamily="49" charset="-122"/>
                <a:ea typeface="黑体" panose="02010609060101010101" pitchFamily="49" charset="-122"/>
              </a:rPr>
              <a:t>者</a:t>
            </a:r>
            <a:r>
              <a:rPr lang="zh-CN" sz="3200" b="1" dirty="0">
                <a:latin typeface="黑体" panose="02010609060101010101" pitchFamily="49" charset="-122"/>
                <a:ea typeface="黑体" panose="02010609060101010101" pitchFamily="49" charset="-122"/>
              </a:rPr>
              <a:t> </a:t>
            </a:r>
          </a:p>
          <a:p>
            <a:pPr algn="just">
              <a:spcBef>
                <a:spcPct val="50000"/>
              </a:spcBef>
            </a:pPr>
            <a:r>
              <a:rPr lang="zh-CN" altLang="zh-CN" sz="3200" b="1" dirty="0">
                <a:latin typeface="黑体" panose="02010609060101010101" pitchFamily="49" charset="-122"/>
                <a:ea typeface="黑体" panose="02010609060101010101" pitchFamily="49" charset="-122"/>
              </a:rPr>
              <a:t>5</a:t>
            </a:r>
            <a:r>
              <a:rPr lang="zh-CN" sz="3200" b="1" dirty="0">
                <a:latin typeface="黑体" panose="02010609060101010101" pitchFamily="49" charset="-122"/>
                <a:ea typeface="黑体" panose="02010609060101010101" pitchFamily="49" charset="-122"/>
              </a:rPr>
              <a:t>、生乎吾前，其</a:t>
            </a:r>
            <a:r>
              <a:rPr lang="zh-CN" sz="3200" b="1" dirty="0">
                <a:solidFill>
                  <a:srgbClr val="FF3300"/>
                </a:solidFill>
                <a:latin typeface="黑体" panose="02010609060101010101" pitchFamily="49" charset="-122"/>
                <a:ea typeface="黑体" panose="02010609060101010101" pitchFamily="49" charset="-122"/>
              </a:rPr>
              <a:t>闻</a:t>
            </a:r>
            <a:r>
              <a:rPr lang="zh-CN" sz="3200" b="1" dirty="0">
                <a:latin typeface="黑体" panose="02010609060101010101" pitchFamily="49" charset="-122"/>
                <a:ea typeface="黑体" panose="02010609060101010101" pitchFamily="49" charset="-122"/>
              </a:rPr>
              <a:t>道也固先乎吾</a:t>
            </a:r>
            <a:endParaRPr lang="zh-CN" sz="3200" dirty="0">
              <a:latin typeface="黑体" panose="02010609060101010101" pitchFamily="49" charset="-122"/>
              <a:ea typeface="黑体" panose="02010609060101010101" pitchFamily="49" charset="-122"/>
            </a:endParaRPr>
          </a:p>
          <a:p>
            <a:pPr algn="just">
              <a:spcBef>
                <a:spcPct val="50000"/>
              </a:spcBef>
            </a:pPr>
            <a:r>
              <a:rPr lang="zh-CN" altLang="zh-CN" sz="3200" b="1" dirty="0">
                <a:latin typeface="黑体" panose="02010609060101010101" pitchFamily="49" charset="-122"/>
                <a:ea typeface="黑体" panose="02010609060101010101" pitchFamily="49" charset="-122"/>
              </a:rPr>
              <a:t>6</a:t>
            </a:r>
            <a:r>
              <a:rPr lang="zh-CN" sz="3200" b="1" dirty="0">
                <a:latin typeface="黑体" panose="02010609060101010101" pitchFamily="49" charset="-122"/>
                <a:ea typeface="黑体" panose="02010609060101010101" pitchFamily="49" charset="-122"/>
              </a:rPr>
              <a:t>、况草野之无</a:t>
            </a:r>
            <a:r>
              <a:rPr lang="zh-CN" sz="3200" b="1" dirty="0">
                <a:solidFill>
                  <a:srgbClr val="FF3300"/>
                </a:solidFill>
                <a:latin typeface="黑体" panose="02010609060101010101" pitchFamily="49" charset="-122"/>
                <a:ea typeface="黑体" panose="02010609060101010101" pitchFamily="49" charset="-122"/>
              </a:rPr>
              <a:t>闻</a:t>
            </a:r>
            <a:r>
              <a:rPr lang="zh-CN" sz="3200" b="1" dirty="0">
                <a:latin typeface="黑体" panose="02010609060101010101" pitchFamily="49" charset="-122"/>
                <a:ea typeface="黑体" panose="02010609060101010101" pitchFamily="49" charset="-122"/>
              </a:rPr>
              <a:t>者欤</a:t>
            </a:r>
            <a:endParaRPr lang="zh-CN" sz="3200" dirty="0">
              <a:latin typeface="黑体" panose="02010609060101010101" pitchFamily="49" charset="-122"/>
              <a:ea typeface="黑体" panose="02010609060101010101" pitchFamily="49" charset="-122"/>
            </a:endParaRPr>
          </a:p>
          <a:p>
            <a:pPr algn="just">
              <a:spcBef>
                <a:spcPct val="50000"/>
              </a:spcBef>
            </a:pPr>
            <a:r>
              <a:rPr lang="zh-CN" altLang="zh-CN" sz="3200" b="1" dirty="0">
                <a:latin typeface="黑体" panose="02010609060101010101" pitchFamily="49" charset="-122"/>
                <a:ea typeface="黑体" panose="02010609060101010101" pitchFamily="49" charset="-122"/>
              </a:rPr>
              <a:t>7</a:t>
            </a:r>
            <a:r>
              <a:rPr lang="zh-CN" sz="3200" b="1" dirty="0">
                <a:latin typeface="黑体" panose="02010609060101010101" pitchFamily="49" charset="-122"/>
                <a:ea typeface="黑体" panose="02010609060101010101" pitchFamily="49" charset="-122"/>
              </a:rPr>
              <a:t>、无何，宰以卓异</a:t>
            </a:r>
            <a:r>
              <a:rPr lang="zh-CN" sz="3200" b="1" dirty="0">
                <a:solidFill>
                  <a:srgbClr val="FF3300"/>
                </a:solidFill>
                <a:latin typeface="黑体" panose="02010609060101010101" pitchFamily="49" charset="-122"/>
                <a:ea typeface="黑体" panose="02010609060101010101" pitchFamily="49" charset="-122"/>
              </a:rPr>
              <a:t>闻</a:t>
            </a:r>
          </a:p>
          <a:p>
            <a:pPr algn="just">
              <a:spcBef>
                <a:spcPct val="50000"/>
              </a:spcBef>
            </a:pPr>
            <a:r>
              <a:rPr lang="zh-CN" altLang="zh-CN" sz="3200" b="1" dirty="0">
                <a:latin typeface="黑体" panose="02010609060101010101" pitchFamily="49" charset="-122"/>
                <a:ea typeface="黑体" panose="02010609060101010101" pitchFamily="49" charset="-122"/>
              </a:rPr>
              <a:t>8</a:t>
            </a:r>
            <a:r>
              <a:rPr lang="zh-CN" sz="3200" b="1" dirty="0">
                <a:latin typeface="黑体" panose="02010609060101010101" pitchFamily="49" charset="-122"/>
                <a:ea typeface="黑体" panose="02010609060101010101" pitchFamily="49" charset="-122"/>
              </a:rPr>
              <a:t>、以勇气</a:t>
            </a:r>
            <a:r>
              <a:rPr lang="zh-CN" sz="3200" b="1" dirty="0">
                <a:solidFill>
                  <a:srgbClr val="FF3300"/>
                </a:solidFill>
                <a:latin typeface="黑体" panose="02010609060101010101" pitchFamily="49" charset="-122"/>
                <a:ea typeface="黑体" panose="02010609060101010101" pitchFamily="49" charset="-122"/>
              </a:rPr>
              <a:t>闻</a:t>
            </a:r>
            <a:r>
              <a:rPr lang="zh-CN" sz="3200" b="1" dirty="0">
                <a:latin typeface="黑体" panose="02010609060101010101" pitchFamily="49" charset="-122"/>
                <a:ea typeface="黑体" panose="02010609060101010101" pitchFamily="49" charset="-122"/>
              </a:rPr>
              <a:t>于诸侯</a:t>
            </a:r>
            <a:endParaRPr lang="zh-CN" sz="3200" dirty="0">
              <a:latin typeface="黑体" panose="02010609060101010101" pitchFamily="49" charset="-122"/>
              <a:ea typeface="黑体" panose="02010609060101010101" pitchFamily="49" charset="-122"/>
            </a:endParaRPr>
          </a:p>
        </p:txBody>
      </p:sp>
      <p:sp>
        <p:nvSpPr>
          <p:cNvPr id="53251" name="Text Box 3"/>
          <p:cNvSpPr txBox="1">
            <a:spLocks noChangeArrowheads="1"/>
          </p:cNvSpPr>
          <p:nvPr/>
        </p:nvSpPr>
        <p:spPr bwMode="auto">
          <a:xfrm>
            <a:off x="2895600" y="381000"/>
            <a:ext cx="3276600" cy="528638"/>
          </a:xfrm>
          <a:prstGeom prst="rect">
            <a:avLst/>
          </a:prstGeom>
          <a:noFill/>
          <a:ln w="9525" cmpd="sng">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2800" b="1">
                <a:solidFill>
                  <a:srgbClr val="002060"/>
                </a:solidFill>
                <a:latin typeface="Arial Unicode MS" panose="020B0604020202020204" pitchFamily="34" charset="-122"/>
                <a:ea typeface="黑体" panose="02010609060101010101" pitchFamily="49" charset="-122"/>
              </a:rPr>
              <a:t>名词，学识，见闻</a:t>
            </a:r>
          </a:p>
        </p:txBody>
      </p:sp>
      <p:sp>
        <p:nvSpPr>
          <p:cNvPr id="53252" name="Text Box 4"/>
          <p:cNvSpPr txBox="1">
            <a:spLocks noChangeArrowheads="1"/>
          </p:cNvSpPr>
          <p:nvPr/>
        </p:nvSpPr>
        <p:spPr bwMode="auto">
          <a:xfrm>
            <a:off x="3657600" y="1066800"/>
            <a:ext cx="2362200" cy="528638"/>
          </a:xfrm>
          <a:prstGeom prst="rect">
            <a:avLst/>
          </a:prstGeom>
          <a:noFill/>
          <a:ln w="9525" cmpd="sng">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2800" b="1">
                <a:solidFill>
                  <a:srgbClr val="002060"/>
                </a:solidFill>
                <a:latin typeface="Arial Unicode MS" panose="020B0604020202020204" pitchFamily="34" charset="-122"/>
                <a:ea typeface="黑体" panose="02010609060101010101" pitchFamily="49" charset="-122"/>
              </a:rPr>
              <a:t>动词，听见</a:t>
            </a:r>
          </a:p>
        </p:txBody>
      </p:sp>
      <p:sp>
        <p:nvSpPr>
          <p:cNvPr id="53253" name="Text Box 5"/>
          <p:cNvSpPr txBox="1">
            <a:spLocks noChangeArrowheads="1"/>
          </p:cNvSpPr>
          <p:nvPr/>
        </p:nvSpPr>
        <p:spPr bwMode="auto">
          <a:xfrm>
            <a:off x="3962400" y="1905000"/>
            <a:ext cx="1981200" cy="528638"/>
          </a:xfrm>
          <a:prstGeom prst="rect">
            <a:avLst/>
          </a:prstGeom>
          <a:noFill/>
          <a:ln w="9525" cmpd="sng">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2800" b="1">
                <a:solidFill>
                  <a:srgbClr val="002060"/>
                </a:solidFill>
                <a:latin typeface="Arial Unicode MS" panose="020B0604020202020204" pitchFamily="34" charset="-122"/>
                <a:ea typeface="黑体" panose="02010609060101010101" pitchFamily="49" charset="-122"/>
              </a:rPr>
              <a:t>动词，听说</a:t>
            </a:r>
          </a:p>
        </p:txBody>
      </p:sp>
      <p:sp>
        <p:nvSpPr>
          <p:cNvPr id="53254" name="Text Box 6"/>
          <p:cNvSpPr txBox="1">
            <a:spLocks noChangeArrowheads="1"/>
          </p:cNvSpPr>
          <p:nvPr/>
        </p:nvSpPr>
        <p:spPr bwMode="auto">
          <a:xfrm>
            <a:off x="6324600" y="2133600"/>
            <a:ext cx="2590800" cy="1169988"/>
          </a:xfrm>
          <a:prstGeom prst="rect">
            <a:avLst/>
          </a:prstGeom>
          <a:noFill/>
          <a:ln w="9525" cmpd="sng">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lang="zh-CN" sz="2800" b="1" dirty="0">
                <a:solidFill>
                  <a:srgbClr val="002060"/>
                </a:solidFill>
                <a:latin typeface="Arial Unicode MS" panose="020B0604020202020204" pitchFamily="34" charset="-122"/>
                <a:ea typeface="黑体" panose="02010609060101010101" pitchFamily="49" charset="-122"/>
              </a:rPr>
              <a:t>使动用法，</a:t>
            </a:r>
          </a:p>
          <a:p>
            <a:pPr algn="just">
              <a:spcBef>
                <a:spcPct val="50000"/>
              </a:spcBef>
            </a:pPr>
            <a:r>
              <a:rPr lang="zh-CN" sz="2800" b="1" dirty="0">
                <a:solidFill>
                  <a:srgbClr val="002060"/>
                </a:solidFill>
                <a:latin typeface="Arial Unicode MS" panose="020B0604020202020204" pitchFamily="34" charset="-122"/>
                <a:ea typeface="黑体" panose="02010609060101010101" pitchFamily="49" charset="-122"/>
              </a:rPr>
              <a:t>使</a:t>
            </a:r>
            <a:r>
              <a:rPr lang="zh-CN" altLang="zh-CN" sz="2800" b="1" dirty="0">
                <a:solidFill>
                  <a:srgbClr val="002060"/>
                </a:solidFill>
                <a:ea typeface="黑体" panose="02010609060101010101" pitchFamily="49" charset="-122"/>
              </a:rPr>
              <a:t>……</a:t>
            </a:r>
            <a:r>
              <a:rPr lang="zh-CN" sz="2800" b="1" dirty="0">
                <a:solidFill>
                  <a:srgbClr val="002060"/>
                </a:solidFill>
                <a:latin typeface="Arial Unicode MS" panose="020B0604020202020204" pitchFamily="34" charset="-122"/>
                <a:ea typeface="黑体" panose="02010609060101010101" pitchFamily="49" charset="-122"/>
              </a:rPr>
              <a:t>听到</a:t>
            </a:r>
            <a:endParaRPr lang="zh-CN" sz="2800" dirty="0">
              <a:solidFill>
                <a:srgbClr val="002060"/>
              </a:solidFill>
              <a:ea typeface="黑体" panose="02010609060101010101" pitchFamily="49" charset="-122"/>
            </a:endParaRPr>
          </a:p>
        </p:txBody>
      </p:sp>
      <p:sp>
        <p:nvSpPr>
          <p:cNvPr id="53255" name="Text Box 7"/>
          <p:cNvSpPr txBox="1">
            <a:spLocks noChangeArrowheads="1"/>
          </p:cNvSpPr>
          <p:nvPr/>
        </p:nvSpPr>
        <p:spPr bwMode="auto">
          <a:xfrm>
            <a:off x="6324600" y="3505200"/>
            <a:ext cx="2209800" cy="528638"/>
          </a:xfrm>
          <a:prstGeom prst="rect">
            <a:avLst/>
          </a:prstGeom>
          <a:noFill/>
          <a:ln w="9525" cmpd="sng">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2800" b="1">
                <a:solidFill>
                  <a:srgbClr val="002060"/>
                </a:solidFill>
                <a:latin typeface="Arial Unicode MS" panose="020B0604020202020204" pitchFamily="34" charset="-122"/>
                <a:ea typeface="黑体" panose="02010609060101010101" pitchFamily="49" charset="-122"/>
              </a:rPr>
              <a:t>懂得，明白</a:t>
            </a:r>
          </a:p>
        </p:txBody>
      </p:sp>
      <p:sp>
        <p:nvSpPr>
          <p:cNvPr id="53256" name="Text Box 8"/>
          <p:cNvSpPr txBox="1">
            <a:spLocks noChangeArrowheads="1"/>
          </p:cNvSpPr>
          <p:nvPr/>
        </p:nvSpPr>
        <p:spPr bwMode="auto">
          <a:xfrm>
            <a:off x="4648200" y="4191000"/>
            <a:ext cx="3352800" cy="528638"/>
          </a:xfrm>
          <a:prstGeom prst="rect">
            <a:avLst/>
          </a:prstGeom>
          <a:noFill/>
          <a:ln w="9525" cmpd="sng">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2800" b="1">
                <a:solidFill>
                  <a:srgbClr val="002060"/>
                </a:solidFill>
                <a:latin typeface="Arial Unicode MS" panose="020B0604020202020204" pitchFamily="34" charset="-122"/>
                <a:ea typeface="黑体" panose="02010609060101010101" pitchFamily="49" charset="-122"/>
              </a:rPr>
              <a:t>名词，声望，声名</a:t>
            </a:r>
          </a:p>
        </p:txBody>
      </p:sp>
      <p:sp>
        <p:nvSpPr>
          <p:cNvPr id="53257" name="Text Box 9"/>
          <p:cNvSpPr txBox="1">
            <a:spLocks noChangeArrowheads="1"/>
          </p:cNvSpPr>
          <p:nvPr/>
        </p:nvSpPr>
        <p:spPr bwMode="auto">
          <a:xfrm>
            <a:off x="4419600" y="4953000"/>
            <a:ext cx="2209800" cy="528638"/>
          </a:xfrm>
          <a:prstGeom prst="rect">
            <a:avLst/>
          </a:prstGeom>
          <a:noFill/>
          <a:ln w="9525" cmpd="sng">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2800" b="1">
                <a:solidFill>
                  <a:srgbClr val="002060"/>
                </a:solidFill>
                <a:latin typeface="Arial Unicode MS" panose="020B0604020202020204" pitchFamily="34" charset="-122"/>
                <a:ea typeface="黑体" panose="02010609060101010101" pitchFamily="49" charset="-122"/>
              </a:rPr>
              <a:t>动词，闻名</a:t>
            </a:r>
          </a:p>
        </p:txBody>
      </p:sp>
      <p:sp>
        <p:nvSpPr>
          <p:cNvPr id="53258" name="Text Box 10"/>
          <p:cNvSpPr txBox="1">
            <a:spLocks noChangeArrowheads="1"/>
          </p:cNvSpPr>
          <p:nvPr/>
        </p:nvSpPr>
        <p:spPr bwMode="auto">
          <a:xfrm>
            <a:off x="4038600" y="5684520"/>
            <a:ext cx="3276600" cy="528638"/>
          </a:xfrm>
          <a:prstGeom prst="rect">
            <a:avLst/>
          </a:prstGeom>
          <a:noFill/>
          <a:ln w="9525" cmpd="sng">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2800" b="1">
                <a:solidFill>
                  <a:srgbClr val="002060"/>
                </a:solidFill>
                <a:latin typeface="Arial Unicode MS" panose="020B0604020202020204" pitchFamily="34" charset="-122"/>
                <a:ea typeface="黑体" panose="02010609060101010101" pitchFamily="49" charset="-122"/>
              </a:rPr>
              <a:t>动词，闻名，出名</a:t>
            </a:r>
          </a:p>
        </p:txBody>
      </p:sp>
    </p:spTree>
    <p:extLst>
      <p:ext uri="{BB962C8B-B14F-4D97-AF65-F5344CB8AC3E}">
        <p14:creationId xmlns:p14="http://schemas.microsoft.com/office/powerpoint/2010/main" val="208055355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3251"/>
                                        </p:tgtEl>
                                        <p:attrNameLst>
                                          <p:attrName>style.visibility</p:attrName>
                                        </p:attrNameLst>
                                      </p:cBhvr>
                                      <p:to>
                                        <p:strVal val="visible"/>
                                      </p:to>
                                    </p:set>
                                    <p:animEffect transition="in" filter="blinds(horizontal)">
                                      <p:cBhvr>
                                        <p:cTn id="7" dur="500"/>
                                        <p:tgtEl>
                                          <p:spTgt spid="5325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3252"/>
                                        </p:tgtEl>
                                        <p:attrNameLst>
                                          <p:attrName>style.visibility</p:attrName>
                                        </p:attrNameLst>
                                      </p:cBhvr>
                                      <p:to>
                                        <p:strVal val="visible"/>
                                      </p:to>
                                    </p:set>
                                    <p:animEffect transition="in" filter="box(in)">
                                      <p:cBhvr>
                                        <p:cTn id="12" dur="500"/>
                                        <p:tgtEl>
                                          <p:spTgt spid="5325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3253"/>
                                        </p:tgtEl>
                                        <p:attrNameLst>
                                          <p:attrName>style.visibility</p:attrName>
                                        </p:attrNameLst>
                                      </p:cBhvr>
                                      <p:to>
                                        <p:strVal val="visible"/>
                                      </p:to>
                                    </p:set>
                                    <p:animEffect transition="in" filter="checkerboard(across)">
                                      <p:cBhvr>
                                        <p:cTn id="17" dur="500"/>
                                        <p:tgtEl>
                                          <p:spTgt spid="5325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26" fill="hold" grpId="0" nodeType="clickEffect">
                                  <p:stCondLst>
                                    <p:cond delay="0"/>
                                  </p:stCondLst>
                                  <p:childTnLst>
                                    <p:set>
                                      <p:cBhvr>
                                        <p:cTn id="21" dur="1" fill="hold">
                                          <p:stCondLst>
                                            <p:cond delay="0"/>
                                          </p:stCondLst>
                                        </p:cTn>
                                        <p:tgtEl>
                                          <p:spTgt spid="53254"/>
                                        </p:tgtEl>
                                        <p:attrNameLst>
                                          <p:attrName>style.visibility</p:attrName>
                                        </p:attrNameLst>
                                      </p:cBhvr>
                                      <p:to>
                                        <p:strVal val="visible"/>
                                      </p:to>
                                    </p:set>
                                    <p:animEffect transition="in" filter="barn(inHorizontal)">
                                      <p:cBhvr>
                                        <p:cTn id="22" dur="500"/>
                                        <p:tgtEl>
                                          <p:spTgt spid="5325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6" presetClass="entr" presetSubtype="42" fill="hold" grpId="0" nodeType="clickEffect">
                                  <p:stCondLst>
                                    <p:cond delay="0"/>
                                  </p:stCondLst>
                                  <p:childTnLst>
                                    <p:set>
                                      <p:cBhvr>
                                        <p:cTn id="26" dur="1" fill="hold">
                                          <p:stCondLst>
                                            <p:cond delay="0"/>
                                          </p:stCondLst>
                                        </p:cTn>
                                        <p:tgtEl>
                                          <p:spTgt spid="53255"/>
                                        </p:tgtEl>
                                        <p:attrNameLst>
                                          <p:attrName>style.visibility</p:attrName>
                                        </p:attrNameLst>
                                      </p:cBhvr>
                                      <p:to>
                                        <p:strVal val="visible"/>
                                      </p:to>
                                    </p:set>
                                    <p:animEffect transition="in" filter="barn(outHorizontal)">
                                      <p:cBhvr>
                                        <p:cTn id="27" dur="500"/>
                                        <p:tgtEl>
                                          <p:spTgt spid="5325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3256"/>
                                        </p:tgtEl>
                                        <p:attrNameLst>
                                          <p:attrName>style.visibility</p:attrName>
                                        </p:attrNameLst>
                                      </p:cBhvr>
                                      <p:to>
                                        <p:strVal val="visible"/>
                                      </p:to>
                                    </p:set>
                                    <p:animEffect transition="in" filter="blinds(horizontal)">
                                      <p:cBhvr>
                                        <p:cTn id="32" dur="500"/>
                                        <p:tgtEl>
                                          <p:spTgt spid="5325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53257"/>
                                        </p:tgtEl>
                                        <p:attrNameLst>
                                          <p:attrName>style.visibility</p:attrName>
                                        </p:attrNameLst>
                                      </p:cBhvr>
                                      <p:to>
                                        <p:strVal val="visible"/>
                                      </p:to>
                                    </p:set>
                                    <p:animEffect transition="in" filter="box(in)">
                                      <p:cBhvr>
                                        <p:cTn id="37" dur="500"/>
                                        <p:tgtEl>
                                          <p:spTgt spid="53257"/>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53258"/>
                                        </p:tgtEl>
                                        <p:attrNameLst>
                                          <p:attrName>style.visibility</p:attrName>
                                        </p:attrNameLst>
                                      </p:cBhvr>
                                      <p:to>
                                        <p:strVal val="visible"/>
                                      </p:to>
                                    </p:set>
                                    <p:animEffect transition="in" filter="checkerboard(across)">
                                      <p:cBhvr>
                                        <p:cTn id="42" dur="500"/>
                                        <p:tgtEl>
                                          <p:spTgt spid="532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animBg="1" autoUpdateAnimBg="0"/>
      <p:bldP spid="53252" grpId="0" animBg="1" autoUpdateAnimBg="0"/>
      <p:bldP spid="53253" grpId="0" animBg="1" autoUpdateAnimBg="0"/>
      <p:bldP spid="53254" grpId="0" animBg="1" autoUpdateAnimBg="0"/>
      <p:bldP spid="53255" grpId="0" animBg="1" autoUpdateAnimBg="0"/>
      <p:bldP spid="53256" grpId="0" animBg="1" autoUpdateAnimBg="0"/>
      <p:bldP spid="53257" grpId="0" animBg="1" autoUpdateAnimBg="0"/>
      <p:bldP spid="53258" grpId="0" animBg="1" autoUpdateAnimBg="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ext Box 2"/>
          <p:cNvSpPr txBox="1">
            <a:spLocks noChangeArrowheads="1"/>
          </p:cNvSpPr>
          <p:nvPr/>
        </p:nvSpPr>
        <p:spPr bwMode="auto">
          <a:xfrm>
            <a:off x="228600" y="381000"/>
            <a:ext cx="7086600" cy="423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zh-CN" sz="3200" b="1" dirty="0">
                <a:latin typeface="黑体" panose="02010609060101010101" pitchFamily="49" charset="-122"/>
                <a:ea typeface="黑体" panose="02010609060101010101" pitchFamily="49" charset="-122"/>
              </a:rPr>
              <a:t>1</a:t>
            </a:r>
            <a:r>
              <a:rPr lang="zh-CN" sz="3200" b="1" dirty="0">
                <a:latin typeface="黑体" panose="02010609060101010101" pitchFamily="49" charset="-122"/>
                <a:ea typeface="黑体" panose="02010609060101010101" pitchFamily="49" charset="-122"/>
              </a:rPr>
              <a:t>、冀幸君之</a:t>
            </a:r>
            <a:r>
              <a:rPr lang="zh-CN" sz="3200" b="1" dirty="0">
                <a:solidFill>
                  <a:srgbClr val="FF3300"/>
                </a:solidFill>
                <a:latin typeface="黑体" panose="02010609060101010101" pitchFamily="49" charset="-122"/>
                <a:ea typeface="黑体" panose="02010609060101010101" pitchFamily="49" charset="-122"/>
              </a:rPr>
              <a:t>一</a:t>
            </a:r>
            <a:r>
              <a:rPr lang="zh-CN" sz="3200" b="1" dirty="0">
                <a:latin typeface="黑体" panose="02010609060101010101" pitchFamily="49" charset="-122"/>
                <a:ea typeface="黑体" panose="02010609060101010101" pitchFamily="49" charset="-122"/>
              </a:rPr>
              <a:t>悟</a:t>
            </a:r>
          </a:p>
          <a:p>
            <a:pPr>
              <a:spcBef>
                <a:spcPct val="50000"/>
              </a:spcBef>
            </a:pPr>
            <a:r>
              <a:rPr lang="zh-CN" altLang="zh-CN" sz="3200" b="1" dirty="0">
                <a:latin typeface="黑体" panose="02010609060101010101" pitchFamily="49" charset="-122"/>
                <a:ea typeface="黑体" panose="02010609060101010101" pitchFamily="49" charset="-122"/>
              </a:rPr>
              <a:t>2</a:t>
            </a:r>
            <a:r>
              <a:rPr lang="zh-CN" sz="3200" b="1" dirty="0">
                <a:latin typeface="黑体" panose="02010609060101010101" pitchFamily="49" charset="-122"/>
                <a:ea typeface="黑体" panose="02010609060101010101" pitchFamily="49" charset="-122"/>
              </a:rPr>
              <a:t>、俗之</a:t>
            </a:r>
            <a:r>
              <a:rPr lang="zh-CN" sz="3200" b="1" dirty="0">
                <a:solidFill>
                  <a:srgbClr val="FF3300"/>
                </a:solidFill>
                <a:latin typeface="黑体" panose="02010609060101010101" pitchFamily="49" charset="-122"/>
                <a:ea typeface="黑体" panose="02010609060101010101" pitchFamily="49" charset="-122"/>
              </a:rPr>
              <a:t>一</a:t>
            </a:r>
            <a:r>
              <a:rPr lang="zh-CN" sz="3200" b="1" dirty="0">
                <a:latin typeface="黑体" panose="02010609060101010101" pitchFamily="49" charset="-122"/>
                <a:ea typeface="黑体" panose="02010609060101010101" pitchFamily="49" charset="-122"/>
              </a:rPr>
              <a:t>改</a:t>
            </a:r>
          </a:p>
          <a:p>
            <a:pPr>
              <a:spcBef>
                <a:spcPct val="50000"/>
              </a:spcBef>
            </a:pPr>
            <a:r>
              <a:rPr lang="zh-CN" altLang="zh-CN" sz="3200" b="1" dirty="0">
                <a:latin typeface="黑体" panose="02010609060101010101" pitchFamily="49" charset="-122"/>
                <a:ea typeface="黑体" panose="02010609060101010101" pitchFamily="49" charset="-122"/>
              </a:rPr>
              <a:t>3</a:t>
            </a:r>
            <a:r>
              <a:rPr lang="zh-CN" sz="3200" b="1" dirty="0">
                <a:latin typeface="黑体" panose="02010609060101010101" pitchFamily="49" charset="-122"/>
                <a:ea typeface="黑体" panose="02010609060101010101" pitchFamily="49" charset="-122"/>
              </a:rPr>
              <a:t>、</a:t>
            </a:r>
            <a:r>
              <a:rPr lang="zh-CN" sz="3200" b="1" dirty="0">
                <a:solidFill>
                  <a:srgbClr val="FF3300"/>
                </a:solidFill>
                <a:latin typeface="黑体" panose="02010609060101010101" pitchFamily="49" charset="-122"/>
                <a:ea typeface="黑体" panose="02010609060101010101" pitchFamily="49" charset="-122"/>
              </a:rPr>
              <a:t>一</a:t>
            </a:r>
            <a:r>
              <a:rPr lang="zh-CN" sz="3200" b="1" dirty="0">
                <a:latin typeface="黑体" panose="02010609060101010101" pitchFamily="49" charset="-122"/>
                <a:ea typeface="黑体" panose="02010609060101010101" pitchFamily="49" charset="-122"/>
              </a:rPr>
              <a:t>篇之中三致志焉</a:t>
            </a:r>
          </a:p>
          <a:p>
            <a:pPr>
              <a:spcBef>
                <a:spcPct val="50000"/>
              </a:spcBef>
            </a:pPr>
            <a:r>
              <a:rPr lang="zh-CN" altLang="zh-CN" sz="3200" b="1" dirty="0">
                <a:latin typeface="黑体" panose="02010609060101010101" pitchFamily="49" charset="-122"/>
                <a:ea typeface="黑体" panose="02010609060101010101" pitchFamily="49" charset="-122"/>
              </a:rPr>
              <a:t>4</a:t>
            </a:r>
            <a:r>
              <a:rPr lang="zh-CN" sz="3200" b="1" dirty="0">
                <a:latin typeface="黑体" panose="02010609060101010101" pitchFamily="49" charset="-122"/>
                <a:ea typeface="黑体" panose="02010609060101010101" pitchFamily="49" charset="-122"/>
              </a:rPr>
              <a:t>、六王毕，四海</a:t>
            </a:r>
            <a:r>
              <a:rPr lang="zh-CN" sz="3200" b="1" dirty="0">
                <a:solidFill>
                  <a:srgbClr val="FF3300"/>
                </a:solidFill>
                <a:latin typeface="黑体" panose="02010609060101010101" pitchFamily="49" charset="-122"/>
                <a:ea typeface="黑体" panose="02010609060101010101" pitchFamily="49" charset="-122"/>
              </a:rPr>
              <a:t>一</a:t>
            </a:r>
          </a:p>
          <a:p>
            <a:pPr>
              <a:spcBef>
                <a:spcPct val="50000"/>
              </a:spcBef>
            </a:pPr>
            <a:r>
              <a:rPr lang="zh-CN" altLang="zh-CN" sz="3200" b="1" dirty="0">
                <a:latin typeface="黑体" panose="02010609060101010101" pitchFamily="49" charset="-122"/>
                <a:ea typeface="黑体" panose="02010609060101010101" pitchFamily="49" charset="-122"/>
              </a:rPr>
              <a:t>5</a:t>
            </a:r>
            <a:r>
              <a:rPr lang="zh-CN" sz="3200" b="1" dirty="0">
                <a:latin typeface="黑体" panose="02010609060101010101" pitchFamily="49" charset="-122"/>
                <a:ea typeface="黑体" panose="02010609060101010101" pitchFamily="49" charset="-122"/>
              </a:rPr>
              <a:t>、而或长烟</a:t>
            </a:r>
            <a:r>
              <a:rPr lang="zh-CN" sz="3200" b="1" dirty="0">
                <a:solidFill>
                  <a:srgbClr val="FF3300"/>
                </a:solidFill>
                <a:latin typeface="黑体" panose="02010609060101010101" pitchFamily="49" charset="-122"/>
                <a:ea typeface="黑体" panose="02010609060101010101" pitchFamily="49" charset="-122"/>
              </a:rPr>
              <a:t>一</a:t>
            </a:r>
            <a:r>
              <a:rPr lang="zh-CN" sz="3200" b="1" dirty="0">
                <a:latin typeface="黑体" panose="02010609060101010101" pitchFamily="49" charset="-122"/>
                <a:ea typeface="黑体" panose="02010609060101010101" pitchFamily="49" charset="-122"/>
              </a:rPr>
              <a:t>空，一碧万顷</a:t>
            </a:r>
          </a:p>
          <a:p>
            <a:pPr>
              <a:spcBef>
                <a:spcPct val="50000"/>
              </a:spcBef>
            </a:pPr>
            <a:r>
              <a:rPr lang="zh-CN" altLang="zh-CN" sz="3200" b="1" dirty="0">
                <a:latin typeface="黑体" panose="02010609060101010101" pitchFamily="49" charset="-122"/>
                <a:ea typeface="黑体" panose="02010609060101010101" pitchFamily="49" charset="-122"/>
              </a:rPr>
              <a:t>6</a:t>
            </a:r>
            <a:r>
              <a:rPr lang="zh-CN" sz="3200" b="1" dirty="0">
                <a:latin typeface="黑体" panose="02010609060101010101" pitchFamily="49" charset="-122"/>
                <a:ea typeface="黑体" panose="02010609060101010101" pitchFamily="49" charset="-122"/>
              </a:rPr>
              <a:t>、孰能</a:t>
            </a:r>
            <a:r>
              <a:rPr lang="zh-CN" sz="3200" b="1" dirty="0">
                <a:solidFill>
                  <a:srgbClr val="FF3300"/>
                </a:solidFill>
                <a:latin typeface="黑体" panose="02010609060101010101" pitchFamily="49" charset="-122"/>
                <a:ea typeface="黑体" panose="02010609060101010101" pitchFamily="49" charset="-122"/>
              </a:rPr>
              <a:t>一</a:t>
            </a:r>
            <a:r>
              <a:rPr lang="zh-CN" sz="3200" b="1" dirty="0">
                <a:latin typeface="黑体" panose="02010609060101010101" pitchFamily="49" charset="-122"/>
                <a:ea typeface="黑体" panose="02010609060101010101" pitchFamily="49" charset="-122"/>
              </a:rPr>
              <a:t>之</a:t>
            </a:r>
          </a:p>
        </p:txBody>
      </p:sp>
      <p:sp>
        <p:nvSpPr>
          <p:cNvPr id="54275" name="Text Box 3"/>
          <p:cNvSpPr txBox="1">
            <a:spLocks noChangeArrowheads="1"/>
          </p:cNvSpPr>
          <p:nvPr/>
        </p:nvSpPr>
        <p:spPr bwMode="auto">
          <a:xfrm>
            <a:off x="4191000" y="438150"/>
            <a:ext cx="2438400" cy="588963"/>
          </a:xfrm>
          <a:prstGeom prst="rect">
            <a:avLst/>
          </a:prstGeom>
          <a:noFill/>
          <a:ln w="9525" cmpd="sng">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200" b="1">
                <a:solidFill>
                  <a:srgbClr val="0000FF"/>
                </a:solidFill>
                <a:ea typeface="黑体" panose="02010609060101010101" pitchFamily="49" charset="-122"/>
              </a:rPr>
              <a:t>副词，一旦</a:t>
            </a:r>
          </a:p>
        </p:txBody>
      </p:sp>
      <p:sp>
        <p:nvSpPr>
          <p:cNvPr id="54276" name="Text Box 4"/>
          <p:cNvSpPr txBox="1">
            <a:spLocks noChangeArrowheads="1"/>
          </p:cNvSpPr>
          <p:nvPr/>
        </p:nvSpPr>
        <p:spPr bwMode="auto">
          <a:xfrm>
            <a:off x="3352800" y="1150620"/>
            <a:ext cx="3810000" cy="588963"/>
          </a:xfrm>
          <a:prstGeom prst="rect">
            <a:avLst/>
          </a:prstGeom>
          <a:noFill/>
          <a:ln w="9525" cmpd="sng">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200" b="1" dirty="0">
                <a:solidFill>
                  <a:srgbClr val="0000FF"/>
                </a:solidFill>
                <a:ea typeface="黑体" panose="02010609060101010101" pitchFamily="49" charset="-122"/>
              </a:rPr>
              <a:t>副词，全部、全都</a:t>
            </a:r>
          </a:p>
        </p:txBody>
      </p:sp>
      <p:sp>
        <p:nvSpPr>
          <p:cNvPr id="54277" name="Text Box 5"/>
          <p:cNvSpPr txBox="1">
            <a:spLocks noChangeArrowheads="1"/>
          </p:cNvSpPr>
          <p:nvPr/>
        </p:nvSpPr>
        <p:spPr bwMode="auto">
          <a:xfrm>
            <a:off x="4572000" y="1828800"/>
            <a:ext cx="1219200" cy="588963"/>
          </a:xfrm>
          <a:prstGeom prst="rect">
            <a:avLst/>
          </a:prstGeom>
          <a:noFill/>
          <a:ln w="9525" cmpd="sng">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200" b="1">
                <a:solidFill>
                  <a:srgbClr val="0000FF"/>
                </a:solidFill>
                <a:ea typeface="黑体" panose="02010609060101010101" pitchFamily="49" charset="-122"/>
              </a:rPr>
              <a:t>数词</a:t>
            </a:r>
          </a:p>
        </p:txBody>
      </p:sp>
      <p:sp>
        <p:nvSpPr>
          <p:cNvPr id="54278" name="Text Box 6"/>
          <p:cNvSpPr txBox="1">
            <a:spLocks noChangeArrowheads="1"/>
          </p:cNvSpPr>
          <p:nvPr/>
        </p:nvSpPr>
        <p:spPr bwMode="auto">
          <a:xfrm>
            <a:off x="4267200" y="2590800"/>
            <a:ext cx="2362200" cy="588963"/>
          </a:xfrm>
          <a:prstGeom prst="rect">
            <a:avLst/>
          </a:prstGeom>
          <a:noFill/>
          <a:ln w="9525" cmpd="sng">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200" b="1" dirty="0">
                <a:solidFill>
                  <a:srgbClr val="0000FF"/>
                </a:solidFill>
                <a:ea typeface="黑体" panose="02010609060101010101" pitchFamily="49" charset="-122"/>
              </a:rPr>
              <a:t>动词，统一</a:t>
            </a:r>
          </a:p>
        </p:txBody>
      </p:sp>
      <p:sp>
        <p:nvSpPr>
          <p:cNvPr id="54279" name="Text Box 7"/>
          <p:cNvSpPr txBox="1">
            <a:spLocks noChangeArrowheads="1"/>
          </p:cNvSpPr>
          <p:nvPr/>
        </p:nvSpPr>
        <p:spPr bwMode="auto">
          <a:xfrm>
            <a:off x="2895600" y="4069080"/>
            <a:ext cx="2362200" cy="588963"/>
          </a:xfrm>
          <a:prstGeom prst="rect">
            <a:avLst/>
          </a:prstGeom>
          <a:noFill/>
          <a:ln w="9525" cmpd="sng">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200" b="1" dirty="0">
                <a:solidFill>
                  <a:srgbClr val="0000FF"/>
                </a:solidFill>
                <a:ea typeface="黑体" panose="02010609060101010101" pitchFamily="49" charset="-122"/>
              </a:rPr>
              <a:t>动词，统一</a:t>
            </a:r>
          </a:p>
        </p:txBody>
      </p:sp>
      <p:sp>
        <p:nvSpPr>
          <p:cNvPr id="54280" name="Text Box 8"/>
          <p:cNvSpPr txBox="1">
            <a:spLocks noChangeArrowheads="1"/>
          </p:cNvSpPr>
          <p:nvPr/>
        </p:nvSpPr>
        <p:spPr bwMode="auto">
          <a:xfrm>
            <a:off x="5745480" y="3352800"/>
            <a:ext cx="2514600" cy="588963"/>
          </a:xfrm>
          <a:prstGeom prst="rect">
            <a:avLst/>
          </a:prstGeom>
          <a:noFill/>
          <a:ln w="9525" cmpd="sng">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200" b="1" dirty="0">
                <a:solidFill>
                  <a:srgbClr val="0000FF"/>
                </a:solidFill>
                <a:ea typeface="黑体" panose="02010609060101010101" pitchFamily="49" charset="-122"/>
              </a:rPr>
              <a:t>副词，完全</a:t>
            </a:r>
          </a:p>
        </p:txBody>
      </p:sp>
    </p:spTree>
    <p:extLst>
      <p:ext uri="{BB962C8B-B14F-4D97-AF65-F5344CB8AC3E}">
        <p14:creationId xmlns:p14="http://schemas.microsoft.com/office/powerpoint/2010/main" val="296508714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4275"/>
                                        </p:tgtEl>
                                        <p:attrNameLst>
                                          <p:attrName>style.visibility</p:attrName>
                                        </p:attrNameLst>
                                      </p:cBhvr>
                                      <p:to>
                                        <p:strVal val="visible"/>
                                      </p:to>
                                    </p:set>
                                    <p:anim calcmode="lin" valueType="num">
                                      <p:cBhvr additive="base">
                                        <p:cTn id="7" dur="500" fill="hold"/>
                                        <p:tgtEl>
                                          <p:spTgt spid="54275"/>
                                        </p:tgtEl>
                                        <p:attrNameLst>
                                          <p:attrName>ppt_x</p:attrName>
                                        </p:attrNameLst>
                                      </p:cBhvr>
                                      <p:tavLst>
                                        <p:tav tm="0">
                                          <p:val>
                                            <p:strVal val="0-#ppt_w/2"/>
                                          </p:val>
                                        </p:tav>
                                        <p:tav tm="100000">
                                          <p:val>
                                            <p:strVal val="#ppt_x"/>
                                          </p:val>
                                        </p:tav>
                                      </p:tavLst>
                                    </p:anim>
                                    <p:anim calcmode="lin" valueType="num">
                                      <p:cBhvr additive="base">
                                        <p:cTn id="8" dur="500" fill="hold"/>
                                        <p:tgtEl>
                                          <p:spTgt spid="54275"/>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4276"/>
                                        </p:tgtEl>
                                        <p:attrNameLst>
                                          <p:attrName>style.visibility</p:attrName>
                                        </p:attrNameLst>
                                      </p:cBhvr>
                                      <p:to>
                                        <p:strVal val="visible"/>
                                      </p:to>
                                    </p:set>
                                    <p:anim calcmode="lin" valueType="num">
                                      <p:cBhvr additive="base">
                                        <p:cTn id="13" dur="500" fill="hold"/>
                                        <p:tgtEl>
                                          <p:spTgt spid="54276"/>
                                        </p:tgtEl>
                                        <p:attrNameLst>
                                          <p:attrName>ppt_x</p:attrName>
                                        </p:attrNameLst>
                                      </p:cBhvr>
                                      <p:tavLst>
                                        <p:tav tm="0">
                                          <p:val>
                                            <p:strVal val="0-#ppt_w/2"/>
                                          </p:val>
                                        </p:tav>
                                        <p:tav tm="100000">
                                          <p:val>
                                            <p:strVal val="#ppt_x"/>
                                          </p:val>
                                        </p:tav>
                                      </p:tavLst>
                                    </p:anim>
                                    <p:anim calcmode="lin" valueType="num">
                                      <p:cBhvr additive="base">
                                        <p:cTn id="14" dur="500" fill="hold"/>
                                        <p:tgtEl>
                                          <p:spTgt spid="54276"/>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4277"/>
                                        </p:tgtEl>
                                        <p:attrNameLst>
                                          <p:attrName>style.visibility</p:attrName>
                                        </p:attrNameLst>
                                      </p:cBhvr>
                                      <p:to>
                                        <p:strVal val="visible"/>
                                      </p:to>
                                    </p:set>
                                    <p:anim calcmode="lin" valueType="num">
                                      <p:cBhvr additive="base">
                                        <p:cTn id="19" dur="500" fill="hold"/>
                                        <p:tgtEl>
                                          <p:spTgt spid="54277"/>
                                        </p:tgtEl>
                                        <p:attrNameLst>
                                          <p:attrName>ppt_x</p:attrName>
                                        </p:attrNameLst>
                                      </p:cBhvr>
                                      <p:tavLst>
                                        <p:tav tm="0">
                                          <p:val>
                                            <p:strVal val="0-#ppt_w/2"/>
                                          </p:val>
                                        </p:tav>
                                        <p:tav tm="100000">
                                          <p:val>
                                            <p:strVal val="#ppt_x"/>
                                          </p:val>
                                        </p:tav>
                                      </p:tavLst>
                                    </p:anim>
                                    <p:anim calcmode="lin" valueType="num">
                                      <p:cBhvr additive="base">
                                        <p:cTn id="20" dur="500" fill="hold"/>
                                        <p:tgtEl>
                                          <p:spTgt spid="54277"/>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4278"/>
                                        </p:tgtEl>
                                        <p:attrNameLst>
                                          <p:attrName>style.visibility</p:attrName>
                                        </p:attrNameLst>
                                      </p:cBhvr>
                                      <p:to>
                                        <p:strVal val="visible"/>
                                      </p:to>
                                    </p:set>
                                    <p:anim calcmode="lin" valueType="num">
                                      <p:cBhvr additive="base">
                                        <p:cTn id="25" dur="500" fill="hold"/>
                                        <p:tgtEl>
                                          <p:spTgt spid="54278"/>
                                        </p:tgtEl>
                                        <p:attrNameLst>
                                          <p:attrName>ppt_x</p:attrName>
                                        </p:attrNameLst>
                                      </p:cBhvr>
                                      <p:tavLst>
                                        <p:tav tm="0">
                                          <p:val>
                                            <p:strVal val="0-#ppt_w/2"/>
                                          </p:val>
                                        </p:tav>
                                        <p:tav tm="100000">
                                          <p:val>
                                            <p:strVal val="#ppt_x"/>
                                          </p:val>
                                        </p:tav>
                                      </p:tavLst>
                                    </p:anim>
                                    <p:anim calcmode="lin" valueType="num">
                                      <p:cBhvr additive="base">
                                        <p:cTn id="26" dur="500" fill="hold"/>
                                        <p:tgtEl>
                                          <p:spTgt spid="54278"/>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54280"/>
                                        </p:tgtEl>
                                        <p:attrNameLst>
                                          <p:attrName>style.visibility</p:attrName>
                                        </p:attrNameLst>
                                      </p:cBhvr>
                                      <p:to>
                                        <p:strVal val="visible"/>
                                      </p:to>
                                    </p:set>
                                    <p:anim calcmode="lin" valueType="num">
                                      <p:cBhvr additive="base">
                                        <p:cTn id="31" dur="500" fill="hold"/>
                                        <p:tgtEl>
                                          <p:spTgt spid="54280"/>
                                        </p:tgtEl>
                                        <p:attrNameLst>
                                          <p:attrName>ppt_x</p:attrName>
                                        </p:attrNameLst>
                                      </p:cBhvr>
                                      <p:tavLst>
                                        <p:tav tm="0">
                                          <p:val>
                                            <p:strVal val="0-#ppt_w/2"/>
                                          </p:val>
                                        </p:tav>
                                        <p:tav tm="100000">
                                          <p:val>
                                            <p:strVal val="#ppt_x"/>
                                          </p:val>
                                        </p:tav>
                                      </p:tavLst>
                                    </p:anim>
                                    <p:anim calcmode="lin" valueType="num">
                                      <p:cBhvr additive="base">
                                        <p:cTn id="32" dur="500" fill="hold"/>
                                        <p:tgtEl>
                                          <p:spTgt spid="54280"/>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54279"/>
                                        </p:tgtEl>
                                        <p:attrNameLst>
                                          <p:attrName>style.visibility</p:attrName>
                                        </p:attrNameLst>
                                      </p:cBhvr>
                                      <p:to>
                                        <p:strVal val="visible"/>
                                      </p:to>
                                    </p:set>
                                    <p:anim calcmode="lin" valueType="num">
                                      <p:cBhvr additive="base">
                                        <p:cTn id="37" dur="500" fill="hold"/>
                                        <p:tgtEl>
                                          <p:spTgt spid="54279"/>
                                        </p:tgtEl>
                                        <p:attrNameLst>
                                          <p:attrName>ppt_x</p:attrName>
                                        </p:attrNameLst>
                                      </p:cBhvr>
                                      <p:tavLst>
                                        <p:tav tm="0">
                                          <p:val>
                                            <p:strVal val="0-#ppt_w/2"/>
                                          </p:val>
                                        </p:tav>
                                        <p:tav tm="100000">
                                          <p:val>
                                            <p:strVal val="#ppt_x"/>
                                          </p:val>
                                        </p:tav>
                                      </p:tavLst>
                                    </p:anim>
                                    <p:anim calcmode="lin" valueType="num">
                                      <p:cBhvr additive="base">
                                        <p:cTn id="38" dur="500" fill="hold"/>
                                        <p:tgtEl>
                                          <p:spTgt spid="542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animBg="1" autoUpdateAnimBg="0"/>
      <p:bldP spid="54276" grpId="0" animBg="1" autoUpdateAnimBg="0"/>
      <p:bldP spid="54277" grpId="0" animBg="1" autoUpdateAnimBg="0"/>
      <p:bldP spid="54278" grpId="0" animBg="1" autoUpdateAnimBg="0"/>
      <p:bldP spid="54279" grpId="0" animBg="1" autoUpdateAnimBg="0"/>
      <p:bldP spid="54280" grpId="0" animBg="1" autoUpdateAnimBg="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ext Box 2"/>
          <p:cNvSpPr txBox="1">
            <a:spLocks noChangeArrowheads="1"/>
          </p:cNvSpPr>
          <p:nvPr/>
        </p:nvSpPr>
        <p:spPr bwMode="auto">
          <a:xfrm>
            <a:off x="457200" y="152400"/>
            <a:ext cx="5791200" cy="435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sz="4000" b="1" u="sng" dirty="0">
                <a:solidFill>
                  <a:srgbClr val="9900FF"/>
                </a:solidFill>
                <a:ea typeface="黑体" panose="02010609060101010101" pitchFamily="49" charset="-122"/>
              </a:rPr>
              <a:t>焉：</a:t>
            </a:r>
          </a:p>
          <a:p>
            <a:pPr>
              <a:spcBef>
                <a:spcPct val="50000"/>
              </a:spcBef>
            </a:pPr>
            <a:r>
              <a:rPr lang="zh-CN" sz="3200" b="1" dirty="0">
                <a:ea typeface="黑体" panose="02010609060101010101" pitchFamily="49" charset="-122"/>
              </a:rPr>
              <a:t>愿得张仪而甘心</a:t>
            </a:r>
            <a:r>
              <a:rPr lang="zh-CN" sz="3200" b="1" dirty="0">
                <a:solidFill>
                  <a:srgbClr val="FF0000"/>
                </a:solidFill>
                <a:ea typeface="黑体" panose="02010609060101010101" pitchFamily="49" charset="-122"/>
              </a:rPr>
              <a:t>焉</a:t>
            </a:r>
          </a:p>
          <a:p>
            <a:pPr>
              <a:spcBef>
                <a:spcPct val="50000"/>
              </a:spcBef>
            </a:pPr>
            <a:r>
              <a:rPr lang="zh-CN" sz="3200" b="1" dirty="0">
                <a:ea typeface="黑体" panose="02010609060101010101" pitchFamily="49" charset="-122"/>
              </a:rPr>
              <a:t>姜氏欲之，</a:t>
            </a:r>
            <a:r>
              <a:rPr lang="zh-CN" sz="3200" b="1" dirty="0">
                <a:solidFill>
                  <a:srgbClr val="FF3300"/>
                </a:solidFill>
                <a:ea typeface="黑体" panose="02010609060101010101" pitchFamily="49" charset="-122"/>
              </a:rPr>
              <a:t>焉</a:t>
            </a:r>
            <a:r>
              <a:rPr lang="zh-CN" sz="3200" b="1" dirty="0">
                <a:ea typeface="黑体" panose="02010609060101010101" pitchFamily="49" charset="-122"/>
              </a:rPr>
              <a:t>辟害</a:t>
            </a:r>
          </a:p>
          <a:p>
            <a:pPr>
              <a:spcBef>
                <a:spcPct val="50000"/>
              </a:spcBef>
            </a:pPr>
            <a:r>
              <a:rPr lang="zh-CN" sz="3200" b="1" dirty="0">
                <a:ea typeface="黑体" panose="02010609060101010101" pitchFamily="49" charset="-122"/>
              </a:rPr>
              <a:t>而惴惴</a:t>
            </a:r>
            <a:r>
              <a:rPr lang="zh-CN" sz="3200" b="1" dirty="0">
                <a:solidFill>
                  <a:srgbClr val="FF3300"/>
                </a:solidFill>
                <a:ea typeface="黑体" panose="02010609060101010101" pitchFamily="49" charset="-122"/>
              </a:rPr>
              <a:t>焉</a:t>
            </a:r>
            <a:r>
              <a:rPr lang="zh-CN" sz="3200" b="1" dirty="0">
                <a:ea typeface="黑体" panose="02010609060101010101" pitchFamily="49" charset="-122"/>
              </a:rPr>
              <a:t>摩玩不已</a:t>
            </a:r>
          </a:p>
          <a:p>
            <a:pPr>
              <a:spcBef>
                <a:spcPct val="50000"/>
              </a:spcBef>
            </a:pPr>
            <a:r>
              <a:rPr lang="zh-CN" sz="3200" b="1" dirty="0">
                <a:ea typeface="黑体" panose="02010609060101010101" pitchFamily="49" charset="-122"/>
              </a:rPr>
              <a:t>世与我而相违，复驾言兮</a:t>
            </a:r>
            <a:r>
              <a:rPr lang="zh-CN" sz="3200" b="1" dirty="0">
                <a:solidFill>
                  <a:srgbClr val="FF3300"/>
                </a:solidFill>
                <a:ea typeface="黑体" panose="02010609060101010101" pitchFamily="49" charset="-122"/>
              </a:rPr>
              <a:t>焉</a:t>
            </a:r>
            <a:r>
              <a:rPr lang="zh-CN" sz="3200" b="1" dirty="0">
                <a:ea typeface="黑体" panose="02010609060101010101" pitchFamily="49" charset="-122"/>
              </a:rPr>
              <a:t>求</a:t>
            </a:r>
          </a:p>
          <a:p>
            <a:pPr>
              <a:spcBef>
                <a:spcPct val="50000"/>
              </a:spcBef>
            </a:pPr>
            <a:r>
              <a:rPr lang="zh-CN" sz="3200" b="1" dirty="0">
                <a:ea typeface="黑体" panose="02010609060101010101" pitchFamily="49" charset="-122"/>
              </a:rPr>
              <a:t>三人行，则必有我师</a:t>
            </a:r>
            <a:r>
              <a:rPr lang="zh-CN" sz="3200" b="1" dirty="0">
                <a:solidFill>
                  <a:srgbClr val="FF3300"/>
                </a:solidFill>
                <a:ea typeface="黑体" panose="02010609060101010101" pitchFamily="49" charset="-122"/>
              </a:rPr>
              <a:t>焉</a:t>
            </a:r>
          </a:p>
        </p:txBody>
      </p:sp>
      <p:sp>
        <p:nvSpPr>
          <p:cNvPr id="55299" name="Text Box 3"/>
          <p:cNvSpPr txBox="1">
            <a:spLocks noChangeArrowheads="1"/>
          </p:cNvSpPr>
          <p:nvPr/>
        </p:nvSpPr>
        <p:spPr bwMode="auto">
          <a:xfrm>
            <a:off x="4140200" y="981075"/>
            <a:ext cx="154622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200" b="1">
                <a:solidFill>
                  <a:srgbClr val="FF0000"/>
                </a:solidFill>
                <a:ea typeface="黑体" panose="02010609060101010101" pitchFamily="49" charset="-122"/>
              </a:rPr>
              <a:t>语气词</a:t>
            </a:r>
          </a:p>
        </p:txBody>
      </p:sp>
      <p:sp>
        <p:nvSpPr>
          <p:cNvPr id="55300" name="Text Box 4"/>
          <p:cNvSpPr txBox="1">
            <a:spLocks noChangeArrowheads="1"/>
          </p:cNvSpPr>
          <p:nvPr/>
        </p:nvSpPr>
        <p:spPr bwMode="auto">
          <a:xfrm>
            <a:off x="4211638" y="1701800"/>
            <a:ext cx="4379912" cy="57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200" b="1">
                <a:solidFill>
                  <a:srgbClr val="FF0000"/>
                </a:solidFill>
                <a:ea typeface="黑体" panose="02010609060101010101" pitchFamily="49" charset="-122"/>
              </a:rPr>
              <a:t>疑问代词，哪里，怎么</a:t>
            </a:r>
          </a:p>
        </p:txBody>
      </p:sp>
      <p:sp>
        <p:nvSpPr>
          <p:cNvPr id="55301" name="Text Box 5"/>
          <p:cNvSpPr txBox="1">
            <a:spLocks noChangeArrowheads="1"/>
          </p:cNvSpPr>
          <p:nvPr/>
        </p:nvSpPr>
        <p:spPr bwMode="auto">
          <a:xfrm>
            <a:off x="4213225" y="2492375"/>
            <a:ext cx="4751388"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200" b="1">
                <a:solidFill>
                  <a:srgbClr val="FF0000"/>
                </a:solidFill>
                <a:latin typeface="黑体" panose="02010609060101010101" pitchFamily="49" charset="-122"/>
                <a:ea typeface="黑体" panose="02010609060101010101" pitchFamily="49" charset="-122"/>
              </a:rPr>
              <a:t>形容词词尾，相当于“然”</a:t>
            </a:r>
          </a:p>
        </p:txBody>
      </p:sp>
      <p:sp>
        <p:nvSpPr>
          <p:cNvPr id="55302" name="Text Box 6"/>
          <p:cNvSpPr txBox="1">
            <a:spLocks noChangeArrowheads="1"/>
          </p:cNvSpPr>
          <p:nvPr/>
        </p:nvSpPr>
        <p:spPr bwMode="auto">
          <a:xfrm>
            <a:off x="6096000" y="3214688"/>
            <a:ext cx="142875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200" b="1">
                <a:solidFill>
                  <a:srgbClr val="FF0000"/>
                </a:solidFill>
                <a:ea typeface="黑体" panose="02010609060101010101" pitchFamily="49" charset="-122"/>
              </a:rPr>
              <a:t>什么</a:t>
            </a:r>
          </a:p>
        </p:txBody>
      </p:sp>
      <p:sp>
        <p:nvSpPr>
          <p:cNvPr id="55303" name="Text Box 7"/>
          <p:cNvSpPr txBox="1">
            <a:spLocks noChangeArrowheads="1"/>
          </p:cNvSpPr>
          <p:nvPr/>
        </p:nvSpPr>
        <p:spPr bwMode="auto">
          <a:xfrm>
            <a:off x="5105400" y="3962400"/>
            <a:ext cx="28194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200" b="1">
                <a:solidFill>
                  <a:srgbClr val="FF0000"/>
                </a:solidFill>
                <a:ea typeface="黑体" panose="02010609060101010101" pitchFamily="49" charset="-122"/>
              </a:rPr>
              <a:t>兼词，于此</a:t>
            </a:r>
          </a:p>
        </p:txBody>
      </p:sp>
    </p:spTree>
    <p:extLst>
      <p:ext uri="{BB962C8B-B14F-4D97-AF65-F5344CB8AC3E}">
        <p14:creationId xmlns:p14="http://schemas.microsoft.com/office/powerpoint/2010/main" val="35465203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5298"/>
                                        </p:tgtEl>
                                        <p:attrNameLst>
                                          <p:attrName>style.visibility</p:attrName>
                                        </p:attrNameLst>
                                      </p:cBhvr>
                                      <p:to>
                                        <p:strVal val="visible"/>
                                      </p:to>
                                    </p:set>
                                    <p:animEffect transition="in" filter="blinds(horizontal)">
                                      <p:cBhvr>
                                        <p:cTn id="7" dur="500"/>
                                        <p:tgtEl>
                                          <p:spTgt spid="55298"/>
                                        </p:tgtEl>
                                      </p:cBhvr>
                                    </p:animEffect>
                                  </p:childTnLst>
                                  <p:subTnLst>
                                    <p:audio>
                                      <p:cMediaNode>
                                        <p:cTn display="0" masterRel="sameClick">
                                          <p:stCondLst>
                                            <p:cond evt="begin" delay="0">
                                              <p:tn val="5"/>
                                            </p:cond>
                                          </p:stCondLst>
                                          <p:endCondLst>
                                            <p:cond evt="onStopAudio" delay="0">
                                              <p:tgtEl>
                                                <p:sldTgt/>
                                              </p:tgtEl>
                                            </p:cond>
                                          </p:endCondLst>
                                        </p:cTn>
                                        <p:tgtEl>
                                          <p:sndTgt r:embed="rId2" name="projctor.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5299"/>
                                        </p:tgtEl>
                                        <p:attrNameLst>
                                          <p:attrName>style.visibility</p:attrName>
                                        </p:attrNameLst>
                                      </p:cBhvr>
                                      <p:to>
                                        <p:strVal val="visible"/>
                                      </p:to>
                                    </p:set>
                                    <p:animEffect transition="in" filter="blinds(horizontal)">
                                      <p:cBhvr>
                                        <p:cTn id="12" dur="500"/>
                                        <p:tgtEl>
                                          <p:spTgt spid="55299"/>
                                        </p:tgtEl>
                                      </p:cBhvr>
                                    </p:animEffect>
                                  </p:childTnLst>
                                  <p:subTnLst>
                                    <p:audio>
                                      <p:cMediaNode>
                                        <p:cTn display="0" masterRel="sameClick">
                                          <p:stCondLst>
                                            <p:cond evt="begin" delay="0">
                                              <p:tn val="10"/>
                                            </p:cond>
                                          </p:stCondLst>
                                          <p:endCondLst>
                                            <p:cond evt="onStopAudio" delay="0">
                                              <p:tgtEl>
                                                <p:sldTgt/>
                                              </p:tgtEl>
                                            </p:cond>
                                          </p:endCondLst>
                                        </p:cTn>
                                        <p:tgtEl>
                                          <p:sndTgt r:embed="rId2" name="projctor.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5300"/>
                                        </p:tgtEl>
                                        <p:attrNameLst>
                                          <p:attrName>style.visibility</p:attrName>
                                        </p:attrNameLst>
                                      </p:cBhvr>
                                      <p:to>
                                        <p:strVal val="visible"/>
                                      </p:to>
                                    </p:set>
                                    <p:animEffect transition="in" filter="blinds(horizontal)">
                                      <p:cBhvr>
                                        <p:cTn id="17" dur="500"/>
                                        <p:tgtEl>
                                          <p:spTgt spid="55300"/>
                                        </p:tgtEl>
                                      </p:cBhvr>
                                    </p:animEffect>
                                  </p:childTnLst>
                                  <p:subTnLst>
                                    <p:audio>
                                      <p:cMediaNode>
                                        <p:cTn display="0" masterRel="sameClick">
                                          <p:stCondLst>
                                            <p:cond evt="begin" delay="0">
                                              <p:tn val="15"/>
                                            </p:cond>
                                          </p:stCondLst>
                                          <p:endCondLst>
                                            <p:cond evt="onStopAudio" delay="0">
                                              <p:tgtEl>
                                                <p:sldTgt/>
                                              </p:tgtEl>
                                            </p:cond>
                                          </p:endCondLst>
                                        </p:cTn>
                                        <p:tgtEl>
                                          <p:sndTgt r:embed="rId2" name="projctor.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5301"/>
                                        </p:tgtEl>
                                        <p:attrNameLst>
                                          <p:attrName>style.visibility</p:attrName>
                                        </p:attrNameLst>
                                      </p:cBhvr>
                                      <p:to>
                                        <p:strVal val="visible"/>
                                      </p:to>
                                    </p:set>
                                    <p:animEffect transition="in" filter="blinds(horizontal)">
                                      <p:cBhvr>
                                        <p:cTn id="22" dur="500"/>
                                        <p:tgtEl>
                                          <p:spTgt spid="55301"/>
                                        </p:tgtEl>
                                      </p:cBhvr>
                                    </p:animEffect>
                                  </p:childTnLst>
                                  <p:subTnLst>
                                    <p:audio>
                                      <p:cMediaNode>
                                        <p:cTn display="0" masterRel="sameClick">
                                          <p:stCondLst>
                                            <p:cond evt="begin" delay="0">
                                              <p:tn val="20"/>
                                            </p:cond>
                                          </p:stCondLst>
                                          <p:endCondLst>
                                            <p:cond evt="onStopAudio" delay="0">
                                              <p:tgtEl>
                                                <p:sldTgt/>
                                              </p:tgtEl>
                                            </p:cond>
                                          </p:endCondLst>
                                        </p:cTn>
                                        <p:tgtEl>
                                          <p:sndTgt r:embed="rId2" name="projctor.wav"/>
                                        </p:tgtEl>
                                      </p:cMediaNode>
                                    </p:audio>
                                  </p:sub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5302"/>
                                        </p:tgtEl>
                                        <p:attrNameLst>
                                          <p:attrName>style.visibility</p:attrName>
                                        </p:attrNameLst>
                                      </p:cBhvr>
                                      <p:to>
                                        <p:strVal val="visible"/>
                                      </p:to>
                                    </p:set>
                                    <p:animEffect transition="in" filter="blinds(horizontal)">
                                      <p:cBhvr>
                                        <p:cTn id="27" dur="500"/>
                                        <p:tgtEl>
                                          <p:spTgt spid="55302"/>
                                        </p:tgtEl>
                                      </p:cBhvr>
                                    </p:animEffect>
                                  </p:childTnLst>
                                  <p:subTnLst>
                                    <p:audio>
                                      <p:cMediaNode>
                                        <p:cTn display="0" masterRel="sameClick">
                                          <p:stCondLst>
                                            <p:cond evt="begin" delay="0">
                                              <p:tn val="25"/>
                                            </p:cond>
                                          </p:stCondLst>
                                          <p:endCondLst>
                                            <p:cond evt="onStopAudio" delay="0">
                                              <p:tgtEl>
                                                <p:sldTgt/>
                                              </p:tgtEl>
                                            </p:cond>
                                          </p:endCondLst>
                                        </p:cTn>
                                        <p:tgtEl>
                                          <p:sndTgt r:embed="rId2" name="projctor.wav"/>
                                        </p:tgtEl>
                                      </p:cMediaNode>
                                    </p:audio>
                                  </p:sub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5303"/>
                                        </p:tgtEl>
                                        <p:attrNameLst>
                                          <p:attrName>style.visibility</p:attrName>
                                        </p:attrNameLst>
                                      </p:cBhvr>
                                      <p:to>
                                        <p:strVal val="visible"/>
                                      </p:to>
                                    </p:set>
                                    <p:animEffect transition="in" filter="blinds(horizontal)">
                                      <p:cBhvr>
                                        <p:cTn id="32" dur="500"/>
                                        <p:tgtEl>
                                          <p:spTgt spid="55303"/>
                                        </p:tgtEl>
                                      </p:cBhvr>
                                    </p:animEffect>
                                  </p:childTnLst>
                                  <p:subTnLst>
                                    <p:audio>
                                      <p:cMediaNode>
                                        <p:cTn display="0" masterRel="sameClick">
                                          <p:stCondLst>
                                            <p:cond evt="begin" delay="0">
                                              <p:tn val="30"/>
                                            </p:cond>
                                          </p:stCondLst>
                                          <p:endCondLst>
                                            <p:cond evt="onStopAudio" delay="0">
                                              <p:tgtEl>
                                                <p:sldTgt/>
                                              </p:tgtEl>
                                            </p:cond>
                                          </p:endCondLst>
                                        </p:cTn>
                                        <p:tgtEl>
                                          <p:sndTgt r:embed="rId2" name="projcto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8" grpId="0" autoUpdateAnimBg="0"/>
      <p:bldP spid="55299" grpId="0" autoUpdateAnimBg="0"/>
      <p:bldP spid="55300" grpId="0" autoUpdateAnimBg="0"/>
      <p:bldP spid="55301" grpId="0" autoUpdateAnimBg="0"/>
      <p:bldP spid="55302" grpId="0" autoUpdateAnimBg="0"/>
      <p:bldP spid="55303" grpId="0" autoUpdateAnimBg="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ext Box 2"/>
          <p:cNvSpPr txBox="1">
            <a:spLocks noChangeArrowheads="1"/>
          </p:cNvSpPr>
          <p:nvPr/>
        </p:nvSpPr>
        <p:spPr bwMode="auto">
          <a:xfrm>
            <a:off x="323850" y="549275"/>
            <a:ext cx="6564630" cy="5878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sz="4000" b="1" u="sng" dirty="0">
                <a:solidFill>
                  <a:srgbClr val="9900FF"/>
                </a:solidFill>
                <a:ea typeface="黑体" panose="02010609060101010101" pitchFamily="49" charset="-122"/>
              </a:rPr>
              <a:t>乃：</a:t>
            </a:r>
          </a:p>
          <a:p>
            <a:pPr>
              <a:spcBef>
                <a:spcPct val="50000"/>
              </a:spcBef>
            </a:pPr>
            <a:r>
              <a:rPr lang="zh-CN" sz="3200" b="1" dirty="0">
                <a:solidFill>
                  <a:srgbClr val="FF3300"/>
                </a:solidFill>
                <a:ea typeface="黑体" panose="02010609060101010101" pitchFamily="49" charset="-122"/>
              </a:rPr>
              <a:t>乃</a:t>
            </a:r>
            <a:r>
              <a:rPr lang="zh-CN" sz="3200" b="1" dirty="0">
                <a:ea typeface="黑体" panose="02010609060101010101" pitchFamily="49" charset="-122"/>
              </a:rPr>
              <a:t>令张仪佯去秦</a:t>
            </a:r>
          </a:p>
          <a:p>
            <a:pPr>
              <a:spcBef>
                <a:spcPct val="50000"/>
              </a:spcBef>
            </a:pPr>
            <a:r>
              <a:rPr lang="zh-CN" sz="3200" b="1" dirty="0">
                <a:ea typeface="黑体" panose="02010609060101010101" pitchFamily="49" charset="-122"/>
              </a:rPr>
              <a:t>设九宾于廷，臣</a:t>
            </a:r>
            <a:r>
              <a:rPr lang="zh-CN" sz="3200" b="1" dirty="0">
                <a:solidFill>
                  <a:srgbClr val="FF3300"/>
                </a:solidFill>
                <a:ea typeface="黑体" panose="02010609060101010101" pitchFamily="49" charset="-122"/>
              </a:rPr>
              <a:t>乃</a:t>
            </a:r>
            <a:r>
              <a:rPr lang="zh-CN" sz="3200" b="1" dirty="0">
                <a:ea typeface="黑体" panose="02010609060101010101" pitchFamily="49" charset="-122"/>
              </a:rPr>
              <a:t>敢上璧</a:t>
            </a:r>
          </a:p>
          <a:p>
            <a:pPr>
              <a:spcBef>
                <a:spcPct val="50000"/>
              </a:spcBef>
            </a:pPr>
            <a:r>
              <a:rPr lang="zh-CN" sz="3200" b="1" dirty="0">
                <a:ea typeface="黑体" panose="02010609060101010101" pitchFamily="49" charset="-122"/>
              </a:rPr>
              <a:t>今君</a:t>
            </a:r>
            <a:r>
              <a:rPr lang="zh-CN" sz="3200" b="1" dirty="0">
                <a:solidFill>
                  <a:srgbClr val="FF0000"/>
                </a:solidFill>
                <a:ea typeface="黑体" panose="02010609060101010101" pitchFamily="49" charset="-122"/>
              </a:rPr>
              <a:t>乃</a:t>
            </a:r>
            <a:r>
              <a:rPr lang="zh-CN" sz="3200" b="1" dirty="0">
                <a:ea typeface="黑体" panose="02010609060101010101" pitchFamily="49" charset="-122"/>
              </a:rPr>
              <a:t>亡赵走燕</a:t>
            </a:r>
          </a:p>
          <a:p>
            <a:pPr>
              <a:spcBef>
                <a:spcPct val="50000"/>
              </a:spcBef>
            </a:pPr>
            <a:r>
              <a:rPr lang="zh-CN" sz="3200" b="1" dirty="0">
                <a:ea typeface="黑体" panose="02010609060101010101" pitchFamily="49" charset="-122"/>
              </a:rPr>
              <a:t>若事之不济，此</a:t>
            </a:r>
            <a:r>
              <a:rPr lang="zh-CN" sz="3200" b="1" dirty="0">
                <a:solidFill>
                  <a:srgbClr val="FF0000"/>
                </a:solidFill>
                <a:ea typeface="黑体" panose="02010609060101010101" pitchFamily="49" charset="-122"/>
              </a:rPr>
              <a:t>乃</a:t>
            </a:r>
            <a:r>
              <a:rPr lang="zh-CN" sz="3200" b="1" dirty="0">
                <a:ea typeface="黑体" panose="02010609060101010101" pitchFamily="49" charset="-122"/>
              </a:rPr>
              <a:t>天也</a:t>
            </a:r>
          </a:p>
          <a:p>
            <a:pPr>
              <a:spcBef>
                <a:spcPct val="50000"/>
              </a:spcBef>
            </a:pPr>
            <a:r>
              <a:rPr lang="zh-CN" sz="3200" b="1" dirty="0">
                <a:ea typeface="黑体" panose="02010609060101010101" pitchFamily="49" charset="-122"/>
              </a:rPr>
              <a:t>夫我</a:t>
            </a:r>
            <a:r>
              <a:rPr lang="zh-CN" sz="3200" b="1" dirty="0">
                <a:solidFill>
                  <a:srgbClr val="FF0000"/>
                </a:solidFill>
                <a:ea typeface="黑体" panose="02010609060101010101" pitchFamily="49" charset="-122"/>
              </a:rPr>
              <a:t>乃</a:t>
            </a:r>
            <a:r>
              <a:rPr lang="zh-CN" sz="3200" b="1" dirty="0">
                <a:ea typeface="黑体" panose="02010609060101010101" pitchFamily="49" charset="-122"/>
              </a:rPr>
              <a:t>行之，反而求之，不得吾心</a:t>
            </a:r>
          </a:p>
          <a:p>
            <a:pPr>
              <a:spcBef>
                <a:spcPct val="50000"/>
              </a:spcBef>
            </a:pPr>
            <a:r>
              <a:rPr lang="zh-CN" sz="3200" b="1" dirty="0">
                <a:ea typeface="黑体" panose="02010609060101010101" pitchFamily="49" charset="-122"/>
              </a:rPr>
              <a:t>家祭无忘告</a:t>
            </a:r>
            <a:r>
              <a:rPr lang="zh-CN" sz="3200" b="1" dirty="0">
                <a:solidFill>
                  <a:srgbClr val="FF0000"/>
                </a:solidFill>
                <a:ea typeface="黑体" panose="02010609060101010101" pitchFamily="49" charset="-122"/>
              </a:rPr>
              <a:t>乃</a:t>
            </a:r>
            <a:r>
              <a:rPr lang="zh-CN" sz="3200" b="1" dirty="0">
                <a:ea typeface="黑体" panose="02010609060101010101" pitchFamily="49" charset="-122"/>
              </a:rPr>
              <a:t>翁</a:t>
            </a:r>
          </a:p>
          <a:p>
            <a:pPr>
              <a:spcBef>
                <a:spcPct val="50000"/>
              </a:spcBef>
            </a:pPr>
            <a:r>
              <a:rPr lang="zh-CN" sz="3200" b="1" dirty="0">
                <a:ea typeface="黑体" panose="02010609060101010101" pitchFamily="49" charset="-122"/>
              </a:rPr>
              <a:t>古之王者，太子</a:t>
            </a:r>
            <a:r>
              <a:rPr lang="zh-CN" sz="3200" b="1" dirty="0">
                <a:solidFill>
                  <a:srgbClr val="FF0000"/>
                </a:solidFill>
                <a:ea typeface="黑体" panose="02010609060101010101" pitchFamily="49" charset="-122"/>
              </a:rPr>
              <a:t>乃</a:t>
            </a:r>
            <a:r>
              <a:rPr lang="zh-CN" sz="3200" b="1" dirty="0">
                <a:ea typeface="黑体" panose="02010609060101010101" pitchFamily="49" charset="-122"/>
              </a:rPr>
              <a:t>生，固举之礼</a:t>
            </a:r>
          </a:p>
        </p:txBody>
      </p:sp>
      <p:sp>
        <p:nvSpPr>
          <p:cNvPr id="56323" name="Text Box 3"/>
          <p:cNvSpPr txBox="1">
            <a:spLocks noChangeArrowheads="1"/>
          </p:cNvSpPr>
          <p:nvPr/>
        </p:nvSpPr>
        <p:spPr bwMode="auto">
          <a:xfrm>
            <a:off x="5943600" y="1447800"/>
            <a:ext cx="15494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200" b="1">
                <a:solidFill>
                  <a:srgbClr val="FF3300"/>
                </a:solidFill>
                <a:ea typeface="黑体" panose="02010609060101010101" pitchFamily="49" charset="-122"/>
              </a:rPr>
              <a:t>于是</a:t>
            </a:r>
          </a:p>
        </p:txBody>
      </p:sp>
      <p:sp>
        <p:nvSpPr>
          <p:cNvPr id="56324" name="Text Box 4"/>
          <p:cNvSpPr txBox="1">
            <a:spLocks noChangeArrowheads="1"/>
          </p:cNvSpPr>
          <p:nvPr/>
        </p:nvSpPr>
        <p:spPr bwMode="auto">
          <a:xfrm>
            <a:off x="6013450" y="2133600"/>
            <a:ext cx="1014413" cy="57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200" b="1">
                <a:solidFill>
                  <a:srgbClr val="FF3300"/>
                </a:solidFill>
                <a:ea typeface="黑体" panose="02010609060101010101" pitchFamily="49" charset="-122"/>
              </a:rPr>
              <a:t>才</a:t>
            </a:r>
          </a:p>
        </p:txBody>
      </p:sp>
      <p:sp>
        <p:nvSpPr>
          <p:cNvPr id="56325" name="Text Box 5"/>
          <p:cNvSpPr txBox="1">
            <a:spLocks noChangeArrowheads="1"/>
          </p:cNvSpPr>
          <p:nvPr/>
        </p:nvSpPr>
        <p:spPr bwMode="auto">
          <a:xfrm>
            <a:off x="4932363" y="2852738"/>
            <a:ext cx="3370262"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200" b="1">
                <a:solidFill>
                  <a:srgbClr val="FF3300"/>
                </a:solidFill>
                <a:ea typeface="黑体" panose="02010609060101010101" pitchFamily="49" charset="-122"/>
              </a:rPr>
              <a:t>却，反而，竟然</a:t>
            </a:r>
          </a:p>
        </p:txBody>
      </p:sp>
      <p:sp>
        <p:nvSpPr>
          <p:cNvPr id="56326" name="Text Box 6"/>
          <p:cNvSpPr txBox="1">
            <a:spLocks noChangeArrowheads="1"/>
          </p:cNvSpPr>
          <p:nvPr/>
        </p:nvSpPr>
        <p:spPr bwMode="auto">
          <a:xfrm>
            <a:off x="4932363" y="3573463"/>
            <a:ext cx="4103687"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200" b="1">
                <a:solidFill>
                  <a:srgbClr val="FF3300"/>
                </a:solidFill>
                <a:ea typeface="黑体" panose="02010609060101010101" pitchFamily="49" charset="-122"/>
              </a:rPr>
              <a:t>副词，表肯定，就是</a:t>
            </a:r>
          </a:p>
        </p:txBody>
      </p:sp>
      <p:sp>
        <p:nvSpPr>
          <p:cNvPr id="56327" name="Text Box 7"/>
          <p:cNvSpPr txBox="1">
            <a:spLocks noChangeArrowheads="1"/>
          </p:cNvSpPr>
          <p:nvPr/>
        </p:nvSpPr>
        <p:spPr bwMode="auto">
          <a:xfrm>
            <a:off x="6229350" y="5084763"/>
            <a:ext cx="174625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200" b="1">
                <a:solidFill>
                  <a:srgbClr val="FF3300"/>
                </a:solidFill>
                <a:ea typeface="黑体" panose="02010609060101010101" pitchFamily="49" charset="-122"/>
              </a:rPr>
              <a:t>你的</a:t>
            </a:r>
          </a:p>
        </p:txBody>
      </p:sp>
      <p:sp>
        <p:nvSpPr>
          <p:cNvPr id="56328" name="Text Box 8"/>
          <p:cNvSpPr txBox="1">
            <a:spLocks noChangeArrowheads="1"/>
          </p:cNvSpPr>
          <p:nvPr/>
        </p:nvSpPr>
        <p:spPr bwMode="auto">
          <a:xfrm>
            <a:off x="6229350" y="5805488"/>
            <a:ext cx="2081213"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200" b="1">
                <a:solidFill>
                  <a:srgbClr val="FF3300"/>
                </a:solidFill>
                <a:ea typeface="黑体" panose="02010609060101010101" pitchFamily="49" charset="-122"/>
              </a:rPr>
              <a:t>初，始</a:t>
            </a:r>
          </a:p>
        </p:txBody>
      </p:sp>
      <p:sp>
        <p:nvSpPr>
          <p:cNvPr id="56329" name="Text Box 9"/>
          <p:cNvSpPr txBox="1">
            <a:spLocks noChangeArrowheads="1"/>
          </p:cNvSpPr>
          <p:nvPr/>
        </p:nvSpPr>
        <p:spPr bwMode="auto">
          <a:xfrm>
            <a:off x="6588125" y="4365625"/>
            <a:ext cx="2305050" cy="57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200" b="1">
                <a:solidFill>
                  <a:srgbClr val="FF3300"/>
                </a:solidFill>
                <a:ea typeface="黑体" panose="02010609060101010101" pitchFamily="49" charset="-122"/>
              </a:rPr>
              <a:t>这样，如此</a:t>
            </a:r>
          </a:p>
        </p:txBody>
      </p:sp>
    </p:spTree>
    <p:extLst>
      <p:ext uri="{BB962C8B-B14F-4D97-AF65-F5344CB8AC3E}">
        <p14:creationId xmlns:p14="http://schemas.microsoft.com/office/powerpoint/2010/main" val="15168737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6322"/>
                                        </p:tgtEl>
                                        <p:attrNameLst>
                                          <p:attrName>style.visibility</p:attrName>
                                        </p:attrNameLst>
                                      </p:cBhvr>
                                      <p:to>
                                        <p:strVal val="visible"/>
                                      </p:to>
                                    </p:set>
                                    <p:animEffect transition="in" filter="dissolve">
                                      <p:cBhvr>
                                        <p:cTn id="7" dur="500"/>
                                        <p:tgtEl>
                                          <p:spTgt spid="56322"/>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6323"/>
                                        </p:tgtEl>
                                        <p:attrNameLst>
                                          <p:attrName>style.visibility</p:attrName>
                                        </p:attrNameLst>
                                      </p:cBhvr>
                                      <p:to>
                                        <p:strVal val="visible"/>
                                      </p:to>
                                    </p:set>
                                    <p:animEffect transition="in" filter="dissolve">
                                      <p:cBhvr>
                                        <p:cTn id="12" dur="500"/>
                                        <p:tgtEl>
                                          <p:spTgt spid="56323"/>
                                        </p:tgtEl>
                                      </p:cBhvr>
                                    </p:animEffect>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6324"/>
                                        </p:tgtEl>
                                        <p:attrNameLst>
                                          <p:attrName>style.visibility</p:attrName>
                                        </p:attrNameLst>
                                      </p:cBhvr>
                                      <p:to>
                                        <p:strVal val="visible"/>
                                      </p:to>
                                    </p:set>
                                    <p:animEffect transition="in" filter="dissolve">
                                      <p:cBhvr>
                                        <p:cTn id="17" dur="500"/>
                                        <p:tgtEl>
                                          <p:spTgt spid="56324"/>
                                        </p:tgtEl>
                                      </p:cBhvr>
                                    </p:animEffect>
                                  </p:childTnLst>
                                  <p:subTnLst>
                                    <p:audio>
                                      <p:cMediaNode>
                                        <p:cTn display="0" masterRel="sameClick">
                                          <p:stCondLst>
                                            <p:cond evt="begin" delay="0">
                                              <p:tn val="15"/>
                                            </p:cond>
                                          </p:stCondLst>
                                          <p:endCondLst>
                                            <p:cond evt="onStopAudio" delay="0">
                                              <p:tgtEl>
                                                <p:sldTgt/>
                                              </p:tgtEl>
                                            </p:cond>
                                          </p:endCondLst>
                                        </p:cTn>
                                        <p:tgtEl>
                                          <p:sndTgt r:embed="rId2" name="chimes.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56325"/>
                                        </p:tgtEl>
                                        <p:attrNameLst>
                                          <p:attrName>style.visibility</p:attrName>
                                        </p:attrNameLst>
                                      </p:cBhvr>
                                      <p:to>
                                        <p:strVal val="visible"/>
                                      </p:to>
                                    </p:set>
                                    <p:animEffect transition="in" filter="dissolve">
                                      <p:cBhvr>
                                        <p:cTn id="22" dur="500"/>
                                        <p:tgtEl>
                                          <p:spTgt spid="56325"/>
                                        </p:tgtEl>
                                      </p:cBhvr>
                                    </p:animEffect>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56326"/>
                                        </p:tgtEl>
                                        <p:attrNameLst>
                                          <p:attrName>style.visibility</p:attrName>
                                        </p:attrNameLst>
                                      </p:cBhvr>
                                      <p:to>
                                        <p:strVal val="visible"/>
                                      </p:to>
                                    </p:set>
                                    <p:animEffect transition="in" filter="dissolve">
                                      <p:cBhvr>
                                        <p:cTn id="27" dur="500"/>
                                        <p:tgtEl>
                                          <p:spTgt spid="56326"/>
                                        </p:tgtEl>
                                      </p:cBhvr>
                                    </p:animEffect>
                                  </p:childTnLst>
                                  <p:subTnLst>
                                    <p:audio>
                                      <p:cMediaNode>
                                        <p:cTn display="0" masterRel="sameClick">
                                          <p:stCondLst>
                                            <p:cond evt="begin" delay="0">
                                              <p:tn val="25"/>
                                            </p:cond>
                                          </p:stCondLst>
                                          <p:endCondLst>
                                            <p:cond evt="onStopAudio" delay="0">
                                              <p:tgtEl>
                                                <p:sldTgt/>
                                              </p:tgtEl>
                                            </p:cond>
                                          </p:endCondLst>
                                        </p:cTn>
                                        <p:tgtEl>
                                          <p:sndTgt r:embed="rId2" name="chimes.wav"/>
                                        </p:tgtEl>
                                      </p:cMediaNode>
                                    </p:audio>
                                  </p:subTnLst>
                                </p:cTn>
                              </p:par>
                            </p:childTnLst>
                          </p:cTn>
                        </p:par>
                      </p:childTnLst>
                    </p:cTn>
                  </p:par>
                  <p:par>
                    <p:cTn id="28" fill="hold" nodeType="clickPar">
                      <p:stCondLst>
                        <p:cond delay="indefinite"/>
                      </p:stCondLst>
                      <p:childTnLst>
                        <p:par>
                          <p:cTn id="29" fill="hold" nodeType="withGroup">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56329"/>
                                        </p:tgtEl>
                                        <p:attrNameLst>
                                          <p:attrName>style.visibility</p:attrName>
                                        </p:attrNameLst>
                                      </p:cBhvr>
                                      <p:to>
                                        <p:strVal val="visible"/>
                                      </p:to>
                                    </p:set>
                                    <p:animEffect transition="in" filter="dissolve">
                                      <p:cBhvr>
                                        <p:cTn id="32" dur="500"/>
                                        <p:tgtEl>
                                          <p:spTgt spid="56329"/>
                                        </p:tgtEl>
                                      </p:cBhvr>
                                    </p:animEffect>
                                  </p:childTnLst>
                                  <p:subTnLst>
                                    <p:audio>
                                      <p:cMediaNode>
                                        <p:cTn display="0" masterRel="sameClick">
                                          <p:stCondLst>
                                            <p:cond evt="begin" delay="0">
                                              <p:tn val="30"/>
                                            </p:cond>
                                          </p:stCondLst>
                                          <p:endCondLst>
                                            <p:cond evt="onStopAudio" delay="0">
                                              <p:tgtEl>
                                                <p:sldTgt/>
                                              </p:tgtEl>
                                            </p:cond>
                                          </p:endCondLst>
                                        </p:cTn>
                                        <p:tgtEl>
                                          <p:sndTgt r:embed="rId2" name="chimes.wav"/>
                                        </p:tgtEl>
                                      </p:cMediaNode>
                                    </p:audio>
                                  </p:subTnLst>
                                </p:cTn>
                              </p:par>
                            </p:childTnLst>
                          </p:cTn>
                        </p:par>
                      </p:childTnLst>
                    </p:cTn>
                  </p:par>
                  <p:par>
                    <p:cTn id="33" fill="hold" nodeType="clickPar">
                      <p:stCondLst>
                        <p:cond delay="indefinite"/>
                      </p:stCondLst>
                      <p:childTnLst>
                        <p:par>
                          <p:cTn id="34" fill="hold" nodeType="withGroup">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56327"/>
                                        </p:tgtEl>
                                        <p:attrNameLst>
                                          <p:attrName>style.visibility</p:attrName>
                                        </p:attrNameLst>
                                      </p:cBhvr>
                                      <p:to>
                                        <p:strVal val="visible"/>
                                      </p:to>
                                    </p:set>
                                    <p:animEffect transition="in" filter="dissolve">
                                      <p:cBhvr>
                                        <p:cTn id="37" dur="500"/>
                                        <p:tgtEl>
                                          <p:spTgt spid="56327"/>
                                        </p:tgtEl>
                                      </p:cBhvr>
                                    </p:animEffect>
                                  </p:childTnLst>
                                  <p:subTnLst>
                                    <p:audio>
                                      <p:cMediaNode>
                                        <p:cTn display="0" masterRel="sameClick">
                                          <p:stCondLst>
                                            <p:cond evt="begin" delay="0">
                                              <p:tn val="35"/>
                                            </p:cond>
                                          </p:stCondLst>
                                          <p:endCondLst>
                                            <p:cond evt="onStopAudio" delay="0">
                                              <p:tgtEl>
                                                <p:sldTgt/>
                                              </p:tgtEl>
                                            </p:cond>
                                          </p:endCondLst>
                                        </p:cTn>
                                        <p:tgtEl>
                                          <p:sndTgt r:embed="rId2" name="chimes.wav"/>
                                        </p:tgtEl>
                                      </p:cMediaNode>
                                    </p:audio>
                                  </p:subTnLst>
                                </p:cTn>
                              </p:par>
                            </p:childTnLst>
                          </p:cTn>
                        </p:par>
                      </p:childTnLst>
                    </p:cTn>
                  </p:par>
                  <p:par>
                    <p:cTn id="38" fill="hold" nodeType="clickPar">
                      <p:stCondLst>
                        <p:cond delay="indefinite"/>
                      </p:stCondLst>
                      <p:childTnLst>
                        <p:par>
                          <p:cTn id="39" fill="hold" nodeType="withGroup">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56328"/>
                                        </p:tgtEl>
                                        <p:attrNameLst>
                                          <p:attrName>style.visibility</p:attrName>
                                        </p:attrNameLst>
                                      </p:cBhvr>
                                      <p:to>
                                        <p:strVal val="visible"/>
                                      </p:to>
                                    </p:set>
                                    <p:animEffect transition="in" filter="dissolve">
                                      <p:cBhvr>
                                        <p:cTn id="42" dur="500"/>
                                        <p:tgtEl>
                                          <p:spTgt spid="56328"/>
                                        </p:tgtEl>
                                      </p:cBhvr>
                                    </p:animEffect>
                                  </p:childTnLst>
                                  <p:subTnLst>
                                    <p:audio>
                                      <p:cMediaNode>
                                        <p:cTn display="0" masterRel="sameClick">
                                          <p:stCondLst>
                                            <p:cond evt="begin" delay="0">
                                              <p:tn val="40"/>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2" grpId="0" autoUpdateAnimBg="0"/>
      <p:bldP spid="56323" grpId="0" autoUpdateAnimBg="0"/>
      <p:bldP spid="56324" grpId="0" autoUpdateAnimBg="0"/>
      <p:bldP spid="56325" grpId="0" autoUpdateAnimBg="0"/>
      <p:bldP spid="56326" grpId="0" autoUpdateAnimBg="0"/>
      <p:bldP spid="56327" grpId="0" autoUpdateAnimBg="0"/>
      <p:bldP spid="56328" grpId="0" autoUpdateAnimBg="0"/>
      <p:bldP spid="56329" grpId="0" autoUpdateAnimBg="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 Box 2"/>
          <p:cNvSpPr txBox="1">
            <a:spLocks noChangeArrowheads="1"/>
          </p:cNvSpPr>
          <p:nvPr/>
        </p:nvSpPr>
        <p:spPr bwMode="auto">
          <a:xfrm>
            <a:off x="579120" y="76200"/>
            <a:ext cx="4953000" cy="647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4000" b="1" u="sng" dirty="0">
                <a:solidFill>
                  <a:srgbClr val="9900FF"/>
                </a:solidFill>
                <a:effectLst>
                  <a:outerShdw blurRad="38100" dist="38100" dir="2700000" algn="tl">
                    <a:srgbClr val="C0C0C0"/>
                  </a:outerShdw>
                </a:effectLst>
                <a:ea typeface="华文新魏" panose="02010800040101010101" pitchFamily="2" charset="-122"/>
              </a:rPr>
              <a:t>以：</a:t>
            </a:r>
          </a:p>
          <a:p>
            <a:pPr>
              <a:spcBef>
                <a:spcPct val="50000"/>
              </a:spcBef>
            </a:pPr>
            <a:r>
              <a:rPr lang="zh-CN" sz="2800" b="1" dirty="0">
                <a:ea typeface="黑体" panose="02010609060101010101" pitchFamily="49" charset="-122"/>
              </a:rPr>
              <a:t>竭忠尽智，</a:t>
            </a:r>
            <a:r>
              <a:rPr lang="zh-CN" sz="2800" b="1" dirty="0">
                <a:solidFill>
                  <a:srgbClr val="FF0000"/>
                </a:solidFill>
                <a:ea typeface="黑体" panose="02010609060101010101" pitchFamily="49" charset="-122"/>
              </a:rPr>
              <a:t>以</a:t>
            </a:r>
            <a:r>
              <a:rPr lang="zh-CN" sz="2800" b="1" dirty="0">
                <a:ea typeface="黑体" panose="02010609060101010101" pitchFamily="49" charset="-122"/>
              </a:rPr>
              <a:t>事其君</a:t>
            </a:r>
          </a:p>
          <a:p>
            <a:pPr>
              <a:spcBef>
                <a:spcPct val="50000"/>
              </a:spcBef>
            </a:pPr>
            <a:r>
              <a:rPr lang="zh-CN" sz="2800" b="1" dirty="0">
                <a:solidFill>
                  <a:srgbClr val="FF0000"/>
                </a:solidFill>
                <a:ea typeface="黑体" panose="02010609060101010101" pitchFamily="49" charset="-122"/>
              </a:rPr>
              <a:t>以</a:t>
            </a:r>
            <a:r>
              <a:rPr lang="zh-CN" sz="2800" b="1" dirty="0">
                <a:ea typeface="黑体" panose="02010609060101010101" pitchFamily="49" charset="-122"/>
              </a:rPr>
              <a:t>一仪当汉中地，臣请往如楚</a:t>
            </a:r>
          </a:p>
          <a:p>
            <a:pPr>
              <a:spcBef>
                <a:spcPct val="50000"/>
              </a:spcBef>
            </a:pPr>
            <a:r>
              <a:rPr lang="zh-CN" sz="2800" b="1" dirty="0">
                <a:ea typeface="黑体" panose="02010609060101010101" pitchFamily="49" charset="-122"/>
              </a:rPr>
              <a:t>怀王</a:t>
            </a:r>
            <a:r>
              <a:rPr lang="zh-CN" sz="2800" b="1" dirty="0">
                <a:solidFill>
                  <a:srgbClr val="FF0000"/>
                </a:solidFill>
                <a:ea typeface="黑体" panose="02010609060101010101" pitchFamily="49" charset="-122"/>
              </a:rPr>
              <a:t>以</a:t>
            </a:r>
            <a:r>
              <a:rPr lang="zh-CN" sz="2800" b="1" dirty="0">
                <a:ea typeface="黑体" panose="02010609060101010101" pitchFamily="49" charset="-122"/>
              </a:rPr>
              <a:t>不知忠臣之分</a:t>
            </a:r>
          </a:p>
          <a:p>
            <a:pPr>
              <a:spcBef>
                <a:spcPct val="50000"/>
              </a:spcBef>
            </a:pPr>
            <a:r>
              <a:rPr lang="zh-CN" sz="2800" b="1" dirty="0">
                <a:ea typeface="黑体" panose="02010609060101010101" pitchFamily="49" charset="-122"/>
              </a:rPr>
              <a:t>其后楚日</a:t>
            </a:r>
            <a:r>
              <a:rPr lang="zh-CN" sz="2800" b="1" dirty="0">
                <a:solidFill>
                  <a:srgbClr val="FF0000"/>
                </a:solidFill>
                <a:ea typeface="黑体" panose="02010609060101010101" pitchFamily="49" charset="-122"/>
              </a:rPr>
              <a:t>以</a:t>
            </a:r>
            <a:r>
              <a:rPr lang="zh-CN" sz="2800" b="1" dirty="0">
                <a:ea typeface="黑体" panose="02010609060101010101" pitchFamily="49" charset="-122"/>
              </a:rPr>
              <a:t>削</a:t>
            </a:r>
          </a:p>
          <a:p>
            <a:pPr>
              <a:spcBef>
                <a:spcPct val="50000"/>
              </a:spcBef>
            </a:pPr>
            <a:r>
              <a:rPr lang="zh-CN" sz="2800" b="1" dirty="0">
                <a:ea typeface="黑体" panose="02010609060101010101" pitchFamily="49" charset="-122"/>
              </a:rPr>
              <a:t>传</a:t>
            </a:r>
            <a:r>
              <a:rPr lang="zh-CN" sz="2800" b="1" dirty="0">
                <a:solidFill>
                  <a:srgbClr val="FF0000"/>
                </a:solidFill>
                <a:ea typeface="黑体" panose="02010609060101010101" pitchFamily="49" charset="-122"/>
              </a:rPr>
              <a:t>以</a:t>
            </a:r>
            <a:r>
              <a:rPr lang="zh-CN" sz="2800" b="1" dirty="0">
                <a:ea typeface="黑体" panose="02010609060101010101" pitchFamily="49" charset="-122"/>
              </a:rPr>
              <a:t>示美人</a:t>
            </a:r>
          </a:p>
          <a:p>
            <a:pPr>
              <a:spcBef>
                <a:spcPct val="50000"/>
              </a:spcBef>
            </a:pPr>
            <a:r>
              <a:rPr lang="zh-CN" sz="2800" b="1" dirty="0">
                <a:ea typeface="黑体" panose="02010609060101010101" pitchFamily="49" charset="-122"/>
              </a:rPr>
              <a:t>皆</a:t>
            </a:r>
            <a:r>
              <a:rPr lang="zh-CN" sz="2800" b="1" dirty="0">
                <a:solidFill>
                  <a:srgbClr val="FF0000"/>
                </a:solidFill>
                <a:ea typeface="黑体" panose="02010609060101010101" pitchFamily="49" charset="-122"/>
              </a:rPr>
              <a:t>以</a:t>
            </a:r>
            <a:r>
              <a:rPr lang="zh-CN" sz="2800" b="1" dirty="0">
                <a:ea typeface="黑体" panose="02010609060101010101" pitchFamily="49" charset="-122"/>
              </a:rPr>
              <a:t>美于徐公</a:t>
            </a:r>
          </a:p>
          <a:p>
            <a:pPr>
              <a:spcBef>
                <a:spcPct val="50000"/>
              </a:spcBef>
            </a:pPr>
            <a:r>
              <a:rPr lang="zh-CN" sz="2800" b="1" dirty="0">
                <a:ea typeface="黑体" panose="02010609060101010101" pitchFamily="49" charset="-122"/>
              </a:rPr>
              <a:t>夫夷</a:t>
            </a:r>
            <a:r>
              <a:rPr lang="zh-CN" sz="2800" b="1" dirty="0">
                <a:solidFill>
                  <a:srgbClr val="FF0000"/>
                </a:solidFill>
                <a:ea typeface="黑体" panose="02010609060101010101" pitchFamily="49" charset="-122"/>
              </a:rPr>
              <a:t>以</a:t>
            </a:r>
            <a:r>
              <a:rPr lang="zh-CN" sz="2800" b="1" dirty="0">
                <a:ea typeface="黑体" panose="02010609060101010101" pitchFamily="49" charset="-122"/>
              </a:rPr>
              <a:t>近，则游者众</a:t>
            </a:r>
          </a:p>
          <a:p>
            <a:pPr>
              <a:spcBef>
                <a:spcPct val="50000"/>
              </a:spcBef>
            </a:pPr>
            <a:r>
              <a:rPr lang="zh-CN" sz="2800" b="1" dirty="0">
                <a:ea typeface="黑体" panose="02010609060101010101" pitchFamily="49" charset="-122"/>
              </a:rPr>
              <a:t>无</a:t>
            </a:r>
            <a:r>
              <a:rPr lang="zh-CN" sz="2800" b="1" dirty="0">
                <a:solidFill>
                  <a:srgbClr val="FF0000"/>
                </a:solidFill>
                <a:ea typeface="黑体" panose="02010609060101010101" pitchFamily="49" charset="-122"/>
              </a:rPr>
              <a:t>以</a:t>
            </a:r>
            <a:r>
              <a:rPr lang="zh-CN" sz="2800" b="1" dirty="0">
                <a:ea typeface="黑体" panose="02010609060101010101" pitchFamily="49" charset="-122"/>
              </a:rPr>
              <a:t>，则王乎</a:t>
            </a:r>
          </a:p>
          <a:p>
            <a:pPr>
              <a:spcBef>
                <a:spcPct val="50000"/>
              </a:spcBef>
            </a:pPr>
            <a:r>
              <a:rPr lang="zh-CN" sz="2800" b="1" dirty="0">
                <a:ea typeface="黑体" panose="02010609060101010101" pitchFamily="49" charset="-122"/>
              </a:rPr>
              <a:t>舜无置锥之地，</a:t>
            </a:r>
            <a:r>
              <a:rPr lang="zh-CN" sz="2800" b="1" dirty="0">
                <a:solidFill>
                  <a:srgbClr val="FF0000"/>
                </a:solidFill>
                <a:ea typeface="黑体" panose="02010609060101010101" pitchFamily="49" charset="-122"/>
              </a:rPr>
              <a:t>以</a:t>
            </a:r>
            <a:r>
              <a:rPr lang="zh-CN" sz="2800" b="1" dirty="0">
                <a:ea typeface="黑体" panose="02010609060101010101" pitchFamily="49" charset="-122"/>
              </a:rPr>
              <a:t>有天下</a:t>
            </a:r>
          </a:p>
        </p:txBody>
      </p:sp>
      <p:sp>
        <p:nvSpPr>
          <p:cNvPr id="57347" name="Text Box 3"/>
          <p:cNvSpPr txBox="1">
            <a:spLocks noChangeArrowheads="1"/>
          </p:cNvSpPr>
          <p:nvPr/>
        </p:nvSpPr>
        <p:spPr bwMode="auto">
          <a:xfrm>
            <a:off x="5257800" y="852488"/>
            <a:ext cx="25146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2800" b="1">
                <a:solidFill>
                  <a:srgbClr val="FF3300"/>
                </a:solidFill>
                <a:ea typeface="黑体" panose="02010609060101010101" pitchFamily="49" charset="-122"/>
              </a:rPr>
              <a:t>连词，来</a:t>
            </a:r>
          </a:p>
        </p:txBody>
      </p:sp>
      <p:sp>
        <p:nvSpPr>
          <p:cNvPr id="57348" name="Text Box 4"/>
          <p:cNvSpPr txBox="1">
            <a:spLocks noChangeArrowheads="1"/>
          </p:cNvSpPr>
          <p:nvPr/>
        </p:nvSpPr>
        <p:spPr bwMode="auto">
          <a:xfrm>
            <a:off x="5257800" y="1538288"/>
            <a:ext cx="32004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2800" b="1">
                <a:solidFill>
                  <a:srgbClr val="FF3300"/>
                </a:solidFill>
                <a:ea typeface="黑体" panose="02010609060101010101" pitchFamily="49" charset="-122"/>
              </a:rPr>
              <a:t>介词，拿，用</a:t>
            </a:r>
          </a:p>
        </p:txBody>
      </p:sp>
      <p:sp>
        <p:nvSpPr>
          <p:cNvPr id="57349" name="Text Box 5"/>
          <p:cNvSpPr txBox="1">
            <a:spLocks noChangeArrowheads="1"/>
          </p:cNvSpPr>
          <p:nvPr/>
        </p:nvSpPr>
        <p:spPr bwMode="auto">
          <a:xfrm>
            <a:off x="5334000" y="2224088"/>
            <a:ext cx="14478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2800" b="1">
                <a:solidFill>
                  <a:srgbClr val="FF3300"/>
                </a:solidFill>
                <a:ea typeface="黑体" panose="02010609060101010101" pitchFamily="49" charset="-122"/>
              </a:rPr>
              <a:t>因为</a:t>
            </a:r>
          </a:p>
        </p:txBody>
      </p:sp>
      <p:sp>
        <p:nvSpPr>
          <p:cNvPr id="57350" name="Text Box 6"/>
          <p:cNvSpPr txBox="1">
            <a:spLocks noChangeArrowheads="1"/>
          </p:cNvSpPr>
          <p:nvPr/>
        </p:nvSpPr>
        <p:spPr bwMode="auto">
          <a:xfrm>
            <a:off x="4419600" y="2819400"/>
            <a:ext cx="441960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2800" b="1">
                <a:solidFill>
                  <a:srgbClr val="FF3300"/>
                </a:solidFill>
                <a:ea typeface="黑体" panose="02010609060101010101" pitchFamily="49" charset="-122"/>
              </a:rPr>
              <a:t>连词，状中之间，表修饰</a:t>
            </a:r>
          </a:p>
        </p:txBody>
      </p:sp>
      <p:sp>
        <p:nvSpPr>
          <p:cNvPr id="57351" name="Text Box 7"/>
          <p:cNvSpPr txBox="1">
            <a:spLocks noChangeArrowheads="1"/>
          </p:cNvSpPr>
          <p:nvPr/>
        </p:nvSpPr>
        <p:spPr bwMode="auto">
          <a:xfrm>
            <a:off x="5219700" y="4076700"/>
            <a:ext cx="21336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2800" b="1">
                <a:solidFill>
                  <a:srgbClr val="FF3300"/>
                </a:solidFill>
                <a:ea typeface="黑体" panose="02010609060101010101" pitchFamily="49" charset="-122"/>
              </a:rPr>
              <a:t>动词，认为</a:t>
            </a:r>
          </a:p>
        </p:txBody>
      </p:sp>
      <p:sp>
        <p:nvSpPr>
          <p:cNvPr id="57352" name="Text Box 8"/>
          <p:cNvSpPr txBox="1">
            <a:spLocks noChangeArrowheads="1"/>
          </p:cNvSpPr>
          <p:nvPr/>
        </p:nvSpPr>
        <p:spPr bwMode="auto">
          <a:xfrm>
            <a:off x="5181600" y="4738688"/>
            <a:ext cx="27432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2800" b="1">
                <a:solidFill>
                  <a:srgbClr val="FF3300"/>
                </a:solidFill>
                <a:ea typeface="黑体" panose="02010609060101010101" pitchFamily="49" charset="-122"/>
              </a:rPr>
              <a:t>连词，表并列</a:t>
            </a:r>
          </a:p>
        </p:txBody>
      </p:sp>
      <p:sp>
        <p:nvSpPr>
          <p:cNvPr id="57353" name="Text Box 9"/>
          <p:cNvSpPr txBox="1">
            <a:spLocks noChangeArrowheads="1"/>
          </p:cNvSpPr>
          <p:nvPr/>
        </p:nvSpPr>
        <p:spPr bwMode="auto">
          <a:xfrm>
            <a:off x="5181600" y="5348288"/>
            <a:ext cx="270351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2800" b="1">
                <a:solidFill>
                  <a:srgbClr val="FF3300"/>
                </a:solidFill>
                <a:latin typeface="黑体" panose="02010609060101010101" pitchFamily="49" charset="-122"/>
                <a:ea typeface="黑体" panose="02010609060101010101" pitchFamily="49" charset="-122"/>
              </a:rPr>
              <a:t>通“已”，停止</a:t>
            </a:r>
          </a:p>
        </p:txBody>
      </p:sp>
      <p:sp>
        <p:nvSpPr>
          <p:cNvPr id="57354" name="Text Box 10"/>
          <p:cNvSpPr txBox="1">
            <a:spLocks noChangeArrowheads="1"/>
          </p:cNvSpPr>
          <p:nvPr/>
        </p:nvSpPr>
        <p:spPr bwMode="auto">
          <a:xfrm>
            <a:off x="5181600" y="6034088"/>
            <a:ext cx="27432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2800" b="1">
                <a:solidFill>
                  <a:srgbClr val="FF3300"/>
                </a:solidFill>
                <a:ea typeface="黑体" panose="02010609060101010101" pitchFamily="49" charset="-122"/>
              </a:rPr>
              <a:t>连词，表转折</a:t>
            </a:r>
          </a:p>
        </p:txBody>
      </p:sp>
      <p:sp>
        <p:nvSpPr>
          <p:cNvPr id="57355" name="Text Box 11"/>
          <p:cNvSpPr txBox="1">
            <a:spLocks noChangeArrowheads="1"/>
          </p:cNvSpPr>
          <p:nvPr/>
        </p:nvSpPr>
        <p:spPr bwMode="auto">
          <a:xfrm>
            <a:off x="5105400" y="3505200"/>
            <a:ext cx="251460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2800" b="1">
                <a:solidFill>
                  <a:srgbClr val="FF3300"/>
                </a:solidFill>
                <a:ea typeface="黑体" panose="02010609060101010101" pitchFamily="49" charset="-122"/>
              </a:rPr>
              <a:t>介词，把</a:t>
            </a:r>
          </a:p>
        </p:txBody>
      </p:sp>
    </p:spTree>
    <p:extLst>
      <p:ext uri="{BB962C8B-B14F-4D97-AF65-F5344CB8AC3E}">
        <p14:creationId xmlns:p14="http://schemas.microsoft.com/office/powerpoint/2010/main" val="382863280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7346"/>
                                        </p:tgtEl>
                                        <p:attrNameLst>
                                          <p:attrName>style.visibility</p:attrName>
                                        </p:attrNameLst>
                                      </p:cBhvr>
                                      <p:to>
                                        <p:strVal val="visible"/>
                                      </p:to>
                                    </p:set>
                                    <p:animEffect transition="in" filter="checkerboard(across)">
                                      <p:cBhvr>
                                        <p:cTn id="7" dur="500"/>
                                        <p:tgtEl>
                                          <p:spTgt spid="57346"/>
                                        </p:tgtEl>
                                      </p:cBhvr>
                                    </p:animEffect>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7347"/>
                                        </p:tgtEl>
                                        <p:attrNameLst>
                                          <p:attrName>style.visibility</p:attrName>
                                        </p:attrNameLst>
                                      </p:cBhvr>
                                      <p:to>
                                        <p:strVal val="visible"/>
                                      </p:to>
                                    </p:set>
                                    <p:animEffect transition="in" filter="checkerboard(across)">
                                      <p:cBhvr>
                                        <p:cTn id="12" dur="500"/>
                                        <p:tgtEl>
                                          <p:spTgt spid="57347"/>
                                        </p:tgtEl>
                                      </p:cBhvr>
                                    </p:animEffect>
                                  </p:childTnLst>
                                  <p:subTnLst>
                                    <p:audio>
                                      <p:cMediaNode>
                                        <p:cTn display="0" masterRel="sameClick">
                                          <p:stCondLst>
                                            <p:cond evt="begin" delay="0">
                                              <p:tn val="10"/>
                                            </p:cond>
                                          </p:stCondLst>
                                          <p:endCondLst>
                                            <p:cond evt="onStopAudio" delay="0">
                                              <p:tgtEl>
                                                <p:sldTgt/>
                                              </p:tgtEl>
                                            </p:cond>
                                          </p:endCondLst>
                                        </p:cTn>
                                        <p:tgtEl>
                                          <p:sndTgt r:embed="rId2" name="type.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7348"/>
                                        </p:tgtEl>
                                        <p:attrNameLst>
                                          <p:attrName>style.visibility</p:attrName>
                                        </p:attrNameLst>
                                      </p:cBhvr>
                                      <p:to>
                                        <p:strVal val="visible"/>
                                      </p:to>
                                    </p:set>
                                    <p:animEffect transition="in" filter="checkerboard(across)">
                                      <p:cBhvr>
                                        <p:cTn id="17" dur="500"/>
                                        <p:tgtEl>
                                          <p:spTgt spid="57348"/>
                                        </p:tgtEl>
                                      </p:cBhvr>
                                    </p:animEffect>
                                  </p:childTnLst>
                                  <p:subTnLst>
                                    <p:audio>
                                      <p:cMediaNode>
                                        <p:cTn display="0" masterRel="sameClick">
                                          <p:stCondLst>
                                            <p:cond evt="begin" delay="0">
                                              <p:tn val="15"/>
                                            </p:cond>
                                          </p:stCondLst>
                                          <p:endCondLst>
                                            <p:cond evt="onStopAudio" delay="0">
                                              <p:tgtEl>
                                                <p:sldTgt/>
                                              </p:tgtEl>
                                            </p:cond>
                                          </p:endCondLst>
                                        </p:cTn>
                                        <p:tgtEl>
                                          <p:sndTgt r:embed="rId2" name="type.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57349"/>
                                        </p:tgtEl>
                                        <p:attrNameLst>
                                          <p:attrName>style.visibility</p:attrName>
                                        </p:attrNameLst>
                                      </p:cBhvr>
                                      <p:to>
                                        <p:strVal val="visible"/>
                                      </p:to>
                                    </p:set>
                                    <p:animEffect transition="in" filter="checkerboard(across)">
                                      <p:cBhvr>
                                        <p:cTn id="22" dur="500"/>
                                        <p:tgtEl>
                                          <p:spTgt spid="57349"/>
                                        </p:tgtEl>
                                      </p:cBhvr>
                                    </p:animEffect>
                                  </p:childTnLst>
                                  <p:subTnLst>
                                    <p:audio>
                                      <p:cMediaNode>
                                        <p:cTn display="0" masterRel="sameClick">
                                          <p:stCondLst>
                                            <p:cond evt="begin" delay="0">
                                              <p:tn val="20"/>
                                            </p:cond>
                                          </p:stCondLst>
                                          <p:endCondLst>
                                            <p:cond evt="onStopAudio" delay="0">
                                              <p:tgtEl>
                                                <p:sldTgt/>
                                              </p:tgtEl>
                                            </p:cond>
                                          </p:endCondLst>
                                        </p:cTn>
                                        <p:tgtEl>
                                          <p:sndTgt r:embed="rId2" name="type.wav"/>
                                        </p:tgtEl>
                                      </p:cMediaNode>
                                    </p:audio>
                                  </p:sub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57350"/>
                                        </p:tgtEl>
                                        <p:attrNameLst>
                                          <p:attrName>style.visibility</p:attrName>
                                        </p:attrNameLst>
                                      </p:cBhvr>
                                      <p:to>
                                        <p:strVal val="visible"/>
                                      </p:to>
                                    </p:set>
                                    <p:animEffect transition="in" filter="checkerboard(across)">
                                      <p:cBhvr>
                                        <p:cTn id="27" dur="500"/>
                                        <p:tgtEl>
                                          <p:spTgt spid="57350"/>
                                        </p:tgtEl>
                                      </p:cBhvr>
                                    </p:animEffect>
                                  </p:childTnLst>
                                  <p:subTnLst>
                                    <p:audio>
                                      <p:cMediaNode>
                                        <p:cTn display="0" masterRel="sameClick">
                                          <p:stCondLst>
                                            <p:cond evt="begin" delay="0">
                                              <p:tn val="25"/>
                                            </p:cond>
                                          </p:stCondLst>
                                          <p:endCondLst>
                                            <p:cond evt="onStopAudio" delay="0">
                                              <p:tgtEl>
                                                <p:sldTgt/>
                                              </p:tgtEl>
                                            </p:cond>
                                          </p:endCondLst>
                                        </p:cTn>
                                        <p:tgtEl>
                                          <p:sndTgt r:embed="rId2" name="type.wav"/>
                                        </p:tgtEl>
                                      </p:cMediaNode>
                                    </p:audio>
                                  </p:subTnLst>
                                </p:cTn>
                              </p:par>
                            </p:childTnLst>
                          </p:cTn>
                        </p:par>
                      </p:childTnLst>
                    </p:cTn>
                  </p:par>
                  <p:par>
                    <p:cTn id="28" fill="hold" nodeType="clickPar">
                      <p:stCondLst>
                        <p:cond delay="indefinite"/>
                      </p:stCondLst>
                      <p:childTnLst>
                        <p:par>
                          <p:cTn id="29" fill="hold" nodeType="withGroup">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57355"/>
                                        </p:tgtEl>
                                        <p:attrNameLst>
                                          <p:attrName>style.visibility</p:attrName>
                                        </p:attrNameLst>
                                      </p:cBhvr>
                                      <p:to>
                                        <p:strVal val="visible"/>
                                      </p:to>
                                    </p:set>
                                    <p:animEffect transition="in" filter="checkerboard(across)">
                                      <p:cBhvr>
                                        <p:cTn id="32" dur="500"/>
                                        <p:tgtEl>
                                          <p:spTgt spid="57355"/>
                                        </p:tgtEl>
                                      </p:cBhvr>
                                    </p:animEffect>
                                  </p:childTnLst>
                                  <p:subTnLst>
                                    <p:audio>
                                      <p:cMediaNode>
                                        <p:cTn display="0" masterRel="sameClick">
                                          <p:stCondLst>
                                            <p:cond evt="begin" delay="0">
                                              <p:tn val="30"/>
                                            </p:cond>
                                          </p:stCondLst>
                                          <p:endCondLst>
                                            <p:cond evt="onStopAudio" delay="0">
                                              <p:tgtEl>
                                                <p:sldTgt/>
                                              </p:tgtEl>
                                            </p:cond>
                                          </p:endCondLst>
                                        </p:cTn>
                                        <p:tgtEl>
                                          <p:sndTgt r:embed="rId2" name="type.wav"/>
                                        </p:tgtEl>
                                      </p:cMediaNode>
                                    </p:audio>
                                  </p:subTnLst>
                                </p:cTn>
                              </p:par>
                            </p:childTnLst>
                          </p:cTn>
                        </p:par>
                      </p:childTnLst>
                    </p:cTn>
                  </p:par>
                  <p:par>
                    <p:cTn id="33" fill="hold" nodeType="clickPar">
                      <p:stCondLst>
                        <p:cond delay="indefinite"/>
                      </p:stCondLst>
                      <p:childTnLst>
                        <p:par>
                          <p:cTn id="34" fill="hold" nodeType="withGroup">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57351"/>
                                        </p:tgtEl>
                                        <p:attrNameLst>
                                          <p:attrName>style.visibility</p:attrName>
                                        </p:attrNameLst>
                                      </p:cBhvr>
                                      <p:to>
                                        <p:strVal val="visible"/>
                                      </p:to>
                                    </p:set>
                                    <p:animEffect transition="in" filter="checkerboard(across)">
                                      <p:cBhvr>
                                        <p:cTn id="37" dur="500"/>
                                        <p:tgtEl>
                                          <p:spTgt spid="57351"/>
                                        </p:tgtEl>
                                      </p:cBhvr>
                                    </p:animEffect>
                                  </p:childTnLst>
                                  <p:subTnLst>
                                    <p:audio>
                                      <p:cMediaNode>
                                        <p:cTn display="0" masterRel="sameClick">
                                          <p:stCondLst>
                                            <p:cond evt="begin" delay="0">
                                              <p:tn val="35"/>
                                            </p:cond>
                                          </p:stCondLst>
                                          <p:endCondLst>
                                            <p:cond evt="onStopAudio" delay="0">
                                              <p:tgtEl>
                                                <p:sldTgt/>
                                              </p:tgtEl>
                                            </p:cond>
                                          </p:endCondLst>
                                        </p:cTn>
                                        <p:tgtEl>
                                          <p:sndTgt r:embed="rId2" name="type.wav"/>
                                        </p:tgtEl>
                                      </p:cMediaNode>
                                    </p:audio>
                                  </p:subTnLst>
                                </p:cTn>
                              </p:par>
                            </p:childTnLst>
                          </p:cTn>
                        </p:par>
                      </p:childTnLst>
                    </p:cTn>
                  </p:par>
                  <p:par>
                    <p:cTn id="38" fill="hold" nodeType="clickPar">
                      <p:stCondLst>
                        <p:cond delay="indefinite"/>
                      </p:stCondLst>
                      <p:childTnLst>
                        <p:par>
                          <p:cTn id="39" fill="hold" nodeType="withGroup">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57352"/>
                                        </p:tgtEl>
                                        <p:attrNameLst>
                                          <p:attrName>style.visibility</p:attrName>
                                        </p:attrNameLst>
                                      </p:cBhvr>
                                      <p:to>
                                        <p:strVal val="visible"/>
                                      </p:to>
                                    </p:set>
                                    <p:animEffect transition="in" filter="checkerboard(across)">
                                      <p:cBhvr>
                                        <p:cTn id="42" dur="500"/>
                                        <p:tgtEl>
                                          <p:spTgt spid="57352"/>
                                        </p:tgtEl>
                                      </p:cBhvr>
                                    </p:animEffect>
                                  </p:childTnLst>
                                  <p:subTnLst>
                                    <p:audio>
                                      <p:cMediaNode>
                                        <p:cTn display="0" masterRel="sameClick">
                                          <p:stCondLst>
                                            <p:cond evt="begin" delay="0">
                                              <p:tn val="40"/>
                                            </p:cond>
                                          </p:stCondLst>
                                          <p:endCondLst>
                                            <p:cond evt="onStopAudio" delay="0">
                                              <p:tgtEl>
                                                <p:sldTgt/>
                                              </p:tgtEl>
                                            </p:cond>
                                          </p:endCondLst>
                                        </p:cTn>
                                        <p:tgtEl>
                                          <p:sndTgt r:embed="rId2" name="type.wav"/>
                                        </p:tgtEl>
                                      </p:cMediaNode>
                                    </p:audio>
                                  </p:subTnLst>
                                </p:cTn>
                              </p:par>
                            </p:childTnLst>
                          </p:cTn>
                        </p:par>
                      </p:childTnLst>
                    </p:cTn>
                  </p:par>
                  <p:par>
                    <p:cTn id="43" fill="hold" nodeType="clickPar">
                      <p:stCondLst>
                        <p:cond delay="indefinite"/>
                      </p:stCondLst>
                      <p:childTnLst>
                        <p:par>
                          <p:cTn id="44" fill="hold" nodeType="withGroup">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57353"/>
                                        </p:tgtEl>
                                        <p:attrNameLst>
                                          <p:attrName>style.visibility</p:attrName>
                                        </p:attrNameLst>
                                      </p:cBhvr>
                                      <p:to>
                                        <p:strVal val="visible"/>
                                      </p:to>
                                    </p:set>
                                    <p:animEffect transition="in" filter="checkerboard(across)">
                                      <p:cBhvr>
                                        <p:cTn id="47" dur="500"/>
                                        <p:tgtEl>
                                          <p:spTgt spid="57353"/>
                                        </p:tgtEl>
                                      </p:cBhvr>
                                    </p:animEffect>
                                  </p:childTnLst>
                                  <p:subTnLst>
                                    <p:audio>
                                      <p:cMediaNode>
                                        <p:cTn display="0" masterRel="sameClick">
                                          <p:stCondLst>
                                            <p:cond evt="begin" delay="0">
                                              <p:tn val="45"/>
                                            </p:cond>
                                          </p:stCondLst>
                                          <p:endCondLst>
                                            <p:cond evt="onStopAudio" delay="0">
                                              <p:tgtEl>
                                                <p:sldTgt/>
                                              </p:tgtEl>
                                            </p:cond>
                                          </p:endCondLst>
                                        </p:cTn>
                                        <p:tgtEl>
                                          <p:sndTgt r:embed="rId2" name="type.wav"/>
                                        </p:tgtEl>
                                      </p:cMediaNode>
                                    </p:audio>
                                  </p:subTnLst>
                                </p:cTn>
                              </p:par>
                            </p:childTnLst>
                          </p:cTn>
                        </p:par>
                      </p:childTnLst>
                    </p:cTn>
                  </p:par>
                  <p:par>
                    <p:cTn id="48" fill="hold" nodeType="clickPar">
                      <p:stCondLst>
                        <p:cond delay="indefinite"/>
                      </p:stCondLst>
                      <p:childTnLst>
                        <p:par>
                          <p:cTn id="49" fill="hold" nodeType="withGroup">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57354"/>
                                        </p:tgtEl>
                                        <p:attrNameLst>
                                          <p:attrName>style.visibility</p:attrName>
                                        </p:attrNameLst>
                                      </p:cBhvr>
                                      <p:to>
                                        <p:strVal val="visible"/>
                                      </p:to>
                                    </p:set>
                                    <p:animEffect transition="in" filter="checkerboard(across)">
                                      <p:cBhvr>
                                        <p:cTn id="52" dur="500"/>
                                        <p:tgtEl>
                                          <p:spTgt spid="57354"/>
                                        </p:tgtEl>
                                      </p:cBhvr>
                                    </p:animEffect>
                                  </p:childTnLst>
                                  <p:subTnLst>
                                    <p:audio>
                                      <p:cMediaNode>
                                        <p:cTn display="0" masterRel="sameClick">
                                          <p:stCondLst>
                                            <p:cond evt="begin" delay="0">
                                              <p:tn val="50"/>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utoUpdateAnimBg="0"/>
      <p:bldP spid="57347" grpId="0" autoUpdateAnimBg="0"/>
      <p:bldP spid="57348" grpId="0" autoUpdateAnimBg="0"/>
      <p:bldP spid="57349" grpId="0" autoUpdateAnimBg="0"/>
      <p:bldP spid="57350" grpId="0" autoUpdateAnimBg="0"/>
      <p:bldP spid="57351" grpId="0" autoUpdateAnimBg="0"/>
      <p:bldP spid="57352" grpId="0" autoUpdateAnimBg="0"/>
      <p:bldP spid="57353" grpId="0" autoUpdateAnimBg="0"/>
      <p:bldP spid="57354" grpId="0" autoUpdateAnimBg="0"/>
      <p:bldP spid="57355" grpId="0" autoUpdateAnimBg="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ext Box 2"/>
          <p:cNvSpPr txBox="1">
            <a:spLocks noChangeArrowheads="1"/>
          </p:cNvSpPr>
          <p:nvPr/>
        </p:nvSpPr>
        <p:spPr bwMode="auto">
          <a:xfrm>
            <a:off x="1005840" y="304800"/>
            <a:ext cx="5346700" cy="589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4400" b="1" u="sng" dirty="0">
                <a:solidFill>
                  <a:srgbClr val="9900FF"/>
                </a:solidFill>
                <a:effectLst>
                  <a:outerShdw blurRad="38100" dist="38100" dir="2700000" algn="tl">
                    <a:srgbClr val="C0C0C0"/>
                  </a:outerShdw>
                </a:effectLst>
                <a:ea typeface="华文新魏" panose="02010800040101010101" pitchFamily="2" charset="-122"/>
              </a:rPr>
              <a:t>为：</a:t>
            </a:r>
          </a:p>
          <a:p>
            <a:pPr>
              <a:spcBef>
                <a:spcPct val="50000"/>
              </a:spcBef>
            </a:pPr>
            <a:r>
              <a:rPr lang="zh-CN" sz="2800" b="1" dirty="0">
                <a:ea typeface="黑体" panose="02010609060101010101" pitchFamily="49" charset="-122"/>
              </a:rPr>
              <a:t>何故怀瑾握瑜，而自令见放</a:t>
            </a:r>
            <a:r>
              <a:rPr lang="zh-CN" sz="2800" b="1" dirty="0">
                <a:solidFill>
                  <a:srgbClr val="FF0000"/>
                </a:solidFill>
                <a:ea typeface="黑体" panose="02010609060101010101" pitchFamily="49" charset="-122"/>
              </a:rPr>
              <a:t>为</a:t>
            </a:r>
          </a:p>
          <a:p>
            <a:pPr>
              <a:spcBef>
                <a:spcPct val="50000"/>
              </a:spcBef>
            </a:pPr>
            <a:r>
              <a:rPr lang="zh-CN" sz="2800" b="1" dirty="0">
                <a:ea typeface="黑体" panose="02010609060101010101" pitchFamily="49" charset="-122"/>
              </a:rPr>
              <a:t>竟</a:t>
            </a:r>
            <a:r>
              <a:rPr lang="zh-CN" sz="2800" b="1" dirty="0">
                <a:solidFill>
                  <a:srgbClr val="FF0000"/>
                </a:solidFill>
                <a:ea typeface="黑体" panose="02010609060101010101" pitchFamily="49" charset="-122"/>
              </a:rPr>
              <a:t>为</a:t>
            </a:r>
            <a:r>
              <a:rPr lang="zh-CN" sz="2800" b="1" dirty="0">
                <a:ea typeface="黑体" panose="02010609060101010101" pitchFamily="49" charset="-122"/>
              </a:rPr>
              <a:t>秦所灭</a:t>
            </a:r>
          </a:p>
          <a:p>
            <a:pPr>
              <a:spcBef>
                <a:spcPct val="50000"/>
              </a:spcBef>
            </a:pPr>
            <a:r>
              <a:rPr lang="zh-CN" sz="2800" b="1" dirty="0">
                <a:ea typeface="黑体" panose="02010609060101010101" pitchFamily="49" charset="-122"/>
              </a:rPr>
              <a:t>化而</a:t>
            </a:r>
            <a:r>
              <a:rPr lang="zh-CN" sz="2800" b="1" dirty="0">
                <a:solidFill>
                  <a:srgbClr val="FF0000"/>
                </a:solidFill>
                <a:ea typeface="黑体" panose="02010609060101010101" pitchFamily="49" charset="-122"/>
              </a:rPr>
              <a:t>为</a:t>
            </a:r>
            <a:r>
              <a:rPr lang="zh-CN" sz="2800" b="1" dirty="0">
                <a:ea typeface="黑体" panose="02010609060101010101" pitchFamily="49" charset="-122"/>
              </a:rPr>
              <a:t>鸟，其名为鹏</a:t>
            </a:r>
          </a:p>
          <a:p>
            <a:pPr>
              <a:spcBef>
                <a:spcPct val="50000"/>
              </a:spcBef>
            </a:pPr>
            <a:r>
              <a:rPr lang="zh-CN" sz="2800" b="1" dirty="0">
                <a:ea typeface="黑体" panose="02010609060101010101" pitchFamily="49" charset="-122"/>
              </a:rPr>
              <a:t>庖丁</a:t>
            </a:r>
            <a:r>
              <a:rPr lang="zh-CN" sz="2800" b="1" dirty="0">
                <a:solidFill>
                  <a:srgbClr val="FF0000"/>
                </a:solidFill>
                <a:ea typeface="黑体" panose="02010609060101010101" pitchFamily="49" charset="-122"/>
              </a:rPr>
              <a:t>为</a:t>
            </a:r>
            <a:r>
              <a:rPr lang="zh-CN" sz="2800" b="1" dirty="0">
                <a:ea typeface="黑体" panose="02010609060101010101" pitchFamily="49" charset="-122"/>
              </a:rPr>
              <a:t>文惠君解牛</a:t>
            </a:r>
          </a:p>
          <a:p>
            <a:pPr>
              <a:spcBef>
                <a:spcPct val="50000"/>
              </a:spcBef>
            </a:pPr>
            <a:r>
              <a:rPr lang="zh-CN" sz="2800" b="1" dirty="0">
                <a:solidFill>
                  <a:srgbClr val="FF0000"/>
                </a:solidFill>
                <a:ea typeface="黑体" panose="02010609060101010101" pitchFamily="49" charset="-122"/>
              </a:rPr>
              <a:t>为</a:t>
            </a:r>
            <a:r>
              <a:rPr lang="zh-CN" sz="2800" b="1" dirty="0">
                <a:ea typeface="黑体" panose="02010609060101010101" pitchFamily="49" charset="-122"/>
              </a:rPr>
              <a:t>肥甘不足于口与</a:t>
            </a:r>
          </a:p>
          <a:p>
            <a:pPr>
              <a:spcBef>
                <a:spcPct val="50000"/>
              </a:spcBef>
            </a:pPr>
            <a:r>
              <a:rPr lang="zh-CN" sz="2800" b="1" dirty="0">
                <a:ea typeface="黑体" panose="02010609060101010101" pitchFamily="49" charset="-122"/>
              </a:rPr>
              <a:t>闻秦王善</a:t>
            </a:r>
            <a:r>
              <a:rPr lang="zh-CN" sz="2800" b="1" dirty="0">
                <a:solidFill>
                  <a:srgbClr val="FF0000"/>
                </a:solidFill>
                <a:ea typeface="黑体" panose="02010609060101010101" pitchFamily="49" charset="-122"/>
              </a:rPr>
              <a:t>为</a:t>
            </a:r>
            <a:r>
              <a:rPr lang="zh-CN" sz="2800" b="1" dirty="0">
                <a:ea typeface="黑体" panose="02010609060101010101" pitchFamily="49" charset="-122"/>
              </a:rPr>
              <a:t>秦声</a:t>
            </a:r>
          </a:p>
          <a:p>
            <a:pPr>
              <a:spcBef>
                <a:spcPct val="50000"/>
              </a:spcBef>
            </a:pPr>
            <a:r>
              <a:rPr lang="zh-CN" sz="2800" b="1" dirty="0">
                <a:ea typeface="黑体" panose="02010609060101010101" pitchFamily="49" charset="-122"/>
              </a:rPr>
              <a:t>我</a:t>
            </a:r>
            <a:r>
              <a:rPr lang="zh-CN" sz="2800" b="1" dirty="0">
                <a:solidFill>
                  <a:srgbClr val="FF0000"/>
                </a:solidFill>
                <a:ea typeface="黑体" panose="02010609060101010101" pitchFamily="49" charset="-122"/>
              </a:rPr>
              <a:t>为</a:t>
            </a:r>
            <a:r>
              <a:rPr lang="zh-CN" sz="2800" b="1" dirty="0">
                <a:ea typeface="黑体" panose="02010609060101010101" pitchFamily="49" charset="-122"/>
              </a:rPr>
              <a:t>赵将</a:t>
            </a:r>
          </a:p>
          <a:p>
            <a:pPr>
              <a:spcBef>
                <a:spcPct val="50000"/>
              </a:spcBef>
            </a:pPr>
            <a:r>
              <a:rPr lang="zh-CN" sz="2800" b="1" dirty="0">
                <a:solidFill>
                  <a:srgbClr val="FF0000"/>
                </a:solidFill>
                <a:ea typeface="黑体" panose="02010609060101010101" pitchFamily="49" charset="-122"/>
              </a:rPr>
              <a:t>为</a:t>
            </a:r>
            <a:r>
              <a:rPr lang="zh-CN" sz="2800" b="1" dirty="0">
                <a:ea typeface="黑体" panose="02010609060101010101" pitchFamily="49" charset="-122"/>
              </a:rPr>
              <a:t>刎颈之交</a:t>
            </a:r>
          </a:p>
        </p:txBody>
      </p:sp>
      <p:sp>
        <p:nvSpPr>
          <p:cNvPr id="58371" name="Text Box 3"/>
          <p:cNvSpPr txBox="1">
            <a:spLocks noChangeArrowheads="1"/>
          </p:cNvSpPr>
          <p:nvPr/>
        </p:nvSpPr>
        <p:spPr bwMode="auto">
          <a:xfrm>
            <a:off x="5943600" y="1157288"/>
            <a:ext cx="27432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2800" b="1">
                <a:solidFill>
                  <a:srgbClr val="FF3300"/>
                </a:solidFill>
                <a:ea typeface="黑体" panose="02010609060101010101" pitchFamily="49" charset="-122"/>
              </a:rPr>
              <a:t>语气词，表反问</a:t>
            </a:r>
          </a:p>
        </p:txBody>
      </p:sp>
      <p:sp>
        <p:nvSpPr>
          <p:cNvPr id="58372" name="Text Box 4"/>
          <p:cNvSpPr txBox="1">
            <a:spLocks noChangeArrowheads="1"/>
          </p:cNvSpPr>
          <p:nvPr/>
        </p:nvSpPr>
        <p:spPr bwMode="auto">
          <a:xfrm>
            <a:off x="5715000" y="1766888"/>
            <a:ext cx="19050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2800" b="1">
                <a:solidFill>
                  <a:srgbClr val="FF3300"/>
                </a:solidFill>
                <a:ea typeface="黑体" panose="02010609060101010101" pitchFamily="49" charset="-122"/>
              </a:rPr>
              <a:t>介词，被</a:t>
            </a:r>
          </a:p>
        </p:txBody>
      </p:sp>
      <p:sp>
        <p:nvSpPr>
          <p:cNvPr id="58373" name="Text Box 5"/>
          <p:cNvSpPr txBox="1">
            <a:spLocks noChangeArrowheads="1"/>
          </p:cNvSpPr>
          <p:nvPr/>
        </p:nvSpPr>
        <p:spPr bwMode="auto">
          <a:xfrm>
            <a:off x="5029200" y="2452688"/>
            <a:ext cx="25146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2800" b="1">
                <a:solidFill>
                  <a:srgbClr val="FF3300"/>
                </a:solidFill>
                <a:ea typeface="黑体" panose="02010609060101010101" pitchFamily="49" charset="-122"/>
              </a:rPr>
              <a:t>变为，变作</a:t>
            </a:r>
          </a:p>
        </p:txBody>
      </p:sp>
      <p:sp>
        <p:nvSpPr>
          <p:cNvPr id="58374" name="Text Box 6"/>
          <p:cNvSpPr txBox="1">
            <a:spLocks noChangeArrowheads="1"/>
          </p:cNvSpPr>
          <p:nvPr/>
        </p:nvSpPr>
        <p:spPr bwMode="auto">
          <a:xfrm>
            <a:off x="4648200" y="3124200"/>
            <a:ext cx="251460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2800" b="1">
                <a:solidFill>
                  <a:srgbClr val="FF3300"/>
                </a:solidFill>
                <a:ea typeface="黑体" panose="02010609060101010101" pitchFamily="49" charset="-122"/>
              </a:rPr>
              <a:t>介词，替，给</a:t>
            </a:r>
          </a:p>
        </p:txBody>
      </p:sp>
      <p:sp>
        <p:nvSpPr>
          <p:cNvPr id="58375" name="Text Box 7"/>
          <p:cNvSpPr txBox="1">
            <a:spLocks noChangeArrowheads="1"/>
          </p:cNvSpPr>
          <p:nvPr/>
        </p:nvSpPr>
        <p:spPr bwMode="auto">
          <a:xfrm>
            <a:off x="4495800" y="3748088"/>
            <a:ext cx="16002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2800" b="1">
                <a:solidFill>
                  <a:srgbClr val="FF3300"/>
                </a:solidFill>
                <a:ea typeface="黑体" panose="02010609060101010101" pitchFamily="49" charset="-122"/>
              </a:rPr>
              <a:t>因为</a:t>
            </a:r>
          </a:p>
        </p:txBody>
      </p:sp>
      <p:sp>
        <p:nvSpPr>
          <p:cNvPr id="58376" name="Text Box 8"/>
          <p:cNvSpPr txBox="1">
            <a:spLocks noChangeArrowheads="1"/>
          </p:cNvSpPr>
          <p:nvPr/>
        </p:nvSpPr>
        <p:spPr bwMode="auto">
          <a:xfrm>
            <a:off x="4114800" y="4495800"/>
            <a:ext cx="182880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2800" b="1">
                <a:solidFill>
                  <a:srgbClr val="FF3300"/>
                </a:solidFill>
                <a:ea typeface="黑体" panose="02010609060101010101" pitchFamily="49" charset="-122"/>
              </a:rPr>
              <a:t>弹奏</a:t>
            </a:r>
          </a:p>
        </p:txBody>
      </p:sp>
      <p:sp>
        <p:nvSpPr>
          <p:cNvPr id="58377" name="Text Box 9"/>
          <p:cNvSpPr txBox="1">
            <a:spLocks noChangeArrowheads="1"/>
          </p:cNvSpPr>
          <p:nvPr/>
        </p:nvSpPr>
        <p:spPr bwMode="auto">
          <a:xfrm>
            <a:off x="3733800" y="5119688"/>
            <a:ext cx="13716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2800" b="1">
                <a:solidFill>
                  <a:srgbClr val="FF3300"/>
                </a:solidFill>
                <a:ea typeface="黑体" panose="02010609060101010101" pitchFamily="49" charset="-122"/>
              </a:rPr>
              <a:t>表判断</a:t>
            </a:r>
          </a:p>
        </p:txBody>
      </p:sp>
      <p:sp>
        <p:nvSpPr>
          <p:cNvPr id="58378" name="Text Box 10"/>
          <p:cNvSpPr txBox="1">
            <a:spLocks noChangeArrowheads="1"/>
          </p:cNvSpPr>
          <p:nvPr/>
        </p:nvSpPr>
        <p:spPr bwMode="auto">
          <a:xfrm>
            <a:off x="3429000" y="5653088"/>
            <a:ext cx="12192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2800" b="1">
                <a:solidFill>
                  <a:srgbClr val="FF3300"/>
                </a:solidFill>
                <a:ea typeface="黑体" panose="02010609060101010101" pitchFamily="49" charset="-122"/>
              </a:rPr>
              <a:t>成为</a:t>
            </a:r>
          </a:p>
        </p:txBody>
      </p:sp>
    </p:spTree>
    <p:extLst>
      <p:ext uri="{BB962C8B-B14F-4D97-AF65-F5344CB8AC3E}">
        <p14:creationId xmlns:p14="http://schemas.microsoft.com/office/powerpoint/2010/main" val="60458179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8370"/>
                                        </p:tgtEl>
                                        <p:attrNameLst>
                                          <p:attrName>style.visibility</p:attrName>
                                        </p:attrNameLst>
                                      </p:cBhvr>
                                      <p:to>
                                        <p:strVal val="visible"/>
                                      </p:to>
                                    </p:set>
                                    <p:animEffect transition="in" filter="dissolve">
                                      <p:cBhvr>
                                        <p:cTn id="7" dur="500"/>
                                        <p:tgtEl>
                                          <p:spTgt spid="58370"/>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8371"/>
                                        </p:tgtEl>
                                        <p:attrNameLst>
                                          <p:attrName>style.visibility</p:attrName>
                                        </p:attrNameLst>
                                      </p:cBhvr>
                                      <p:to>
                                        <p:strVal val="visible"/>
                                      </p:to>
                                    </p:set>
                                    <p:animEffect transition="in" filter="dissolve">
                                      <p:cBhvr>
                                        <p:cTn id="12" dur="500"/>
                                        <p:tgtEl>
                                          <p:spTgt spid="58371"/>
                                        </p:tgtEl>
                                      </p:cBhvr>
                                    </p:animEffect>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8372"/>
                                        </p:tgtEl>
                                        <p:attrNameLst>
                                          <p:attrName>style.visibility</p:attrName>
                                        </p:attrNameLst>
                                      </p:cBhvr>
                                      <p:to>
                                        <p:strVal val="visible"/>
                                      </p:to>
                                    </p:set>
                                    <p:animEffect transition="in" filter="dissolve">
                                      <p:cBhvr>
                                        <p:cTn id="17" dur="500"/>
                                        <p:tgtEl>
                                          <p:spTgt spid="58372"/>
                                        </p:tgtEl>
                                      </p:cBhvr>
                                    </p:animEffect>
                                  </p:childTnLst>
                                  <p:subTnLst>
                                    <p:audio>
                                      <p:cMediaNode>
                                        <p:cTn display="0" masterRel="sameClick">
                                          <p:stCondLst>
                                            <p:cond evt="begin" delay="0">
                                              <p:tn val="15"/>
                                            </p:cond>
                                          </p:stCondLst>
                                          <p:endCondLst>
                                            <p:cond evt="onStopAudio" delay="0">
                                              <p:tgtEl>
                                                <p:sldTgt/>
                                              </p:tgtEl>
                                            </p:cond>
                                          </p:endCondLst>
                                        </p:cTn>
                                        <p:tgtEl>
                                          <p:sndTgt r:embed="rId2" name="chimes.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58373"/>
                                        </p:tgtEl>
                                        <p:attrNameLst>
                                          <p:attrName>style.visibility</p:attrName>
                                        </p:attrNameLst>
                                      </p:cBhvr>
                                      <p:to>
                                        <p:strVal val="visible"/>
                                      </p:to>
                                    </p:set>
                                    <p:animEffect transition="in" filter="dissolve">
                                      <p:cBhvr>
                                        <p:cTn id="22" dur="500"/>
                                        <p:tgtEl>
                                          <p:spTgt spid="58373"/>
                                        </p:tgtEl>
                                      </p:cBhvr>
                                    </p:animEffect>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58374"/>
                                        </p:tgtEl>
                                        <p:attrNameLst>
                                          <p:attrName>style.visibility</p:attrName>
                                        </p:attrNameLst>
                                      </p:cBhvr>
                                      <p:to>
                                        <p:strVal val="visible"/>
                                      </p:to>
                                    </p:set>
                                    <p:animEffect transition="in" filter="dissolve">
                                      <p:cBhvr>
                                        <p:cTn id="27" dur="500"/>
                                        <p:tgtEl>
                                          <p:spTgt spid="58374"/>
                                        </p:tgtEl>
                                      </p:cBhvr>
                                    </p:animEffect>
                                  </p:childTnLst>
                                  <p:subTnLst>
                                    <p:audio>
                                      <p:cMediaNode>
                                        <p:cTn display="0" masterRel="sameClick">
                                          <p:stCondLst>
                                            <p:cond evt="begin" delay="0">
                                              <p:tn val="25"/>
                                            </p:cond>
                                          </p:stCondLst>
                                          <p:endCondLst>
                                            <p:cond evt="onStopAudio" delay="0">
                                              <p:tgtEl>
                                                <p:sldTgt/>
                                              </p:tgtEl>
                                            </p:cond>
                                          </p:endCondLst>
                                        </p:cTn>
                                        <p:tgtEl>
                                          <p:sndTgt r:embed="rId2" name="chimes.wav"/>
                                        </p:tgtEl>
                                      </p:cMediaNode>
                                    </p:audio>
                                  </p:subTnLst>
                                </p:cTn>
                              </p:par>
                            </p:childTnLst>
                          </p:cTn>
                        </p:par>
                      </p:childTnLst>
                    </p:cTn>
                  </p:par>
                  <p:par>
                    <p:cTn id="28" fill="hold" nodeType="clickPar">
                      <p:stCondLst>
                        <p:cond delay="indefinite"/>
                      </p:stCondLst>
                      <p:childTnLst>
                        <p:par>
                          <p:cTn id="29" fill="hold" nodeType="withGroup">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58375"/>
                                        </p:tgtEl>
                                        <p:attrNameLst>
                                          <p:attrName>style.visibility</p:attrName>
                                        </p:attrNameLst>
                                      </p:cBhvr>
                                      <p:to>
                                        <p:strVal val="visible"/>
                                      </p:to>
                                    </p:set>
                                    <p:animEffect transition="in" filter="dissolve">
                                      <p:cBhvr>
                                        <p:cTn id="32" dur="500"/>
                                        <p:tgtEl>
                                          <p:spTgt spid="58375"/>
                                        </p:tgtEl>
                                      </p:cBhvr>
                                    </p:animEffect>
                                  </p:childTnLst>
                                  <p:subTnLst>
                                    <p:audio>
                                      <p:cMediaNode>
                                        <p:cTn display="0" masterRel="sameClick">
                                          <p:stCondLst>
                                            <p:cond evt="begin" delay="0">
                                              <p:tn val="30"/>
                                            </p:cond>
                                          </p:stCondLst>
                                          <p:endCondLst>
                                            <p:cond evt="onStopAudio" delay="0">
                                              <p:tgtEl>
                                                <p:sldTgt/>
                                              </p:tgtEl>
                                            </p:cond>
                                          </p:endCondLst>
                                        </p:cTn>
                                        <p:tgtEl>
                                          <p:sndTgt r:embed="rId2" name="chimes.wav"/>
                                        </p:tgtEl>
                                      </p:cMediaNode>
                                    </p:audio>
                                  </p:subTnLst>
                                </p:cTn>
                              </p:par>
                            </p:childTnLst>
                          </p:cTn>
                        </p:par>
                      </p:childTnLst>
                    </p:cTn>
                  </p:par>
                  <p:par>
                    <p:cTn id="33" fill="hold" nodeType="clickPar">
                      <p:stCondLst>
                        <p:cond delay="indefinite"/>
                      </p:stCondLst>
                      <p:childTnLst>
                        <p:par>
                          <p:cTn id="34" fill="hold" nodeType="withGroup">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58376"/>
                                        </p:tgtEl>
                                        <p:attrNameLst>
                                          <p:attrName>style.visibility</p:attrName>
                                        </p:attrNameLst>
                                      </p:cBhvr>
                                      <p:to>
                                        <p:strVal val="visible"/>
                                      </p:to>
                                    </p:set>
                                    <p:animEffect transition="in" filter="dissolve">
                                      <p:cBhvr>
                                        <p:cTn id="37" dur="500"/>
                                        <p:tgtEl>
                                          <p:spTgt spid="58376"/>
                                        </p:tgtEl>
                                      </p:cBhvr>
                                    </p:animEffect>
                                  </p:childTnLst>
                                  <p:subTnLst>
                                    <p:audio>
                                      <p:cMediaNode>
                                        <p:cTn display="0" masterRel="sameClick">
                                          <p:stCondLst>
                                            <p:cond evt="begin" delay="0">
                                              <p:tn val="35"/>
                                            </p:cond>
                                          </p:stCondLst>
                                          <p:endCondLst>
                                            <p:cond evt="onStopAudio" delay="0">
                                              <p:tgtEl>
                                                <p:sldTgt/>
                                              </p:tgtEl>
                                            </p:cond>
                                          </p:endCondLst>
                                        </p:cTn>
                                        <p:tgtEl>
                                          <p:sndTgt r:embed="rId2" name="chimes.wav"/>
                                        </p:tgtEl>
                                      </p:cMediaNode>
                                    </p:audio>
                                  </p:subTnLst>
                                </p:cTn>
                              </p:par>
                            </p:childTnLst>
                          </p:cTn>
                        </p:par>
                      </p:childTnLst>
                    </p:cTn>
                  </p:par>
                  <p:par>
                    <p:cTn id="38" fill="hold" nodeType="clickPar">
                      <p:stCondLst>
                        <p:cond delay="indefinite"/>
                      </p:stCondLst>
                      <p:childTnLst>
                        <p:par>
                          <p:cTn id="39" fill="hold" nodeType="withGroup">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58377"/>
                                        </p:tgtEl>
                                        <p:attrNameLst>
                                          <p:attrName>style.visibility</p:attrName>
                                        </p:attrNameLst>
                                      </p:cBhvr>
                                      <p:to>
                                        <p:strVal val="visible"/>
                                      </p:to>
                                    </p:set>
                                    <p:animEffect transition="in" filter="dissolve">
                                      <p:cBhvr>
                                        <p:cTn id="42" dur="500"/>
                                        <p:tgtEl>
                                          <p:spTgt spid="58377"/>
                                        </p:tgtEl>
                                      </p:cBhvr>
                                    </p:animEffect>
                                  </p:childTnLst>
                                  <p:subTnLst>
                                    <p:audio>
                                      <p:cMediaNode>
                                        <p:cTn display="0" masterRel="sameClick">
                                          <p:stCondLst>
                                            <p:cond evt="begin" delay="0">
                                              <p:tn val="40"/>
                                            </p:cond>
                                          </p:stCondLst>
                                          <p:endCondLst>
                                            <p:cond evt="onStopAudio" delay="0">
                                              <p:tgtEl>
                                                <p:sldTgt/>
                                              </p:tgtEl>
                                            </p:cond>
                                          </p:endCondLst>
                                        </p:cTn>
                                        <p:tgtEl>
                                          <p:sndTgt r:embed="rId2" name="chimes.wav"/>
                                        </p:tgtEl>
                                      </p:cMediaNode>
                                    </p:audio>
                                  </p:subTnLst>
                                </p:cTn>
                              </p:par>
                            </p:childTnLst>
                          </p:cTn>
                        </p:par>
                      </p:childTnLst>
                    </p:cTn>
                  </p:par>
                  <p:par>
                    <p:cTn id="43" fill="hold" nodeType="clickPar">
                      <p:stCondLst>
                        <p:cond delay="indefinite"/>
                      </p:stCondLst>
                      <p:childTnLst>
                        <p:par>
                          <p:cTn id="44" fill="hold" nodeType="withGroup">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58378"/>
                                        </p:tgtEl>
                                        <p:attrNameLst>
                                          <p:attrName>style.visibility</p:attrName>
                                        </p:attrNameLst>
                                      </p:cBhvr>
                                      <p:to>
                                        <p:strVal val="visible"/>
                                      </p:to>
                                    </p:set>
                                    <p:animEffect transition="in" filter="dissolve">
                                      <p:cBhvr>
                                        <p:cTn id="47" dur="500"/>
                                        <p:tgtEl>
                                          <p:spTgt spid="58378"/>
                                        </p:tgtEl>
                                      </p:cBhvr>
                                    </p:animEffect>
                                  </p:childTnLst>
                                  <p:subTnLst>
                                    <p:audio>
                                      <p:cMediaNode>
                                        <p:cTn display="0" masterRel="sameClick">
                                          <p:stCondLst>
                                            <p:cond evt="begin" delay="0">
                                              <p:tn val="4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0" grpId="0" autoUpdateAnimBg="0"/>
      <p:bldP spid="58371" grpId="0" autoUpdateAnimBg="0"/>
      <p:bldP spid="58372" grpId="0" autoUpdateAnimBg="0"/>
      <p:bldP spid="58373" grpId="0" autoUpdateAnimBg="0"/>
      <p:bldP spid="58374" grpId="0" autoUpdateAnimBg="0"/>
      <p:bldP spid="58375" grpId="0" autoUpdateAnimBg="0"/>
      <p:bldP spid="58376" grpId="0" autoUpdateAnimBg="0"/>
      <p:bldP spid="58377" grpId="0" autoUpdateAnimBg="0"/>
      <p:bldP spid="58378" grpId="0" autoUpdateAnimBg="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ext Box 2"/>
          <p:cNvSpPr txBox="1">
            <a:spLocks noChangeArrowheads="1"/>
          </p:cNvSpPr>
          <p:nvPr/>
        </p:nvSpPr>
        <p:spPr bwMode="auto">
          <a:xfrm>
            <a:off x="179388" y="261938"/>
            <a:ext cx="8785225" cy="5151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4400" b="1" u="sng" dirty="0">
                <a:solidFill>
                  <a:srgbClr val="9900FF"/>
                </a:solidFill>
                <a:effectLst>
                  <a:outerShdw blurRad="38100" dist="38100" dir="2700000" algn="tl">
                    <a:srgbClr val="C0C0C0"/>
                  </a:outerShdw>
                </a:effectLst>
                <a:ea typeface="华文新魏" panose="02010800040101010101" pitchFamily="2" charset="-122"/>
                <a:sym typeface="Arial" panose="020B0604020202020204" pitchFamily="34" charset="0"/>
              </a:rPr>
              <a:t>其：</a:t>
            </a:r>
          </a:p>
          <a:p>
            <a:pPr>
              <a:spcBef>
                <a:spcPct val="50000"/>
              </a:spcBef>
            </a:pPr>
            <a:r>
              <a:rPr lang="zh-CN" sz="3200" b="1" dirty="0">
                <a:solidFill>
                  <a:srgbClr val="FF0000"/>
                </a:solidFill>
                <a:latin typeface="黑体" panose="02010609060101010101" pitchFamily="49" charset="-122"/>
                <a:ea typeface="黑体" panose="02010609060101010101" pitchFamily="49" charset="-122"/>
              </a:rPr>
              <a:t>其</a:t>
            </a:r>
            <a:r>
              <a:rPr lang="zh-CN" sz="3200" b="1" dirty="0">
                <a:latin typeface="黑体" panose="02010609060101010101" pitchFamily="49" charset="-122"/>
                <a:ea typeface="黑体" panose="02010609060101010101" pitchFamily="49" charset="-122"/>
              </a:rPr>
              <a:t>次不辱身</a:t>
            </a:r>
          </a:p>
          <a:p>
            <a:pPr>
              <a:spcBef>
                <a:spcPct val="50000"/>
              </a:spcBef>
            </a:pPr>
            <a:r>
              <a:rPr lang="zh-CN" sz="3200" b="1" dirty="0">
                <a:latin typeface="黑体" panose="02010609060101010101" pitchFamily="49" charset="-122"/>
                <a:ea typeface="黑体" panose="02010609060101010101" pitchFamily="49" charset="-122"/>
              </a:rPr>
              <a:t>会遭此祸，惜</a:t>
            </a:r>
            <a:r>
              <a:rPr lang="zh-CN" sz="3200" b="1" dirty="0">
                <a:solidFill>
                  <a:srgbClr val="FF0000"/>
                </a:solidFill>
                <a:latin typeface="黑体" panose="02010609060101010101" pitchFamily="49" charset="-122"/>
                <a:ea typeface="黑体" panose="02010609060101010101" pitchFamily="49" charset="-122"/>
              </a:rPr>
              <a:t>其</a:t>
            </a:r>
            <a:r>
              <a:rPr lang="zh-CN" sz="3200" b="1" dirty="0">
                <a:latin typeface="黑体" panose="02010609060101010101" pitchFamily="49" charset="-122"/>
                <a:ea typeface="黑体" panose="02010609060101010101" pitchFamily="49" charset="-122"/>
              </a:rPr>
              <a:t>不成</a:t>
            </a:r>
          </a:p>
          <a:p>
            <a:pPr>
              <a:spcBef>
                <a:spcPct val="50000"/>
              </a:spcBef>
            </a:pPr>
            <a:r>
              <a:rPr lang="zh-CN" sz="3200" b="1" dirty="0">
                <a:latin typeface="黑体" panose="02010609060101010101" pitchFamily="49" charset="-122"/>
                <a:ea typeface="黑体" panose="02010609060101010101" pitchFamily="49" charset="-122"/>
              </a:rPr>
              <a:t>乃使</a:t>
            </a:r>
            <a:r>
              <a:rPr lang="zh-CN" sz="3200" b="1" dirty="0">
                <a:solidFill>
                  <a:srgbClr val="FF0000"/>
                </a:solidFill>
                <a:latin typeface="黑体" panose="02010609060101010101" pitchFamily="49" charset="-122"/>
                <a:ea typeface="黑体" panose="02010609060101010101" pitchFamily="49" charset="-122"/>
              </a:rPr>
              <a:t>其</a:t>
            </a:r>
            <a:r>
              <a:rPr lang="zh-CN" sz="3200" b="1" dirty="0">
                <a:latin typeface="黑体" panose="02010609060101010101" pitchFamily="49" charset="-122"/>
                <a:ea typeface="黑体" panose="02010609060101010101" pitchFamily="49" charset="-122"/>
              </a:rPr>
              <a:t>从者衣褐</a:t>
            </a:r>
          </a:p>
          <a:p>
            <a:pPr>
              <a:spcBef>
                <a:spcPct val="50000"/>
              </a:spcBef>
            </a:pPr>
            <a:r>
              <a:rPr lang="zh-CN" sz="3200" b="1" dirty="0">
                <a:latin typeface="黑体" panose="02010609060101010101" pitchFamily="49" charset="-122"/>
                <a:ea typeface="黑体" panose="02010609060101010101" pitchFamily="49" charset="-122"/>
              </a:rPr>
              <a:t>天之苍苍，</a:t>
            </a:r>
            <a:r>
              <a:rPr lang="zh-CN" sz="3200" b="1" dirty="0">
                <a:solidFill>
                  <a:srgbClr val="FF0000"/>
                </a:solidFill>
                <a:latin typeface="黑体" panose="02010609060101010101" pitchFamily="49" charset="-122"/>
                <a:ea typeface="黑体" panose="02010609060101010101" pitchFamily="49" charset="-122"/>
              </a:rPr>
              <a:t>其</a:t>
            </a:r>
            <a:r>
              <a:rPr lang="zh-CN" sz="3200" b="1" dirty="0">
                <a:latin typeface="黑体" panose="02010609060101010101" pitchFamily="49" charset="-122"/>
                <a:ea typeface="黑体" panose="02010609060101010101" pitchFamily="49" charset="-122"/>
              </a:rPr>
              <a:t>正色邪？其远而无所至极也</a:t>
            </a:r>
          </a:p>
          <a:p>
            <a:pPr>
              <a:spcBef>
                <a:spcPct val="50000"/>
              </a:spcBef>
            </a:pPr>
            <a:endParaRPr lang="zh-CN" sz="3200" b="1" dirty="0">
              <a:latin typeface="黑体" panose="02010609060101010101" pitchFamily="49" charset="-122"/>
              <a:ea typeface="黑体" panose="02010609060101010101" pitchFamily="49" charset="-122"/>
            </a:endParaRPr>
          </a:p>
          <a:p>
            <a:pPr>
              <a:spcBef>
                <a:spcPct val="50000"/>
              </a:spcBef>
            </a:pPr>
            <a:r>
              <a:rPr lang="zh-CN" sz="3200" b="1" dirty="0">
                <a:latin typeface="黑体" panose="02010609060101010101" pitchFamily="49" charset="-122"/>
                <a:ea typeface="黑体" panose="02010609060101010101" pitchFamily="49" charset="-122"/>
              </a:rPr>
              <a:t>而余亦悔</a:t>
            </a:r>
            <a:r>
              <a:rPr lang="zh-CN" sz="3200" b="1" dirty="0">
                <a:solidFill>
                  <a:srgbClr val="FF0000"/>
                </a:solidFill>
                <a:latin typeface="黑体" panose="02010609060101010101" pitchFamily="49" charset="-122"/>
                <a:ea typeface="黑体" panose="02010609060101010101" pitchFamily="49" charset="-122"/>
              </a:rPr>
              <a:t>其</a:t>
            </a:r>
            <a:r>
              <a:rPr lang="zh-CN" sz="3200" b="1" dirty="0">
                <a:latin typeface="黑体" panose="02010609060101010101" pitchFamily="49" charset="-122"/>
                <a:ea typeface="黑体" panose="02010609060101010101" pitchFamily="49" charset="-122"/>
              </a:rPr>
              <a:t>从之而不得极夫游之乐也</a:t>
            </a:r>
          </a:p>
        </p:txBody>
      </p:sp>
      <p:sp>
        <p:nvSpPr>
          <p:cNvPr id="59395" name="Text Box 3"/>
          <p:cNvSpPr txBox="1">
            <a:spLocks noChangeArrowheads="1"/>
          </p:cNvSpPr>
          <p:nvPr/>
        </p:nvSpPr>
        <p:spPr bwMode="auto">
          <a:xfrm>
            <a:off x="4213225" y="1052513"/>
            <a:ext cx="3027363"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sz="3200" b="1">
                <a:solidFill>
                  <a:srgbClr val="FF0066"/>
                </a:solidFill>
                <a:ea typeface="黑体" panose="02010609060101010101" pitchFamily="49" charset="-122"/>
              </a:rPr>
              <a:t>指示代词，不译</a:t>
            </a:r>
          </a:p>
        </p:txBody>
      </p:sp>
      <p:sp>
        <p:nvSpPr>
          <p:cNvPr id="59396" name="Text Box 4"/>
          <p:cNvSpPr txBox="1">
            <a:spLocks noChangeArrowheads="1"/>
          </p:cNvSpPr>
          <p:nvPr/>
        </p:nvSpPr>
        <p:spPr bwMode="auto">
          <a:xfrm>
            <a:off x="4213225" y="1917700"/>
            <a:ext cx="3027363" cy="57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sz="3200" b="1">
                <a:solidFill>
                  <a:srgbClr val="FF0066"/>
                </a:solidFill>
                <a:ea typeface="黑体" panose="02010609060101010101" pitchFamily="49" charset="-122"/>
              </a:rPr>
              <a:t>代词，</a:t>
            </a:r>
            <a:r>
              <a:rPr lang="zh-CN" altLang="zh-CN" sz="3200" b="1">
                <a:solidFill>
                  <a:srgbClr val="FF0066"/>
                </a:solidFill>
                <a:ea typeface="黑体" panose="02010609060101010101" pitchFamily="49" charset="-122"/>
              </a:rPr>
              <a:t>《</a:t>
            </a:r>
            <a:r>
              <a:rPr lang="zh-CN" sz="3200" b="1">
                <a:solidFill>
                  <a:srgbClr val="FF0066"/>
                </a:solidFill>
                <a:ea typeface="黑体" panose="02010609060101010101" pitchFamily="49" charset="-122"/>
              </a:rPr>
              <a:t>史记</a:t>
            </a:r>
            <a:r>
              <a:rPr lang="zh-CN" altLang="zh-CN" sz="3200" b="1">
                <a:solidFill>
                  <a:srgbClr val="FF0066"/>
                </a:solidFill>
                <a:ea typeface="黑体" panose="02010609060101010101" pitchFamily="49" charset="-122"/>
              </a:rPr>
              <a:t>》</a:t>
            </a:r>
          </a:p>
        </p:txBody>
      </p:sp>
      <p:sp>
        <p:nvSpPr>
          <p:cNvPr id="59397" name="Text Box 5"/>
          <p:cNvSpPr txBox="1">
            <a:spLocks noChangeArrowheads="1"/>
          </p:cNvSpPr>
          <p:nvPr/>
        </p:nvSpPr>
        <p:spPr bwMode="auto">
          <a:xfrm>
            <a:off x="4213225" y="2636838"/>
            <a:ext cx="2214563"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sz="3200" b="1">
                <a:solidFill>
                  <a:srgbClr val="FF0066"/>
                </a:solidFill>
                <a:ea typeface="黑体" panose="02010609060101010101" pitchFamily="49" charset="-122"/>
              </a:rPr>
              <a:t>代词，他的</a:t>
            </a:r>
          </a:p>
        </p:txBody>
      </p:sp>
      <p:sp>
        <p:nvSpPr>
          <p:cNvPr id="59398" name="Text Box 6"/>
          <p:cNvSpPr txBox="1">
            <a:spLocks noChangeArrowheads="1"/>
          </p:cNvSpPr>
          <p:nvPr/>
        </p:nvSpPr>
        <p:spPr bwMode="auto">
          <a:xfrm>
            <a:off x="2844800" y="4005263"/>
            <a:ext cx="5472113"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sz="3200" b="1">
                <a:solidFill>
                  <a:srgbClr val="FF0066"/>
                </a:solidFill>
                <a:latin typeface="黑体" panose="02010609060101010101" pitchFamily="49" charset="-122"/>
                <a:ea typeface="黑体" panose="02010609060101010101" pitchFamily="49" charset="-122"/>
              </a:rPr>
              <a:t>连词，表选择，是</a:t>
            </a:r>
            <a:r>
              <a:rPr lang="zh-CN" altLang="zh-CN" sz="3200" b="1">
                <a:solidFill>
                  <a:srgbClr val="FF0066"/>
                </a:solidFill>
                <a:latin typeface="黑体" panose="02010609060101010101" pitchFamily="49" charset="-122"/>
                <a:ea typeface="黑体" panose="02010609060101010101" pitchFamily="49" charset="-122"/>
              </a:rPr>
              <a:t>… …</a:t>
            </a:r>
          </a:p>
        </p:txBody>
      </p:sp>
      <p:sp>
        <p:nvSpPr>
          <p:cNvPr id="59399" name="Text Box 7"/>
          <p:cNvSpPr txBox="1">
            <a:spLocks noChangeArrowheads="1"/>
          </p:cNvSpPr>
          <p:nvPr/>
        </p:nvSpPr>
        <p:spPr bwMode="auto">
          <a:xfrm>
            <a:off x="2844800" y="5373688"/>
            <a:ext cx="3027363"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sz="3200" b="1">
                <a:solidFill>
                  <a:srgbClr val="FF0066"/>
                </a:solidFill>
                <a:ea typeface="黑体" panose="02010609060101010101" pitchFamily="49" charset="-122"/>
              </a:rPr>
              <a:t>代词，自己，我</a:t>
            </a:r>
          </a:p>
        </p:txBody>
      </p:sp>
    </p:spTree>
    <p:extLst>
      <p:ext uri="{BB962C8B-B14F-4D97-AF65-F5344CB8AC3E}">
        <p14:creationId xmlns:p14="http://schemas.microsoft.com/office/powerpoint/2010/main" val="326342893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9394"/>
                                        </p:tgtEl>
                                        <p:attrNameLst>
                                          <p:attrName>style.visibility</p:attrName>
                                        </p:attrNameLst>
                                      </p:cBhvr>
                                      <p:to>
                                        <p:strVal val="visible"/>
                                      </p:to>
                                    </p:set>
                                    <p:animEffect transition="in" filter="blinds(horizontal)">
                                      <p:cBhvr>
                                        <p:cTn id="7" dur="500"/>
                                        <p:tgtEl>
                                          <p:spTgt spid="5939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59395"/>
                                        </p:tgtEl>
                                        <p:attrNameLst>
                                          <p:attrName>style.visibility</p:attrName>
                                        </p:attrNameLst>
                                      </p:cBhvr>
                                      <p:to>
                                        <p:strVal val="visible"/>
                                      </p:to>
                                    </p:set>
                                    <p:anim calcmode="lin" valueType="num">
                                      <p:cBhvr additive="base">
                                        <p:cTn id="12" dur="500" fill="hold"/>
                                        <p:tgtEl>
                                          <p:spTgt spid="59395"/>
                                        </p:tgtEl>
                                        <p:attrNameLst>
                                          <p:attrName>ppt_x</p:attrName>
                                        </p:attrNameLst>
                                      </p:cBhvr>
                                      <p:tavLst>
                                        <p:tav tm="0">
                                          <p:val>
                                            <p:strVal val="0-#ppt_w/2"/>
                                          </p:val>
                                        </p:tav>
                                        <p:tav tm="100000">
                                          <p:val>
                                            <p:strVal val="#ppt_x"/>
                                          </p:val>
                                        </p:tav>
                                      </p:tavLst>
                                    </p:anim>
                                    <p:anim calcmode="lin" valueType="num">
                                      <p:cBhvr additive="base">
                                        <p:cTn id="13" dur="500" fill="hold"/>
                                        <p:tgtEl>
                                          <p:spTgt spid="59395"/>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59396"/>
                                        </p:tgtEl>
                                        <p:attrNameLst>
                                          <p:attrName>style.visibility</p:attrName>
                                        </p:attrNameLst>
                                      </p:cBhvr>
                                      <p:to>
                                        <p:strVal val="visible"/>
                                      </p:to>
                                    </p:set>
                                    <p:anim calcmode="lin" valueType="num">
                                      <p:cBhvr additive="base">
                                        <p:cTn id="18" dur="500" fill="hold"/>
                                        <p:tgtEl>
                                          <p:spTgt spid="59396"/>
                                        </p:tgtEl>
                                        <p:attrNameLst>
                                          <p:attrName>ppt_x</p:attrName>
                                        </p:attrNameLst>
                                      </p:cBhvr>
                                      <p:tavLst>
                                        <p:tav tm="0">
                                          <p:val>
                                            <p:strVal val="0-#ppt_w/2"/>
                                          </p:val>
                                        </p:tav>
                                        <p:tav tm="100000">
                                          <p:val>
                                            <p:strVal val="#ppt_x"/>
                                          </p:val>
                                        </p:tav>
                                      </p:tavLst>
                                    </p:anim>
                                    <p:anim calcmode="lin" valueType="num">
                                      <p:cBhvr additive="base">
                                        <p:cTn id="19" dur="500" fill="hold"/>
                                        <p:tgtEl>
                                          <p:spTgt spid="59396"/>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59397"/>
                                        </p:tgtEl>
                                        <p:attrNameLst>
                                          <p:attrName>style.visibility</p:attrName>
                                        </p:attrNameLst>
                                      </p:cBhvr>
                                      <p:to>
                                        <p:strVal val="visible"/>
                                      </p:to>
                                    </p:set>
                                    <p:anim calcmode="lin" valueType="num">
                                      <p:cBhvr additive="base">
                                        <p:cTn id="24" dur="500" fill="hold"/>
                                        <p:tgtEl>
                                          <p:spTgt spid="59397"/>
                                        </p:tgtEl>
                                        <p:attrNameLst>
                                          <p:attrName>ppt_x</p:attrName>
                                        </p:attrNameLst>
                                      </p:cBhvr>
                                      <p:tavLst>
                                        <p:tav tm="0">
                                          <p:val>
                                            <p:strVal val="0-#ppt_w/2"/>
                                          </p:val>
                                        </p:tav>
                                        <p:tav tm="100000">
                                          <p:val>
                                            <p:strVal val="#ppt_x"/>
                                          </p:val>
                                        </p:tav>
                                      </p:tavLst>
                                    </p:anim>
                                    <p:anim calcmode="lin" valueType="num">
                                      <p:cBhvr additive="base">
                                        <p:cTn id="25" dur="500" fill="hold"/>
                                        <p:tgtEl>
                                          <p:spTgt spid="59397"/>
                                        </p:tgtEl>
                                        <p:attrNameLst>
                                          <p:attrName>ppt_y</p:attrName>
                                        </p:attrNameLst>
                                      </p:cBhvr>
                                      <p:tavLst>
                                        <p:tav tm="0">
                                          <p:val>
                                            <p:strVal val="#ppt_y"/>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59398"/>
                                        </p:tgtEl>
                                        <p:attrNameLst>
                                          <p:attrName>style.visibility</p:attrName>
                                        </p:attrNameLst>
                                      </p:cBhvr>
                                      <p:to>
                                        <p:strVal val="visible"/>
                                      </p:to>
                                    </p:set>
                                    <p:anim calcmode="lin" valueType="num">
                                      <p:cBhvr additive="base">
                                        <p:cTn id="30" dur="500" fill="hold"/>
                                        <p:tgtEl>
                                          <p:spTgt spid="59398"/>
                                        </p:tgtEl>
                                        <p:attrNameLst>
                                          <p:attrName>ppt_x</p:attrName>
                                        </p:attrNameLst>
                                      </p:cBhvr>
                                      <p:tavLst>
                                        <p:tav tm="0">
                                          <p:val>
                                            <p:strVal val="0-#ppt_w/2"/>
                                          </p:val>
                                        </p:tav>
                                        <p:tav tm="100000">
                                          <p:val>
                                            <p:strVal val="#ppt_x"/>
                                          </p:val>
                                        </p:tav>
                                      </p:tavLst>
                                    </p:anim>
                                    <p:anim calcmode="lin" valueType="num">
                                      <p:cBhvr additive="base">
                                        <p:cTn id="31" dur="500" fill="hold"/>
                                        <p:tgtEl>
                                          <p:spTgt spid="59398"/>
                                        </p:tgtEl>
                                        <p:attrNameLst>
                                          <p:attrName>ppt_y</p:attrName>
                                        </p:attrNameLst>
                                      </p:cBhvr>
                                      <p:tavLst>
                                        <p:tav tm="0">
                                          <p:val>
                                            <p:strVal val="#ppt_y"/>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59399"/>
                                        </p:tgtEl>
                                        <p:attrNameLst>
                                          <p:attrName>style.visibility</p:attrName>
                                        </p:attrNameLst>
                                      </p:cBhvr>
                                      <p:to>
                                        <p:strVal val="visible"/>
                                      </p:to>
                                    </p:set>
                                    <p:anim calcmode="lin" valueType="num">
                                      <p:cBhvr additive="base">
                                        <p:cTn id="36" dur="500" fill="hold"/>
                                        <p:tgtEl>
                                          <p:spTgt spid="59399"/>
                                        </p:tgtEl>
                                        <p:attrNameLst>
                                          <p:attrName>ppt_x</p:attrName>
                                        </p:attrNameLst>
                                      </p:cBhvr>
                                      <p:tavLst>
                                        <p:tav tm="0">
                                          <p:val>
                                            <p:strVal val="0-#ppt_w/2"/>
                                          </p:val>
                                        </p:tav>
                                        <p:tav tm="100000">
                                          <p:val>
                                            <p:strVal val="#ppt_x"/>
                                          </p:val>
                                        </p:tav>
                                      </p:tavLst>
                                    </p:anim>
                                    <p:anim calcmode="lin" valueType="num">
                                      <p:cBhvr additive="base">
                                        <p:cTn id="37" dur="500" fill="hold"/>
                                        <p:tgtEl>
                                          <p:spTgt spid="5939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4" grpId="0" autoUpdateAnimBg="0"/>
      <p:bldP spid="59395" grpId="0" autoUpdateAnimBg="0"/>
      <p:bldP spid="59396" grpId="0" autoUpdateAnimBg="0"/>
      <p:bldP spid="59397" grpId="0" autoUpdateAnimBg="0"/>
      <p:bldP spid="59398" grpId="0" autoUpdateAnimBg="0"/>
      <p:bldP spid="59399" grpId="0" autoUpdateAnimBg="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ext Box 2"/>
          <p:cNvSpPr txBox="1">
            <a:spLocks noChangeArrowheads="1"/>
          </p:cNvSpPr>
          <p:nvPr/>
        </p:nvSpPr>
        <p:spPr bwMode="auto">
          <a:xfrm>
            <a:off x="152400" y="762000"/>
            <a:ext cx="8610600" cy="5702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lang="zh-CN" altLang="zh-CN" sz="3200" b="1">
                <a:latin typeface="黑体" panose="02010609060101010101" pitchFamily="49" charset="-122"/>
                <a:ea typeface="黑体" panose="02010609060101010101" pitchFamily="49" charset="-122"/>
              </a:rPr>
              <a:t>1</a:t>
            </a:r>
            <a:r>
              <a:rPr lang="zh-CN" sz="3200" b="1">
                <a:latin typeface="黑体" panose="02010609060101010101" pitchFamily="49" charset="-122"/>
                <a:ea typeface="黑体" panose="02010609060101010101" pitchFamily="49" charset="-122"/>
              </a:rPr>
              <a:t>、</a:t>
            </a:r>
            <a:r>
              <a:rPr lang="zh-CN" sz="3200" b="1">
                <a:solidFill>
                  <a:srgbClr val="FF3300"/>
                </a:solidFill>
                <a:latin typeface="黑体" panose="02010609060101010101" pitchFamily="49" charset="-122"/>
                <a:ea typeface="黑体" panose="02010609060101010101" pitchFamily="49" charset="-122"/>
              </a:rPr>
              <a:t>入</a:t>
            </a:r>
            <a:r>
              <a:rPr lang="zh-CN" sz="3200" b="1">
                <a:latin typeface="黑体" panose="02010609060101010101" pitchFamily="49" charset="-122"/>
                <a:ea typeface="黑体" panose="02010609060101010101" pitchFamily="49" charset="-122"/>
              </a:rPr>
              <a:t>则与王图议国事，以出号令；</a:t>
            </a:r>
          </a:p>
          <a:p>
            <a:pPr algn="just">
              <a:spcBef>
                <a:spcPct val="50000"/>
              </a:spcBef>
            </a:pPr>
            <a:r>
              <a:rPr lang="zh-CN" sz="3200" b="1">
                <a:latin typeface="黑体" panose="02010609060101010101" pitchFamily="49" charset="-122"/>
                <a:ea typeface="黑体" panose="02010609060101010101" pitchFamily="49" charset="-122"/>
              </a:rPr>
              <a:t>   </a:t>
            </a:r>
            <a:r>
              <a:rPr lang="zh-CN" sz="3200" b="1">
                <a:solidFill>
                  <a:srgbClr val="FF3300"/>
                </a:solidFill>
                <a:latin typeface="黑体" panose="02010609060101010101" pitchFamily="49" charset="-122"/>
                <a:ea typeface="黑体" panose="02010609060101010101" pitchFamily="49" charset="-122"/>
              </a:rPr>
              <a:t>出</a:t>
            </a:r>
            <a:r>
              <a:rPr lang="zh-CN" sz="3200" b="1">
                <a:latin typeface="黑体" panose="02010609060101010101" pitchFamily="49" charset="-122"/>
                <a:ea typeface="黑体" panose="02010609060101010101" pitchFamily="49" charset="-122"/>
              </a:rPr>
              <a:t>则接遇宾客，应对诸侯    </a:t>
            </a:r>
          </a:p>
          <a:p>
            <a:pPr algn="just">
              <a:spcBef>
                <a:spcPct val="50000"/>
              </a:spcBef>
            </a:pPr>
            <a:r>
              <a:rPr lang="zh-CN" altLang="zh-CN" sz="3200" b="1">
                <a:latin typeface="黑体" panose="02010609060101010101" pitchFamily="49" charset="-122"/>
                <a:ea typeface="黑体" panose="02010609060101010101" pitchFamily="49" charset="-122"/>
              </a:rPr>
              <a:t>2</a:t>
            </a:r>
            <a:r>
              <a:rPr lang="zh-CN" sz="3200" b="1">
                <a:latin typeface="黑体" panose="02010609060101010101" pitchFamily="49" charset="-122"/>
                <a:ea typeface="黑体" panose="02010609060101010101" pitchFamily="49" charset="-122"/>
              </a:rPr>
              <a:t>、屈平疾王</a:t>
            </a:r>
            <a:r>
              <a:rPr lang="zh-CN" sz="3200" b="1" u="sng">
                <a:solidFill>
                  <a:srgbClr val="FF3300"/>
                </a:solidFill>
                <a:latin typeface="黑体" panose="02010609060101010101" pitchFamily="49" charset="-122"/>
                <a:ea typeface="黑体" panose="02010609060101010101" pitchFamily="49" charset="-122"/>
              </a:rPr>
              <a:t>听</a:t>
            </a:r>
            <a:r>
              <a:rPr lang="zh-CN" sz="3200" b="1">
                <a:latin typeface="黑体" panose="02010609060101010101" pitchFamily="49" charset="-122"/>
                <a:ea typeface="黑体" panose="02010609060101010101" pitchFamily="49" charset="-122"/>
              </a:rPr>
              <a:t>之不聪也 </a:t>
            </a:r>
          </a:p>
          <a:p>
            <a:pPr algn="just">
              <a:spcBef>
                <a:spcPct val="50000"/>
              </a:spcBef>
            </a:pPr>
            <a:r>
              <a:rPr lang="zh-CN" altLang="zh-CN" sz="3200" b="1">
                <a:latin typeface="黑体" panose="02010609060101010101" pitchFamily="49" charset="-122"/>
                <a:ea typeface="黑体" panose="02010609060101010101" pitchFamily="49" charset="-122"/>
              </a:rPr>
              <a:t>3</a:t>
            </a:r>
            <a:r>
              <a:rPr lang="zh-CN" sz="3200" b="1">
                <a:latin typeface="黑体" panose="02010609060101010101" pitchFamily="49" charset="-122"/>
                <a:ea typeface="黑体" panose="02010609060101010101" pitchFamily="49" charset="-122"/>
              </a:rPr>
              <a:t>、</a:t>
            </a:r>
            <a:r>
              <a:rPr lang="zh-CN" sz="3200" b="1" u="sng">
                <a:solidFill>
                  <a:srgbClr val="FF3300"/>
                </a:solidFill>
                <a:latin typeface="黑体" panose="02010609060101010101" pitchFamily="49" charset="-122"/>
                <a:ea typeface="黑体" panose="02010609060101010101" pitchFamily="49" charset="-122"/>
              </a:rPr>
              <a:t>谗谄</a:t>
            </a:r>
            <a:r>
              <a:rPr lang="zh-CN" sz="3200" b="1">
                <a:latin typeface="黑体" panose="02010609060101010101" pitchFamily="49" charset="-122"/>
                <a:ea typeface="黑体" panose="02010609060101010101" pitchFamily="49" charset="-122"/>
              </a:rPr>
              <a:t>之蔽明也</a:t>
            </a:r>
          </a:p>
          <a:p>
            <a:pPr algn="just">
              <a:spcBef>
                <a:spcPct val="50000"/>
              </a:spcBef>
            </a:pPr>
            <a:r>
              <a:rPr lang="zh-CN" altLang="zh-CN" sz="3200" b="1">
                <a:latin typeface="黑体" panose="02010609060101010101" pitchFamily="49" charset="-122"/>
                <a:ea typeface="黑体" panose="02010609060101010101" pitchFamily="49" charset="-122"/>
              </a:rPr>
              <a:t>4</a:t>
            </a:r>
            <a:r>
              <a:rPr lang="zh-CN" sz="3200" b="1">
                <a:latin typeface="黑体" panose="02010609060101010101" pitchFamily="49" charset="-122"/>
                <a:ea typeface="黑体" panose="02010609060101010101" pitchFamily="49" charset="-122"/>
              </a:rPr>
              <a:t>、</a:t>
            </a:r>
            <a:r>
              <a:rPr lang="zh-CN" sz="3200" b="1" u="sng">
                <a:solidFill>
                  <a:srgbClr val="FF3300"/>
                </a:solidFill>
                <a:latin typeface="黑体" panose="02010609060101010101" pitchFamily="49" charset="-122"/>
                <a:ea typeface="黑体" panose="02010609060101010101" pitchFamily="49" charset="-122"/>
              </a:rPr>
              <a:t>邪曲</a:t>
            </a:r>
            <a:r>
              <a:rPr lang="zh-CN" sz="3200" b="1">
                <a:latin typeface="黑体" panose="02010609060101010101" pitchFamily="49" charset="-122"/>
                <a:ea typeface="黑体" panose="02010609060101010101" pitchFamily="49" charset="-122"/>
              </a:rPr>
              <a:t>之害公也</a:t>
            </a:r>
          </a:p>
          <a:p>
            <a:pPr algn="just">
              <a:spcBef>
                <a:spcPct val="50000"/>
              </a:spcBef>
            </a:pPr>
            <a:r>
              <a:rPr lang="zh-CN" altLang="zh-CN" sz="3200" b="1">
                <a:latin typeface="黑体" panose="02010609060101010101" pitchFamily="49" charset="-122"/>
                <a:ea typeface="黑体" panose="02010609060101010101" pitchFamily="49" charset="-122"/>
              </a:rPr>
              <a:t>5</a:t>
            </a:r>
            <a:r>
              <a:rPr lang="zh-CN" sz="3200" b="1">
                <a:latin typeface="黑体" panose="02010609060101010101" pitchFamily="49" charset="-122"/>
                <a:ea typeface="黑体" panose="02010609060101010101" pitchFamily="49" charset="-122"/>
              </a:rPr>
              <a:t>、</a:t>
            </a:r>
            <a:r>
              <a:rPr lang="zh-CN" sz="3200" b="1" u="sng">
                <a:solidFill>
                  <a:srgbClr val="FF3300"/>
                </a:solidFill>
                <a:latin typeface="黑体" panose="02010609060101010101" pitchFamily="49" charset="-122"/>
                <a:ea typeface="黑体" panose="02010609060101010101" pitchFamily="49" charset="-122"/>
              </a:rPr>
              <a:t>方正</a:t>
            </a:r>
            <a:r>
              <a:rPr lang="zh-CN" sz="3200" b="1">
                <a:latin typeface="黑体" panose="02010609060101010101" pitchFamily="49" charset="-122"/>
                <a:ea typeface="黑体" panose="02010609060101010101" pitchFamily="49" charset="-122"/>
              </a:rPr>
              <a:t>之不容也</a:t>
            </a:r>
          </a:p>
          <a:p>
            <a:pPr algn="just">
              <a:spcBef>
                <a:spcPct val="50000"/>
              </a:spcBef>
            </a:pPr>
            <a:r>
              <a:rPr lang="zh-CN" altLang="zh-CN" sz="3200" b="1">
                <a:latin typeface="黑体" panose="02010609060101010101" pitchFamily="49" charset="-122"/>
                <a:ea typeface="黑体" panose="02010609060101010101" pitchFamily="49" charset="-122"/>
              </a:rPr>
              <a:t>6</a:t>
            </a:r>
            <a:r>
              <a:rPr lang="zh-CN" sz="3200" b="1">
                <a:latin typeface="黑体" panose="02010609060101010101" pitchFamily="49" charset="-122"/>
                <a:ea typeface="黑体" panose="02010609060101010101" pitchFamily="49" charset="-122"/>
              </a:rPr>
              <a:t>、</a:t>
            </a:r>
            <a:r>
              <a:rPr lang="zh-CN" sz="3200" b="1" u="sng">
                <a:solidFill>
                  <a:srgbClr val="FF3300"/>
                </a:solidFill>
                <a:latin typeface="黑体" panose="02010609060101010101" pitchFamily="49" charset="-122"/>
                <a:ea typeface="黑体" panose="02010609060101010101" pitchFamily="49" charset="-122"/>
              </a:rPr>
              <a:t>明</a:t>
            </a:r>
            <a:r>
              <a:rPr lang="zh-CN" sz="3200" b="1">
                <a:latin typeface="黑体" panose="02010609060101010101" pitchFamily="49" charset="-122"/>
                <a:ea typeface="黑体" panose="02010609060101010101" pitchFamily="49" charset="-122"/>
              </a:rPr>
              <a:t>道德之广崇 </a:t>
            </a:r>
          </a:p>
          <a:p>
            <a:pPr algn="just">
              <a:spcBef>
                <a:spcPct val="50000"/>
              </a:spcBef>
            </a:pPr>
            <a:r>
              <a:rPr lang="zh-CN" altLang="zh-CN" sz="3200" b="1">
                <a:latin typeface="黑体" panose="02010609060101010101" pitchFamily="49" charset="-122"/>
                <a:ea typeface="黑体" panose="02010609060101010101" pitchFamily="49" charset="-122"/>
              </a:rPr>
              <a:t>7</a:t>
            </a:r>
            <a:r>
              <a:rPr lang="zh-CN" sz="3200" b="1">
                <a:latin typeface="黑体" panose="02010609060101010101" pitchFamily="49" charset="-122"/>
                <a:ea typeface="黑体" panose="02010609060101010101" pitchFamily="49" charset="-122"/>
              </a:rPr>
              <a:t>、</a:t>
            </a:r>
            <a:r>
              <a:rPr lang="zh-CN" sz="3200" b="1" u="sng">
                <a:solidFill>
                  <a:srgbClr val="FF3300"/>
                </a:solidFill>
                <a:latin typeface="黑体" panose="02010609060101010101" pitchFamily="49" charset="-122"/>
                <a:ea typeface="黑体" panose="02010609060101010101" pitchFamily="49" charset="-122"/>
              </a:rPr>
              <a:t>蝉</a:t>
            </a:r>
            <a:r>
              <a:rPr lang="zh-CN" sz="3200" b="1">
                <a:solidFill>
                  <a:srgbClr val="FF3300"/>
                </a:solidFill>
                <a:latin typeface="黑体" panose="02010609060101010101" pitchFamily="49" charset="-122"/>
                <a:ea typeface="黑体" panose="02010609060101010101" pitchFamily="49" charset="-122"/>
              </a:rPr>
              <a:t>蜕</a:t>
            </a:r>
            <a:r>
              <a:rPr lang="zh-CN" sz="3200" b="1">
                <a:latin typeface="黑体" panose="02010609060101010101" pitchFamily="49" charset="-122"/>
                <a:ea typeface="黑体" panose="02010609060101010101" pitchFamily="49" charset="-122"/>
              </a:rPr>
              <a:t>于浊秽</a:t>
            </a:r>
          </a:p>
        </p:txBody>
      </p:sp>
      <p:sp>
        <p:nvSpPr>
          <p:cNvPr id="60419" name="Text Box 3"/>
          <p:cNvSpPr txBox="1">
            <a:spLocks noChangeArrowheads="1"/>
          </p:cNvSpPr>
          <p:nvPr/>
        </p:nvSpPr>
        <p:spPr bwMode="auto">
          <a:xfrm>
            <a:off x="3352800" y="0"/>
            <a:ext cx="2286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200" b="1">
                <a:solidFill>
                  <a:srgbClr val="FF3300"/>
                </a:solidFill>
                <a:latin typeface="Arial Unicode MS" panose="020B0604020202020204" pitchFamily="34" charset="-122"/>
                <a:ea typeface="黑体" panose="02010609060101010101" pitchFamily="49" charset="-122"/>
              </a:rPr>
              <a:t>词类活用</a:t>
            </a:r>
          </a:p>
        </p:txBody>
      </p:sp>
      <p:sp>
        <p:nvSpPr>
          <p:cNvPr id="60420" name="Text Box 4"/>
          <p:cNvSpPr txBox="1">
            <a:spLocks noChangeArrowheads="1"/>
          </p:cNvSpPr>
          <p:nvPr/>
        </p:nvSpPr>
        <p:spPr bwMode="auto">
          <a:xfrm>
            <a:off x="6507480" y="838200"/>
            <a:ext cx="2331720" cy="1323439"/>
          </a:xfrm>
          <a:prstGeom prst="rect">
            <a:avLst/>
          </a:prstGeom>
          <a:solidFill>
            <a:srgbClr val="FFFFCC"/>
          </a:solidFill>
          <a:ln w="9525" cmpd="sng">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sz="3200" b="1" dirty="0">
                <a:solidFill>
                  <a:srgbClr val="0000FF"/>
                </a:solidFill>
                <a:ea typeface="黑体" panose="02010609060101010101" pitchFamily="49" charset="-122"/>
              </a:rPr>
              <a:t>名作状</a:t>
            </a:r>
          </a:p>
          <a:p>
            <a:pPr>
              <a:spcBef>
                <a:spcPct val="50000"/>
              </a:spcBef>
            </a:pPr>
            <a:r>
              <a:rPr lang="zh-CN" sz="3200" b="1" dirty="0">
                <a:solidFill>
                  <a:srgbClr val="0000FF"/>
                </a:solidFill>
                <a:ea typeface="黑体" panose="02010609060101010101" pitchFamily="49" charset="-122"/>
              </a:rPr>
              <a:t>在内，在外</a:t>
            </a:r>
          </a:p>
        </p:txBody>
      </p:sp>
      <p:sp>
        <p:nvSpPr>
          <p:cNvPr id="60421" name="Text Box 5"/>
          <p:cNvSpPr txBox="1">
            <a:spLocks noChangeArrowheads="1"/>
          </p:cNvSpPr>
          <p:nvPr/>
        </p:nvSpPr>
        <p:spPr bwMode="auto">
          <a:xfrm>
            <a:off x="4572000" y="2286000"/>
            <a:ext cx="4267200" cy="588963"/>
          </a:xfrm>
          <a:prstGeom prst="rect">
            <a:avLst/>
          </a:prstGeom>
          <a:solidFill>
            <a:srgbClr val="FFFFCC"/>
          </a:solidFill>
          <a:ln w="9525" cmpd="sng">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200" b="1">
                <a:solidFill>
                  <a:srgbClr val="0000FF"/>
                </a:solidFill>
                <a:latin typeface="Arial Unicode MS" panose="020B0604020202020204" pitchFamily="34" charset="-122"/>
                <a:ea typeface="黑体" panose="02010609060101010101" pitchFamily="49" charset="-122"/>
              </a:rPr>
              <a:t>动作名，听觉，听力</a:t>
            </a:r>
          </a:p>
        </p:txBody>
      </p:sp>
      <p:sp>
        <p:nvSpPr>
          <p:cNvPr id="60422" name="Text Box 6"/>
          <p:cNvSpPr txBox="1">
            <a:spLocks noChangeArrowheads="1"/>
          </p:cNvSpPr>
          <p:nvPr/>
        </p:nvSpPr>
        <p:spPr bwMode="auto">
          <a:xfrm>
            <a:off x="3429000" y="2971800"/>
            <a:ext cx="5410200" cy="588963"/>
          </a:xfrm>
          <a:prstGeom prst="rect">
            <a:avLst/>
          </a:prstGeom>
          <a:solidFill>
            <a:srgbClr val="FFFFCC"/>
          </a:solidFill>
          <a:ln w="9525" cmpd="sng">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200" b="1">
                <a:solidFill>
                  <a:srgbClr val="0000FF"/>
                </a:solidFill>
                <a:latin typeface="Arial Unicode MS" panose="020B0604020202020204" pitchFamily="34" charset="-122"/>
                <a:ea typeface="黑体" panose="02010609060101010101" pitchFamily="49" charset="-122"/>
              </a:rPr>
              <a:t>动作名，中伤别人的小人</a:t>
            </a:r>
          </a:p>
        </p:txBody>
      </p:sp>
      <p:sp>
        <p:nvSpPr>
          <p:cNvPr id="60423" name="Text Box 7"/>
          <p:cNvSpPr txBox="1">
            <a:spLocks noChangeArrowheads="1"/>
          </p:cNvSpPr>
          <p:nvPr/>
        </p:nvSpPr>
        <p:spPr bwMode="auto">
          <a:xfrm>
            <a:off x="3505200" y="3733800"/>
            <a:ext cx="3505200" cy="588963"/>
          </a:xfrm>
          <a:prstGeom prst="rect">
            <a:avLst/>
          </a:prstGeom>
          <a:solidFill>
            <a:srgbClr val="FFFFCC"/>
          </a:solidFill>
          <a:ln w="9525" cmpd="sng">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200" b="1">
                <a:solidFill>
                  <a:srgbClr val="0000FF"/>
                </a:solidFill>
                <a:latin typeface="Arial Unicode MS" panose="020B0604020202020204" pitchFamily="34" charset="-122"/>
                <a:ea typeface="黑体" panose="02010609060101010101" pitchFamily="49" charset="-122"/>
              </a:rPr>
              <a:t>形作名，邪恶小人</a:t>
            </a:r>
          </a:p>
        </p:txBody>
      </p:sp>
      <p:sp>
        <p:nvSpPr>
          <p:cNvPr id="60424" name="Text Box 8"/>
          <p:cNvSpPr txBox="1">
            <a:spLocks noChangeArrowheads="1"/>
          </p:cNvSpPr>
          <p:nvPr/>
        </p:nvSpPr>
        <p:spPr bwMode="auto">
          <a:xfrm>
            <a:off x="3657600" y="4495800"/>
            <a:ext cx="4800600" cy="588963"/>
          </a:xfrm>
          <a:prstGeom prst="rect">
            <a:avLst/>
          </a:prstGeom>
          <a:solidFill>
            <a:srgbClr val="FFFFCC"/>
          </a:solidFill>
          <a:ln w="9525" cmpd="sng">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200" b="1">
                <a:solidFill>
                  <a:srgbClr val="0000FF"/>
                </a:solidFill>
                <a:latin typeface="Arial Unicode MS" panose="020B0604020202020204" pitchFamily="34" charset="-122"/>
                <a:ea typeface="黑体" panose="02010609060101010101" pitchFamily="49" charset="-122"/>
              </a:rPr>
              <a:t>形作名，端方正直的人</a:t>
            </a:r>
            <a:endParaRPr lang="zh-CN" sz="3200" b="1">
              <a:solidFill>
                <a:srgbClr val="0000FF"/>
              </a:solidFill>
              <a:ea typeface="黑体" panose="02010609060101010101" pitchFamily="49" charset="-122"/>
            </a:endParaRPr>
          </a:p>
        </p:txBody>
      </p:sp>
      <p:sp>
        <p:nvSpPr>
          <p:cNvPr id="60425" name="Text Box 9"/>
          <p:cNvSpPr txBox="1">
            <a:spLocks noChangeArrowheads="1"/>
          </p:cNvSpPr>
          <p:nvPr/>
        </p:nvSpPr>
        <p:spPr bwMode="auto">
          <a:xfrm>
            <a:off x="3581400" y="5181600"/>
            <a:ext cx="2819400" cy="588963"/>
          </a:xfrm>
          <a:prstGeom prst="rect">
            <a:avLst/>
          </a:prstGeom>
          <a:solidFill>
            <a:srgbClr val="FFFFCC"/>
          </a:solidFill>
          <a:ln w="9525" cmpd="sng">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200" b="1">
                <a:solidFill>
                  <a:srgbClr val="0000FF"/>
                </a:solidFill>
                <a:latin typeface="Arial Unicode MS" panose="020B0604020202020204" pitchFamily="34" charset="-122"/>
                <a:ea typeface="黑体" panose="02010609060101010101" pitchFamily="49" charset="-122"/>
              </a:rPr>
              <a:t>形作动，阐明</a:t>
            </a:r>
          </a:p>
        </p:txBody>
      </p:sp>
      <p:sp>
        <p:nvSpPr>
          <p:cNvPr id="60426" name="Text Box 10"/>
          <p:cNvSpPr txBox="1">
            <a:spLocks noChangeArrowheads="1"/>
          </p:cNvSpPr>
          <p:nvPr/>
        </p:nvSpPr>
        <p:spPr bwMode="auto">
          <a:xfrm>
            <a:off x="3276600" y="5943600"/>
            <a:ext cx="4038600" cy="588963"/>
          </a:xfrm>
          <a:prstGeom prst="rect">
            <a:avLst/>
          </a:prstGeom>
          <a:solidFill>
            <a:srgbClr val="FFFFCC"/>
          </a:solidFill>
          <a:ln w="9525" cmpd="sng">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200" b="1">
                <a:solidFill>
                  <a:srgbClr val="0000FF"/>
                </a:solidFill>
                <a:latin typeface="Arial Unicode MS" panose="020B0604020202020204" pitchFamily="34" charset="-122"/>
                <a:ea typeface="黑体" panose="02010609060101010101" pitchFamily="49" charset="-122"/>
              </a:rPr>
              <a:t>名作状，像蝉一样</a:t>
            </a:r>
          </a:p>
        </p:txBody>
      </p:sp>
    </p:spTree>
    <p:extLst>
      <p:ext uri="{BB962C8B-B14F-4D97-AF65-F5344CB8AC3E}">
        <p14:creationId xmlns:p14="http://schemas.microsoft.com/office/powerpoint/2010/main" val="387487556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0420"/>
                                        </p:tgtEl>
                                        <p:attrNameLst>
                                          <p:attrName>style.visibility</p:attrName>
                                        </p:attrNameLst>
                                      </p:cBhvr>
                                      <p:to>
                                        <p:strVal val="visible"/>
                                      </p:to>
                                    </p:set>
                                    <p:anim calcmode="lin" valueType="num">
                                      <p:cBhvr additive="base">
                                        <p:cTn id="7" dur="500" fill="hold"/>
                                        <p:tgtEl>
                                          <p:spTgt spid="60420"/>
                                        </p:tgtEl>
                                        <p:attrNameLst>
                                          <p:attrName>ppt_x</p:attrName>
                                        </p:attrNameLst>
                                      </p:cBhvr>
                                      <p:tavLst>
                                        <p:tav tm="0">
                                          <p:val>
                                            <p:strVal val="0-#ppt_w/2"/>
                                          </p:val>
                                        </p:tav>
                                        <p:tav tm="100000">
                                          <p:val>
                                            <p:strVal val="#ppt_x"/>
                                          </p:val>
                                        </p:tav>
                                      </p:tavLst>
                                    </p:anim>
                                    <p:anim calcmode="lin" valueType="num">
                                      <p:cBhvr additive="base">
                                        <p:cTn id="8" dur="500" fill="hold"/>
                                        <p:tgtEl>
                                          <p:spTgt spid="6042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0421"/>
                                        </p:tgtEl>
                                        <p:attrNameLst>
                                          <p:attrName>style.visibility</p:attrName>
                                        </p:attrNameLst>
                                      </p:cBhvr>
                                      <p:to>
                                        <p:strVal val="visible"/>
                                      </p:to>
                                    </p:set>
                                    <p:anim calcmode="lin" valueType="num">
                                      <p:cBhvr additive="base">
                                        <p:cTn id="13" dur="500" fill="hold"/>
                                        <p:tgtEl>
                                          <p:spTgt spid="60421"/>
                                        </p:tgtEl>
                                        <p:attrNameLst>
                                          <p:attrName>ppt_x</p:attrName>
                                        </p:attrNameLst>
                                      </p:cBhvr>
                                      <p:tavLst>
                                        <p:tav tm="0">
                                          <p:val>
                                            <p:strVal val="0-#ppt_w/2"/>
                                          </p:val>
                                        </p:tav>
                                        <p:tav tm="100000">
                                          <p:val>
                                            <p:strVal val="#ppt_x"/>
                                          </p:val>
                                        </p:tav>
                                      </p:tavLst>
                                    </p:anim>
                                    <p:anim calcmode="lin" valueType="num">
                                      <p:cBhvr additive="base">
                                        <p:cTn id="14" dur="500" fill="hold"/>
                                        <p:tgtEl>
                                          <p:spTgt spid="60421"/>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0422"/>
                                        </p:tgtEl>
                                        <p:attrNameLst>
                                          <p:attrName>style.visibility</p:attrName>
                                        </p:attrNameLst>
                                      </p:cBhvr>
                                      <p:to>
                                        <p:strVal val="visible"/>
                                      </p:to>
                                    </p:set>
                                    <p:anim calcmode="lin" valueType="num">
                                      <p:cBhvr additive="base">
                                        <p:cTn id="19" dur="500" fill="hold"/>
                                        <p:tgtEl>
                                          <p:spTgt spid="60422"/>
                                        </p:tgtEl>
                                        <p:attrNameLst>
                                          <p:attrName>ppt_x</p:attrName>
                                        </p:attrNameLst>
                                      </p:cBhvr>
                                      <p:tavLst>
                                        <p:tav tm="0">
                                          <p:val>
                                            <p:strVal val="0-#ppt_w/2"/>
                                          </p:val>
                                        </p:tav>
                                        <p:tav tm="100000">
                                          <p:val>
                                            <p:strVal val="#ppt_x"/>
                                          </p:val>
                                        </p:tav>
                                      </p:tavLst>
                                    </p:anim>
                                    <p:anim calcmode="lin" valueType="num">
                                      <p:cBhvr additive="base">
                                        <p:cTn id="20" dur="500" fill="hold"/>
                                        <p:tgtEl>
                                          <p:spTgt spid="60422"/>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60423"/>
                                        </p:tgtEl>
                                        <p:attrNameLst>
                                          <p:attrName>style.visibility</p:attrName>
                                        </p:attrNameLst>
                                      </p:cBhvr>
                                      <p:to>
                                        <p:strVal val="visible"/>
                                      </p:to>
                                    </p:set>
                                    <p:anim calcmode="lin" valueType="num">
                                      <p:cBhvr additive="base">
                                        <p:cTn id="25" dur="500" fill="hold"/>
                                        <p:tgtEl>
                                          <p:spTgt spid="60423"/>
                                        </p:tgtEl>
                                        <p:attrNameLst>
                                          <p:attrName>ppt_x</p:attrName>
                                        </p:attrNameLst>
                                      </p:cBhvr>
                                      <p:tavLst>
                                        <p:tav tm="0">
                                          <p:val>
                                            <p:strVal val="0-#ppt_w/2"/>
                                          </p:val>
                                        </p:tav>
                                        <p:tav tm="100000">
                                          <p:val>
                                            <p:strVal val="#ppt_x"/>
                                          </p:val>
                                        </p:tav>
                                      </p:tavLst>
                                    </p:anim>
                                    <p:anim calcmode="lin" valueType="num">
                                      <p:cBhvr additive="base">
                                        <p:cTn id="26" dur="500" fill="hold"/>
                                        <p:tgtEl>
                                          <p:spTgt spid="60423"/>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0424"/>
                                        </p:tgtEl>
                                        <p:attrNameLst>
                                          <p:attrName>style.visibility</p:attrName>
                                        </p:attrNameLst>
                                      </p:cBhvr>
                                      <p:to>
                                        <p:strVal val="visible"/>
                                      </p:to>
                                    </p:set>
                                    <p:anim calcmode="lin" valueType="num">
                                      <p:cBhvr additive="base">
                                        <p:cTn id="31" dur="500" fill="hold"/>
                                        <p:tgtEl>
                                          <p:spTgt spid="60424"/>
                                        </p:tgtEl>
                                        <p:attrNameLst>
                                          <p:attrName>ppt_x</p:attrName>
                                        </p:attrNameLst>
                                      </p:cBhvr>
                                      <p:tavLst>
                                        <p:tav tm="0">
                                          <p:val>
                                            <p:strVal val="0-#ppt_w/2"/>
                                          </p:val>
                                        </p:tav>
                                        <p:tav tm="100000">
                                          <p:val>
                                            <p:strVal val="#ppt_x"/>
                                          </p:val>
                                        </p:tav>
                                      </p:tavLst>
                                    </p:anim>
                                    <p:anim calcmode="lin" valueType="num">
                                      <p:cBhvr additive="base">
                                        <p:cTn id="32" dur="500" fill="hold"/>
                                        <p:tgtEl>
                                          <p:spTgt spid="60424"/>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60425"/>
                                        </p:tgtEl>
                                        <p:attrNameLst>
                                          <p:attrName>style.visibility</p:attrName>
                                        </p:attrNameLst>
                                      </p:cBhvr>
                                      <p:to>
                                        <p:strVal val="visible"/>
                                      </p:to>
                                    </p:set>
                                    <p:anim calcmode="lin" valueType="num">
                                      <p:cBhvr additive="base">
                                        <p:cTn id="37" dur="500" fill="hold"/>
                                        <p:tgtEl>
                                          <p:spTgt spid="60425"/>
                                        </p:tgtEl>
                                        <p:attrNameLst>
                                          <p:attrName>ppt_x</p:attrName>
                                        </p:attrNameLst>
                                      </p:cBhvr>
                                      <p:tavLst>
                                        <p:tav tm="0">
                                          <p:val>
                                            <p:strVal val="0-#ppt_w/2"/>
                                          </p:val>
                                        </p:tav>
                                        <p:tav tm="100000">
                                          <p:val>
                                            <p:strVal val="#ppt_x"/>
                                          </p:val>
                                        </p:tav>
                                      </p:tavLst>
                                    </p:anim>
                                    <p:anim calcmode="lin" valueType="num">
                                      <p:cBhvr additive="base">
                                        <p:cTn id="38" dur="500" fill="hold"/>
                                        <p:tgtEl>
                                          <p:spTgt spid="60425"/>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60426"/>
                                        </p:tgtEl>
                                        <p:attrNameLst>
                                          <p:attrName>style.visibility</p:attrName>
                                        </p:attrNameLst>
                                      </p:cBhvr>
                                      <p:to>
                                        <p:strVal val="visible"/>
                                      </p:to>
                                    </p:set>
                                    <p:anim calcmode="lin" valueType="num">
                                      <p:cBhvr additive="base">
                                        <p:cTn id="43" dur="500" fill="hold"/>
                                        <p:tgtEl>
                                          <p:spTgt spid="60426"/>
                                        </p:tgtEl>
                                        <p:attrNameLst>
                                          <p:attrName>ppt_x</p:attrName>
                                        </p:attrNameLst>
                                      </p:cBhvr>
                                      <p:tavLst>
                                        <p:tav tm="0">
                                          <p:val>
                                            <p:strVal val="0-#ppt_w/2"/>
                                          </p:val>
                                        </p:tav>
                                        <p:tav tm="100000">
                                          <p:val>
                                            <p:strVal val="#ppt_x"/>
                                          </p:val>
                                        </p:tav>
                                      </p:tavLst>
                                    </p:anim>
                                    <p:anim calcmode="lin" valueType="num">
                                      <p:cBhvr additive="base">
                                        <p:cTn id="44" dur="500" fill="hold"/>
                                        <p:tgtEl>
                                          <p:spTgt spid="604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0" grpId="0" animBg="1" autoUpdateAnimBg="0"/>
      <p:bldP spid="60421" grpId="0" animBg="1" autoUpdateAnimBg="0"/>
      <p:bldP spid="60422" grpId="0" animBg="1" autoUpdateAnimBg="0"/>
      <p:bldP spid="60423" grpId="0" animBg="1" autoUpdateAnimBg="0"/>
      <p:bldP spid="60424" grpId="0" animBg="1" autoUpdateAnimBg="0"/>
      <p:bldP spid="60425" grpId="0" animBg="1" autoUpdateAnimBg="0"/>
      <p:bldP spid="60426" grpId="0" animBg="1" autoUpdateAnimBg="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ext Box 2"/>
          <p:cNvSpPr txBox="1">
            <a:spLocks noChangeArrowheads="1"/>
          </p:cNvSpPr>
          <p:nvPr/>
        </p:nvSpPr>
        <p:spPr bwMode="auto">
          <a:xfrm>
            <a:off x="0" y="228600"/>
            <a:ext cx="8153400" cy="6434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lang="zh-CN" altLang="zh-CN" sz="3200" b="1" dirty="0">
                <a:latin typeface="Arial Unicode MS" panose="020B0604020202020204" pitchFamily="34" charset="-122"/>
              </a:rPr>
              <a:t>8</a:t>
            </a:r>
            <a:r>
              <a:rPr lang="zh-CN" sz="3200" b="1" dirty="0">
                <a:latin typeface="黑体" panose="02010609060101010101" pitchFamily="49" charset="-122"/>
                <a:ea typeface="黑体" panose="02010609060101010101" pitchFamily="49" charset="-122"/>
              </a:rPr>
              <a:t>、</a:t>
            </a:r>
            <a:r>
              <a:rPr lang="zh-CN" sz="3200" b="1" u="sng" dirty="0">
                <a:solidFill>
                  <a:srgbClr val="FF3300"/>
                </a:solidFill>
                <a:latin typeface="黑体" panose="02010609060101010101" pitchFamily="49" charset="-122"/>
                <a:ea typeface="黑体" panose="02010609060101010101" pitchFamily="49" charset="-122"/>
              </a:rPr>
              <a:t>厚币</a:t>
            </a:r>
            <a:r>
              <a:rPr lang="zh-CN" sz="3200" b="1" dirty="0">
                <a:latin typeface="黑体" panose="02010609060101010101" pitchFamily="49" charset="-122"/>
                <a:ea typeface="黑体" panose="02010609060101010101" pitchFamily="49" charset="-122"/>
              </a:rPr>
              <a:t>委质事楚 </a:t>
            </a:r>
          </a:p>
          <a:p>
            <a:pPr algn="just">
              <a:spcBef>
                <a:spcPct val="50000"/>
              </a:spcBef>
            </a:pPr>
            <a:r>
              <a:rPr lang="zh-CN" altLang="zh-CN" sz="3200" b="1" dirty="0">
                <a:latin typeface="黑体" panose="02010609060101010101" pitchFamily="49" charset="-122"/>
                <a:ea typeface="黑体" panose="02010609060101010101" pitchFamily="49" charset="-122"/>
              </a:rPr>
              <a:t>9</a:t>
            </a:r>
            <a:r>
              <a:rPr lang="zh-CN" sz="3200" b="1" dirty="0">
                <a:latin typeface="黑体" panose="02010609060101010101" pitchFamily="49" charset="-122"/>
                <a:ea typeface="黑体" panose="02010609060101010101" pitchFamily="49" charset="-122"/>
              </a:rPr>
              <a:t>、其后楚</a:t>
            </a:r>
            <a:r>
              <a:rPr lang="zh-CN" sz="3200" b="1" u="sng" dirty="0">
                <a:solidFill>
                  <a:srgbClr val="FF3300"/>
                </a:solidFill>
                <a:latin typeface="黑体" panose="02010609060101010101" pitchFamily="49" charset="-122"/>
                <a:ea typeface="黑体" panose="02010609060101010101" pitchFamily="49" charset="-122"/>
              </a:rPr>
              <a:t>日</a:t>
            </a:r>
            <a:r>
              <a:rPr lang="zh-CN" sz="3200" b="1" dirty="0">
                <a:latin typeface="黑体" panose="02010609060101010101" pitchFamily="49" charset="-122"/>
                <a:ea typeface="黑体" panose="02010609060101010101" pitchFamily="49" charset="-122"/>
              </a:rPr>
              <a:t>以削   </a:t>
            </a:r>
          </a:p>
          <a:p>
            <a:pPr algn="just">
              <a:spcBef>
                <a:spcPct val="50000"/>
              </a:spcBef>
            </a:pPr>
            <a:r>
              <a:rPr lang="zh-CN" altLang="zh-CN" sz="3200" b="1" dirty="0">
                <a:latin typeface="黑体" panose="02010609060101010101" pitchFamily="49" charset="-122"/>
                <a:ea typeface="黑体" panose="02010609060101010101" pitchFamily="49" charset="-122"/>
              </a:rPr>
              <a:t>10</a:t>
            </a:r>
            <a:r>
              <a:rPr lang="zh-CN" sz="3200" b="1" dirty="0">
                <a:latin typeface="黑体" panose="02010609060101010101" pitchFamily="49" charset="-122"/>
                <a:ea typeface="黑体" panose="02010609060101010101" pitchFamily="49" charset="-122"/>
              </a:rPr>
              <a:t>、时秦昭天与楚</a:t>
            </a:r>
            <a:r>
              <a:rPr lang="zh-CN" sz="3200" b="1" u="sng" dirty="0">
                <a:solidFill>
                  <a:srgbClr val="FF3300"/>
                </a:solidFill>
                <a:latin typeface="黑体" panose="02010609060101010101" pitchFamily="49" charset="-122"/>
                <a:ea typeface="黑体" panose="02010609060101010101" pitchFamily="49" charset="-122"/>
              </a:rPr>
              <a:t>婚</a:t>
            </a:r>
            <a:endParaRPr lang="zh-CN" sz="3200" dirty="0">
              <a:solidFill>
                <a:srgbClr val="FF3300"/>
              </a:solidFill>
              <a:latin typeface="黑体" panose="02010609060101010101" pitchFamily="49" charset="-122"/>
              <a:ea typeface="黑体" panose="02010609060101010101" pitchFamily="49" charset="-122"/>
            </a:endParaRPr>
          </a:p>
          <a:p>
            <a:pPr>
              <a:spcBef>
                <a:spcPct val="50000"/>
              </a:spcBef>
            </a:pPr>
            <a:r>
              <a:rPr lang="zh-CN" altLang="zh-CN" sz="3200" dirty="0">
                <a:latin typeface="黑体" panose="02010609060101010101" pitchFamily="49" charset="-122"/>
                <a:ea typeface="黑体" panose="02010609060101010101" pitchFamily="49" charset="-122"/>
              </a:rPr>
              <a:t>11</a:t>
            </a:r>
            <a:r>
              <a:rPr lang="zh-CN" sz="3200" dirty="0">
                <a:latin typeface="黑体" panose="02010609060101010101" pitchFamily="49" charset="-122"/>
                <a:ea typeface="黑体" panose="02010609060101010101" pitchFamily="49" charset="-122"/>
              </a:rPr>
              <a:t>、</a:t>
            </a:r>
            <a:r>
              <a:rPr lang="zh-CN" sz="3200" b="1" dirty="0">
                <a:solidFill>
                  <a:srgbClr val="FF3300"/>
                </a:solidFill>
                <a:latin typeface="黑体" panose="02010609060101010101" pitchFamily="49" charset="-122"/>
                <a:ea typeface="黑体" panose="02010609060101010101" pitchFamily="49" charset="-122"/>
              </a:rPr>
              <a:t>亡</a:t>
            </a:r>
            <a:r>
              <a:rPr lang="zh-CN" sz="3200" b="1" dirty="0">
                <a:latin typeface="黑体" panose="02010609060101010101" pitchFamily="49" charset="-122"/>
                <a:ea typeface="黑体" panose="02010609060101010101" pitchFamily="49" charset="-122"/>
              </a:rPr>
              <a:t>国</a:t>
            </a:r>
            <a:r>
              <a:rPr lang="zh-CN" sz="3200" b="1" dirty="0">
                <a:solidFill>
                  <a:srgbClr val="FF3300"/>
                </a:solidFill>
                <a:latin typeface="黑体" panose="02010609060101010101" pitchFamily="49" charset="-122"/>
                <a:ea typeface="黑体" panose="02010609060101010101" pitchFamily="49" charset="-122"/>
              </a:rPr>
              <a:t>破</a:t>
            </a:r>
            <a:r>
              <a:rPr lang="zh-CN" sz="3200" b="1" dirty="0">
                <a:latin typeface="黑体" panose="02010609060101010101" pitchFamily="49" charset="-122"/>
                <a:ea typeface="黑体" panose="02010609060101010101" pitchFamily="49" charset="-122"/>
              </a:rPr>
              <a:t>家相随属 </a:t>
            </a:r>
          </a:p>
          <a:p>
            <a:pPr algn="just">
              <a:spcBef>
                <a:spcPct val="50000"/>
              </a:spcBef>
            </a:pPr>
            <a:endParaRPr lang="zh-CN" sz="3200" b="1" dirty="0">
              <a:latin typeface="黑体" panose="02010609060101010101" pitchFamily="49" charset="-122"/>
              <a:ea typeface="黑体" panose="02010609060101010101" pitchFamily="49" charset="-122"/>
            </a:endParaRPr>
          </a:p>
          <a:p>
            <a:pPr algn="just">
              <a:spcBef>
                <a:spcPct val="50000"/>
              </a:spcBef>
            </a:pPr>
            <a:r>
              <a:rPr lang="zh-CN" altLang="zh-CN" sz="3200" b="1" dirty="0">
                <a:latin typeface="黑体" panose="02010609060101010101" pitchFamily="49" charset="-122"/>
                <a:ea typeface="黑体" panose="02010609060101010101" pitchFamily="49" charset="-122"/>
              </a:rPr>
              <a:t>12</a:t>
            </a:r>
            <a:r>
              <a:rPr lang="zh-CN" sz="3200" b="1" dirty="0">
                <a:latin typeface="黑体" panose="02010609060101010101" pitchFamily="49" charset="-122"/>
                <a:ea typeface="黑体" panose="02010609060101010101" pitchFamily="49" charset="-122"/>
              </a:rPr>
              <a:t>、</a:t>
            </a:r>
            <a:r>
              <a:rPr lang="zh-CN" sz="3200" b="1" dirty="0">
                <a:solidFill>
                  <a:srgbClr val="FF3300"/>
                </a:solidFill>
                <a:latin typeface="黑体" panose="02010609060101010101" pitchFamily="49" charset="-122"/>
                <a:ea typeface="黑体" panose="02010609060101010101" pitchFamily="49" charset="-122"/>
              </a:rPr>
              <a:t>内</a:t>
            </a:r>
            <a:r>
              <a:rPr lang="zh-CN" sz="3200" b="1" dirty="0">
                <a:latin typeface="黑体" panose="02010609060101010101" pitchFamily="49" charset="-122"/>
                <a:ea typeface="黑体" panose="02010609060101010101" pitchFamily="49" charset="-122"/>
              </a:rPr>
              <a:t>惑于郑袖，</a:t>
            </a:r>
            <a:r>
              <a:rPr lang="zh-CN" sz="3200" b="1" dirty="0">
                <a:solidFill>
                  <a:srgbClr val="FF3300"/>
                </a:solidFill>
                <a:latin typeface="黑体" panose="02010609060101010101" pitchFamily="49" charset="-122"/>
                <a:ea typeface="黑体" panose="02010609060101010101" pitchFamily="49" charset="-122"/>
              </a:rPr>
              <a:t>外</a:t>
            </a:r>
            <a:r>
              <a:rPr lang="zh-CN" sz="3200" b="1" dirty="0">
                <a:latin typeface="黑体" panose="02010609060101010101" pitchFamily="49" charset="-122"/>
                <a:ea typeface="黑体" panose="02010609060101010101" pitchFamily="49" charset="-122"/>
              </a:rPr>
              <a:t>欺于张仪   </a:t>
            </a:r>
            <a:endParaRPr lang="zh-CN" sz="3200" dirty="0">
              <a:latin typeface="黑体" panose="02010609060101010101" pitchFamily="49" charset="-122"/>
              <a:ea typeface="黑体" panose="02010609060101010101" pitchFamily="49" charset="-122"/>
            </a:endParaRPr>
          </a:p>
          <a:p>
            <a:pPr algn="just">
              <a:spcBef>
                <a:spcPct val="50000"/>
              </a:spcBef>
            </a:pPr>
            <a:r>
              <a:rPr lang="zh-CN" altLang="zh-CN" sz="3200" b="1" dirty="0">
                <a:latin typeface="黑体" panose="02010609060101010101" pitchFamily="49" charset="-122"/>
                <a:ea typeface="黑体" panose="02010609060101010101" pitchFamily="49" charset="-122"/>
              </a:rPr>
              <a:t>13</a:t>
            </a:r>
            <a:r>
              <a:rPr lang="zh-CN" sz="3200" b="1" dirty="0">
                <a:latin typeface="黑体" panose="02010609060101010101" pitchFamily="49" charset="-122"/>
                <a:ea typeface="黑体" panose="02010609060101010101" pitchFamily="49" charset="-122"/>
              </a:rPr>
              <a:t>、卒使上官大夫</a:t>
            </a:r>
            <a:r>
              <a:rPr lang="zh-CN" sz="3200" b="1" dirty="0">
                <a:solidFill>
                  <a:srgbClr val="FF3300"/>
                </a:solidFill>
                <a:latin typeface="黑体" panose="02010609060101010101" pitchFamily="49" charset="-122"/>
                <a:ea typeface="黑体" panose="02010609060101010101" pitchFamily="49" charset="-122"/>
              </a:rPr>
              <a:t>短</a:t>
            </a:r>
            <a:r>
              <a:rPr lang="zh-CN" sz="3200" b="1" dirty="0">
                <a:latin typeface="黑体" panose="02010609060101010101" pitchFamily="49" charset="-122"/>
                <a:ea typeface="黑体" panose="02010609060101010101" pitchFamily="49" charset="-122"/>
              </a:rPr>
              <a:t>屈原于顷襄王 </a:t>
            </a:r>
          </a:p>
          <a:p>
            <a:pPr algn="just">
              <a:spcBef>
                <a:spcPct val="50000"/>
              </a:spcBef>
            </a:pPr>
            <a:r>
              <a:rPr lang="zh-CN" altLang="zh-CN" sz="3200" b="1" dirty="0">
                <a:latin typeface="黑体" panose="02010609060101010101" pitchFamily="49" charset="-122"/>
                <a:ea typeface="黑体" panose="02010609060101010101" pitchFamily="49" charset="-122"/>
              </a:rPr>
              <a:t>14</a:t>
            </a:r>
            <a:r>
              <a:rPr lang="zh-CN" sz="3200" b="1" dirty="0">
                <a:latin typeface="黑体" panose="02010609060101010101" pitchFamily="49" charset="-122"/>
                <a:ea typeface="黑体" panose="02010609060101010101" pitchFamily="49" charset="-122"/>
              </a:rPr>
              <a:t>、</a:t>
            </a:r>
            <a:r>
              <a:rPr lang="zh-CN" sz="3200" b="1" dirty="0">
                <a:solidFill>
                  <a:srgbClr val="FF3300"/>
                </a:solidFill>
                <a:latin typeface="黑体" panose="02010609060101010101" pitchFamily="49" charset="-122"/>
                <a:ea typeface="黑体" panose="02010609060101010101" pitchFamily="49" charset="-122"/>
              </a:rPr>
              <a:t>存</a:t>
            </a:r>
            <a:r>
              <a:rPr lang="zh-CN" sz="3200" b="1" dirty="0">
                <a:latin typeface="黑体" panose="02010609060101010101" pitchFamily="49" charset="-122"/>
                <a:ea typeface="黑体" panose="02010609060101010101" pitchFamily="49" charset="-122"/>
              </a:rPr>
              <a:t>君</a:t>
            </a:r>
            <a:r>
              <a:rPr lang="zh-CN" sz="3200" b="1" dirty="0">
                <a:solidFill>
                  <a:srgbClr val="FF3300"/>
                </a:solidFill>
                <a:latin typeface="黑体" panose="02010609060101010101" pitchFamily="49" charset="-122"/>
                <a:ea typeface="黑体" panose="02010609060101010101" pitchFamily="49" charset="-122"/>
              </a:rPr>
              <a:t>兴</a:t>
            </a:r>
            <a:r>
              <a:rPr lang="zh-CN" sz="3200" b="1" dirty="0">
                <a:latin typeface="黑体" panose="02010609060101010101" pitchFamily="49" charset="-122"/>
                <a:ea typeface="黑体" panose="02010609060101010101" pitchFamily="49" charset="-122"/>
              </a:rPr>
              <a:t>国而欲反复之</a:t>
            </a:r>
            <a:endParaRPr lang="zh-CN" sz="3200" dirty="0">
              <a:latin typeface="黑体" panose="02010609060101010101" pitchFamily="49" charset="-122"/>
              <a:ea typeface="黑体" panose="02010609060101010101" pitchFamily="49" charset="-122"/>
            </a:endParaRPr>
          </a:p>
          <a:p>
            <a:pPr algn="just">
              <a:spcBef>
                <a:spcPct val="50000"/>
              </a:spcBef>
            </a:pPr>
            <a:r>
              <a:rPr lang="zh-CN" altLang="zh-CN" sz="3200" b="1" dirty="0">
                <a:latin typeface="黑体" panose="02010609060101010101" pitchFamily="49" charset="-122"/>
                <a:ea typeface="黑体" panose="02010609060101010101" pitchFamily="49" charset="-122"/>
              </a:rPr>
              <a:t>15</a:t>
            </a:r>
            <a:r>
              <a:rPr lang="zh-CN" sz="3200" b="1" dirty="0">
                <a:latin typeface="黑体" panose="02010609060101010101" pitchFamily="49" charset="-122"/>
                <a:ea typeface="黑体" panose="02010609060101010101" pitchFamily="49" charset="-122"/>
              </a:rPr>
              <a:t>、然皆</a:t>
            </a:r>
            <a:r>
              <a:rPr lang="zh-CN" sz="3200" b="1" dirty="0">
                <a:solidFill>
                  <a:srgbClr val="FF3300"/>
                </a:solidFill>
                <a:latin typeface="黑体" panose="02010609060101010101" pitchFamily="49" charset="-122"/>
                <a:ea typeface="黑体" panose="02010609060101010101" pitchFamily="49" charset="-122"/>
              </a:rPr>
              <a:t>祖</a:t>
            </a:r>
            <a:r>
              <a:rPr lang="zh-CN" sz="3200" b="1" dirty="0">
                <a:latin typeface="黑体" panose="02010609060101010101" pitchFamily="49" charset="-122"/>
                <a:ea typeface="黑体" panose="02010609060101010101" pitchFamily="49" charset="-122"/>
              </a:rPr>
              <a:t>屈原之从容辞令</a:t>
            </a:r>
            <a:endParaRPr lang="zh-CN" sz="3200" dirty="0">
              <a:latin typeface="黑体" panose="02010609060101010101" pitchFamily="49" charset="-122"/>
              <a:ea typeface="黑体" panose="02010609060101010101" pitchFamily="49" charset="-122"/>
            </a:endParaRPr>
          </a:p>
        </p:txBody>
      </p:sp>
      <p:sp>
        <p:nvSpPr>
          <p:cNvPr id="61443" name="Text Box 3"/>
          <p:cNvSpPr txBox="1">
            <a:spLocks noChangeArrowheads="1"/>
          </p:cNvSpPr>
          <p:nvPr/>
        </p:nvSpPr>
        <p:spPr bwMode="auto">
          <a:xfrm>
            <a:off x="3581400" y="213360"/>
            <a:ext cx="3429000" cy="588963"/>
          </a:xfrm>
          <a:prstGeom prst="rect">
            <a:avLst/>
          </a:prstGeom>
          <a:solidFill>
            <a:srgbClr val="FFFFCC"/>
          </a:solidFill>
          <a:ln w="9525" cmpd="sng">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200" b="1" dirty="0">
                <a:solidFill>
                  <a:schemeClr val="accent2"/>
                </a:solidFill>
                <a:latin typeface="Arial Unicode MS" panose="020B0604020202020204" pitchFamily="34" charset="-122"/>
                <a:ea typeface="黑体" panose="02010609060101010101" pitchFamily="49" charset="-122"/>
              </a:rPr>
              <a:t>名作状，用厚币</a:t>
            </a:r>
          </a:p>
        </p:txBody>
      </p:sp>
      <p:sp>
        <p:nvSpPr>
          <p:cNvPr id="61444" name="Text Box 4"/>
          <p:cNvSpPr txBox="1">
            <a:spLocks noChangeArrowheads="1"/>
          </p:cNvSpPr>
          <p:nvPr/>
        </p:nvSpPr>
        <p:spPr bwMode="auto">
          <a:xfrm>
            <a:off x="3596640" y="960120"/>
            <a:ext cx="3581400" cy="588963"/>
          </a:xfrm>
          <a:prstGeom prst="rect">
            <a:avLst/>
          </a:prstGeom>
          <a:solidFill>
            <a:srgbClr val="FFFFCC"/>
          </a:solidFill>
          <a:ln w="9525" cmpd="sng">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200" b="1" dirty="0">
                <a:solidFill>
                  <a:schemeClr val="accent2"/>
                </a:solidFill>
                <a:latin typeface="Arial Unicode MS" panose="020B0604020202020204" pitchFamily="34" charset="-122"/>
                <a:ea typeface="黑体" panose="02010609060101010101" pitchFamily="49" charset="-122"/>
              </a:rPr>
              <a:t>名作状，一天天地</a:t>
            </a:r>
          </a:p>
        </p:txBody>
      </p:sp>
      <p:sp>
        <p:nvSpPr>
          <p:cNvPr id="61445" name="Text Box 5"/>
          <p:cNvSpPr txBox="1">
            <a:spLocks noChangeArrowheads="1"/>
          </p:cNvSpPr>
          <p:nvPr/>
        </p:nvSpPr>
        <p:spPr bwMode="auto">
          <a:xfrm>
            <a:off x="3962400" y="1676400"/>
            <a:ext cx="3505200" cy="588963"/>
          </a:xfrm>
          <a:prstGeom prst="rect">
            <a:avLst/>
          </a:prstGeom>
          <a:solidFill>
            <a:srgbClr val="FFFFCC"/>
          </a:solidFill>
          <a:ln w="9525" cmpd="sng">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200" b="1" dirty="0">
                <a:solidFill>
                  <a:schemeClr val="accent2"/>
                </a:solidFill>
                <a:latin typeface="Arial Unicode MS" panose="020B0604020202020204" pitchFamily="34" charset="-122"/>
                <a:ea typeface="黑体" panose="02010609060101010101" pitchFamily="49" charset="-122"/>
              </a:rPr>
              <a:t>名作动，结为婚姻</a:t>
            </a:r>
            <a:endParaRPr lang="zh-CN" sz="3200" b="1" dirty="0">
              <a:solidFill>
                <a:schemeClr val="accent2"/>
              </a:solidFill>
              <a:ea typeface="黑体" panose="02010609060101010101" pitchFamily="49" charset="-122"/>
            </a:endParaRPr>
          </a:p>
        </p:txBody>
      </p:sp>
      <p:sp>
        <p:nvSpPr>
          <p:cNvPr id="61446" name="Text Box 6"/>
          <p:cNvSpPr txBox="1">
            <a:spLocks noChangeArrowheads="1"/>
          </p:cNvSpPr>
          <p:nvPr/>
        </p:nvSpPr>
        <p:spPr bwMode="auto">
          <a:xfrm>
            <a:off x="3886200" y="2286000"/>
            <a:ext cx="4953000" cy="1076325"/>
          </a:xfrm>
          <a:prstGeom prst="rect">
            <a:avLst/>
          </a:prstGeom>
          <a:solidFill>
            <a:srgbClr val="FFFFCC"/>
          </a:solidFill>
          <a:ln w="9525" cmpd="sng">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200" b="1" dirty="0">
                <a:solidFill>
                  <a:schemeClr val="accent2"/>
                </a:solidFill>
                <a:latin typeface="黑体" panose="02010609060101010101" pitchFamily="49" charset="-122"/>
                <a:ea typeface="黑体" panose="02010609060101010101" pitchFamily="49" charset="-122"/>
              </a:rPr>
              <a:t>使动用法，使</a:t>
            </a:r>
            <a:r>
              <a:rPr lang="zh-CN" altLang="zh-CN" sz="3200" b="1" dirty="0">
                <a:solidFill>
                  <a:schemeClr val="accent2"/>
                </a:solidFill>
                <a:ea typeface="黑体" panose="02010609060101010101" pitchFamily="49" charset="-122"/>
              </a:rPr>
              <a:t>……</a:t>
            </a:r>
            <a:r>
              <a:rPr lang="zh-CN" sz="3200" b="1" dirty="0">
                <a:solidFill>
                  <a:schemeClr val="accent2"/>
                </a:solidFill>
                <a:latin typeface="黑体" panose="02010609060101010101" pitchFamily="49" charset="-122"/>
                <a:ea typeface="黑体" panose="02010609060101010101" pitchFamily="49" charset="-122"/>
              </a:rPr>
              <a:t>灭亡，使</a:t>
            </a:r>
            <a:r>
              <a:rPr lang="zh-CN" altLang="zh-CN" sz="3200" b="1" dirty="0">
                <a:solidFill>
                  <a:schemeClr val="accent2"/>
                </a:solidFill>
                <a:ea typeface="黑体" panose="02010609060101010101" pitchFamily="49" charset="-122"/>
              </a:rPr>
              <a:t>……</a:t>
            </a:r>
            <a:r>
              <a:rPr lang="zh-CN" sz="3200" b="1" dirty="0">
                <a:solidFill>
                  <a:schemeClr val="accent2"/>
                </a:solidFill>
                <a:latin typeface="黑体" panose="02010609060101010101" pitchFamily="49" charset="-122"/>
                <a:ea typeface="黑体" panose="02010609060101010101" pitchFamily="49" charset="-122"/>
              </a:rPr>
              <a:t>破败。 </a:t>
            </a:r>
          </a:p>
        </p:txBody>
      </p:sp>
      <p:sp>
        <p:nvSpPr>
          <p:cNvPr id="61447" name="Text Box 7"/>
          <p:cNvSpPr txBox="1">
            <a:spLocks noChangeArrowheads="1"/>
          </p:cNvSpPr>
          <p:nvPr/>
        </p:nvSpPr>
        <p:spPr bwMode="auto">
          <a:xfrm>
            <a:off x="6248400" y="4465320"/>
            <a:ext cx="2743200" cy="588963"/>
          </a:xfrm>
          <a:prstGeom prst="rect">
            <a:avLst/>
          </a:prstGeom>
          <a:solidFill>
            <a:srgbClr val="FFFFCC"/>
          </a:solidFill>
          <a:ln w="9525" cmpd="sng">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200" b="1" dirty="0">
                <a:solidFill>
                  <a:schemeClr val="accent2"/>
                </a:solidFill>
                <a:latin typeface="Arial Unicode MS" panose="020B0604020202020204" pitchFamily="34" charset="-122"/>
                <a:ea typeface="黑体" panose="02010609060101010101" pitchFamily="49" charset="-122"/>
              </a:rPr>
              <a:t>形作动，诋毁</a:t>
            </a:r>
            <a:endParaRPr lang="zh-CN" sz="3200" b="1" dirty="0">
              <a:solidFill>
                <a:schemeClr val="accent2"/>
              </a:solidFill>
              <a:ea typeface="黑体" panose="02010609060101010101" pitchFamily="49" charset="-122"/>
            </a:endParaRPr>
          </a:p>
        </p:txBody>
      </p:sp>
      <p:sp>
        <p:nvSpPr>
          <p:cNvPr id="61448" name="Text Box 8"/>
          <p:cNvSpPr txBox="1">
            <a:spLocks noChangeArrowheads="1"/>
          </p:cNvSpPr>
          <p:nvPr/>
        </p:nvSpPr>
        <p:spPr bwMode="auto">
          <a:xfrm>
            <a:off x="4953000" y="5181600"/>
            <a:ext cx="4191000" cy="1077218"/>
          </a:xfrm>
          <a:prstGeom prst="rect">
            <a:avLst/>
          </a:prstGeom>
          <a:solidFill>
            <a:srgbClr val="FFFFCC"/>
          </a:solidFill>
          <a:ln w="9525" cmpd="sng">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spcBef>
                <a:spcPct val="50000"/>
              </a:spcBef>
            </a:pPr>
            <a:r>
              <a:rPr lang="zh-CN" sz="3200" b="1" dirty="0">
                <a:solidFill>
                  <a:schemeClr val="accent2"/>
                </a:solidFill>
                <a:latin typeface="Arial Unicode MS" panose="020B0604020202020204" pitchFamily="34" charset="-122"/>
                <a:ea typeface="黑体" panose="02010609060101010101" pitchFamily="49" charset="-122"/>
              </a:rPr>
              <a:t>使动用法，使</a:t>
            </a:r>
            <a:r>
              <a:rPr lang="zh-CN" altLang="zh-CN" sz="3200" b="1" dirty="0">
                <a:solidFill>
                  <a:schemeClr val="accent2"/>
                </a:solidFill>
                <a:ea typeface="黑体" panose="02010609060101010101" pitchFamily="49" charset="-122"/>
              </a:rPr>
              <a:t>……</a:t>
            </a:r>
            <a:r>
              <a:rPr lang="zh-CN" sz="3200" b="1" dirty="0">
                <a:solidFill>
                  <a:schemeClr val="accent2"/>
                </a:solidFill>
                <a:latin typeface="Arial Unicode MS" panose="020B0604020202020204" pitchFamily="34" charset="-122"/>
                <a:ea typeface="黑体" panose="02010609060101010101" pitchFamily="49" charset="-122"/>
              </a:rPr>
              <a:t>存，使</a:t>
            </a:r>
            <a:r>
              <a:rPr lang="zh-CN" altLang="zh-CN" sz="3200" b="1" dirty="0">
                <a:solidFill>
                  <a:schemeClr val="accent2"/>
                </a:solidFill>
                <a:ea typeface="黑体" panose="02010609060101010101" pitchFamily="49" charset="-122"/>
              </a:rPr>
              <a:t>……</a:t>
            </a:r>
            <a:r>
              <a:rPr lang="zh-CN" sz="3200" b="1" dirty="0">
                <a:solidFill>
                  <a:schemeClr val="accent2"/>
                </a:solidFill>
                <a:latin typeface="Arial Unicode MS" panose="020B0604020202020204" pitchFamily="34" charset="-122"/>
                <a:ea typeface="黑体" panose="02010609060101010101" pitchFamily="49" charset="-122"/>
              </a:rPr>
              <a:t>兴</a:t>
            </a:r>
            <a:endParaRPr lang="zh-CN" sz="3200" b="1" dirty="0">
              <a:solidFill>
                <a:schemeClr val="accent2"/>
              </a:solidFill>
              <a:ea typeface="黑体" panose="02010609060101010101" pitchFamily="49" charset="-122"/>
            </a:endParaRPr>
          </a:p>
        </p:txBody>
      </p:sp>
      <p:sp>
        <p:nvSpPr>
          <p:cNvPr id="61449" name="AutoShape 9"/>
          <p:cNvSpPr>
            <a:spLocks/>
          </p:cNvSpPr>
          <p:nvPr/>
        </p:nvSpPr>
        <p:spPr bwMode="auto">
          <a:xfrm>
            <a:off x="1981200" y="3390900"/>
            <a:ext cx="4038600" cy="609600"/>
          </a:xfrm>
          <a:prstGeom prst="borderCallout1">
            <a:avLst>
              <a:gd name="adj1" fmla="val 18750"/>
              <a:gd name="adj2" fmla="val -1889"/>
              <a:gd name="adj3" fmla="val 106250"/>
              <a:gd name="adj4" fmla="val -14153"/>
            </a:avLst>
          </a:prstGeom>
          <a:solidFill>
            <a:srgbClr val="FFFFCC"/>
          </a:solidFill>
          <a:ln w="28575" cmpd="sng">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zh-CN" sz="3200" b="1" dirty="0">
                <a:solidFill>
                  <a:schemeClr val="accent2"/>
                </a:solidFill>
                <a:latin typeface="Arial Unicode MS" panose="020B0604020202020204" pitchFamily="34" charset="-122"/>
                <a:ea typeface="黑体" panose="02010609060101010101" pitchFamily="49" charset="-122"/>
              </a:rPr>
              <a:t>名作状，在内，在外</a:t>
            </a:r>
          </a:p>
        </p:txBody>
      </p:sp>
      <p:sp>
        <p:nvSpPr>
          <p:cNvPr id="61450" name="Text Box 10"/>
          <p:cNvSpPr txBox="1">
            <a:spLocks noChangeArrowheads="1"/>
          </p:cNvSpPr>
          <p:nvPr/>
        </p:nvSpPr>
        <p:spPr bwMode="auto">
          <a:xfrm>
            <a:off x="4953000" y="6172200"/>
            <a:ext cx="3886200" cy="588963"/>
          </a:xfrm>
          <a:prstGeom prst="rect">
            <a:avLst/>
          </a:prstGeom>
          <a:solidFill>
            <a:srgbClr val="FFFFCC"/>
          </a:solidFill>
          <a:ln w="9525" cmpd="sng">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200" b="1">
                <a:solidFill>
                  <a:schemeClr val="accent2"/>
                </a:solidFill>
                <a:latin typeface="Arial Unicode MS" panose="020B0604020202020204" pitchFamily="34" charset="-122"/>
                <a:ea typeface="黑体" panose="02010609060101010101" pitchFamily="49" charset="-122"/>
              </a:rPr>
              <a:t>名作动，效法，模仿</a:t>
            </a:r>
          </a:p>
        </p:txBody>
      </p:sp>
    </p:spTree>
    <p:extLst>
      <p:ext uri="{BB962C8B-B14F-4D97-AF65-F5344CB8AC3E}">
        <p14:creationId xmlns:p14="http://schemas.microsoft.com/office/powerpoint/2010/main" val="170577924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1443"/>
                                        </p:tgtEl>
                                        <p:attrNameLst>
                                          <p:attrName>style.visibility</p:attrName>
                                        </p:attrNameLst>
                                      </p:cBhvr>
                                      <p:to>
                                        <p:strVal val="visible"/>
                                      </p:to>
                                    </p:set>
                                    <p:anim calcmode="lin" valueType="num">
                                      <p:cBhvr additive="base">
                                        <p:cTn id="7" dur="500" fill="hold"/>
                                        <p:tgtEl>
                                          <p:spTgt spid="61443"/>
                                        </p:tgtEl>
                                        <p:attrNameLst>
                                          <p:attrName>ppt_x</p:attrName>
                                        </p:attrNameLst>
                                      </p:cBhvr>
                                      <p:tavLst>
                                        <p:tav tm="0">
                                          <p:val>
                                            <p:strVal val="0-#ppt_w/2"/>
                                          </p:val>
                                        </p:tav>
                                        <p:tav tm="100000">
                                          <p:val>
                                            <p:strVal val="#ppt_x"/>
                                          </p:val>
                                        </p:tav>
                                      </p:tavLst>
                                    </p:anim>
                                    <p:anim calcmode="lin" valueType="num">
                                      <p:cBhvr additive="base">
                                        <p:cTn id="8" dur="500" fill="hold"/>
                                        <p:tgtEl>
                                          <p:spTgt spid="6144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1444"/>
                                        </p:tgtEl>
                                        <p:attrNameLst>
                                          <p:attrName>style.visibility</p:attrName>
                                        </p:attrNameLst>
                                      </p:cBhvr>
                                      <p:to>
                                        <p:strVal val="visible"/>
                                      </p:to>
                                    </p:set>
                                    <p:anim calcmode="lin" valueType="num">
                                      <p:cBhvr additive="base">
                                        <p:cTn id="13" dur="500" fill="hold"/>
                                        <p:tgtEl>
                                          <p:spTgt spid="61444"/>
                                        </p:tgtEl>
                                        <p:attrNameLst>
                                          <p:attrName>ppt_x</p:attrName>
                                        </p:attrNameLst>
                                      </p:cBhvr>
                                      <p:tavLst>
                                        <p:tav tm="0">
                                          <p:val>
                                            <p:strVal val="0-#ppt_w/2"/>
                                          </p:val>
                                        </p:tav>
                                        <p:tav tm="100000">
                                          <p:val>
                                            <p:strVal val="#ppt_x"/>
                                          </p:val>
                                        </p:tav>
                                      </p:tavLst>
                                    </p:anim>
                                    <p:anim calcmode="lin" valueType="num">
                                      <p:cBhvr additive="base">
                                        <p:cTn id="14" dur="500" fill="hold"/>
                                        <p:tgtEl>
                                          <p:spTgt spid="61444"/>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1445"/>
                                        </p:tgtEl>
                                        <p:attrNameLst>
                                          <p:attrName>style.visibility</p:attrName>
                                        </p:attrNameLst>
                                      </p:cBhvr>
                                      <p:to>
                                        <p:strVal val="visible"/>
                                      </p:to>
                                    </p:set>
                                    <p:anim calcmode="lin" valueType="num">
                                      <p:cBhvr additive="base">
                                        <p:cTn id="19" dur="500" fill="hold"/>
                                        <p:tgtEl>
                                          <p:spTgt spid="61445"/>
                                        </p:tgtEl>
                                        <p:attrNameLst>
                                          <p:attrName>ppt_x</p:attrName>
                                        </p:attrNameLst>
                                      </p:cBhvr>
                                      <p:tavLst>
                                        <p:tav tm="0">
                                          <p:val>
                                            <p:strVal val="0-#ppt_w/2"/>
                                          </p:val>
                                        </p:tav>
                                        <p:tav tm="100000">
                                          <p:val>
                                            <p:strVal val="#ppt_x"/>
                                          </p:val>
                                        </p:tav>
                                      </p:tavLst>
                                    </p:anim>
                                    <p:anim calcmode="lin" valueType="num">
                                      <p:cBhvr additive="base">
                                        <p:cTn id="20" dur="500" fill="hold"/>
                                        <p:tgtEl>
                                          <p:spTgt spid="61445"/>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61446"/>
                                        </p:tgtEl>
                                        <p:attrNameLst>
                                          <p:attrName>style.visibility</p:attrName>
                                        </p:attrNameLst>
                                      </p:cBhvr>
                                      <p:to>
                                        <p:strVal val="visible"/>
                                      </p:to>
                                    </p:set>
                                    <p:anim calcmode="lin" valueType="num">
                                      <p:cBhvr additive="base">
                                        <p:cTn id="25" dur="500" fill="hold"/>
                                        <p:tgtEl>
                                          <p:spTgt spid="61446"/>
                                        </p:tgtEl>
                                        <p:attrNameLst>
                                          <p:attrName>ppt_x</p:attrName>
                                        </p:attrNameLst>
                                      </p:cBhvr>
                                      <p:tavLst>
                                        <p:tav tm="0">
                                          <p:val>
                                            <p:strVal val="0-#ppt_w/2"/>
                                          </p:val>
                                        </p:tav>
                                        <p:tav tm="100000">
                                          <p:val>
                                            <p:strVal val="#ppt_x"/>
                                          </p:val>
                                        </p:tav>
                                      </p:tavLst>
                                    </p:anim>
                                    <p:anim calcmode="lin" valueType="num">
                                      <p:cBhvr additive="base">
                                        <p:cTn id="26" dur="500" fill="hold"/>
                                        <p:tgtEl>
                                          <p:spTgt spid="61446"/>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1449"/>
                                        </p:tgtEl>
                                        <p:attrNameLst>
                                          <p:attrName>style.visibility</p:attrName>
                                        </p:attrNameLst>
                                      </p:cBhvr>
                                      <p:to>
                                        <p:strVal val="visible"/>
                                      </p:to>
                                    </p:set>
                                    <p:anim calcmode="lin" valueType="num">
                                      <p:cBhvr additive="base">
                                        <p:cTn id="31" dur="500" fill="hold"/>
                                        <p:tgtEl>
                                          <p:spTgt spid="61449"/>
                                        </p:tgtEl>
                                        <p:attrNameLst>
                                          <p:attrName>ppt_x</p:attrName>
                                        </p:attrNameLst>
                                      </p:cBhvr>
                                      <p:tavLst>
                                        <p:tav tm="0">
                                          <p:val>
                                            <p:strVal val="0-#ppt_w/2"/>
                                          </p:val>
                                        </p:tav>
                                        <p:tav tm="100000">
                                          <p:val>
                                            <p:strVal val="#ppt_x"/>
                                          </p:val>
                                        </p:tav>
                                      </p:tavLst>
                                    </p:anim>
                                    <p:anim calcmode="lin" valueType="num">
                                      <p:cBhvr additive="base">
                                        <p:cTn id="32" dur="500" fill="hold"/>
                                        <p:tgtEl>
                                          <p:spTgt spid="61449"/>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61447"/>
                                        </p:tgtEl>
                                        <p:attrNameLst>
                                          <p:attrName>style.visibility</p:attrName>
                                        </p:attrNameLst>
                                      </p:cBhvr>
                                      <p:to>
                                        <p:strVal val="visible"/>
                                      </p:to>
                                    </p:set>
                                    <p:anim calcmode="lin" valueType="num">
                                      <p:cBhvr additive="base">
                                        <p:cTn id="37" dur="500" fill="hold"/>
                                        <p:tgtEl>
                                          <p:spTgt spid="61447"/>
                                        </p:tgtEl>
                                        <p:attrNameLst>
                                          <p:attrName>ppt_x</p:attrName>
                                        </p:attrNameLst>
                                      </p:cBhvr>
                                      <p:tavLst>
                                        <p:tav tm="0">
                                          <p:val>
                                            <p:strVal val="0-#ppt_w/2"/>
                                          </p:val>
                                        </p:tav>
                                        <p:tav tm="100000">
                                          <p:val>
                                            <p:strVal val="#ppt_x"/>
                                          </p:val>
                                        </p:tav>
                                      </p:tavLst>
                                    </p:anim>
                                    <p:anim calcmode="lin" valueType="num">
                                      <p:cBhvr additive="base">
                                        <p:cTn id="38" dur="500" fill="hold"/>
                                        <p:tgtEl>
                                          <p:spTgt spid="61447"/>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61448"/>
                                        </p:tgtEl>
                                        <p:attrNameLst>
                                          <p:attrName>style.visibility</p:attrName>
                                        </p:attrNameLst>
                                      </p:cBhvr>
                                      <p:to>
                                        <p:strVal val="visible"/>
                                      </p:to>
                                    </p:set>
                                    <p:anim calcmode="lin" valueType="num">
                                      <p:cBhvr additive="base">
                                        <p:cTn id="43" dur="500" fill="hold"/>
                                        <p:tgtEl>
                                          <p:spTgt spid="61448"/>
                                        </p:tgtEl>
                                        <p:attrNameLst>
                                          <p:attrName>ppt_x</p:attrName>
                                        </p:attrNameLst>
                                      </p:cBhvr>
                                      <p:tavLst>
                                        <p:tav tm="0">
                                          <p:val>
                                            <p:strVal val="0-#ppt_w/2"/>
                                          </p:val>
                                        </p:tav>
                                        <p:tav tm="100000">
                                          <p:val>
                                            <p:strVal val="#ppt_x"/>
                                          </p:val>
                                        </p:tav>
                                      </p:tavLst>
                                    </p:anim>
                                    <p:anim calcmode="lin" valueType="num">
                                      <p:cBhvr additive="base">
                                        <p:cTn id="44" dur="500" fill="hold"/>
                                        <p:tgtEl>
                                          <p:spTgt spid="61448"/>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61450"/>
                                        </p:tgtEl>
                                        <p:attrNameLst>
                                          <p:attrName>style.visibility</p:attrName>
                                        </p:attrNameLst>
                                      </p:cBhvr>
                                      <p:to>
                                        <p:strVal val="visible"/>
                                      </p:to>
                                    </p:set>
                                    <p:anim calcmode="lin" valueType="num">
                                      <p:cBhvr additive="base">
                                        <p:cTn id="49" dur="500" fill="hold"/>
                                        <p:tgtEl>
                                          <p:spTgt spid="61450"/>
                                        </p:tgtEl>
                                        <p:attrNameLst>
                                          <p:attrName>ppt_x</p:attrName>
                                        </p:attrNameLst>
                                      </p:cBhvr>
                                      <p:tavLst>
                                        <p:tav tm="0">
                                          <p:val>
                                            <p:strVal val="0-#ppt_w/2"/>
                                          </p:val>
                                        </p:tav>
                                        <p:tav tm="100000">
                                          <p:val>
                                            <p:strVal val="#ppt_x"/>
                                          </p:val>
                                        </p:tav>
                                      </p:tavLst>
                                    </p:anim>
                                    <p:anim calcmode="lin" valueType="num">
                                      <p:cBhvr additive="base">
                                        <p:cTn id="50" dur="500" fill="hold"/>
                                        <p:tgtEl>
                                          <p:spTgt spid="614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3" grpId="0" animBg="1" autoUpdateAnimBg="0"/>
      <p:bldP spid="61444" grpId="0" animBg="1" autoUpdateAnimBg="0"/>
      <p:bldP spid="61445" grpId="0" animBg="1" autoUpdateAnimBg="0"/>
      <p:bldP spid="61446" grpId="0" animBg="1" autoUpdateAnimBg="0"/>
      <p:bldP spid="61447" grpId="0" animBg="1" autoUpdateAnimBg="0"/>
      <p:bldP spid="61448" grpId="0" animBg="1" autoUpdateAnimBg="0"/>
      <p:bldP spid="61449" grpId="0" animBg="1" autoUpdateAnimBg="0"/>
      <p:bldP spid="61450" grpId="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28650" y="502276"/>
            <a:ext cx="7886700" cy="5937161"/>
          </a:xfrm>
        </p:spPr>
        <p:txBody>
          <a:bodyPr>
            <a:noAutofit/>
          </a:bodyPr>
          <a:lstStyle/>
          <a:p>
            <a:pPr marL="0" indent="0">
              <a:lnSpc>
                <a:spcPct val="100000"/>
              </a:lnSpc>
              <a:buNone/>
            </a:pPr>
            <a:r>
              <a:rPr lang="en-US" altLang="zh-CN" sz="3000" b="1" dirty="0" smtClean="0">
                <a:solidFill>
                  <a:srgbClr val="993366"/>
                </a:solidFill>
                <a:latin typeface="黑体" panose="02010609060101010101" pitchFamily="49" charset="-122"/>
                <a:ea typeface="黑体" panose="02010609060101010101" pitchFamily="49" charset="-122"/>
              </a:rPr>
              <a:t>    </a:t>
            </a:r>
            <a:r>
              <a:rPr lang="zh-CN" altLang="zh-CN" sz="3000" b="1" u="sng" dirty="0" smtClean="0">
                <a:solidFill>
                  <a:srgbClr val="C00000"/>
                </a:solidFill>
                <a:latin typeface="黑体" panose="02010609060101010101" pitchFamily="49" charset="-122"/>
                <a:ea typeface="黑体" panose="02010609060101010101" pitchFamily="49" charset="-122"/>
              </a:rPr>
              <a:t>屈原</a:t>
            </a:r>
            <a:r>
              <a:rPr lang="zh-CN" altLang="zh-CN" sz="3000" b="1" u="sng" dirty="0">
                <a:solidFill>
                  <a:srgbClr val="C00000"/>
                </a:solidFill>
                <a:latin typeface="黑体" panose="02010609060101010101" pitchFamily="49" charset="-122"/>
                <a:ea typeface="黑体" panose="02010609060101010101" pitchFamily="49" charset="-122"/>
              </a:rPr>
              <a:t>的诗作，是我们中华民族传统精神的写真。</a:t>
            </a:r>
            <a:r>
              <a:rPr lang="zh-CN" altLang="zh-CN" sz="3000" b="1" dirty="0">
                <a:latin typeface="黑体" panose="02010609060101010101" pitchFamily="49" charset="-122"/>
                <a:ea typeface="黑体" panose="02010609060101010101" pitchFamily="49" charset="-122"/>
              </a:rPr>
              <a:t>他同腐朽没落的贵族政治集团作斗争的顽强精神，他坚持自己的理想而宁死不屈的坚定意志，他出污泥而不染的高尚情操，他眷恋祖国，与祖国同呼吸共命运的爱国主义思想，形成了他的诗作的基调。这便是屈原的作品传颂千古的原因之一。屈原的诗作打破了以《诗经》为代表的四言诗的格调，吸收民间形式，</a:t>
            </a:r>
            <a:r>
              <a:rPr lang="zh-CN" altLang="zh-CN" sz="3000" b="1" u="sng" dirty="0">
                <a:solidFill>
                  <a:srgbClr val="FF0000"/>
                </a:solidFill>
                <a:latin typeface="黑体" panose="02010609060101010101" pitchFamily="49" charset="-122"/>
                <a:ea typeface="黑体" panose="02010609060101010101" pitchFamily="49" charset="-122"/>
              </a:rPr>
              <a:t>创造了一种句法参差多变的新诗体</a:t>
            </a:r>
            <a:r>
              <a:rPr lang="zh-CN" altLang="zh-CN" sz="3000" b="1" u="sng" dirty="0">
                <a:solidFill>
                  <a:srgbClr val="FF0000"/>
                </a:solidFill>
                <a:ea typeface="黑体" panose="02010609060101010101" pitchFamily="49" charset="-122"/>
              </a:rPr>
              <a:t>“</a:t>
            </a:r>
            <a:r>
              <a:rPr lang="zh-CN" altLang="zh-CN" sz="3000" b="1" u="sng" dirty="0">
                <a:solidFill>
                  <a:srgbClr val="FF0000"/>
                </a:solidFill>
                <a:latin typeface="黑体" panose="02010609060101010101" pitchFamily="49" charset="-122"/>
                <a:ea typeface="黑体" panose="02010609060101010101" pitchFamily="49" charset="-122"/>
              </a:rPr>
              <a:t>楚辞</a:t>
            </a:r>
            <a:r>
              <a:rPr lang="zh-CN" altLang="zh-CN" sz="3000" b="1" u="sng" dirty="0">
                <a:solidFill>
                  <a:srgbClr val="FF0000"/>
                </a:solidFill>
                <a:ea typeface="黑体" panose="02010609060101010101" pitchFamily="49" charset="-122"/>
              </a:rPr>
              <a:t>”</a:t>
            </a:r>
            <a:r>
              <a:rPr lang="zh-CN" altLang="zh-CN" sz="3000" b="1" u="sng" dirty="0">
                <a:solidFill>
                  <a:srgbClr val="FF0000"/>
                </a:solidFill>
                <a:latin typeface="黑体" panose="02010609060101010101" pitchFamily="49" charset="-122"/>
                <a:ea typeface="黑体" panose="02010609060101010101" pitchFamily="49" charset="-122"/>
              </a:rPr>
              <a:t>，</a:t>
            </a:r>
            <a:r>
              <a:rPr lang="zh-CN" altLang="zh-CN" sz="3000" b="1" dirty="0">
                <a:solidFill>
                  <a:srgbClr val="002060"/>
                </a:solidFill>
                <a:latin typeface="黑体" panose="02010609060101010101" pitchFamily="49" charset="-122"/>
                <a:ea typeface="黑体" panose="02010609060101010101" pitchFamily="49" charset="-122"/>
              </a:rPr>
              <a:t>它继承和发展了《诗经》的比兴手法，</a:t>
            </a:r>
            <a:r>
              <a:rPr lang="zh-CN" altLang="zh-CN" sz="3000" b="1" u="sng" dirty="0">
                <a:solidFill>
                  <a:srgbClr val="FF0000"/>
                </a:solidFill>
                <a:latin typeface="黑体" panose="02010609060101010101" pitchFamily="49" charset="-122"/>
                <a:ea typeface="黑体" panose="02010609060101010101" pitchFamily="49" charset="-122"/>
              </a:rPr>
              <a:t>开创了浪漫主义的创作道路</a:t>
            </a:r>
            <a:r>
              <a:rPr lang="zh-CN" altLang="zh-CN" sz="3000" b="1" dirty="0">
                <a:solidFill>
                  <a:srgbClr val="FF0000"/>
                </a:solidFill>
                <a:latin typeface="黑体" panose="02010609060101010101" pitchFamily="49" charset="-122"/>
                <a:ea typeface="黑体" panose="02010609060101010101" pitchFamily="49" charset="-122"/>
              </a:rPr>
              <a:t>。</a:t>
            </a:r>
            <a:r>
              <a:rPr lang="zh-CN" altLang="zh-CN" sz="3000" b="1" dirty="0">
                <a:solidFill>
                  <a:srgbClr val="002060"/>
                </a:solidFill>
                <a:latin typeface="黑体" panose="02010609060101010101" pitchFamily="49" charset="-122"/>
                <a:ea typeface="黑体" panose="02010609060101010101" pitchFamily="49" charset="-122"/>
              </a:rPr>
              <a:t>后代一切有成就的文学家，都从屈原和他的作品中吸取了营养</a:t>
            </a:r>
            <a:r>
              <a:rPr lang="zh-CN" altLang="zh-CN" sz="3000" b="1" dirty="0" smtClean="0">
                <a:solidFill>
                  <a:srgbClr val="002060"/>
                </a:solidFill>
                <a:latin typeface="黑体" panose="02010609060101010101" pitchFamily="49" charset="-122"/>
                <a:ea typeface="黑体" panose="02010609060101010101" pitchFamily="49" charset="-122"/>
              </a:rPr>
              <a:t>。</a:t>
            </a:r>
            <a:endParaRPr lang="zh-CN" altLang="zh-CN" sz="3000" b="1" dirty="0">
              <a:solidFill>
                <a:srgbClr val="00206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49104259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ext Box 2"/>
          <p:cNvSpPr txBox="1">
            <a:spLocks noChangeArrowheads="1"/>
          </p:cNvSpPr>
          <p:nvPr/>
        </p:nvSpPr>
        <p:spPr bwMode="auto">
          <a:xfrm>
            <a:off x="609600" y="259080"/>
            <a:ext cx="6629400" cy="469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spcBef>
                <a:spcPct val="50000"/>
              </a:spcBef>
            </a:pPr>
            <a:r>
              <a:rPr lang="zh-CN" sz="3200" b="1" dirty="0">
                <a:solidFill>
                  <a:srgbClr val="0000FF"/>
                </a:solidFill>
                <a:latin typeface="黑体" panose="02010609060101010101" pitchFamily="49" charset="-122"/>
                <a:ea typeface="黑体" panose="02010609060101010101" pitchFamily="49" charset="-122"/>
              </a:rPr>
              <a:t>古今异义</a:t>
            </a:r>
            <a:r>
              <a:rPr lang="zh-CN" sz="3200" b="1" dirty="0">
                <a:latin typeface="黑体" panose="02010609060101010101" pitchFamily="49" charset="-122"/>
                <a:ea typeface="黑体" panose="02010609060101010101" pitchFamily="49" charset="-122"/>
              </a:rPr>
              <a:t> </a:t>
            </a:r>
          </a:p>
          <a:p>
            <a:pPr algn="just">
              <a:spcBef>
                <a:spcPct val="50000"/>
              </a:spcBef>
            </a:pPr>
            <a:r>
              <a:rPr lang="zh-CN" altLang="zh-CN" sz="3600" b="1" dirty="0">
                <a:latin typeface="黑体" panose="02010609060101010101" pitchFamily="49" charset="-122"/>
                <a:ea typeface="黑体" panose="02010609060101010101" pitchFamily="49" charset="-122"/>
              </a:rPr>
              <a:t>1</a:t>
            </a:r>
            <a:r>
              <a:rPr lang="zh-CN" sz="3600" b="1" dirty="0">
                <a:latin typeface="黑体" panose="02010609060101010101" pitchFamily="49" charset="-122"/>
                <a:ea typeface="黑体" panose="02010609060101010101" pitchFamily="49" charset="-122"/>
              </a:rPr>
              <a:t>、</a:t>
            </a:r>
            <a:r>
              <a:rPr lang="zh-CN" sz="3600" b="1" u="sng" dirty="0">
                <a:solidFill>
                  <a:srgbClr val="FF3300"/>
                </a:solidFill>
                <a:latin typeface="黑体" panose="02010609060101010101" pitchFamily="49" charset="-122"/>
                <a:ea typeface="黑体" panose="02010609060101010101" pitchFamily="49" charset="-122"/>
              </a:rPr>
              <a:t>明年</a:t>
            </a:r>
            <a:r>
              <a:rPr lang="zh-CN" sz="3600" b="1" dirty="0">
                <a:latin typeface="黑体" panose="02010609060101010101" pitchFamily="49" charset="-122"/>
                <a:ea typeface="黑体" panose="02010609060101010101" pitchFamily="49" charset="-122"/>
              </a:rPr>
              <a:t>，秦割汉中地与楚以和 </a:t>
            </a:r>
          </a:p>
          <a:p>
            <a:pPr algn="just">
              <a:spcBef>
                <a:spcPct val="50000"/>
              </a:spcBef>
            </a:pPr>
            <a:r>
              <a:rPr lang="zh-CN" altLang="zh-CN" sz="3600" b="1" dirty="0">
                <a:latin typeface="黑体" panose="02010609060101010101" pitchFamily="49" charset="-122"/>
                <a:ea typeface="黑体" panose="02010609060101010101" pitchFamily="49" charset="-122"/>
              </a:rPr>
              <a:t>2</a:t>
            </a:r>
            <a:r>
              <a:rPr lang="zh-CN" sz="3600" b="1" dirty="0">
                <a:latin typeface="黑体" panose="02010609060101010101" pitchFamily="49" charset="-122"/>
                <a:ea typeface="黑体" panose="02010609060101010101" pitchFamily="49" charset="-122"/>
              </a:rPr>
              <a:t>、设</a:t>
            </a:r>
            <a:r>
              <a:rPr lang="zh-CN" sz="3600" b="1" u="sng" dirty="0">
                <a:solidFill>
                  <a:srgbClr val="FF3300"/>
                </a:solidFill>
                <a:latin typeface="黑体" panose="02010609060101010101" pitchFamily="49" charset="-122"/>
                <a:ea typeface="黑体" panose="02010609060101010101" pitchFamily="49" charset="-122"/>
              </a:rPr>
              <a:t>诡辩</a:t>
            </a:r>
            <a:r>
              <a:rPr lang="zh-CN" sz="3600" b="1" dirty="0">
                <a:latin typeface="黑体" panose="02010609060101010101" pitchFamily="49" charset="-122"/>
                <a:ea typeface="黑体" panose="02010609060101010101" pitchFamily="49" charset="-122"/>
              </a:rPr>
              <a:t>于怀王之宠姬郑袖 </a:t>
            </a:r>
          </a:p>
          <a:p>
            <a:pPr algn="just">
              <a:spcBef>
                <a:spcPct val="50000"/>
              </a:spcBef>
            </a:pPr>
            <a:endParaRPr lang="zh-CN" sz="3600" b="1" dirty="0">
              <a:latin typeface="黑体" panose="02010609060101010101" pitchFamily="49" charset="-122"/>
              <a:ea typeface="黑体" panose="02010609060101010101" pitchFamily="49" charset="-122"/>
            </a:endParaRPr>
          </a:p>
          <a:p>
            <a:pPr algn="just">
              <a:spcBef>
                <a:spcPct val="50000"/>
              </a:spcBef>
            </a:pPr>
            <a:r>
              <a:rPr lang="zh-CN" altLang="zh-CN" sz="3600" b="1" dirty="0">
                <a:latin typeface="黑体" panose="02010609060101010101" pitchFamily="49" charset="-122"/>
                <a:ea typeface="黑体" panose="02010609060101010101" pitchFamily="49" charset="-122"/>
              </a:rPr>
              <a:t>3</a:t>
            </a:r>
            <a:r>
              <a:rPr lang="zh-CN" sz="3600" b="1" dirty="0">
                <a:latin typeface="黑体" panose="02010609060101010101" pitchFamily="49" charset="-122"/>
                <a:ea typeface="黑体" panose="02010609060101010101" pitchFamily="49" charset="-122"/>
              </a:rPr>
              <a:t>、其存君兴国而欲</a:t>
            </a:r>
            <a:r>
              <a:rPr lang="zh-CN" sz="3600" b="1" u="sng" dirty="0">
                <a:solidFill>
                  <a:srgbClr val="FF3300"/>
                </a:solidFill>
                <a:latin typeface="黑体" panose="02010609060101010101" pitchFamily="49" charset="-122"/>
                <a:ea typeface="黑体" panose="02010609060101010101" pitchFamily="49" charset="-122"/>
              </a:rPr>
              <a:t>反复</a:t>
            </a:r>
            <a:r>
              <a:rPr lang="zh-CN" sz="3600" b="1" dirty="0">
                <a:latin typeface="黑体" panose="02010609060101010101" pitchFamily="49" charset="-122"/>
                <a:ea typeface="黑体" panose="02010609060101010101" pitchFamily="49" charset="-122"/>
              </a:rPr>
              <a:t>之 　</a:t>
            </a:r>
          </a:p>
          <a:p>
            <a:pPr algn="just">
              <a:spcBef>
                <a:spcPct val="50000"/>
              </a:spcBef>
            </a:pPr>
            <a:r>
              <a:rPr lang="zh-CN" sz="3600" b="1" dirty="0">
                <a:latin typeface="黑体" panose="02010609060101010101" pitchFamily="49" charset="-122"/>
                <a:ea typeface="黑体" panose="02010609060101010101" pitchFamily="49" charset="-122"/>
              </a:rPr>
              <a:t>　</a:t>
            </a:r>
            <a:endParaRPr lang="zh-CN" sz="3600" b="1" dirty="0">
              <a:latin typeface="Arial Unicode MS" panose="020B0604020202020204" pitchFamily="34" charset="-122"/>
              <a:ea typeface="黑体" panose="02010609060101010101" pitchFamily="49" charset="-122"/>
            </a:endParaRPr>
          </a:p>
        </p:txBody>
      </p:sp>
      <p:sp>
        <p:nvSpPr>
          <p:cNvPr id="62467" name="Text Box 3"/>
          <p:cNvSpPr txBox="1">
            <a:spLocks noChangeArrowheads="1"/>
          </p:cNvSpPr>
          <p:nvPr/>
        </p:nvSpPr>
        <p:spPr bwMode="auto">
          <a:xfrm>
            <a:off x="7086600" y="1058862"/>
            <a:ext cx="1524000" cy="579438"/>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lang="zh-CN" sz="3200" dirty="0">
                <a:solidFill>
                  <a:srgbClr val="FF0066"/>
                </a:solidFill>
                <a:latin typeface="Arial Unicode MS" panose="020B0604020202020204" pitchFamily="34" charset="-122"/>
                <a:ea typeface="黑体" panose="02010609060101010101" pitchFamily="49" charset="-122"/>
              </a:rPr>
              <a:t>第二年</a:t>
            </a:r>
            <a:endParaRPr lang="zh-CN" sz="3200" dirty="0">
              <a:solidFill>
                <a:srgbClr val="FF0066"/>
              </a:solidFill>
              <a:ea typeface="黑体" panose="02010609060101010101" pitchFamily="49" charset="-122"/>
            </a:endParaRPr>
          </a:p>
        </p:txBody>
      </p:sp>
      <p:sp>
        <p:nvSpPr>
          <p:cNvPr id="62468" name="Text Box 4"/>
          <p:cNvSpPr txBox="1">
            <a:spLocks noChangeArrowheads="1"/>
          </p:cNvSpPr>
          <p:nvPr/>
        </p:nvSpPr>
        <p:spPr bwMode="auto">
          <a:xfrm>
            <a:off x="609600" y="2638742"/>
            <a:ext cx="8001000" cy="579438"/>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200" b="1" dirty="0">
                <a:solidFill>
                  <a:srgbClr val="FF3300"/>
                </a:solidFill>
                <a:latin typeface="Arial Unicode MS" panose="020B0604020202020204" pitchFamily="34" charset="-122"/>
                <a:ea typeface="黑体" panose="02010609060101010101" pitchFamily="49" charset="-122"/>
              </a:rPr>
              <a:t>古义：骗人的假话　今义：无理狡辩，动词</a:t>
            </a:r>
          </a:p>
        </p:txBody>
      </p:sp>
      <p:sp>
        <p:nvSpPr>
          <p:cNvPr id="62469" name="Text Box 5"/>
          <p:cNvSpPr txBox="1">
            <a:spLocks noChangeArrowheads="1"/>
          </p:cNvSpPr>
          <p:nvPr/>
        </p:nvSpPr>
        <p:spPr bwMode="auto">
          <a:xfrm>
            <a:off x="609600" y="4250689"/>
            <a:ext cx="8001000" cy="1311275"/>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200" b="1" dirty="0">
                <a:solidFill>
                  <a:srgbClr val="FF3300"/>
                </a:solidFill>
                <a:latin typeface="黑体" panose="02010609060101010101" pitchFamily="49" charset="-122"/>
                <a:ea typeface="黑体" panose="02010609060101010101" pitchFamily="49" charset="-122"/>
              </a:rPr>
              <a:t>古义：返回 </a:t>
            </a:r>
            <a:r>
              <a:rPr lang="zh-CN" altLang="zh-CN" sz="3200" b="1" dirty="0">
                <a:solidFill>
                  <a:srgbClr val="FF3300"/>
                </a:solidFill>
                <a:latin typeface="黑体" panose="02010609060101010101" pitchFamily="49" charset="-122"/>
                <a:ea typeface="黑体" panose="02010609060101010101" pitchFamily="49" charset="-122"/>
              </a:rPr>
              <a:t>( </a:t>
            </a:r>
            <a:r>
              <a:rPr lang="zh-CN" sz="3200" b="1" dirty="0">
                <a:solidFill>
                  <a:srgbClr val="FF3300"/>
                </a:solidFill>
                <a:latin typeface="黑体" panose="02010609060101010101" pitchFamily="49" charset="-122"/>
                <a:ea typeface="黑体" panose="02010609060101010101" pitchFamily="49" charset="-122"/>
              </a:rPr>
              <a:t>楚国 </a:t>
            </a:r>
            <a:r>
              <a:rPr lang="zh-CN" altLang="zh-CN" sz="3200" b="1" dirty="0">
                <a:solidFill>
                  <a:srgbClr val="FF3300"/>
                </a:solidFill>
                <a:latin typeface="黑体" panose="02010609060101010101" pitchFamily="49" charset="-122"/>
                <a:ea typeface="黑体" panose="02010609060101010101" pitchFamily="49" charset="-122"/>
              </a:rPr>
              <a:t>) </a:t>
            </a:r>
            <a:r>
              <a:rPr lang="zh-CN" sz="3200" b="1" dirty="0">
                <a:solidFill>
                  <a:srgbClr val="FF3300"/>
                </a:solidFill>
                <a:latin typeface="黑体" panose="02010609060101010101" pitchFamily="49" charset="-122"/>
                <a:ea typeface="黑体" panose="02010609060101010101" pitchFamily="49" charset="-122"/>
              </a:rPr>
              <a:t>恢复 </a:t>
            </a:r>
            <a:r>
              <a:rPr lang="zh-CN" altLang="zh-CN" sz="3200" b="1" dirty="0">
                <a:solidFill>
                  <a:srgbClr val="FF3300"/>
                </a:solidFill>
                <a:latin typeface="黑体" panose="02010609060101010101" pitchFamily="49" charset="-122"/>
                <a:ea typeface="黑体" panose="02010609060101010101" pitchFamily="49" charset="-122"/>
              </a:rPr>
              <a:t>( </a:t>
            </a:r>
            <a:r>
              <a:rPr lang="zh-CN" sz="3200" b="1" dirty="0">
                <a:solidFill>
                  <a:srgbClr val="FF3300"/>
                </a:solidFill>
                <a:latin typeface="黑体" panose="02010609060101010101" pitchFamily="49" charset="-122"/>
                <a:ea typeface="黑体" panose="02010609060101010101" pitchFamily="49" charset="-122"/>
              </a:rPr>
              <a:t>国家 </a:t>
            </a:r>
            <a:r>
              <a:rPr lang="zh-CN" altLang="zh-CN" sz="3200" b="1" dirty="0">
                <a:solidFill>
                  <a:srgbClr val="FF3300"/>
                </a:solidFill>
                <a:latin typeface="黑体" panose="02010609060101010101" pitchFamily="49" charset="-122"/>
                <a:ea typeface="黑体" panose="02010609060101010101" pitchFamily="49" charset="-122"/>
              </a:rPr>
              <a:t>) </a:t>
            </a:r>
            <a:r>
              <a:rPr lang="zh-CN" sz="3200" b="1" dirty="0">
                <a:solidFill>
                  <a:srgbClr val="FF3300"/>
                </a:solidFill>
                <a:latin typeface="黑体" panose="02010609060101010101" pitchFamily="49" charset="-122"/>
                <a:ea typeface="黑体" panose="02010609060101010101" pitchFamily="49" charset="-122"/>
              </a:rPr>
              <a:t>。</a:t>
            </a:r>
          </a:p>
          <a:p>
            <a:pPr>
              <a:spcBef>
                <a:spcPct val="50000"/>
              </a:spcBef>
            </a:pPr>
            <a:r>
              <a:rPr lang="zh-CN" sz="3200" b="1" dirty="0">
                <a:solidFill>
                  <a:srgbClr val="FF3300"/>
                </a:solidFill>
                <a:latin typeface="黑体" panose="02010609060101010101" pitchFamily="49" charset="-122"/>
                <a:ea typeface="黑体" panose="02010609060101010101" pitchFamily="49" charset="-122"/>
              </a:rPr>
              <a:t>今义：一遍又一遍；颠来倒去；重复的情况。</a:t>
            </a:r>
          </a:p>
        </p:txBody>
      </p:sp>
    </p:spTree>
    <p:extLst>
      <p:ext uri="{BB962C8B-B14F-4D97-AF65-F5344CB8AC3E}">
        <p14:creationId xmlns:p14="http://schemas.microsoft.com/office/powerpoint/2010/main" val="305466244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2467">
                                            <p:txEl>
                                              <p:charRg st="4294967295" end="4294967295"/>
                                            </p:txEl>
                                          </p:spTgt>
                                        </p:tgtEl>
                                        <p:attrNameLst>
                                          <p:attrName>style.visibility</p:attrName>
                                        </p:attrNameLst>
                                      </p:cBhvr>
                                      <p:to>
                                        <p:strVal val="visible"/>
                                      </p:to>
                                    </p:set>
                                    <p:animEffect transition="in" filter="blinds(horizontal)">
                                      <p:cBhvr>
                                        <p:cTn id="7" dur="500"/>
                                        <p:tgtEl>
                                          <p:spTgt spid="62467">
                                            <p:txEl>
                                              <p:charRg st="4294967295" end="4294967295"/>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62468">
                                            <p:txEl>
                                              <p:charRg st="4294967295" end="4294967295"/>
                                            </p:txEl>
                                          </p:spTgt>
                                        </p:tgtEl>
                                        <p:attrNameLst>
                                          <p:attrName>style.visibility</p:attrName>
                                        </p:attrNameLst>
                                      </p:cBhvr>
                                      <p:to>
                                        <p:strVal val="visible"/>
                                      </p:to>
                                    </p:set>
                                    <p:animEffect transition="in" filter="box(in)">
                                      <p:cBhvr>
                                        <p:cTn id="12" dur="500"/>
                                        <p:tgtEl>
                                          <p:spTgt spid="62468">
                                            <p:txEl>
                                              <p:charRg st="4294967295" end="4294967295"/>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62469">
                                            <p:txEl>
                                              <p:charRg st="4294967295" end="4294967295"/>
                                            </p:txEl>
                                          </p:spTgt>
                                        </p:tgtEl>
                                        <p:attrNameLst>
                                          <p:attrName>style.visibility</p:attrName>
                                        </p:attrNameLst>
                                      </p:cBhvr>
                                      <p:to>
                                        <p:strVal val="visible"/>
                                      </p:to>
                                    </p:set>
                                    <p:animEffect transition="in" filter="barn(inHorizontal)">
                                      <p:cBhvr>
                                        <p:cTn id="17" dur="500"/>
                                        <p:tgtEl>
                                          <p:spTgt spid="62469">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7" grpId="0" autoUpdateAnimBg="0"/>
      <p:bldP spid="62468" grpId="0" autoUpdateAnimBg="0"/>
      <p:bldP spid="62469" grpId="0" autoUpdateAnimBg="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ext Box 2"/>
          <p:cNvSpPr txBox="1">
            <a:spLocks noChangeArrowheads="1"/>
          </p:cNvSpPr>
          <p:nvPr/>
        </p:nvSpPr>
        <p:spPr bwMode="auto">
          <a:xfrm>
            <a:off x="533400" y="381000"/>
            <a:ext cx="8077200" cy="530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lang="zh-CN" altLang="zh-CN" sz="3600" b="1" dirty="0">
                <a:latin typeface="黑体" panose="02010609060101010101" pitchFamily="49" charset="-122"/>
                <a:ea typeface="黑体" panose="02010609060101010101" pitchFamily="49" charset="-122"/>
              </a:rPr>
              <a:t>4</a:t>
            </a:r>
            <a:r>
              <a:rPr lang="zh-CN" sz="3600" b="1" dirty="0">
                <a:latin typeface="黑体" panose="02010609060101010101" pitchFamily="49" charset="-122"/>
                <a:ea typeface="黑体" panose="02010609060101010101" pitchFamily="49" charset="-122"/>
              </a:rPr>
              <a:t>、</a:t>
            </a:r>
            <a:r>
              <a:rPr lang="zh-CN" sz="3600" b="1" u="sng" dirty="0">
                <a:solidFill>
                  <a:srgbClr val="FF3300"/>
                </a:solidFill>
                <a:latin typeface="黑体" panose="02010609060101010101" pitchFamily="49" charset="-122"/>
                <a:ea typeface="黑体" panose="02010609060101010101" pitchFamily="49" charset="-122"/>
              </a:rPr>
              <a:t>颜色</a:t>
            </a:r>
            <a:r>
              <a:rPr lang="zh-CN" sz="3600" b="1" dirty="0">
                <a:latin typeface="黑体" panose="02010609060101010101" pitchFamily="49" charset="-122"/>
                <a:ea typeface="黑体" panose="02010609060101010101" pitchFamily="49" charset="-122"/>
              </a:rPr>
              <a:t>憔悴</a:t>
            </a:r>
          </a:p>
          <a:p>
            <a:pPr algn="just">
              <a:spcBef>
                <a:spcPct val="50000"/>
              </a:spcBef>
            </a:pPr>
            <a:endParaRPr lang="zh-CN" sz="3600" b="1" dirty="0">
              <a:latin typeface="黑体" panose="02010609060101010101" pitchFamily="49" charset="-122"/>
              <a:ea typeface="黑体" panose="02010609060101010101" pitchFamily="49" charset="-122"/>
            </a:endParaRPr>
          </a:p>
          <a:p>
            <a:pPr algn="just">
              <a:spcBef>
                <a:spcPct val="50000"/>
              </a:spcBef>
            </a:pPr>
            <a:r>
              <a:rPr lang="zh-CN" altLang="zh-CN" sz="3600" b="1" dirty="0">
                <a:latin typeface="黑体" panose="02010609060101010101" pitchFamily="49" charset="-122"/>
                <a:ea typeface="黑体" panose="02010609060101010101" pitchFamily="49" charset="-122"/>
              </a:rPr>
              <a:t>5</a:t>
            </a:r>
            <a:r>
              <a:rPr lang="zh-CN" sz="3600" b="1" dirty="0">
                <a:latin typeface="黑体" panose="02010609060101010101" pitchFamily="49" charset="-122"/>
                <a:ea typeface="黑体" panose="02010609060101010101" pitchFamily="49" charset="-122"/>
              </a:rPr>
              <a:t>、</a:t>
            </a:r>
            <a:r>
              <a:rPr lang="zh-CN" sz="3600" b="1" u="sng" dirty="0">
                <a:solidFill>
                  <a:srgbClr val="FF3300"/>
                </a:solidFill>
                <a:latin typeface="黑体" panose="02010609060101010101" pitchFamily="49" charset="-122"/>
                <a:ea typeface="黑体" panose="02010609060101010101" pitchFamily="49" charset="-122"/>
              </a:rPr>
              <a:t>形容</a:t>
            </a:r>
            <a:r>
              <a:rPr lang="zh-CN" sz="3600" b="1" dirty="0">
                <a:latin typeface="黑体" panose="02010609060101010101" pitchFamily="49" charset="-122"/>
                <a:ea typeface="黑体" panose="02010609060101010101" pitchFamily="49" charset="-122"/>
              </a:rPr>
              <a:t>枯槁</a:t>
            </a:r>
          </a:p>
          <a:p>
            <a:pPr algn="just">
              <a:spcBef>
                <a:spcPct val="50000"/>
              </a:spcBef>
            </a:pPr>
            <a:endParaRPr lang="zh-CN" sz="3600" b="1" dirty="0">
              <a:latin typeface="黑体" panose="02010609060101010101" pitchFamily="49" charset="-122"/>
              <a:ea typeface="黑体" panose="02010609060101010101" pitchFamily="49" charset="-122"/>
            </a:endParaRPr>
          </a:p>
          <a:p>
            <a:pPr algn="just">
              <a:spcBef>
                <a:spcPct val="50000"/>
              </a:spcBef>
            </a:pPr>
            <a:endParaRPr lang="zh-CN" sz="3600" b="1" dirty="0">
              <a:latin typeface="黑体" panose="02010609060101010101" pitchFamily="49" charset="-122"/>
              <a:ea typeface="黑体" panose="02010609060101010101" pitchFamily="49" charset="-122"/>
            </a:endParaRPr>
          </a:p>
          <a:p>
            <a:pPr algn="just">
              <a:spcBef>
                <a:spcPct val="50000"/>
              </a:spcBef>
            </a:pPr>
            <a:r>
              <a:rPr lang="en-US" altLang="zh-CN" sz="3600" b="1" dirty="0" smtClean="0">
                <a:latin typeface="黑体" panose="02010609060101010101" pitchFamily="49" charset="-122"/>
                <a:ea typeface="黑体" panose="02010609060101010101" pitchFamily="49" charset="-122"/>
              </a:rPr>
              <a:t>6</a:t>
            </a:r>
            <a:r>
              <a:rPr lang="zh-CN" altLang="en-US" sz="3600" b="1" dirty="0" smtClean="0">
                <a:latin typeface="黑体" panose="02010609060101010101" pitchFamily="49" charset="-122"/>
                <a:ea typeface="黑体" panose="02010609060101010101" pitchFamily="49" charset="-122"/>
              </a:rPr>
              <a:t>、</a:t>
            </a:r>
            <a:r>
              <a:rPr lang="zh-CN" sz="3600" b="1" dirty="0" smtClean="0">
                <a:latin typeface="Arial Unicode MS" panose="020B0604020202020204" pitchFamily="34" charset="-122"/>
                <a:ea typeface="黑体" panose="02010609060101010101" pitchFamily="49" charset="-122"/>
              </a:rPr>
              <a:t>而</a:t>
            </a:r>
            <a:r>
              <a:rPr lang="zh-CN" sz="3600" b="1" dirty="0">
                <a:latin typeface="Arial Unicode MS" panose="020B0604020202020204" pitchFamily="34" charset="-122"/>
                <a:ea typeface="黑体" panose="02010609060101010101" pitchFamily="49" charset="-122"/>
              </a:rPr>
              <a:t>能与世</a:t>
            </a:r>
            <a:r>
              <a:rPr lang="zh-CN" sz="3600" b="1" u="sng" dirty="0">
                <a:solidFill>
                  <a:srgbClr val="FF3300"/>
                </a:solidFill>
                <a:latin typeface="Arial Unicode MS" panose="020B0604020202020204" pitchFamily="34" charset="-122"/>
                <a:ea typeface="黑体" panose="02010609060101010101" pitchFamily="49" charset="-122"/>
              </a:rPr>
              <a:t>推移</a:t>
            </a:r>
            <a:endParaRPr lang="zh-CN" sz="3600" b="1" dirty="0">
              <a:latin typeface="Arial Unicode MS" panose="020B0604020202020204" pitchFamily="34" charset="-122"/>
              <a:ea typeface="黑体" panose="02010609060101010101" pitchFamily="49" charset="-122"/>
            </a:endParaRPr>
          </a:p>
          <a:p>
            <a:pPr>
              <a:spcBef>
                <a:spcPct val="50000"/>
              </a:spcBef>
            </a:pPr>
            <a:endParaRPr lang="zh-CN" altLang="zh-CN" dirty="0"/>
          </a:p>
        </p:txBody>
      </p:sp>
      <p:sp>
        <p:nvSpPr>
          <p:cNvPr id="63491" name="Text Box 3"/>
          <p:cNvSpPr txBox="1">
            <a:spLocks noChangeArrowheads="1"/>
          </p:cNvSpPr>
          <p:nvPr/>
        </p:nvSpPr>
        <p:spPr bwMode="auto">
          <a:xfrm>
            <a:off x="3276600" y="609600"/>
            <a:ext cx="2743200" cy="1311275"/>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lang="zh-CN" sz="3200" b="1">
                <a:solidFill>
                  <a:srgbClr val="FF3300"/>
                </a:solidFill>
                <a:latin typeface="Arial Unicode MS" panose="020B0604020202020204" pitchFamily="34" charset="-122"/>
                <a:ea typeface="黑体" panose="02010609060101010101" pitchFamily="49" charset="-122"/>
              </a:rPr>
              <a:t>古义：脸色</a:t>
            </a:r>
          </a:p>
          <a:p>
            <a:pPr algn="just">
              <a:spcBef>
                <a:spcPct val="50000"/>
              </a:spcBef>
            </a:pPr>
            <a:r>
              <a:rPr lang="zh-CN" sz="3200" b="1">
                <a:solidFill>
                  <a:srgbClr val="FF3300"/>
                </a:solidFill>
                <a:latin typeface="Arial Unicode MS" panose="020B0604020202020204" pitchFamily="34" charset="-122"/>
                <a:ea typeface="黑体" panose="02010609060101010101" pitchFamily="49" charset="-122"/>
              </a:rPr>
              <a:t>今义：色彩　</a:t>
            </a:r>
            <a:endParaRPr lang="zh-CN" sz="3200" b="1">
              <a:solidFill>
                <a:srgbClr val="FF3300"/>
              </a:solidFill>
              <a:ea typeface="黑体" panose="02010609060101010101" pitchFamily="49" charset="-122"/>
            </a:endParaRPr>
          </a:p>
        </p:txBody>
      </p:sp>
      <p:sp>
        <p:nvSpPr>
          <p:cNvPr id="63492" name="Text Box 4"/>
          <p:cNvSpPr txBox="1">
            <a:spLocks noChangeArrowheads="1"/>
          </p:cNvSpPr>
          <p:nvPr/>
        </p:nvSpPr>
        <p:spPr bwMode="auto">
          <a:xfrm>
            <a:off x="609600" y="2895600"/>
            <a:ext cx="7620000" cy="1311275"/>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lang="zh-CN" sz="3200" b="1">
                <a:solidFill>
                  <a:srgbClr val="FF3300"/>
                </a:solidFill>
                <a:latin typeface="Arial Unicode MS" panose="020B0604020202020204" pitchFamily="34" charset="-122"/>
                <a:ea typeface="黑体" panose="02010609060101010101" pitchFamily="49" charset="-122"/>
              </a:rPr>
              <a:t>古义：形体容貌</a:t>
            </a:r>
          </a:p>
          <a:p>
            <a:pPr algn="just">
              <a:spcBef>
                <a:spcPct val="50000"/>
              </a:spcBef>
            </a:pPr>
            <a:r>
              <a:rPr lang="zh-CN" sz="3200" b="1">
                <a:solidFill>
                  <a:srgbClr val="FF3300"/>
                </a:solidFill>
                <a:latin typeface="Arial Unicode MS" panose="020B0604020202020204" pitchFamily="34" charset="-122"/>
                <a:ea typeface="黑体" panose="02010609060101010101" pitchFamily="49" charset="-122"/>
              </a:rPr>
              <a:t>今义：对人或事物的形状或性质加以描绘。</a:t>
            </a:r>
            <a:endParaRPr lang="zh-CN" sz="3200">
              <a:solidFill>
                <a:srgbClr val="FF3300"/>
              </a:solidFill>
              <a:ea typeface="黑体" panose="02010609060101010101" pitchFamily="49" charset="-122"/>
            </a:endParaRPr>
          </a:p>
        </p:txBody>
      </p:sp>
      <p:sp>
        <p:nvSpPr>
          <p:cNvPr id="63493" name="Text Box 5"/>
          <p:cNvSpPr txBox="1">
            <a:spLocks noChangeArrowheads="1"/>
          </p:cNvSpPr>
          <p:nvPr/>
        </p:nvSpPr>
        <p:spPr bwMode="auto">
          <a:xfrm>
            <a:off x="4724400" y="4724400"/>
            <a:ext cx="2819400" cy="1311275"/>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200" b="1">
                <a:solidFill>
                  <a:srgbClr val="FF3300"/>
                </a:solidFill>
                <a:latin typeface="Arial Unicode MS" panose="020B0604020202020204" pitchFamily="34" charset="-122"/>
                <a:ea typeface="黑体" panose="02010609060101010101" pitchFamily="49" charset="-122"/>
              </a:rPr>
              <a:t>古义：变化</a:t>
            </a:r>
          </a:p>
          <a:p>
            <a:pPr>
              <a:spcBef>
                <a:spcPct val="50000"/>
              </a:spcBef>
            </a:pPr>
            <a:r>
              <a:rPr lang="zh-CN" sz="3200" b="1">
                <a:solidFill>
                  <a:srgbClr val="FF3300"/>
                </a:solidFill>
                <a:latin typeface="Arial Unicode MS" panose="020B0604020202020204" pitchFamily="34" charset="-122"/>
                <a:ea typeface="黑体" panose="02010609060101010101" pitchFamily="49" charset="-122"/>
              </a:rPr>
              <a:t>今义：移动</a:t>
            </a:r>
          </a:p>
        </p:txBody>
      </p:sp>
    </p:spTree>
    <p:extLst>
      <p:ext uri="{BB962C8B-B14F-4D97-AF65-F5344CB8AC3E}">
        <p14:creationId xmlns:p14="http://schemas.microsoft.com/office/powerpoint/2010/main" val="37911162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3491"/>
                                        </p:tgtEl>
                                        <p:attrNameLst>
                                          <p:attrName>style.visibility</p:attrName>
                                        </p:attrNameLst>
                                      </p:cBhvr>
                                      <p:to>
                                        <p:strVal val="visible"/>
                                      </p:to>
                                    </p:set>
                                    <p:anim calcmode="lin" valueType="num">
                                      <p:cBhvr additive="base">
                                        <p:cTn id="7" dur="500" fill="hold"/>
                                        <p:tgtEl>
                                          <p:spTgt spid="63491"/>
                                        </p:tgtEl>
                                        <p:attrNameLst>
                                          <p:attrName>ppt_x</p:attrName>
                                        </p:attrNameLst>
                                      </p:cBhvr>
                                      <p:tavLst>
                                        <p:tav tm="0">
                                          <p:val>
                                            <p:strVal val="0-#ppt_w/2"/>
                                          </p:val>
                                        </p:tav>
                                        <p:tav tm="100000">
                                          <p:val>
                                            <p:strVal val="#ppt_x"/>
                                          </p:val>
                                        </p:tav>
                                      </p:tavLst>
                                    </p:anim>
                                    <p:anim calcmode="lin" valueType="num">
                                      <p:cBhvr additive="base">
                                        <p:cTn id="8" dur="500" fill="hold"/>
                                        <p:tgtEl>
                                          <p:spTgt spid="63491"/>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3492"/>
                                        </p:tgtEl>
                                        <p:attrNameLst>
                                          <p:attrName>style.visibility</p:attrName>
                                        </p:attrNameLst>
                                      </p:cBhvr>
                                      <p:to>
                                        <p:strVal val="visible"/>
                                      </p:to>
                                    </p:set>
                                    <p:anim calcmode="lin" valueType="num">
                                      <p:cBhvr additive="base">
                                        <p:cTn id="13" dur="500" fill="hold"/>
                                        <p:tgtEl>
                                          <p:spTgt spid="63492"/>
                                        </p:tgtEl>
                                        <p:attrNameLst>
                                          <p:attrName>ppt_x</p:attrName>
                                        </p:attrNameLst>
                                      </p:cBhvr>
                                      <p:tavLst>
                                        <p:tav tm="0">
                                          <p:val>
                                            <p:strVal val="0-#ppt_w/2"/>
                                          </p:val>
                                        </p:tav>
                                        <p:tav tm="100000">
                                          <p:val>
                                            <p:strVal val="#ppt_x"/>
                                          </p:val>
                                        </p:tav>
                                      </p:tavLst>
                                    </p:anim>
                                    <p:anim calcmode="lin" valueType="num">
                                      <p:cBhvr additive="base">
                                        <p:cTn id="14" dur="500" fill="hold"/>
                                        <p:tgtEl>
                                          <p:spTgt spid="63492"/>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3493"/>
                                        </p:tgtEl>
                                        <p:attrNameLst>
                                          <p:attrName>style.visibility</p:attrName>
                                        </p:attrNameLst>
                                      </p:cBhvr>
                                      <p:to>
                                        <p:strVal val="visible"/>
                                      </p:to>
                                    </p:set>
                                    <p:anim calcmode="lin" valueType="num">
                                      <p:cBhvr additive="base">
                                        <p:cTn id="19" dur="500" fill="hold"/>
                                        <p:tgtEl>
                                          <p:spTgt spid="63493"/>
                                        </p:tgtEl>
                                        <p:attrNameLst>
                                          <p:attrName>ppt_x</p:attrName>
                                        </p:attrNameLst>
                                      </p:cBhvr>
                                      <p:tavLst>
                                        <p:tav tm="0">
                                          <p:val>
                                            <p:strVal val="0-#ppt_w/2"/>
                                          </p:val>
                                        </p:tav>
                                        <p:tav tm="100000">
                                          <p:val>
                                            <p:strVal val="#ppt_x"/>
                                          </p:val>
                                        </p:tav>
                                      </p:tavLst>
                                    </p:anim>
                                    <p:anim calcmode="lin" valueType="num">
                                      <p:cBhvr additive="base">
                                        <p:cTn id="20" dur="500" fill="hold"/>
                                        <p:tgtEl>
                                          <p:spTgt spid="6349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1" grpId="0" animBg="1" autoUpdateAnimBg="0"/>
      <p:bldP spid="63492" grpId="0" animBg="1" autoUpdateAnimBg="0"/>
      <p:bldP spid="63493" grpId="0" animBg="1" autoUpdateAnimBg="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ext Box 2"/>
          <p:cNvSpPr txBox="1">
            <a:spLocks noChangeArrowheads="1"/>
          </p:cNvSpPr>
          <p:nvPr/>
        </p:nvSpPr>
        <p:spPr bwMode="auto">
          <a:xfrm>
            <a:off x="539750" y="260350"/>
            <a:ext cx="6324600" cy="496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lang="zh-CN" altLang="en-US" sz="3200" b="1">
                <a:latin typeface="黑体" panose="02010609060101010101" pitchFamily="49" charset="-122"/>
                <a:ea typeface="黑体" panose="02010609060101010101" pitchFamily="49" charset="-122"/>
              </a:rPr>
              <a:t> </a:t>
            </a:r>
            <a:r>
              <a:rPr lang="zh-CN" altLang="en-US" sz="3200" b="1">
                <a:solidFill>
                  <a:schemeClr val="accent2"/>
                </a:solidFill>
                <a:latin typeface="黑体" panose="02010609060101010101" pitchFamily="49" charset="-122"/>
                <a:ea typeface="黑体" panose="02010609060101010101" pitchFamily="49" charset="-122"/>
              </a:rPr>
              <a:t>特殊句式</a:t>
            </a:r>
          </a:p>
          <a:p>
            <a:pPr algn="just">
              <a:spcBef>
                <a:spcPct val="50000"/>
              </a:spcBef>
            </a:pPr>
            <a:r>
              <a:rPr lang="zh-CN" altLang="en-US" sz="3200" b="1">
                <a:latin typeface="黑体" panose="02010609060101010101" pitchFamily="49" charset="-122"/>
                <a:ea typeface="黑体" panose="02010609060101010101" pitchFamily="49" charset="-122"/>
              </a:rPr>
              <a:t>1、“离骚”者，犹离忧也。</a:t>
            </a:r>
          </a:p>
          <a:p>
            <a:pPr algn="just">
              <a:spcBef>
                <a:spcPct val="50000"/>
              </a:spcBef>
            </a:pPr>
            <a:r>
              <a:rPr lang="zh-CN" altLang="en-US" sz="3200" b="1">
                <a:latin typeface="黑体" panose="02010609060101010101" pitchFamily="49" charset="-122"/>
                <a:ea typeface="黑体" panose="02010609060101010101" pitchFamily="49" charset="-122"/>
              </a:rPr>
              <a:t>2、天者，人之始也</a:t>
            </a:r>
          </a:p>
          <a:p>
            <a:pPr algn="just">
              <a:spcBef>
                <a:spcPct val="50000"/>
              </a:spcBef>
            </a:pPr>
            <a:r>
              <a:rPr lang="zh-CN" altLang="en-US" sz="3200" b="1">
                <a:latin typeface="黑体" panose="02010609060101010101" pitchFamily="49" charset="-122"/>
                <a:ea typeface="黑体" panose="02010609060101010101" pitchFamily="49" charset="-122"/>
              </a:rPr>
              <a:t>3、秦，虎狼之国。</a:t>
            </a:r>
          </a:p>
          <a:p>
            <a:pPr algn="just">
              <a:spcBef>
                <a:spcPct val="50000"/>
              </a:spcBef>
            </a:pPr>
            <a:r>
              <a:rPr lang="zh-CN" altLang="en-US" sz="3200" b="1">
                <a:latin typeface="黑体" panose="02010609060101010101" pitchFamily="49" charset="-122"/>
                <a:ea typeface="黑体" panose="02010609060101010101" pitchFamily="49" charset="-122"/>
              </a:rPr>
              <a:t>4、此不知人之祸也</a:t>
            </a:r>
          </a:p>
          <a:p>
            <a:pPr algn="just">
              <a:spcBef>
                <a:spcPct val="50000"/>
              </a:spcBef>
            </a:pPr>
            <a:r>
              <a:rPr lang="zh-CN" altLang="en-US" sz="3200" b="1">
                <a:latin typeface="黑体" panose="02010609060101010101" pitchFamily="49" charset="-122"/>
                <a:ea typeface="黑体" panose="02010609060101010101" pitchFamily="49" charset="-122"/>
              </a:rPr>
              <a:t>5、屈原者，名平，楚之同姓也</a:t>
            </a:r>
          </a:p>
          <a:p>
            <a:pPr algn="just">
              <a:spcBef>
                <a:spcPct val="50000"/>
              </a:spcBef>
            </a:pPr>
            <a:r>
              <a:rPr lang="zh-CN" altLang="en-US" sz="3200" b="1">
                <a:latin typeface="黑体" panose="02010609060101010101" pitchFamily="49" charset="-122"/>
                <a:ea typeface="黑体" panose="02010609060101010101" pitchFamily="49" charset="-122"/>
              </a:rPr>
              <a:t>6、遂绝齐</a:t>
            </a:r>
          </a:p>
        </p:txBody>
      </p:sp>
      <p:sp>
        <p:nvSpPr>
          <p:cNvPr id="64515" name="Text Box 3"/>
          <p:cNvSpPr txBox="1">
            <a:spLocks noChangeArrowheads="1"/>
          </p:cNvSpPr>
          <p:nvPr/>
        </p:nvSpPr>
        <p:spPr bwMode="auto">
          <a:xfrm>
            <a:off x="6339840" y="3931920"/>
            <a:ext cx="1524000" cy="579438"/>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200" b="1" dirty="0">
                <a:solidFill>
                  <a:srgbClr val="FF0066"/>
                </a:solidFill>
                <a:latin typeface="Arial Unicode MS" panose="020B0604020202020204" pitchFamily="34" charset="-122"/>
                <a:ea typeface="黑体" panose="02010609060101010101" pitchFamily="49" charset="-122"/>
              </a:rPr>
              <a:t>判断句</a:t>
            </a:r>
          </a:p>
        </p:txBody>
      </p:sp>
      <p:sp>
        <p:nvSpPr>
          <p:cNvPr id="64516" name="Text Box 4"/>
          <p:cNvSpPr txBox="1">
            <a:spLocks noChangeArrowheads="1"/>
          </p:cNvSpPr>
          <p:nvPr/>
        </p:nvSpPr>
        <p:spPr bwMode="auto">
          <a:xfrm>
            <a:off x="3124200" y="4678680"/>
            <a:ext cx="4724400" cy="579438"/>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200" b="1" dirty="0">
                <a:solidFill>
                  <a:srgbClr val="FF3300"/>
                </a:solidFill>
                <a:latin typeface="黑体" panose="02010609060101010101" pitchFamily="49" charset="-122"/>
                <a:ea typeface="黑体" panose="02010609060101010101" pitchFamily="49" charset="-122"/>
              </a:rPr>
              <a:t>省略句，省略介词</a:t>
            </a:r>
            <a:r>
              <a:rPr lang="zh-CN" sz="3200" b="1" dirty="0">
                <a:solidFill>
                  <a:srgbClr val="FF3300"/>
                </a:solidFill>
                <a:ea typeface="黑体" panose="02010609060101010101" pitchFamily="49" charset="-122"/>
              </a:rPr>
              <a:t>“</a:t>
            </a:r>
            <a:r>
              <a:rPr lang="zh-CN" sz="3200" b="1" dirty="0">
                <a:solidFill>
                  <a:srgbClr val="FF3300"/>
                </a:solidFill>
                <a:latin typeface="黑体" panose="02010609060101010101" pitchFamily="49" charset="-122"/>
                <a:ea typeface="黑体" panose="02010609060101010101" pitchFamily="49" charset="-122"/>
              </a:rPr>
              <a:t>于</a:t>
            </a:r>
            <a:r>
              <a:rPr lang="zh-CN" sz="3200" b="1" dirty="0">
                <a:solidFill>
                  <a:srgbClr val="FF3300"/>
                </a:solidFill>
                <a:ea typeface="黑体" panose="02010609060101010101" pitchFamily="49" charset="-122"/>
              </a:rPr>
              <a:t>”</a:t>
            </a:r>
            <a:r>
              <a:rPr lang="zh-CN" sz="3200" b="1" dirty="0">
                <a:solidFill>
                  <a:srgbClr val="FF3300"/>
                </a:solidFill>
                <a:latin typeface="黑体" panose="02010609060101010101" pitchFamily="49" charset="-122"/>
                <a:ea typeface="黑体" panose="02010609060101010101" pitchFamily="49" charset="-122"/>
              </a:rPr>
              <a:t> </a:t>
            </a:r>
          </a:p>
        </p:txBody>
      </p:sp>
    </p:spTree>
    <p:extLst>
      <p:ext uri="{BB962C8B-B14F-4D97-AF65-F5344CB8AC3E}">
        <p14:creationId xmlns:p14="http://schemas.microsoft.com/office/powerpoint/2010/main" val="160249856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4515"/>
                                        </p:tgtEl>
                                        <p:attrNameLst>
                                          <p:attrName>style.visibility</p:attrName>
                                        </p:attrNameLst>
                                      </p:cBhvr>
                                      <p:to>
                                        <p:strVal val="visible"/>
                                      </p:to>
                                    </p:set>
                                    <p:animEffect transition="in" filter="blinds(horizontal)">
                                      <p:cBhvr>
                                        <p:cTn id="7" dur="500"/>
                                        <p:tgtEl>
                                          <p:spTgt spid="6451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64516"/>
                                        </p:tgtEl>
                                        <p:attrNameLst>
                                          <p:attrName>style.visibility</p:attrName>
                                        </p:attrNameLst>
                                      </p:cBhvr>
                                      <p:to>
                                        <p:strVal val="visible"/>
                                      </p:to>
                                    </p:set>
                                    <p:animEffect transition="in" filter="box(in)">
                                      <p:cBhvr>
                                        <p:cTn id="12" dur="500"/>
                                        <p:tgtEl>
                                          <p:spTgt spid="645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5" grpId="0" animBg="1" autoUpdateAnimBg="0"/>
      <p:bldP spid="64516" grpId="0" animBg="1" autoUpdateAnimBg="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ext Box 2"/>
          <p:cNvSpPr txBox="1">
            <a:spLocks noChangeArrowheads="1"/>
          </p:cNvSpPr>
          <p:nvPr/>
        </p:nvSpPr>
        <p:spPr bwMode="auto">
          <a:xfrm>
            <a:off x="701040" y="563880"/>
            <a:ext cx="7166610" cy="57554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spcBef>
                <a:spcPct val="50000"/>
              </a:spcBef>
            </a:pPr>
            <a:r>
              <a:rPr lang="en-US" altLang="zh-CN" sz="3200" b="1" dirty="0" smtClean="0">
                <a:latin typeface="黑体" panose="02010609060101010101" pitchFamily="49" charset="-122"/>
                <a:ea typeface="黑体" panose="02010609060101010101" pitchFamily="49" charset="-122"/>
              </a:rPr>
              <a:t>7</a:t>
            </a:r>
            <a:r>
              <a:rPr lang="zh-CN" sz="3200" b="1" dirty="0" smtClean="0">
                <a:latin typeface="黑体" panose="02010609060101010101" pitchFamily="49" charset="-122"/>
                <a:ea typeface="黑体" panose="02010609060101010101" pitchFamily="49" charset="-122"/>
              </a:rPr>
              <a:t>、</a:t>
            </a:r>
            <a:r>
              <a:rPr lang="zh-CN" sz="3200" b="1" dirty="0">
                <a:latin typeface="黑体" panose="02010609060101010101" pitchFamily="49" charset="-122"/>
                <a:ea typeface="黑体" panose="02010609060101010101" pitchFamily="49" charset="-122"/>
              </a:rPr>
              <a:t>方正之不容也</a:t>
            </a:r>
          </a:p>
          <a:p>
            <a:pPr algn="just">
              <a:spcBef>
                <a:spcPct val="50000"/>
              </a:spcBef>
            </a:pPr>
            <a:r>
              <a:rPr lang="en-US" altLang="zh-CN" sz="3200" b="1" dirty="0">
                <a:latin typeface="黑体" panose="02010609060101010101" pitchFamily="49" charset="-122"/>
                <a:ea typeface="黑体" panose="02010609060101010101" pitchFamily="49" charset="-122"/>
              </a:rPr>
              <a:t>8</a:t>
            </a:r>
            <a:r>
              <a:rPr lang="zh-CN" sz="3200" b="1" dirty="0" smtClean="0">
                <a:latin typeface="黑体" panose="02010609060101010101" pitchFamily="49" charset="-122"/>
                <a:ea typeface="黑体" panose="02010609060101010101" pitchFamily="49" charset="-122"/>
              </a:rPr>
              <a:t>、</a:t>
            </a:r>
            <a:r>
              <a:rPr lang="zh-CN" sz="3200" b="1" dirty="0">
                <a:latin typeface="黑体" panose="02010609060101010101" pitchFamily="49" charset="-122"/>
                <a:ea typeface="黑体" panose="02010609060101010101" pitchFamily="49" charset="-122"/>
              </a:rPr>
              <a:t>信而见疑，忠而被谤   </a:t>
            </a:r>
          </a:p>
          <a:p>
            <a:pPr algn="just">
              <a:spcBef>
                <a:spcPct val="50000"/>
              </a:spcBef>
            </a:pPr>
            <a:r>
              <a:rPr lang="en-US" altLang="zh-CN" sz="3200" b="1" dirty="0">
                <a:latin typeface="黑体" panose="02010609060101010101" pitchFamily="49" charset="-122"/>
                <a:ea typeface="黑体" panose="02010609060101010101" pitchFamily="49" charset="-122"/>
              </a:rPr>
              <a:t>9</a:t>
            </a:r>
            <a:r>
              <a:rPr lang="zh-CN" sz="3200" b="1" dirty="0" smtClean="0">
                <a:latin typeface="黑体" panose="02010609060101010101" pitchFamily="49" charset="-122"/>
                <a:ea typeface="黑体" panose="02010609060101010101" pitchFamily="49" charset="-122"/>
              </a:rPr>
              <a:t>、</a:t>
            </a:r>
            <a:r>
              <a:rPr lang="zh-CN" sz="3200" b="1" dirty="0">
                <a:latin typeface="黑体" panose="02010609060101010101" pitchFamily="49" charset="-122"/>
                <a:ea typeface="黑体" panose="02010609060101010101" pitchFamily="49" charset="-122"/>
              </a:rPr>
              <a:t>身客死于秦，为天下笑</a:t>
            </a:r>
          </a:p>
          <a:p>
            <a:pPr algn="just">
              <a:spcBef>
                <a:spcPct val="50000"/>
              </a:spcBef>
            </a:pPr>
            <a:r>
              <a:rPr lang="en-US" altLang="zh-CN" sz="3200" b="1" dirty="0" smtClean="0">
                <a:latin typeface="黑体" panose="02010609060101010101" pitchFamily="49" charset="-122"/>
                <a:ea typeface="黑体" panose="02010609060101010101" pitchFamily="49" charset="-122"/>
              </a:rPr>
              <a:t>10</a:t>
            </a:r>
            <a:r>
              <a:rPr lang="zh-CN" sz="3200" b="1" dirty="0" smtClean="0">
                <a:latin typeface="黑体" panose="02010609060101010101" pitchFamily="49" charset="-122"/>
                <a:ea typeface="黑体" panose="02010609060101010101" pitchFamily="49" charset="-122"/>
              </a:rPr>
              <a:t>、</a:t>
            </a:r>
            <a:r>
              <a:rPr lang="zh-CN" sz="3200" b="1" dirty="0">
                <a:latin typeface="黑体" panose="02010609060101010101" pitchFamily="49" charset="-122"/>
                <a:ea typeface="黑体" panose="02010609060101010101" pitchFamily="49" charset="-122"/>
              </a:rPr>
              <a:t>而自令见放</a:t>
            </a:r>
            <a:r>
              <a:rPr lang="zh-CN" sz="3200" b="1" dirty="0" smtClean="0">
                <a:latin typeface="黑体" panose="02010609060101010101" pitchFamily="49" charset="-122"/>
                <a:ea typeface="黑体" panose="02010609060101010101" pitchFamily="49" charset="-122"/>
              </a:rPr>
              <a:t>为</a:t>
            </a:r>
          </a:p>
          <a:p>
            <a:pPr algn="just">
              <a:spcBef>
                <a:spcPct val="50000"/>
              </a:spcBef>
            </a:pPr>
            <a:r>
              <a:rPr lang="en-US" altLang="zh-CN" sz="3200" b="1" dirty="0" smtClean="0">
                <a:latin typeface="黑体" panose="02010609060101010101" pitchFamily="49" charset="-122"/>
                <a:ea typeface="黑体" panose="02010609060101010101" pitchFamily="49" charset="-122"/>
              </a:rPr>
              <a:t>11</a:t>
            </a:r>
            <a:r>
              <a:rPr lang="zh-CN" sz="3200" b="1" dirty="0" smtClean="0">
                <a:latin typeface="黑体" panose="02010609060101010101" pitchFamily="49" charset="-122"/>
                <a:ea typeface="黑体" panose="02010609060101010101" pitchFamily="49" charset="-122"/>
              </a:rPr>
              <a:t>、内惑于郑袖，外欺于张仪</a:t>
            </a:r>
          </a:p>
          <a:p>
            <a:pPr algn="just">
              <a:spcBef>
                <a:spcPct val="50000"/>
              </a:spcBef>
            </a:pPr>
            <a:r>
              <a:rPr lang="en-US" altLang="zh-CN" sz="3200" b="1" dirty="0" smtClean="0">
                <a:latin typeface="黑体" panose="02010609060101010101" pitchFamily="49" charset="-122"/>
                <a:ea typeface="黑体" panose="02010609060101010101" pitchFamily="49" charset="-122"/>
              </a:rPr>
              <a:t>12</a:t>
            </a:r>
            <a:r>
              <a:rPr lang="zh-CN" sz="3200" b="1" dirty="0" smtClean="0">
                <a:latin typeface="黑体" panose="02010609060101010101" pitchFamily="49" charset="-122"/>
                <a:ea typeface="黑体" panose="02010609060101010101" pitchFamily="49" charset="-122"/>
              </a:rPr>
              <a:t>、</a:t>
            </a:r>
            <a:r>
              <a:rPr lang="zh-CN" sz="3200" b="1" dirty="0">
                <a:latin typeface="黑体" panose="02010609060101010101" pitchFamily="49" charset="-122"/>
                <a:ea typeface="黑体" panose="02010609060101010101" pitchFamily="49" charset="-122"/>
              </a:rPr>
              <a:t>数十年，竟为秦所灭</a:t>
            </a:r>
          </a:p>
          <a:p>
            <a:pPr algn="just">
              <a:spcBef>
                <a:spcPct val="50000"/>
              </a:spcBef>
            </a:pPr>
            <a:r>
              <a:rPr lang="en-US" altLang="zh-CN" sz="3200" b="1" dirty="0" smtClean="0">
                <a:latin typeface="黑体" panose="02010609060101010101" pitchFamily="49" charset="-122"/>
                <a:ea typeface="黑体" panose="02010609060101010101" pitchFamily="49" charset="-122"/>
              </a:rPr>
              <a:t>13</a:t>
            </a:r>
            <a:r>
              <a:rPr lang="zh-CN" sz="3200" b="1" dirty="0" smtClean="0">
                <a:latin typeface="黑体" panose="02010609060101010101" pitchFamily="49" charset="-122"/>
                <a:ea typeface="黑体" panose="02010609060101010101" pitchFamily="49" charset="-122"/>
              </a:rPr>
              <a:t>、</a:t>
            </a:r>
            <a:r>
              <a:rPr lang="zh-CN" sz="3200" b="1" dirty="0">
                <a:latin typeface="黑体" panose="02010609060101010101" pitchFamily="49" charset="-122"/>
                <a:ea typeface="黑体" panose="02010609060101010101" pitchFamily="49" charset="-122"/>
              </a:rPr>
              <a:t>是以见放</a:t>
            </a:r>
          </a:p>
          <a:p>
            <a:pPr algn="just">
              <a:spcBef>
                <a:spcPct val="50000"/>
              </a:spcBef>
            </a:pPr>
            <a:r>
              <a:rPr lang="en-US" altLang="zh-CN" sz="3200" b="1" dirty="0" smtClean="0">
                <a:latin typeface="黑体" panose="02010609060101010101" pitchFamily="49" charset="-122"/>
                <a:ea typeface="黑体" panose="02010609060101010101" pitchFamily="49" charset="-122"/>
              </a:rPr>
              <a:t>14</a:t>
            </a:r>
            <a:r>
              <a:rPr lang="zh-CN" sz="3200" b="1" dirty="0" smtClean="0">
                <a:latin typeface="黑体" panose="02010609060101010101" pitchFamily="49" charset="-122"/>
                <a:ea typeface="黑体" panose="02010609060101010101" pitchFamily="49" charset="-122"/>
              </a:rPr>
              <a:t>、</a:t>
            </a:r>
            <a:r>
              <a:rPr lang="zh-CN" sz="3200" b="1" dirty="0">
                <a:latin typeface="黑体" panose="02010609060101010101" pitchFamily="49" charset="-122"/>
                <a:ea typeface="黑体" panose="02010609060101010101" pitchFamily="49" charset="-122"/>
              </a:rPr>
              <a:t>夫圣人者，不凝滞于物</a:t>
            </a:r>
          </a:p>
        </p:txBody>
      </p:sp>
      <p:sp>
        <p:nvSpPr>
          <p:cNvPr id="65539" name="Text Box 3"/>
          <p:cNvSpPr txBox="1">
            <a:spLocks noChangeArrowheads="1"/>
          </p:cNvSpPr>
          <p:nvPr/>
        </p:nvSpPr>
        <p:spPr bwMode="auto">
          <a:xfrm>
            <a:off x="6629400" y="2133600"/>
            <a:ext cx="685800" cy="1554163"/>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200" b="1">
                <a:solidFill>
                  <a:srgbClr val="FF3300"/>
                </a:solidFill>
                <a:ea typeface="黑体" panose="02010609060101010101" pitchFamily="49" charset="-122"/>
              </a:rPr>
              <a:t>被动句</a:t>
            </a:r>
          </a:p>
        </p:txBody>
      </p:sp>
    </p:spTree>
    <p:extLst>
      <p:ext uri="{BB962C8B-B14F-4D97-AF65-F5344CB8AC3E}">
        <p14:creationId xmlns:p14="http://schemas.microsoft.com/office/powerpoint/2010/main" val="108426824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65539">
                                            <p:txEl>
                                              <p:charRg st="4294967295" end="4294967295"/>
                                            </p:txEl>
                                          </p:spTgt>
                                        </p:tgtEl>
                                        <p:attrNameLst>
                                          <p:attrName>style.visibility</p:attrName>
                                        </p:attrNameLst>
                                      </p:cBhvr>
                                      <p:to>
                                        <p:strVal val="visible"/>
                                      </p:to>
                                    </p:set>
                                    <p:anim calcmode="lin" valueType="num">
                                      <p:cBhvr>
                                        <p:cTn id="7" dur="1000" fill="hold"/>
                                        <p:tgtEl>
                                          <p:spTgt spid="65539">
                                            <p:txEl>
                                              <p:charRg st="4294967295" end="4294967295"/>
                                            </p:txEl>
                                          </p:spTgt>
                                        </p:tgtEl>
                                        <p:attrNameLst>
                                          <p:attrName>ppt_w</p:attrName>
                                        </p:attrNameLst>
                                      </p:cBhvr>
                                      <p:tavLst>
                                        <p:tav tm="0">
                                          <p:val>
                                            <p:fltVal val="0"/>
                                          </p:val>
                                        </p:tav>
                                        <p:tav tm="100000">
                                          <p:val>
                                            <p:strVal val="#ppt_w"/>
                                          </p:val>
                                        </p:tav>
                                      </p:tavLst>
                                    </p:anim>
                                    <p:anim calcmode="lin" valueType="num">
                                      <p:cBhvr>
                                        <p:cTn id="8" dur="1000" fill="hold"/>
                                        <p:tgtEl>
                                          <p:spTgt spid="65539">
                                            <p:txEl>
                                              <p:charRg st="4294967295" end="4294967295"/>
                                            </p:txEl>
                                          </p:spTgt>
                                        </p:tgtEl>
                                        <p:attrNameLst>
                                          <p:attrName>ppt_h</p:attrName>
                                        </p:attrNameLst>
                                      </p:cBhvr>
                                      <p:tavLst>
                                        <p:tav tm="0">
                                          <p:val>
                                            <p:fltVal val="0"/>
                                          </p:val>
                                        </p:tav>
                                        <p:tav tm="100000">
                                          <p:val>
                                            <p:strVal val="#ppt_h"/>
                                          </p:val>
                                        </p:tav>
                                      </p:tavLst>
                                    </p:anim>
                                    <p:anim calcmode="lin" valueType="num">
                                      <p:cBhvr>
                                        <p:cTn id="9" dur="1000" fill="hold"/>
                                        <p:tgtEl>
                                          <p:spTgt spid="65539">
                                            <p:txEl>
                                              <p:charRg st="4294967295" end="4294967295"/>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5539">
                                            <p:txEl>
                                              <p:charRg st="4294967295" end="4294967295"/>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9" grpId="0" autoUpdateAnimBg="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562" name="Group 2"/>
          <p:cNvGrpSpPr>
            <a:grpSpLocks/>
          </p:cNvGrpSpPr>
          <p:nvPr/>
        </p:nvGrpSpPr>
        <p:grpSpPr bwMode="auto">
          <a:xfrm>
            <a:off x="381000" y="228600"/>
            <a:ext cx="8763000" cy="6324600"/>
            <a:chOff x="0" y="0"/>
            <a:chExt cx="5520" cy="3984"/>
          </a:xfrm>
        </p:grpSpPr>
        <p:sp>
          <p:nvSpPr>
            <p:cNvPr id="66563" name="AutoShape 3"/>
            <p:cNvSpPr>
              <a:spLocks noChangeArrowheads="1"/>
            </p:cNvSpPr>
            <p:nvPr/>
          </p:nvSpPr>
          <p:spPr bwMode="auto">
            <a:xfrm>
              <a:off x="96" y="0"/>
              <a:ext cx="5280" cy="624"/>
            </a:xfrm>
            <a:prstGeom prst="roundRect">
              <a:avLst>
                <a:gd name="adj" fmla="val 16667"/>
              </a:avLst>
            </a:prstGeom>
            <a:solidFill>
              <a:schemeClr val="bg1"/>
            </a:solidFill>
            <a:ln w="6350" cmpd="sng">
              <a:solidFill>
                <a:srgbClr val="FF66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564" name="AutoShape 4"/>
            <p:cNvSpPr>
              <a:spLocks noChangeArrowheads="1"/>
            </p:cNvSpPr>
            <p:nvPr/>
          </p:nvSpPr>
          <p:spPr bwMode="auto">
            <a:xfrm>
              <a:off x="0" y="672"/>
              <a:ext cx="5520" cy="3312"/>
            </a:xfrm>
            <a:prstGeom prst="roundRect">
              <a:avLst>
                <a:gd name="adj" fmla="val 8630"/>
              </a:avLst>
            </a:prstGeom>
            <a:solidFill>
              <a:schemeClr val="bg1"/>
            </a:solidFill>
            <a:ln w="6350" cmpd="sng">
              <a:solidFill>
                <a:srgbClr val="FF66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66565" name="Rectangle 5"/>
          <p:cNvSpPr>
            <a:spLocks noChangeArrowheads="1"/>
          </p:cNvSpPr>
          <p:nvPr/>
        </p:nvSpPr>
        <p:spPr bwMode="auto">
          <a:xfrm>
            <a:off x="458788" y="1447800"/>
            <a:ext cx="9153525" cy="4745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lnSpc>
                <a:spcPct val="90000"/>
              </a:lnSpc>
            </a:pPr>
            <a:r>
              <a:rPr lang="zh-CN" altLang="zh-CN" sz="2800" b="1" dirty="0">
                <a:solidFill>
                  <a:srgbClr val="000099"/>
                </a:solidFill>
                <a:latin typeface="华文新魏" panose="02010800040101010101" pitchFamily="2" charset="-122"/>
                <a:ea typeface="华文新魏" panose="02010800040101010101" pitchFamily="2" charset="-122"/>
              </a:rPr>
              <a:t>1</a:t>
            </a:r>
            <a:r>
              <a:rPr lang="zh-CN" sz="2800" b="1" dirty="0">
                <a:solidFill>
                  <a:srgbClr val="000099"/>
                </a:solidFill>
                <a:latin typeface="黑体" panose="02010609060101010101" pitchFamily="49" charset="-122"/>
                <a:ea typeface="黑体" panose="02010609060101010101" pitchFamily="49" charset="-122"/>
              </a:rPr>
              <a:t>、</a:t>
            </a:r>
            <a:r>
              <a:rPr lang="zh-CN" sz="2800" b="1" dirty="0">
                <a:solidFill>
                  <a:srgbClr val="800000"/>
                </a:solidFill>
                <a:latin typeface="黑体" panose="02010609060101010101" pitchFamily="49" charset="-122"/>
                <a:ea typeface="黑体" panose="02010609060101010101" pitchFamily="49" charset="-122"/>
              </a:rPr>
              <a:t>无专门词语</a:t>
            </a:r>
            <a:r>
              <a:rPr lang="zh-CN" sz="2800" b="1" dirty="0">
                <a:solidFill>
                  <a:srgbClr val="000099"/>
                </a:solidFill>
                <a:latin typeface="黑体" panose="02010609060101010101" pitchFamily="49" charset="-122"/>
                <a:ea typeface="黑体" panose="02010609060101010101" pitchFamily="49" charset="-122"/>
              </a:rPr>
              <a:t>   </a:t>
            </a:r>
            <a:r>
              <a:rPr lang="zh-CN" sz="2800" b="1" dirty="0" smtClean="0">
                <a:solidFill>
                  <a:srgbClr val="000099"/>
                </a:solidFill>
                <a:latin typeface="黑体" panose="02010609060101010101" pitchFamily="49" charset="-122"/>
                <a:ea typeface="黑体" panose="02010609060101010101" pitchFamily="49" charset="-122"/>
              </a:rPr>
              <a:t>锲而不舍</a:t>
            </a:r>
            <a:r>
              <a:rPr lang="zh-CN" sz="2800" b="1" dirty="0">
                <a:solidFill>
                  <a:srgbClr val="000099"/>
                </a:solidFill>
                <a:latin typeface="黑体" panose="02010609060101010101" pitchFamily="49" charset="-122"/>
                <a:ea typeface="黑体" panose="02010609060101010101" pitchFamily="49" charset="-122"/>
              </a:rPr>
              <a:t>，金石可镂。</a:t>
            </a:r>
          </a:p>
          <a:p>
            <a:pPr eaLnBrk="0" hangingPunct="0">
              <a:lnSpc>
                <a:spcPct val="90000"/>
              </a:lnSpc>
            </a:pPr>
            <a:r>
              <a:rPr lang="zh-CN" sz="2800" b="1" dirty="0">
                <a:solidFill>
                  <a:srgbClr val="000099"/>
                </a:solidFill>
                <a:latin typeface="黑体" panose="02010609060101010101" pitchFamily="49" charset="-122"/>
                <a:ea typeface="黑体" panose="02010609060101010101" pitchFamily="49" charset="-122"/>
              </a:rPr>
              <a:t>                兵措地削，亡其六郡。</a:t>
            </a:r>
          </a:p>
          <a:p>
            <a:pPr eaLnBrk="0" hangingPunct="0">
              <a:lnSpc>
                <a:spcPct val="90000"/>
              </a:lnSpc>
            </a:pPr>
            <a:r>
              <a:rPr lang="zh-CN" altLang="zh-CN" sz="2800" b="1" dirty="0">
                <a:solidFill>
                  <a:srgbClr val="000099"/>
                </a:solidFill>
                <a:latin typeface="黑体" panose="02010609060101010101" pitchFamily="49" charset="-122"/>
                <a:ea typeface="黑体" panose="02010609060101010101" pitchFamily="49" charset="-122"/>
              </a:rPr>
              <a:t>2</a:t>
            </a:r>
            <a:r>
              <a:rPr lang="zh-CN" sz="2800" b="1" dirty="0">
                <a:solidFill>
                  <a:srgbClr val="000099"/>
                </a:solidFill>
                <a:latin typeface="黑体" panose="02010609060101010101" pitchFamily="49" charset="-122"/>
                <a:ea typeface="黑体" panose="02010609060101010101" pitchFamily="49" charset="-122"/>
              </a:rPr>
              <a:t>、</a:t>
            </a:r>
            <a:r>
              <a:rPr lang="zh-CN" sz="2800" b="1" dirty="0">
                <a:solidFill>
                  <a:srgbClr val="800000"/>
                </a:solidFill>
                <a:latin typeface="黑体" panose="02010609060101010101" pitchFamily="49" charset="-122"/>
                <a:ea typeface="黑体" panose="02010609060101010101" pitchFamily="49" charset="-122"/>
              </a:rPr>
              <a:t>介词“于”</a:t>
            </a:r>
            <a:r>
              <a:rPr lang="zh-CN" sz="2800" b="1" dirty="0">
                <a:solidFill>
                  <a:srgbClr val="000099"/>
                </a:solidFill>
                <a:latin typeface="黑体" panose="02010609060101010101" pitchFamily="49" charset="-122"/>
                <a:ea typeface="黑体" panose="02010609060101010101" pitchFamily="49" charset="-122"/>
              </a:rPr>
              <a:t>   惑于郑袖，外欺于张仪。</a:t>
            </a:r>
          </a:p>
          <a:p>
            <a:pPr eaLnBrk="0" hangingPunct="0">
              <a:lnSpc>
                <a:spcPct val="90000"/>
              </a:lnSpc>
            </a:pPr>
            <a:r>
              <a:rPr lang="zh-CN" sz="2800" b="1" dirty="0">
                <a:solidFill>
                  <a:srgbClr val="000099"/>
                </a:solidFill>
                <a:latin typeface="黑体" panose="02010609060101010101" pitchFamily="49" charset="-122"/>
                <a:ea typeface="黑体" panose="02010609060101010101" pitchFamily="49" charset="-122"/>
              </a:rPr>
              <a:t>                先发制人，后发制于人。</a:t>
            </a:r>
          </a:p>
          <a:p>
            <a:pPr eaLnBrk="0" hangingPunct="0">
              <a:lnSpc>
                <a:spcPct val="90000"/>
              </a:lnSpc>
            </a:pPr>
            <a:r>
              <a:rPr lang="zh-CN" altLang="zh-CN" sz="2800" b="1" dirty="0">
                <a:solidFill>
                  <a:srgbClr val="000099"/>
                </a:solidFill>
                <a:latin typeface="黑体" panose="02010609060101010101" pitchFamily="49" charset="-122"/>
                <a:ea typeface="黑体" panose="02010609060101010101" pitchFamily="49" charset="-122"/>
              </a:rPr>
              <a:t>3</a:t>
            </a:r>
            <a:r>
              <a:rPr lang="zh-CN" sz="2800" b="1" dirty="0">
                <a:solidFill>
                  <a:srgbClr val="000099"/>
                </a:solidFill>
                <a:latin typeface="黑体" panose="02010609060101010101" pitchFamily="49" charset="-122"/>
                <a:ea typeface="黑体" panose="02010609060101010101" pitchFamily="49" charset="-122"/>
              </a:rPr>
              <a:t>、</a:t>
            </a:r>
            <a:r>
              <a:rPr lang="zh-CN" sz="2800" b="1" dirty="0">
                <a:solidFill>
                  <a:srgbClr val="800000"/>
                </a:solidFill>
                <a:latin typeface="黑体" panose="02010609060101010101" pitchFamily="49" charset="-122"/>
                <a:ea typeface="黑体" panose="02010609060101010101" pitchFamily="49" charset="-122"/>
              </a:rPr>
              <a:t>介词“见”</a:t>
            </a:r>
            <a:r>
              <a:rPr lang="zh-CN" sz="2800" b="1" dirty="0">
                <a:solidFill>
                  <a:srgbClr val="000099"/>
                </a:solidFill>
                <a:latin typeface="黑体" panose="02010609060101010101" pitchFamily="49" charset="-122"/>
                <a:ea typeface="黑体" panose="02010609060101010101" pitchFamily="49" charset="-122"/>
              </a:rPr>
              <a:t>   众人皆醉而我独醒，是以见放。</a:t>
            </a:r>
          </a:p>
          <a:p>
            <a:pPr eaLnBrk="0" hangingPunct="0">
              <a:lnSpc>
                <a:spcPct val="90000"/>
              </a:lnSpc>
            </a:pPr>
            <a:r>
              <a:rPr lang="zh-CN" altLang="zh-CN" sz="2800" b="1" dirty="0">
                <a:solidFill>
                  <a:srgbClr val="000099"/>
                </a:solidFill>
                <a:latin typeface="黑体" panose="02010609060101010101" pitchFamily="49" charset="-122"/>
                <a:ea typeface="黑体" panose="02010609060101010101" pitchFamily="49" charset="-122"/>
              </a:rPr>
              <a:t>4</a:t>
            </a:r>
            <a:r>
              <a:rPr lang="zh-CN" sz="2800" b="1" dirty="0">
                <a:solidFill>
                  <a:srgbClr val="000099"/>
                </a:solidFill>
                <a:latin typeface="黑体" panose="02010609060101010101" pitchFamily="49" charset="-122"/>
                <a:ea typeface="黑体" panose="02010609060101010101" pitchFamily="49" charset="-122"/>
              </a:rPr>
              <a:t>、</a:t>
            </a:r>
            <a:r>
              <a:rPr lang="zh-CN" sz="2800" b="1" dirty="0">
                <a:solidFill>
                  <a:srgbClr val="800000"/>
                </a:solidFill>
                <a:latin typeface="黑体" panose="02010609060101010101" pitchFamily="49" charset="-122"/>
                <a:ea typeface="黑体" panose="02010609060101010101" pitchFamily="49" charset="-122"/>
              </a:rPr>
              <a:t>“见</a:t>
            </a:r>
            <a:r>
              <a:rPr lang="zh-CN" altLang="zh-CN" sz="2800" b="1" dirty="0">
                <a:solidFill>
                  <a:srgbClr val="800000"/>
                </a:solidFill>
                <a:latin typeface="黑体" panose="02010609060101010101" pitchFamily="49" charset="-122"/>
                <a:ea typeface="黑体" panose="02010609060101010101" pitchFamily="49" charset="-122"/>
              </a:rPr>
              <a:t>……</a:t>
            </a:r>
            <a:r>
              <a:rPr lang="zh-CN" sz="2800" b="1" dirty="0">
                <a:solidFill>
                  <a:srgbClr val="800000"/>
                </a:solidFill>
                <a:latin typeface="黑体" panose="02010609060101010101" pitchFamily="49" charset="-122"/>
                <a:ea typeface="黑体" panose="02010609060101010101" pitchFamily="49" charset="-122"/>
              </a:rPr>
              <a:t>于”</a:t>
            </a:r>
            <a:r>
              <a:rPr lang="zh-CN" sz="2800" b="1" dirty="0">
                <a:solidFill>
                  <a:srgbClr val="000099"/>
                </a:solidFill>
                <a:latin typeface="黑体" panose="02010609060101010101" pitchFamily="49" charset="-122"/>
                <a:ea typeface="黑体" panose="02010609060101010101" pitchFamily="49" charset="-122"/>
              </a:rPr>
              <a:t> 臣恐见欺于王而负赵。</a:t>
            </a:r>
          </a:p>
          <a:p>
            <a:pPr eaLnBrk="0" hangingPunct="0">
              <a:lnSpc>
                <a:spcPct val="90000"/>
              </a:lnSpc>
            </a:pPr>
            <a:r>
              <a:rPr lang="zh-CN" sz="2800" b="1" dirty="0">
                <a:solidFill>
                  <a:srgbClr val="000099"/>
                </a:solidFill>
                <a:latin typeface="黑体" panose="02010609060101010101" pitchFamily="49" charset="-122"/>
                <a:ea typeface="黑体" panose="02010609060101010101" pitchFamily="49" charset="-122"/>
              </a:rPr>
              <a:t>                吾长见笑于大方之家。</a:t>
            </a:r>
          </a:p>
          <a:p>
            <a:pPr eaLnBrk="0" hangingPunct="0">
              <a:lnSpc>
                <a:spcPct val="90000"/>
              </a:lnSpc>
            </a:pPr>
            <a:r>
              <a:rPr lang="zh-CN" altLang="zh-CN" sz="2800" b="1" dirty="0">
                <a:solidFill>
                  <a:srgbClr val="000099"/>
                </a:solidFill>
                <a:latin typeface="黑体" panose="02010609060101010101" pitchFamily="49" charset="-122"/>
                <a:ea typeface="黑体" panose="02010609060101010101" pitchFamily="49" charset="-122"/>
              </a:rPr>
              <a:t>5</a:t>
            </a:r>
            <a:r>
              <a:rPr lang="zh-CN" sz="2800" b="1" dirty="0">
                <a:solidFill>
                  <a:srgbClr val="000099"/>
                </a:solidFill>
                <a:latin typeface="黑体" panose="02010609060101010101" pitchFamily="49" charset="-122"/>
                <a:ea typeface="黑体" panose="02010609060101010101" pitchFamily="49" charset="-122"/>
              </a:rPr>
              <a:t>、</a:t>
            </a:r>
            <a:r>
              <a:rPr lang="zh-CN" sz="2800" b="1" dirty="0">
                <a:solidFill>
                  <a:srgbClr val="800000"/>
                </a:solidFill>
                <a:latin typeface="黑体" panose="02010609060101010101" pitchFamily="49" charset="-122"/>
                <a:ea typeface="黑体" panose="02010609060101010101" pitchFamily="49" charset="-122"/>
              </a:rPr>
              <a:t>介词“为”</a:t>
            </a:r>
            <a:r>
              <a:rPr lang="zh-CN" sz="2800" b="1" dirty="0">
                <a:solidFill>
                  <a:srgbClr val="000099"/>
                </a:solidFill>
                <a:latin typeface="黑体" panose="02010609060101010101" pitchFamily="49" charset="-122"/>
                <a:ea typeface="黑体" panose="02010609060101010101" pitchFamily="49" charset="-122"/>
              </a:rPr>
              <a:t>   身客死于秦，为天下笑。</a:t>
            </a:r>
          </a:p>
          <a:p>
            <a:pPr eaLnBrk="0" hangingPunct="0">
              <a:lnSpc>
                <a:spcPct val="90000"/>
              </a:lnSpc>
            </a:pPr>
            <a:r>
              <a:rPr lang="zh-CN" altLang="zh-CN" sz="2800" b="1" dirty="0">
                <a:solidFill>
                  <a:srgbClr val="000099"/>
                </a:solidFill>
                <a:latin typeface="黑体" panose="02010609060101010101" pitchFamily="49" charset="-122"/>
                <a:ea typeface="黑体" panose="02010609060101010101" pitchFamily="49" charset="-122"/>
              </a:rPr>
              <a:t>6</a:t>
            </a:r>
            <a:r>
              <a:rPr lang="zh-CN" sz="2800" b="1" dirty="0">
                <a:solidFill>
                  <a:srgbClr val="000099"/>
                </a:solidFill>
                <a:latin typeface="黑体" panose="02010609060101010101" pitchFamily="49" charset="-122"/>
                <a:ea typeface="黑体" panose="02010609060101010101" pitchFamily="49" charset="-122"/>
              </a:rPr>
              <a:t>、</a:t>
            </a:r>
            <a:r>
              <a:rPr lang="zh-CN" sz="2800" b="1" dirty="0">
                <a:solidFill>
                  <a:srgbClr val="800000"/>
                </a:solidFill>
                <a:latin typeface="黑体" panose="02010609060101010101" pitchFamily="49" charset="-122"/>
                <a:ea typeface="黑体" panose="02010609060101010101" pitchFamily="49" charset="-122"/>
              </a:rPr>
              <a:t>“为</a:t>
            </a:r>
            <a:r>
              <a:rPr lang="zh-CN" altLang="zh-CN" sz="2800" b="1" dirty="0">
                <a:solidFill>
                  <a:srgbClr val="800000"/>
                </a:solidFill>
                <a:latin typeface="黑体" panose="02010609060101010101" pitchFamily="49" charset="-122"/>
                <a:ea typeface="黑体" panose="02010609060101010101" pitchFamily="49" charset="-122"/>
              </a:rPr>
              <a:t>……</a:t>
            </a:r>
            <a:r>
              <a:rPr lang="zh-CN" sz="2800" b="1" dirty="0">
                <a:solidFill>
                  <a:srgbClr val="800000"/>
                </a:solidFill>
                <a:latin typeface="黑体" panose="02010609060101010101" pitchFamily="49" charset="-122"/>
                <a:ea typeface="黑体" panose="02010609060101010101" pitchFamily="49" charset="-122"/>
              </a:rPr>
              <a:t>所”</a:t>
            </a:r>
            <a:r>
              <a:rPr lang="zh-CN" sz="2800" b="1" dirty="0">
                <a:solidFill>
                  <a:srgbClr val="000099"/>
                </a:solidFill>
                <a:latin typeface="黑体" panose="02010609060101010101" pitchFamily="49" charset="-122"/>
                <a:ea typeface="黑体" panose="02010609060101010101" pitchFamily="49" charset="-122"/>
              </a:rPr>
              <a:t> 夫直议者 ，不为人所容。</a:t>
            </a:r>
          </a:p>
          <a:p>
            <a:pPr eaLnBrk="0" hangingPunct="0">
              <a:lnSpc>
                <a:spcPct val="90000"/>
              </a:lnSpc>
            </a:pPr>
            <a:r>
              <a:rPr lang="zh-CN" sz="2800" b="1" dirty="0">
                <a:solidFill>
                  <a:srgbClr val="000099"/>
                </a:solidFill>
                <a:latin typeface="黑体" panose="02010609060101010101" pitchFamily="49" charset="-122"/>
                <a:ea typeface="黑体" panose="02010609060101010101" pitchFamily="49" charset="-122"/>
              </a:rPr>
              <a:t>                其后楚日益削，数十年，竟为秦所灭。</a:t>
            </a:r>
          </a:p>
          <a:p>
            <a:pPr eaLnBrk="0" hangingPunct="0">
              <a:lnSpc>
                <a:spcPct val="90000"/>
              </a:lnSpc>
            </a:pPr>
            <a:r>
              <a:rPr lang="zh-CN" altLang="zh-CN" sz="2800" b="1" dirty="0">
                <a:solidFill>
                  <a:srgbClr val="000099"/>
                </a:solidFill>
                <a:latin typeface="黑体" panose="02010609060101010101" pitchFamily="49" charset="-122"/>
                <a:ea typeface="黑体" panose="02010609060101010101" pitchFamily="49" charset="-122"/>
              </a:rPr>
              <a:t>7</a:t>
            </a:r>
            <a:r>
              <a:rPr lang="zh-CN" sz="2800" b="1" dirty="0">
                <a:solidFill>
                  <a:srgbClr val="000099"/>
                </a:solidFill>
                <a:latin typeface="黑体" panose="02010609060101010101" pitchFamily="49" charset="-122"/>
                <a:ea typeface="黑体" panose="02010609060101010101" pitchFamily="49" charset="-122"/>
              </a:rPr>
              <a:t>、</a:t>
            </a:r>
            <a:r>
              <a:rPr lang="zh-CN" sz="2800" b="1" dirty="0">
                <a:solidFill>
                  <a:srgbClr val="800000"/>
                </a:solidFill>
                <a:latin typeface="黑体" panose="02010609060101010101" pitchFamily="49" charset="-122"/>
                <a:ea typeface="黑体" panose="02010609060101010101" pitchFamily="49" charset="-122"/>
              </a:rPr>
              <a:t>“为所”</a:t>
            </a:r>
            <a:r>
              <a:rPr lang="zh-CN" sz="2800" b="1" dirty="0">
                <a:solidFill>
                  <a:srgbClr val="000099"/>
                </a:solidFill>
                <a:latin typeface="黑体" panose="02010609060101010101" pitchFamily="49" charset="-122"/>
                <a:ea typeface="黑体" panose="02010609060101010101" pitchFamily="49" charset="-122"/>
              </a:rPr>
              <a:t>     不者，若属皆为所虏。</a:t>
            </a:r>
          </a:p>
          <a:p>
            <a:pPr eaLnBrk="0" hangingPunct="0">
              <a:lnSpc>
                <a:spcPct val="90000"/>
              </a:lnSpc>
            </a:pPr>
            <a:r>
              <a:rPr lang="zh-CN" altLang="zh-CN" sz="2800" b="1" dirty="0">
                <a:solidFill>
                  <a:srgbClr val="000099"/>
                </a:solidFill>
                <a:latin typeface="黑体" panose="02010609060101010101" pitchFamily="49" charset="-122"/>
                <a:ea typeface="黑体" panose="02010609060101010101" pitchFamily="49" charset="-122"/>
              </a:rPr>
              <a:t>8</a:t>
            </a:r>
            <a:r>
              <a:rPr lang="zh-CN" sz="2800" b="1" dirty="0">
                <a:solidFill>
                  <a:srgbClr val="000099"/>
                </a:solidFill>
                <a:latin typeface="黑体" panose="02010609060101010101" pitchFamily="49" charset="-122"/>
                <a:ea typeface="黑体" panose="02010609060101010101" pitchFamily="49" charset="-122"/>
              </a:rPr>
              <a:t>、</a:t>
            </a:r>
            <a:r>
              <a:rPr lang="zh-CN" sz="2800" b="1" dirty="0">
                <a:solidFill>
                  <a:srgbClr val="800000"/>
                </a:solidFill>
                <a:latin typeface="黑体" panose="02010609060101010101" pitchFamily="49" charset="-122"/>
                <a:ea typeface="黑体" panose="02010609060101010101" pitchFamily="49" charset="-122"/>
              </a:rPr>
              <a:t>介词“被”</a:t>
            </a:r>
            <a:r>
              <a:rPr lang="zh-CN" sz="2800" b="1" dirty="0">
                <a:solidFill>
                  <a:srgbClr val="000099"/>
                </a:solidFill>
                <a:latin typeface="黑体" panose="02010609060101010101" pitchFamily="49" charset="-122"/>
                <a:ea typeface="黑体" panose="02010609060101010101" pitchFamily="49" charset="-122"/>
              </a:rPr>
              <a:t>   信而见疑，忠而被谤，能无怨乎？ </a:t>
            </a:r>
          </a:p>
        </p:txBody>
      </p:sp>
      <p:sp>
        <p:nvSpPr>
          <p:cNvPr id="66566" name="WordArt 6"/>
          <p:cNvSpPr>
            <a:spLocks noChangeArrowheads="1" noChangeShapeType="1"/>
          </p:cNvSpPr>
          <p:nvPr/>
        </p:nvSpPr>
        <p:spPr bwMode="auto">
          <a:xfrm>
            <a:off x="1082040" y="365760"/>
            <a:ext cx="6842760" cy="770096"/>
          </a:xfrm>
          <a:prstGeom prst="rect">
            <a:avLst/>
          </a:prstGeom>
        </p:spPr>
        <p:txBody>
          <a:bodyPr wrap="none" fromWordArt="1">
            <a:prstTxWarp prst="textPlain">
              <a:avLst>
                <a:gd name="adj" fmla="val 50000"/>
              </a:avLst>
            </a:prstTxWarp>
          </a:bodyPr>
          <a:lstStyle/>
          <a:p>
            <a:pPr algn="ctr"/>
            <a:r>
              <a:rPr lang="zh-CN" altLang="en-US" sz="3600" kern="10" dirty="0">
                <a:ln w="19050" cmpd="sng">
                  <a:solidFill>
                    <a:srgbClr val="99CCFF"/>
                  </a:solidFill>
                  <a:round/>
                  <a:headEnd/>
                  <a:tailEnd/>
                </a:ln>
                <a:solidFill>
                  <a:srgbClr val="C00000"/>
                </a:solidFill>
                <a:effectLst>
                  <a:outerShdw dist="35921" dir="2700000" algn="ctr" rotWithShape="0">
                    <a:srgbClr val="990000"/>
                  </a:outerShdw>
                </a:effectLst>
                <a:latin typeface="华文新魏" panose="02010800040101010101" pitchFamily="2" charset="-122"/>
                <a:ea typeface="华文新魏" panose="02010800040101010101" pitchFamily="2" charset="-122"/>
              </a:rPr>
              <a:t>被动句的表示方法</a:t>
            </a:r>
          </a:p>
        </p:txBody>
      </p:sp>
    </p:spTree>
    <p:extLst>
      <p:ext uri="{BB962C8B-B14F-4D97-AF65-F5344CB8AC3E}">
        <p14:creationId xmlns:p14="http://schemas.microsoft.com/office/powerpoint/2010/main" val="117992492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6565">
                                            <p:txEl>
                                              <p:pRg st="0" end="0"/>
                                            </p:txEl>
                                          </p:spTgt>
                                        </p:tgtEl>
                                        <p:attrNameLst>
                                          <p:attrName>style.visibility</p:attrName>
                                        </p:attrNameLst>
                                      </p:cBhvr>
                                      <p:to>
                                        <p:strVal val="visible"/>
                                      </p:to>
                                    </p:set>
                                    <p:animEffect transition="in" filter="wipe(left)">
                                      <p:cBhvr>
                                        <p:cTn id="7" dur="500"/>
                                        <p:tgtEl>
                                          <p:spTgt spid="6656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6565">
                                            <p:txEl>
                                              <p:pRg st="1" end="1"/>
                                            </p:txEl>
                                          </p:spTgt>
                                        </p:tgtEl>
                                        <p:attrNameLst>
                                          <p:attrName>style.visibility</p:attrName>
                                        </p:attrNameLst>
                                      </p:cBhvr>
                                      <p:to>
                                        <p:strVal val="visible"/>
                                      </p:to>
                                    </p:set>
                                    <p:animEffect transition="in" filter="wipe(left)">
                                      <p:cBhvr>
                                        <p:cTn id="12" dur="500"/>
                                        <p:tgtEl>
                                          <p:spTgt spid="6656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6565">
                                            <p:txEl>
                                              <p:pRg st="2" end="2"/>
                                            </p:txEl>
                                          </p:spTgt>
                                        </p:tgtEl>
                                        <p:attrNameLst>
                                          <p:attrName>style.visibility</p:attrName>
                                        </p:attrNameLst>
                                      </p:cBhvr>
                                      <p:to>
                                        <p:strVal val="visible"/>
                                      </p:to>
                                    </p:set>
                                    <p:animEffect transition="in" filter="wipe(left)">
                                      <p:cBhvr>
                                        <p:cTn id="17" dur="500"/>
                                        <p:tgtEl>
                                          <p:spTgt spid="6656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6565">
                                            <p:txEl>
                                              <p:pRg st="3" end="3"/>
                                            </p:txEl>
                                          </p:spTgt>
                                        </p:tgtEl>
                                        <p:attrNameLst>
                                          <p:attrName>style.visibility</p:attrName>
                                        </p:attrNameLst>
                                      </p:cBhvr>
                                      <p:to>
                                        <p:strVal val="visible"/>
                                      </p:to>
                                    </p:set>
                                    <p:animEffect transition="in" filter="wipe(left)">
                                      <p:cBhvr>
                                        <p:cTn id="22" dur="500"/>
                                        <p:tgtEl>
                                          <p:spTgt spid="66565">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6565">
                                            <p:txEl>
                                              <p:pRg st="4" end="4"/>
                                            </p:txEl>
                                          </p:spTgt>
                                        </p:tgtEl>
                                        <p:attrNameLst>
                                          <p:attrName>style.visibility</p:attrName>
                                        </p:attrNameLst>
                                      </p:cBhvr>
                                      <p:to>
                                        <p:strVal val="visible"/>
                                      </p:to>
                                    </p:set>
                                    <p:animEffect transition="in" filter="wipe(left)">
                                      <p:cBhvr>
                                        <p:cTn id="27" dur="500"/>
                                        <p:tgtEl>
                                          <p:spTgt spid="66565">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6565">
                                            <p:txEl>
                                              <p:pRg st="5" end="5"/>
                                            </p:txEl>
                                          </p:spTgt>
                                        </p:tgtEl>
                                        <p:attrNameLst>
                                          <p:attrName>style.visibility</p:attrName>
                                        </p:attrNameLst>
                                      </p:cBhvr>
                                      <p:to>
                                        <p:strVal val="visible"/>
                                      </p:to>
                                    </p:set>
                                    <p:animEffect transition="in" filter="wipe(left)">
                                      <p:cBhvr>
                                        <p:cTn id="32" dur="500"/>
                                        <p:tgtEl>
                                          <p:spTgt spid="66565">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66565">
                                            <p:txEl>
                                              <p:pRg st="6" end="6"/>
                                            </p:txEl>
                                          </p:spTgt>
                                        </p:tgtEl>
                                        <p:attrNameLst>
                                          <p:attrName>style.visibility</p:attrName>
                                        </p:attrNameLst>
                                      </p:cBhvr>
                                      <p:to>
                                        <p:strVal val="visible"/>
                                      </p:to>
                                    </p:set>
                                    <p:animEffect transition="in" filter="wipe(left)">
                                      <p:cBhvr>
                                        <p:cTn id="37" dur="500"/>
                                        <p:tgtEl>
                                          <p:spTgt spid="66565">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66565">
                                            <p:txEl>
                                              <p:pRg st="7" end="7"/>
                                            </p:txEl>
                                          </p:spTgt>
                                        </p:tgtEl>
                                        <p:attrNameLst>
                                          <p:attrName>style.visibility</p:attrName>
                                        </p:attrNameLst>
                                      </p:cBhvr>
                                      <p:to>
                                        <p:strVal val="visible"/>
                                      </p:to>
                                    </p:set>
                                    <p:animEffect transition="in" filter="wipe(left)">
                                      <p:cBhvr>
                                        <p:cTn id="42" dur="500"/>
                                        <p:tgtEl>
                                          <p:spTgt spid="66565">
                                            <p:txEl>
                                              <p:pRg st="7" end="7"/>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66565">
                                            <p:txEl>
                                              <p:pRg st="8" end="8"/>
                                            </p:txEl>
                                          </p:spTgt>
                                        </p:tgtEl>
                                        <p:attrNameLst>
                                          <p:attrName>style.visibility</p:attrName>
                                        </p:attrNameLst>
                                      </p:cBhvr>
                                      <p:to>
                                        <p:strVal val="visible"/>
                                      </p:to>
                                    </p:set>
                                    <p:animEffect transition="in" filter="wipe(left)">
                                      <p:cBhvr>
                                        <p:cTn id="47" dur="500"/>
                                        <p:tgtEl>
                                          <p:spTgt spid="66565">
                                            <p:txEl>
                                              <p:pRg st="8" end="8"/>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66565">
                                            <p:txEl>
                                              <p:pRg st="9" end="9"/>
                                            </p:txEl>
                                          </p:spTgt>
                                        </p:tgtEl>
                                        <p:attrNameLst>
                                          <p:attrName>style.visibility</p:attrName>
                                        </p:attrNameLst>
                                      </p:cBhvr>
                                      <p:to>
                                        <p:strVal val="visible"/>
                                      </p:to>
                                    </p:set>
                                    <p:animEffect transition="in" filter="wipe(left)">
                                      <p:cBhvr>
                                        <p:cTn id="52" dur="500"/>
                                        <p:tgtEl>
                                          <p:spTgt spid="66565">
                                            <p:txEl>
                                              <p:pRg st="9" end="9"/>
                                            </p:txEl>
                                          </p:spTgt>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66565">
                                            <p:txEl>
                                              <p:pRg st="10" end="10"/>
                                            </p:txEl>
                                          </p:spTgt>
                                        </p:tgtEl>
                                        <p:attrNameLst>
                                          <p:attrName>style.visibility</p:attrName>
                                        </p:attrNameLst>
                                      </p:cBhvr>
                                      <p:to>
                                        <p:strVal val="visible"/>
                                      </p:to>
                                    </p:set>
                                    <p:animEffect transition="in" filter="wipe(left)">
                                      <p:cBhvr>
                                        <p:cTn id="57" dur="500"/>
                                        <p:tgtEl>
                                          <p:spTgt spid="66565">
                                            <p:txEl>
                                              <p:pRg st="10" end="10"/>
                                            </p:txEl>
                                          </p:spTgt>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66565">
                                            <p:txEl>
                                              <p:pRg st="11" end="11"/>
                                            </p:txEl>
                                          </p:spTgt>
                                        </p:tgtEl>
                                        <p:attrNameLst>
                                          <p:attrName>style.visibility</p:attrName>
                                        </p:attrNameLst>
                                      </p:cBhvr>
                                      <p:to>
                                        <p:strVal val="visible"/>
                                      </p:to>
                                    </p:set>
                                    <p:animEffect transition="in" filter="wipe(left)">
                                      <p:cBhvr>
                                        <p:cTn id="62" dur="500"/>
                                        <p:tgtEl>
                                          <p:spTgt spid="66565">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5" grpId="0" build="p" autoUpdateAnimBg="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ext Box 2"/>
          <p:cNvSpPr txBox="1">
            <a:spLocks noChangeArrowheads="1"/>
          </p:cNvSpPr>
          <p:nvPr/>
        </p:nvSpPr>
        <p:spPr bwMode="auto">
          <a:xfrm>
            <a:off x="-223838" y="304800"/>
            <a:ext cx="8301038" cy="423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lang="zh-CN" altLang="zh-CN" sz="3200" b="1">
                <a:latin typeface="黑体" panose="02010609060101010101" pitchFamily="49" charset="-122"/>
                <a:ea typeface="黑体" panose="02010609060101010101" pitchFamily="49" charset="-122"/>
              </a:rPr>
              <a:t>  1</a:t>
            </a:r>
            <a:r>
              <a:rPr lang="zh-CN" sz="3200" b="1">
                <a:latin typeface="黑体" panose="02010609060101010101" pitchFamily="49" charset="-122"/>
                <a:ea typeface="黑体" panose="02010609060101010101" pitchFamily="49" charset="-122"/>
              </a:rPr>
              <a:t>、而设诡辩</a:t>
            </a:r>
            <a:r>
              <a:rPr lang="zh-CN" sz="3200" b="1" u="sng">
                <a:solidFill>
                  <a:schemeClr val="accent2"/>
                </a:solidFill>
                <a:latin typeface="黑体" panose="02010609060101010101" pitchFamily="49" charset="-122"/>
                <a:ea typeface="黑体" panose="02010609060101010101" pitchFamily="49" charset="-122"/>
              </a:rPr>
              <a:t>于怀王之宠姬郑袖</a:t>
            </a:r>
          </a:p>
          <a:p>
            <a:pPr algn="just">
              <a:spcBef>
                <a:spcPct val="50000"/>
              </a:spcBef>
            </a:pPr>
            <a:r>
              <a:rPr lang="zh-CN" sz="3200" b="1">
                <a:latin typeface="黑体" panose="02010609060101010101" pitchFamily="49" charset="-122"/>
                <a:ea typeface="黑体" panose="02010609060101010101" pitchFamily="49" charset="-122"/>
              </a:rPr>
              <a:t>  </a:t>
            </a:r>
            <a:r>
              <a:rPr lang="zh-CN" altLang="zh-CN" sz="3200" b="1">
                <a:latin typeface="黑体" panose="02010609060101010101" pitchFamily="49" charset="-122"/>
                <a:ea typeface="黑体" panose="02010609060101010101" pitchFamily="49" charset="-122"/>
              </a:rPr>
              <a:t>2</a:t>
            </a:r>
            <a:r>
              <a:rPr lang="zh-CN" sz="3200" b="1">
                <a:latin typeface="黑体" panose="02010609060101010101" pitchFamily="49" charset="-122"/>
                <a:ea typeface="黑体" panose="02010609060101010101" pitchFamily="49" charset="-122"/>
              </a:rPr>
              <a:t>、卒使上官大夫短屈原</a:t>
            </a:r>
            <a:r>
              <a:rPr lang="zh-CN" sz="3200" b="1" u="sng">
                <a:solidFill>
                  <a:schemeClr val="accent2"/>
                </a:solidFill>
                <a:latin typeface="黑体" panose="02010609060101010101" pitchFamily="49" charset="-122"/>
                <a:ea typeface="黑体" panose="02010609060101010101" pitchFamily="49" charset="-122"/>
              </a:rPr>
              <a:t>于顷襄王</a:t>
            </a:r>
          </a:p>
          <a:p>
            <a:pPr algn="just">
              <a:spcBef>
                <a:spcPct val="50000"/>
              </a:spcBef>
            </a:pPr>
            <a:r>
              <a:rPr lang="zh-CN" sz="3200" b="1">
                <a:latin typeface="黑体" panose="02010609060101010101" pitchFamily="49" charset="-122"/>
                <a:ea typeface="黑体" panose="02010609060101010101" pitchFamily="49" charset="-122"/>
              </a:rPr>
              <a:t>  </a:t>
            </a:r>
            <a:r>
              <a:rPr lang="zh-CN" altLang="zh-CN" sz="3200" b="1">
                <a:latin typeface="黑体" panose="02010609060101010101" pitchFamily="49" charset="-122"/>
                <a:ea typeface="黑体" panose="02010609060101010101" pitchFamily="49" charset="-122"/>
              </a:rPr>
              <a:t>3</a:t>
            </a:r>
            <a:r>
              <a:rPr lang="zh-CN" sz="3200" b="1">
                <a:latin typeface="黑体" panose="02010609060101010101" pitchFamily="49" charset="-122"/>
                <a:ea typeface="黑体" panose="02010609060101010101" pitchFamily="49" charset="-122"/>
              </a:rPr>
              <a:t>、以深入击秦，战</a:t>
            </a:r>
            <a:r>
              <a:rPr lang="zh-CN" sz="3200" b="1" u="sng">
                <a:solidFill>
                  <a:schemeClr val="accent2"/>
                </a:solidFill>
                <a:latin typeface="黑体" panose="02010609060101010101" pitchFamily="49" charset="-122"/>
                <a:ea typeface="黑体" panose="02010609060101010101" pitchFamily="49" charset="-122"/>
              </a:rPr>
              <a:t>于蓝田</a:t>
            </a:r>
            <a:r>
              <a:rPr lang="zh-CN" sz="3200" b="1">
                <a:latin typeface="黑体" panose="02010609060101010101" pitchFamily="49" charset="-122"/>
                <a:ea typeface="黑体" panose="02010609060101010101" pitchFamily="49" charset="-122"/>
              </a:rPr>
              <a:t> </a:t>
            </a:r>
          </a:p>
          <a:p>
            <a:pPr algn="just">
              <a:spcBef>
                <a:spcPct val="50000"/>
              </a:spcBef>
            </a:pPr>
            <a:r>
              <a:rPr lang="zh-CN" sz="3200" b="1">
                <a:latin typeface="黑体" panose="02010609060101010101" pitchFamily="49" charset="-122"/>
                <a:ea typeface="黑体" panose="02010609060101010101" pitchFamily="49" charset="-122"/>
              </a:rPr>
              <a:t>  </a:t>
            </a:r>
            <a:r>
              <a:rPr lang="zh-CN" altLang="zh-CN" sz="3200" b="1">
                <a:latin typeface="黑体" panose="02010609060101010101" pitchFamily="49" charset="-122"/>
                <a:ea typeface="黑体" panose="02010609060101010101" pitchFamily="49" charset="-122"/>
              </a:rPr>
              <a:t>4</a:t>
            </a:r>
            <a:r>
              <a:rPr lang="zh-CN" sz="3200" b="1">
                <a:latin typeface="黑体" panose="02010609060101010101" pitchFamily="49" charset="-122"/>
                <a:ea typeface="黑体" panose="02010609060101010101" pitchFamily="49" charset="-122"/>
              </a:rPr>
              <a:t>、人又谁能以身之</a:t>
            </a:r>
            <a:r>
              <a:rPr lang="zh-CN" sz="3200" b="1" u="sng">
                <a:solidFill>
                  <a:schemeClr val="accent2"/>
                </a:solidFill>
                <a:latin typeface="黑体" panose="02010609060101010101" pitchFamily="49" charset="-122"/>
                <a:ea typeface="黑体" panose="02010609060101010101" pitchFamily="49" charset="-122"/>
              </a:rPr>
              <a:t>察察</a:t>
            </a:r>
            <a:r>
              <a:rPr lang="zh-CN" sz="3200" b="1">
                <a:latin typeface="黑体" panose="02010609060101010101" pitchFamily="49" charset="-122"/>
                <a:ea typeface="黑体" panose="02010609060101010101" pitchFamily="49" charset="-122"/>
              </a:rPr>
              <a:t>，受物之</a:t>
            </a:r>
            <a:r>
              <a:rPr lang="zh-CN" sz="3200" b="1" u="sng">
                <a:solidFill>
                  <a:schemeClr val="accent2"/>
                </a:solidFill>
                <a:latin typeface="黑体" panose="02010609060101010101" pitchFamily="49" charset="-122"/>
                <a:ea typeface="黑体" panose="02010609060101010101" pitchFamily="49" charset="-122"/>
              </a:rPr>
              <a:t>汶汶</a:t>
            </a:r>
            <a:r>
              <a:rPr lang="zh-CN" sz="3200" b="1">
                <a:latin typeface="黑体" panose="02010609060101010101" pitchFamily="49" charset="-122"/>
                <a:ea typeface="黑体" panose="02010609060101010101" pitchFamily="49" charset="-122"/>
              </a:rPr>
              <a:t>者乎</a:t>
            </a:r>
          </a:p>
          <a:p>
            <a:pPr algn="just">
              <a:spcBef>
                <a:spcPct val="50000"/>
              </a:spcBef>
            </a:pPr>
            <a:endParaRPr lang="zh-CN" sz="3200" b="1">
              <a:latin typeface="黑体" panose="02010609060101010101" pitchFamily="49" charset="-122"/>
              <a:ea typeface="黑体" panose="02010609060101010101" pitchFamily="49" charset="-122"/>
            </a:endParaRPr>
          </a:p>
          <a:p>
            <a:pPr algn="just">
              <a:spcBef>
                <a:spcPct val="50000"/>
              </a:spcBef>
            </a:pPr>
            <a:r>
              <a:rPr lang="zh-CN" sz="3200" b="1">
                <a:latin typeface="黑体" panose="02010609060101010101" pitchFamily="49" charset="-122"/>
                <a:ea typeface="黑体" panose="02010609060101010101" pitchFamily="49" charset="-122"/>
              </a:rPr>
              <a:t>  </a:t>
            </a:r>
            <a:r>
              <a:rPr lang="zh-CN" altLang="zh-CN" sz="3200" b="1">
                <a:latin typeface="黑体" panose="02010609060101010101" pitchFamily="49" charset="-122"/>
                <a:ea typeface="黑体" panose="02010609060101010101" pitchFamily="49" charset="-122"/>
              </a:rPr>
              <a:t>5</a:t>
            </a:r>
            <a:r>
              <a:rPr lang="zh-CN" sz="3200" b="1">
                <a:latin typeface="黑体" panose="02010609060101010101" pitchFamily="49" charset="-122"/>
                <a:ea typeface="黑体" panose="02010609060101010101" pitchFamily="49" charset="-122"/>
              </a:rPr>
              <a:t>、莫不欲求忠以</a:t>
            </a:r>
            <a:r>
              <a:rPr lang="zh-CN" sz="3200" b="1" u="sng">
                <a:solidFill>
                  <a:srgbClr val="FF3300"/>
                </a:solidFill>
                <a:latin typeface="黑体" panose="02010609060101010101" pitchFamily="49" charset="-122"/>
                <a:ea typeface="黑体" panose="02010609060101010101" pitchFamily="49" charset="-122"/>
              </a:rPr>
              <a:t>自</a:t>
            </a:r>
            <a:r>
              <a:rPr lang="zh-CN" sz="3200" b="1">
                <a:latin typeface="黑体" panose="02010609060101010101" pitchFamily="49" charset="-122"/>
                <a:ea typeface="黑体" panose="02010609060101010101" pitchFamily="49" charset="-122"/>
              </a:rPr>
              <a:t>为，举贤以</a:t>
            </a:r>
            <a:r>
              <a:rPr lang="zh-CN" sz="3200" b="1">
                <a:solidFill>
                  <a:srgbClr val="FF3300"/>
                </a:solidFill>
                <a:latin typeface="黑体" panose="02010609060101010101" pitchFamily="49" charset="-122"/>
                <a:ea typeface="黑体" panose="02010609060101010101" pitchFamily="49" charset="-122"/>
              </a:rPr>
              <a:t>自</a:t>
            </a:r>
            <a:r>
              <a:rPr lang="zh-CN" sz="3200" b="1">
                <a:latin typeface="黑体" panose="02010609060101010101" pitchFamily="49" charset="-122"/>
                <a:ea typeface="黑体" panose="02010609060101010101" pitchFamily="49" charset="-122"/>
              </a:rPr>
              <a:t>佐</a:t>
            </a:r>
          </a:p>
        </p:txBody>
      </p:sp>
      <p:sp>
        <p:nvSpPr>
          <p:cNvPr id="67587" name="Text Box 3"/>
          <p:cNvSpPr txBox="1">
            <a:spLocks noChangeArrowheads="1"/>
          </p:cNvSpPr>
          <p:nvPr/>
        </p:nvSpPr>
        <p:spPr bwMode="auto">
          <a:xfrm>
            <a:off x="6705600" y="304800"/>
            <a:ext cx="762000" cy="2051050"/>
          </a:xfrm>
          <a:prstGeom prst="rect">
            <a:avLst/>
          </a:prstGeom>
          <a:solidFill>
            <a:srgbClr val="FFFFCC"/>
          </a:solidFill>
          <a:ln w="9525" cmpd="sng">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200" b="1">
                <a:solidFill>
                  <a:srgbClr val="FF3300"/>
                </a:solidFill>
                <a:ea typeface="黑体" panose="02010609060101010101" pitchFamily="49" charset="-122"/>
              </a:rPr>
              <a:t>状语后置</a:t>
            </a:r>
          </a:p>
        </p:txBody>
      </p:sp>
      <p:sp>
        <p:nvSpPr>
          <p:cNvPr id="67588" name="Text Box 4"/>
          <p:cNvSpPr txBox="1">
            <a:spLocks noChangeArrowheads="1"/>
          </p:cNvSpPr>
          <p:nvPr/>
        </p:nvSpPr>
        <p:spPr bwMode="auto">
          <a:xfrm>
            <a:off x="3657600" y="3200400"/>
            <a:ext cx="2133600" cy="588963"/>
          </a:xfrm>
          <a:prstGeom prst="rect">
            <a:avLst/>
          </a:prstGeom>
          <a:solidFill>
            <a:srgbClr val="FFFFCC"/>
          </a:solidFill>
          <a:ln w="9525" cmpd="sng">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200" b="1">
                <a:solidFill>
                  <a:srgbClr val="FF3300"/>
                </a:solidFill>
                <a:ea typeface="黑体" panose="02010609060101010101" pitchFamily="49" charset="-122"/>
              </a:rPr>
              <a:t>定语后置</a:t>
            </a:r>
          </a:p>
        </p:txBody>
      </p:sp>
      <p:sp>
        <p:nvSpPr>
          <p:cNvPr id="67589" name="Text Box 5"/>
          <p:cNvSpPr txBox="1">
            <a:spLocks noChangeArrowheads="1"/>
          </p:cNvSpPr>
          <p:nvPr/>
        </p:nvSpPr>
        <p:spPr bwMode="auto">
          <a:xfrm>
            <a:off x="3124200" y="4953000"/>
            <a:ext cx="1905000" cy="588963"/>
          </a:xfrm>
          <a:prstGeom prst="rect">
            <a:avLst/>
          </a:prstGeom>
          <a:solidFill>
            <a:srgbClr val="FFFFCC"/>
          </a:solidFill>
          <a:ln w="9525" cmpd="sng">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200" b="1">
                <a:solidFill>
                  <a:srgbClr val="FF3300"/>
                </a:solidFill>
                <a:ea typeface="黑体" panose="02010609060101010101" pitchFamily="49" charset="-122"/>
              </a:rPr>
              <a:t>宾语前置</a:t>
            </a:r>
          </a:p>
        </p:txBody>
      </p:sp>
    </p:spTree>
    <p:extLst>
      <p:ext uri="{BB962C8B-B14F-4D97-AF65-F5344CB8AC3E}">
        <p14:creationId xmlns:p14="http://schemas.microsoft.com/office/powerpoint/2010/main" val="138664781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7587"/>
                                        </p:tgtEl>
                                        <p:attrNameLst>
                                          <p:attrName>style.visibility</p:attrName>
                                        </p:attrNameLst>
                                      </p:cBhvr>
                                      <p:to>
                                        <p:strVal val="visible"/>
                                      </p:to>
                                    </p:set>
                                    <p:anim calcmode="lin" valueType="num">
                                      <p:cBhvr additive="base">
                                        <p:cTn id="7" dur="500" fill="hold"/>
                                        <p:tgtEl>
                                          <p:spTgt spid="67587"/>
                                        </p:tgtEl>
                                        <p:attrNameLst>
                                          <p:attrName>ppt_x</p:attrName>
                                        </p:attrNameLst>
                                      </p:cBhvr>
                                      <p:tavLst>
                                        <p:tav tm="0">
                                          <p:val>
                                            <p:strVal val="0-#ppt_w/2"/>
                                          </p:val>
                                        </p:tav>
                                        <p:tav tm="100000">
                                          <p:val>
                                            <p:strVal val="#ppt_x"/>
                                          </p:val>
                                        </p:tav>
                                      </p:tavLst>
                                    </p:anim>
                                    <p:anim calcmode="lin" valueType="num">
                                      <p:cBhvr additive="base">
                                        <p:cTn id="8" dur="500" fill="hold"/>
                                        <p:tgtEl>
                                          <p:spTgt spid="67587"/>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7588"/>
                                        </p:tgtEl>
                                        <p:attrNameLst>
                                          <p:attrName>style.visibility</p:attrName>
                                        </p:attrNameLst>
                                      </p:cBhvr>
                                      <p:to>
                                        <p:strVal val="visible"/>
                                      </p:to>
                                    </p:set>
                                    <p:anim calcmode="lin" valueType="num">
                                      <p:cBhvr additive="base">
                                        <p:cTn id="13" dur="500" fill="hold"/>
                                        <p:tgtEl>
                                          <p:spTgt spid="67588"/>
                                        </p:tgtEl>
                                        <p:attrNameLst>
                                          <p:attrName>ppt_x</p:attrName>
                                        </p:attrNameLst>
                                      </p:cBhvr>
                                      <p:tavLst>
                                        <p:tav tm="0">
                                          <p:val>
                                            <p:strVal val="0-#ppt_w/2"/>
                                          </p:val>
                                        </p:tav>
                                        <p:tav tm="100000">
                                          <p:val>
                                            <p:strVal val="#ppt_x"/>
                                          </p:val>
                                        </p:tav>
                                      </p:tavLst>
                                    </p:anim>
                                    <p:anim calcmode="lin" valueType="num">
                                      <p:cBhvr additive="base">
                                        <p:cTn id="14" dur="500" fill="hold"/>
                                        <p:tgtEl>
                                          <p:spTgt spid="67588"/>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7589"/>
                                        </p:tgtEl>
                                        <p:attrNameLst>
                                          <p:attrName>style.visibility</p:attrName>
                                        </p:attrNameLst>
                                      </p:cBhvr>
                                      <p:to>
                                        <p:strVal val="visible"/>
                                      </p:to>
                                    </p:set>
                                    <p:anim calcmode="lin" valueType="num">
                                      <p:cBhvr additive="base">
                                        <p:cTn id="19" dur="500" fill="hold"/>
                                        <p:tgtEl>
                                          <p:spTgt spid="67589"/>
                                        </p:tgtEl>
                                        <p:attrNameLst>
                                          <p:attrName>ppt_x</p:attrName>
                                        </p:attrNameLst>
                                      </p:cBhvr>
                                      <p:tavLst>
                                        <p:tav tm="0">
                                          <p:val>
                                            <p:strVal val="0-#ppt_w/2"/>
                                          </p:val>
                                        </p:tav>
                                        <p:tav tm="100000">
                                          <p:val>
                                            <p:strVal val="#ppt_x"/>
                                          </p:val>
                                        </p:tav>
                                      </p:tavLst>
                                    </p:anim>
                                    <p:anim calcmode="lin" valueType="num">
                                      <p:cBhvr additive="base">
                                        <p:cTn id="20" dur="500" fill="hold"/>
                                        <p:tgtEl>
                                          <p:spTgt spid="6758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7" grpId="0" animBg="1" autoUpdateAnimBg="0"/>
      <p:bldP spid="67588" grpId="0" animBg="1" autoUpdateAnimBg="0"/>
      <p:bldP spid="67589" grpId="0" animBg="1" autoUpdateAnimBg="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ext Box 2"/>
          <p:cNvSpPr txBox="1">
            <a:spLocks noChangeArrowheads="1"/>
          </p:cNvSpPr>
          <p:nvPr/>
        </p:nvSpPr>
        <p:spPr bwMode="auto">
          <a:xfrm>
            <a:off x="152400" y="228600"/>
            <a:ext cx="8839200" cy="5824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sz="4000" b="1" dirty="0">
                <a:solidFill>
                  <a:srgbClr val="FF0066"/>
                </a:solidFill>
                <a:ea typeface="黑体" panose="02010609060101010101" pitchFamily="49" charset="-122"/>
              </a:rPr>
              <a:t>翻译</a:t>
            </a:r>
          </a:p>
          <a:p>
            <a:pPr>
              <a:spcBef>
                <a:spcPct val="50000"/>
              </a:spcBef>
            </a:pPr>
            <a:r>
              <a:rPr lang="zh-CN" altLang="zh-CN" sz="2800" b="1" dirty="0" smtClean="0">
                <a:latin typeface="黑体" panose="02010609060101010101" pitchFamily="49" charset="-122"/>
                <a:ea typeface="黑体" panose="02010609060101010101" pitchFamily="49" charset="-122"/>
              </a:rPr>
              <a:t>1</a:t>
            </a:r>
            <a:r>
              <a:rPr lang="zh-CN" sz="2800" b="1" dirty="0">
                <a:latin typeface="黑体" panose="02010609060101010101" pitchFamily="49" charset="-122"/>
                <a:ea typeface="黑体" panose="02010609060101010101" pitchFamily="49" charset="-122"/>
              </a:rPr>
              <a:t>、</a:t>
            </a:r>
            <a:r>
              <a:rPr lang="zh-CN" sz="3200" b="1" dirty="0">
                <a:latin typeface="黑体" panose="02010609060101010101" pitchFamily="49" charset="-122"/>
                <a:ea typeface="黑体" panose="02010609060101010101" pitchFamily="49" charset="-122"/>
              </a:rPr>
              <a:t>信而见疑，忠而被谤，能无怨乎？</a:t>
            </a:r>
            <a:endParaRPr lang="zh-CN" sz="2800" b="1" dirty="0">
              <a:latin typeface="黑体" panose="02010609060101010101" pitchFamily="49" charset="-122"/>
              <a:ea typeface="黑体" panose="02010609060101010101" pitchFamily="49" charset="-122"/>
            </a:endParaRPr>
          </a:p>
          <a:p>
            <a:pPr>
              <a:spcBef>
                <a:spcPct val="50000"/>
              </a:spcBef>
            </a:pPr>
            <a:endParaRPr lang="zh-CN" sz="3200" b="1" dirty="0">
              <a:latin typeface="黑体" panose="02010609060101010101" pitchFamily="49" charset="-122"/>
              <a:ea typeface="黑体" panose="02010609060101010101" pitchFamily="49" charset="-122"/>
            </a:endParaRPr>
          </a:p>
          <a:p>
            <a:pPr>
              <a:spcBef>
                <a:spcPct val="50000"/>
              </a:spcBef>
            </a:pPr>
            <a:r>
              <a:rPr lang="en-US" altLang="zh-CN" sz="3200" b="1" dirty="0" smtClean="0">
                <a:latin typeface="黑体" panose="02010609060101010101" pitchFamily="49" charset="-122"/>
                <a:ea typeface="黑体" panose="02010609060101010101" pitchFamily="49" charset="-122"/>
              </a:rPr>
              <a:t>2</a:t>
            </a:r>
            <a:r>
              <a:rPr lang="zh-CN" altLang="en-US" sz="3200" b="1" dirty="0" smtClean="0">
                <a:latin typeface="黑体" panose="02010609060101010101" pitchFamily="49" charset="-122"/>
                <a:ea typeface="黑体" panose="02010609060101010101" pitchFamily="49" charset="-122"/>
              </a:rPr>
              <a:t>、</a:t>
            </a:r>
            <a:r>
              <a:rPr lang="zh-CN" sz="3200" b="1" dirty="0" smtClean="0">
                <a:latin typeface="黑体" panose="02010609060101010101" pitchFamily="49" charset="-122"/>
                <a:ea typeface="黑体" panose="02010609060101010101" pitchFamily="49" charset="-122"/>
              </a:rPr>
              <a:t>人</a:t>
            </a:r>
            <a:r>
              <a:rPr lang="zh-CN" sz="3200" b="1" dirty="0">
                <a:latin typeface="黑体" panose="02010609060101010101" pitchFamily="49" charset="-122"/>
                <a:ea typeface="黑体" panose="02010609060101010101" pitchFamily="49" charset="-122"/>
              </a:rPr>
              <a:t>君无愚、智、贤、不肖，莫不欲求忠以自</a:t>
            </a:r>
          </a:p>
          <a:p>
            <a:pPr>
              <a:spcBef>
                <a:spcPct val="50000"/>
              </a:spcBef>
            </a:pPr>
            <a:r>
              <a:rPr lang="zh-CN" sz="3200" b="1" dirty="0">
                <a:latin typeface="黑体" panose="02010609060101010101" pitchFamily="49" charset="-122"/>
                <a:ea typeface="黑体" panose="02010609060101010101" pitchFamily="49" charset="-122"/>
              </a:rPr>
              <a:t>    为，举贤以自佐，然亡国破家相随属。</a:t>
            </a:r>
          </a:p>
          <a:p>
            <a:pPr>
              <a:spcBef>
                <a:spcPct val="50000"/>
              </a:spcBef>
            </a:pPr>
            <a:endParaRPr lang="zh-CN" sz="3200" b="1" dirty="0">
              <a:latin typeface="黑体" panose="02010609060101010101" pitchFamily="49" charset="-122"/>
              <a:ea typeface="黑体" panose="02010609060101010101" pitchFamily="49" charset="-122"/>
            </a:endParaRPr>
          </a:p>
          <a:p>
            <a:pPr>
              <a:spcBef>
                <a:spcPct val="50000"/>
              </a:spcBef>
            </a:pPr>
            <a:endParaRPr lang="zh-CN" sz="3200" b="1" dirty="0">
              <a:latin typeface="黑体" panose="02010609060101010101" pitchFamily="49" charset="-122"/>
              <a:ea typeface="黑体" panose="02010609060101010101" pitchFamily="49" charset="-122"/>
            </a:endParaRPr>
          </a:p>
          <a:p>
            <a:pPr>
              <a:spcBef>
                <a:spcPct val="50000"/>
              </a:spcBef>
            </a:pPr>
            <a:r>
              <a:rPr lang="zh-CN" sz="3200" b="1" dirty="0">
                <a:latin typeface="黑体" panose="02010609060101010101" pitchFamily="49" charset="-122"/>
                <a:ea typeface="黑体" panose="02010609060101010101" pitchFamily="49" charset="-122"/>
              </a:rPr>
              <a:t> </a:t>
            </a:r>
            <a:endParaRPr lang="zh-CN" sz="3200" b="1" u="sng" dirty="0">
              <a:solidFill>
                <a:srgbClr val="0000FF"/>
              </a:solidFill>
              <a:latin typeface="黑体" panose="02010609060101010101" pitchFamily="49" charset="-122"/>
              <a:ea typeface="黑体" panose="02010609060101010101" pitchFamily="49" charset="-122"/>
            </a:endParaRPr>
          </a:p>
        </p:txBody>
      </p:sp>
      <p:sp>
        <p:nvSpPr>
          <p:cNvPr id="68611" name="Text Box 3"/>
          <p:cNvSpPr txBox="1">
            <a:spLocks noChangeArrowheads="1"/>
          </p:cNvSpPr>
          <p:nvPr/>
        </p:nvSpPr>
        <p:spPr bwMode="auto">
          <a:xfrm>
            <a:off x="228600" y="1752600"/>
            <a:ext cx="8458200" cy="528638"/>
          </a:xfrm>
          <a:prstGeom prst="rect">
            <a:avLst/>
          </a:prstGeom>
          <a:solidFill>
            <a:srgbClr val="FFFFCC"/>
          </a:solidFill>
          <a:ln w="9525" cmpd="sng">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2800" b="1">
                <a:ea typeface="黑体" panose="02010609060101010101" pitchFamily="49" charset="-122"/>
              </a:rPr>
              <a:t>诚信的却</a:t>
            </a:r>
            <a:r>
              <a:rPr lang="zh-CN" sz="2800" b="1">
                <a:solidFill>
                  <a:srgbClr val="FF0066"/>
                </a:solidFill>
                <a:ea typeface="黑体" panose="02010609060101010101" pitchFamily="49" charset="-122"/>
              </a:rPr>
              <a:t>被</a:t>
            </a:r>
            <a:r>
              <a:rPr lang="zh-CN" sz="2800" b="1">
                <a:ea typeface="黑体" panose="02010609060101010101" pitchFamily="49" charset="-122"/>
              </a:rPr>
              <a:t>怀疑，忠心的却</a:t>
            </a:r>
            <a:r>
              <a:rPr lang="zh-CN" sz="2800" b="1">
                <a:solidFill>
                  <a:srgbClr val="FF0066"/>
                </a:solidFill>
                <a:ea typeface="黑体" panose="02010609060101010101" pitchFamily="49" charset="-122"/>
              </a:rPr>
              <a:t>被</a:t>
            </a:r>
            <a:r>
              <a:rPr lang="zh-CN" sz="2800" b="1">
                <a:ea typeface="黑体" panose="02010609060101010101" pitchFamily="49" charset="-122"/>
              </a:rPr>
              <a:t>诽谤，能没有怨愤吗？</a:t>
            </a:r>
          </a:p>
        </p:txBody>
      </p:sp>
      <p:sp>
        <p:nvSpPr>
          <p:cNvPr id="68612" name="Text Box 4"/>
          <p:cNvSpPr txBox="1">
            <a:spLocks noChangeArrowheads="1"/>
          </p:cNvSpPr>
          <p:nvPr/>
        </p:nvSpPr>
        <p:spPr bwMode="auto">
          <a:xfrm>
            <a:off x="228600" y="3962400"/>
            <a:ext cx="8686800" cy="2051050"/>
          </a:xfrm>
          <a:prstGeom prst="rect">
            <a:avLst/>
          </a:prstGeom>
          <a:solidFill>
            <a:srgbClr val="FFFFCC"/>
          </a:solidFill>
          <a:ln w="9525" cmpd="sng">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200" b="1">
                <a:ea typeface="黑体" panose="02010609060101010101" pitchFamily="49" charset="-122"/>
              </a:rPr>
              <a:t>君王</a:t>
            </a:r>
            <a:r>
              <a:rPr lang="zh-CN" sz="3200" b="1">
                <a:solidFill>
                  <a:srgbClr val="FF0066"/>
                </a:solidFill>
                <a:ea typeface="黑体" panose="02010609060101010101" pitchFamily="49" charset="-122"/>
              </a:rPr>
              <a:t>无论</a:t>
            </a:r>
            <a:r>
              <a:rPr lang="zh-CN" sz="3200" b="1">
                <a:ea typeface="黑体" panose="02010609060101010101" pitchFamily="49" charset="-122"/>
              </a:rPr>
              <a:t>愚昧、智慧、贤能，（还是）没有才能，</a:t>
            </a:r>
            <a:r>
              <a:rPr lang="zh-CN" sz="3200" b="1">
                <a:solidFill>
                  <a:srgbClr val="FF0066"/>
                </a:solidFill>
                <a:ea typeface="黑体" panose="02010609060101010101" pitchFamily="49" charset="-122"/>
              </a:rPr>
              <a:t>没有不</a:t>
            </a:r>
            <a:r>
              <a:rPr lang="zh-CN" sz="3200" b="1">
                <a:ea typeface="黑体" panose="02010609060101010101" pitchFamily="49" charset="-122"/>
              </a:rPr>
              <a:t>想得到忠臣来侍奉自己，</a:t>
            </a:r>
            <a:r>
              <a:rPr lang="zh-CN" sz="3200" b="1">
                <a:solidFill>
                  <a:srgbClr val="FF0066"/>
                </a:solidFill>
                <a:ea typeface="黑体" panose="02010609060101010101" pitchFamily="49" charset="-122"/>
              </a:rPr>
              <a:t>选拔</a:t>
            </a:r>
            <a:r>
              <a:rPr lang="zh-CN" sz="3200" b="1">
                <a:ea typeface="黑体" panose="02010609060101010101" pitchFamily="49" charset="-122"/>
              </a:rPr>
              <a:t>贤能的人来</a:t>
            </a:r>
            <a:r>
              <a:rPr lang="zh-CN" sz="3200" b="1">
                <a:solidFill>
                  <a:srgbClr val="FF0066"/>
                </a:solidFill>
                <a:ea typeface="黑体" panose="02010609060101010101" pitchFamily="49" charset="-122"/>
              </a:rPr>
              <a:t>辅佐</a:t>
            </a:r>
            <a:r>
              <a:rPr lang="zh-CN" sz="3200" b="1">
                <a:ea typeface="黑体" panose="02010609060101010101" pitchFamily="49" charset="-122"/>
              </a:rPr>
              <a:t>自己的，然而国破家亡的事（还是）一件接一件。</a:t>
            </a:r>
          </a:p>
        </p:txBody>
      </p:sp>
    </p:spTree>
    <p:extLst>
      <p:ext uri="{BB962C8B-B14F-4D97-AF65-F5344CB8AC3E}">
        <p14:creationId xmlns:p14="http://schemas.microsoft.com/office/powerpoint/2010/main" val="408408443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8611"/>
                                        </p:tgtEl>
                                        <p:attrNameLst>
                                          <p:attrName>style.visibility</p:attrName>
                                        </p:attrNameLst>
                                      </p:cBhvr>
                                      <p:to>
                                        <p:strVal val="visible"/>
                                      </p:to>
                                    </p:set>
                                    <p:anim calcmode="lin" valueType="num">
                                      <p:cBhvr additive="base">
                                        <p:cTn id="7" dur="500" fill="hold"/>
                                        <p:tgtEl>
                                          <p:spTgt spid="68611"/>
                                        </p:tgtEl>
                                        <p:attrNameLst>
                                          <p:attrName>ppt_x</p:attrName>
                                        </p:attrNameLst>
                                      </p:cBhvr>
                                      <p:tavLst>
                                        <p:tav tm="0">
                                          <p:val>
                                            <p:strVal val="0-#ppt_w/2"/>
                                          </p:val>
                                        </p:tav>
                                        <p:tav tm="100000">
                                          <p:val>
                                            <p:strVal val="#ppt_x"/>
                                          </p:val>
                                        </p:tav>
                                      </p:tavLst>
                                    </p:anim>
                                    <p:anim calcmode="lin" valueType="num">
                                      <p:cBhvr additive="base">
                                        <p:cTn id="8" dur="500" fill="hold"/>
                                        <p:tgtEl>
                                          <p:spTgt spid="68611"/>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8612"/>
                                        </p:tgtEl>
                                        <p:attrNameLst>
                                          <p:attrName>style.visibility</p:attrName>
                                        </p:attrNameLst>
                                      </p:cBhvr>
                                      <p:to>
                                        <p:strVal val="visible"/>
                                      </p:to>
                                    </p:set>
                                    <p:anim calcmode="lin" valueType="num">
                                      <p:cBhvr additive="base">
                                        <p:cTn id="13" dur="500" fill="hold"/>
                                        <p:tgtEl>
                                          <p:spTgt spid="68612"/>
                                        </p:tgtEl>
                                        <p:attrNameLst>
                                          <p:attrName>ppt_x</p:attrName>
                                        </p:attrNameLst>
                                      </p:cBhvr>
                                      <p:tavLst>
                                        <p:tav tm="0">
                                          <p:val>
                                            <p:strVal val="0-#ppt_w/2"/>
                                          </p:val>
                                        </p:tav>
                                        <p:tav tm="100000">
                                          <p:val>
                                            <p:strVal val="#ppt_x"/>
                                          </p:val>
                                        </p:tav>
                                      </p:tavLst>
                                    </p:anim>
                                    <p:anim calcmode="lin" valueType="num">
                                      <p:cBhvr additive="base">
                                        <p:cTn id="14" dur="500" fill="hold"/>
                                        <p:tgtEl>
                                          <p:spTgt spid="686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1" grpId="0" animBg="1" autoUpdateAnimBg="0"/>
      <p:bldP spid="68612" grpId="0" animBg="1" autoUpdateAnimBg="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ChangeArrowheads="1"/>
          </p:cNvSpPr>
          <p:nvPr/>
        </p:nvSpPr>
        <p:spPr bwMode="auto">
          <a:xfrm>
            <a:off x="304800" y="304800"/>
            <a:ext cx="8610600" cy="3749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3200" b="1" dirty="0" smtClean="0">
                <a:latin typeface="黑体" panose="02010609060101010101" pitchFamily="49" charset="-122"/>
                <a:ea typeface="黑体" panose="02010609060101010101" pitchFamily="49" charset="-122"/>
              </a:rPr>
              <a:t>3</a:t>
            </a:r>
            <a:r>
              <a:rPr lang="zh-CN" altLang="en-US" sz="3200" b="1" dirty="0" smtClean="0">
                <a:latin typeface="黑体" panose="02010609060101010101" pitchFamily="49" charset="-122"/>
                <a:ea typeface="黑体" panose="02010609060101010101" pitchFamily="49" charset="-122"/>
              </a:rPr>
              <a:t>、</a:t>
            </a:r>
            <a:r>
              <a:rPr lang="zh-CN" sz="3200" b="1" dirty="0" smtClean="0">
                <a:latin typeface="黑体" panose="02010609060101010101" pitchFamily="49" charset="-122"/>
                <a:ea typeface="黑体" panose="02010609060101010101" pitchFamily="49" charset="-122"/>
              </a:rPr>
              <a:t>怀</a:t>
            </a:r>
            <a:r>
              <a:rPr lang="zh-CN" sz="3200" b="1" dirty="0">
                <a:latin typeface="黑体" panose="02010609060101010101" pitchFamily="49" charset="-122"/>
                <a:ea typeface="黑体" panose="02010609060101010101" pitchFamily="49" charset="-122"/>
              </a:rPr>
              <a:t>王以不知忠臣之分，故内惑于郑袖，外欺于张仪</a:t>
            </a:r>
          </a:p>
          <a:p>
            <a:pPr>
              <a:spcBef>
                <a:spcPct val="50000"/>
              </a:spcBef>
            </a:pPr>
            <a:endParaRPr lang="zh-CN" sz="3200" b="1" dirty="0">
              <a:latin typeface="黑体" panose="02010609060101010101" pitchFamily="49" charset="-122"/>
              <a:ea typeface="黑体" panose="02010609060101010101" pitchFamily="49" charset="-122"/>
            </a:endParaRPr>
          </a:p>
          <a:p>
            <a:pPr>
              <a:spcBef>
                <a:spcPct val="50000"/>
              </a:spcBef>
            </a:pPr>
            <a:endParaRPr lang="zh-CN" sz="3200" b="1" dirty="0">
              <a:latin typeface="黑体" panose="02010609060101010101" pitchFamily="49" charset="-122"/>
              <a:ea typeface="黑体" panose="02010609060101010101" pitchFamily="49" charset="-122"/>
            </a:endParaRPr>
          </a:p>
          <a:p>
            <a:pPr>
              <a:spcBef>
                <a:spcPct val="50000"/>
              </a:spcBef>
            </a:pPr>
            <a:r>
              <a:rPr lang="en-US" altLang="zh-CN" sz="3200" b="1" dirty="0" smtClean="0">
                <a:latin typeface="黑体" panose="02010609060101010101" pitchFamily="49" charset="-122"/>
                <a:ea typeface="黑体" panose="02010609060101010101" pitchFamily="49" charset="-122"/>
              </a:rPr>
              <a:t>4</a:t>
            </a:r>
            <a:r>
              <a:rPr lang="zh-CN" altLang="en-US" sz="3200" b="1" dirty="0" smtClean="0">
                <a:latin typeface="黑体" panose="02010609060101010101" pitchFamily="49" charset="-122"/>
                <a:ea typeface="黑体" panose="02010609060101010101" pitchFamily="49" charset="-122"/>
              </a:rPr>
              <a:t>、</a:t>
            </a:r>
            <a:r>
              <a:rPr lang="zh-CN" sz="3200" b="1" dirty="0" smtClean="0">
                <a:latin typeface="黑体" panose="02010609060101010101" pitchFamily="49" charset="-122"/>
                <a:ea typeface="黑体" panose="02010609060101010101" pitchFamily="49" charset="-122"/>
              </a:rPr>
              <a:t>令</a:t>
            </a:r>
            <a:r>
              <a:rPr lang="zh-CN" sz="3200" b="1" dirty="0">
                <a:latin typeface="黑体" panose="02010609060101010101" pitchFamily="49" charset="-122"/>
                <a:ea typeface="黑体" panose="02010609060101010101" pitchFamily="49" charset="-122"/>
              </a:rPr>
              <a:t>尹子兰闻之大怒，</a:t>
            </a:r>
            <a:r>
              <a:rPr lang="zh-CN" sz="3200" b="1" u="sng" dirty="0">
                <a:solidFill>
                  <a:srgbClr val="0000FF"/>
                </a:solidFill>
                <a:latin typeface="黑体" panose="02010609060101010101" pitchFamily="49" charset="-122"/>
                <a:ea typeface="黑体" panose="02010609060101010101" pitchFamily="49" charset="-122"/>
              </a:rPr>
              <a:t>卒使上官大夫短屈原于顷襄王，顷襄王怒而迁之。</a:t>
            </a:r>
          </a:p>
        </p:txBody>
      </p:sp>
      <p:sp>
        <p:nvSpPr>
          <p:cNvPr id="69635" name="Text Box 3"/>
          <p:cNvSpPr txBox="1">
            <a:spLocks noChangeArrowheads="1"/>
          </p:cNvSpPr>
          <p:nvPr/>
        </p:nvSpPr>
        <p:spPr bwMode="auto">
          <a:xfrm>
            <a:off x="228600" y="1371600"/>
            <a:ext cx="8686800" cy="1076325"/>
          </a:xfrm>
          <a:prstGeom prst="rect">
            <a:avLst/>
          </a:prstGeom>
          <a:solidFill>
            <a:srgbClr val="FFFFCC"/>
          </a:solidFill>
          <a:ln w="9525" cmpd="sng">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200" b="1" dirty="0">
                <a:solidFill>
                  <a:srgbClr val="FF0000"/>
                </a:solidFill>
                <a:latin typeface="黑体" panose="02010609060101010101" pitchFamily="49" charset="-122"/>
                <a:ea typeface="黑体" panose="02010609060101010101" pitchFamily="49" charset="-122"/>
              </a:rPr>
              <a:t>怀王</a:t>
            </a:r>
            <a:r>
              <a:rPr lang="zh-CN" sz="3200" b="1" dirty="0">
                <a:solidFill>
                  <a:srgbClr val="002060"/>
                </a:solidFill>
                <a:latin typeface="黑体" panose="02010609060101010101" pitchFamily="49" charset="-122"/>
                <a:ea typeface="黑体" panose="02010609060101010101" pitchFamily="49" charset="-122"/>
              </a:rPr>
              <a:t>因为</a:t>
            </a:r>
            <a:r>
              <a:rPr lang="zh-CN" sz="3200" b="1" dirty="0">
                <a:solidFill>
                  <a:srgbClr val="FF0000"/>
                </a:solidFill>
                <a:latin typeface="黑体" panose="02010609060101010101" pitchFamily="49" charset="-122"/>
                <a:ea typeface="黑体" panose="02010609060101010101" pitchFamily="49" charset="-122"/>
              </a:rPr>
              <a:t>不知道忠臣的</a:t>
            </a:r>
            <a:r>
              <a:rPr lang="zh-CN" sz="3200" b="1" dirty="0">
                <a:solidFill>
                  <a:srgbClr val="002060"/>
                </a:solidFill>
                <a:latin typeface="黑体" panose="02010609060101010101" pitchFamily="49" charset="-122"/>
                <a:ea typeface="黑体" panose="02010609060101010101" pitchFamily="49" charset="-122"/>
              </a:rPr>
              <a:t>区分</a:t>
            </a:r>
            <a:r>
              <a:rPr lang="zh-CN" sz="3200" b="1" dirty="0">
                <a:solidFill>
                  <a:srgbClr val="FF0000"/>
                </a:solidFill>
                <a:latin typeface="黑体" panose="02010609060101010101" pitchFamily="49" charset="-122"/>
                <a:ea typeface="黑体" panose="02010609060101010101" pitchFamily="49" charset="-122"/>
              </a:rPr>
              <a:t>，</a:t>
            </a:r>
            <a:r>
              <a:rPr lang="zh-CN" sz="3200" b="1" dirty="0">
                <a:solidFill>
                  <a:srgbClr val="002060"/>
                </a:solidFill>
                <a:latin typeface="黑体" panose="02010609060101010101" pitchFamily="49" charset="-122"/>
                <a:ea typeface="黑体" panose="02010609060101010101" pitchFamily="49" charset="-122"/>
              </a:rPr>
              <a:t>所以</a:t>
            </a:r>
            <a:r>
              <a:rPr lang="zh-CN" sz="3200" b="1" u="sng" dirty="0">
                <a:solidFill>
                  <a:srgbClr val="00CC00"/>
                </a:solidFill>
                <a:latin typeface="黑体" panose="02010609060101010101" pitchFamily="49" charset="-122"/>
                <a:ea typeface="黑体" panose="02010609060101010101" pitchFamily="49" charset="-122"/>
              </a:rPr>
              <a:t>在内</a:t>
            </a:r>
            <a:r>
              <a:rPr lang="zh-CN" sz="3200" b="1" dirty="0">
                <a:solidFill>
                  <a:srgbClr val="FF0000"/>
                </a:solidFill>
                <a:latin typeface="黑体" panose="02010609060101010101" pitchFamily="49" charset="-122"/>
                <a:ea typeface="黑体" panose="02010609060101010101" pitchFamily="49" charset="-122"/>
              </a:rPr>
              <a:t>被郑袖所迷惑，</a:t>
            </a:r>
            <a:r>
              <a:rPr lang="zh-CN" sz="3200" b="1" u="sng" dirty="0">
                <a:solidFill>
                  <a:srgbClr val="00CC00"/>
                </a:solidFill>
                <a:latin typeface="黑体" panose="02010609060101010101" pitchFamily="49" charset="-122"/>
                <a:ea typeface="黑体" panose="02010609060101010101" pitchFamily="49" charset="-122"/>
              </a:rPr>
              <a:t>在外</a:t>
            </a:r>
            <a:r>
              <a:rPr lang="zh-CN" sz="3200" b="1" dirty="0">
                <a:solidFill>
                  <a:srgbClr val="FF0000"/>
                </a:solidFill>
                <a:latin typeface="黑体" panose="02010609060101010101" pitchFamily="49" charset="-122"/>
                <a:ea typeface="黑体" panose="02010609060101010101" pitchFamily="49" charset="-122"/>
              </a:rPr>
              <a:t>被张仪所欺骗</a:t>
            </a:r>
          </a:p>
        </p:txBody>
      </p:sp>
      <p:sp>
        <p:nvSpPr>
          <p:cNvPr id="69636" name="Text Box 4"/>
          <p:cNvSpPr txBox="1">
            <a:spLocks noChangeArrowheads="1"/>
          </p:cNvSpPr>
          <p:nvPr/>
        </p:nvSpPr>
        <p:spPr bwMode="auto">
          <a:xfrm>
            <a:off x="228600" y="4267200"/>
            <a:ext cx="8458200" cy="1320800"/>
          </a:xfrm>
          <a:prstGeom prst="rect">
            <a:avLst/>
          </a:prstGeom>
          <a:solidFill>
            <a:srgbClr val="FFFFCC"/>
          </a:solidFill>
          <a:ln w="9525" cmpd="sng">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zh-CN" sz="3200" b="1" dirty="0">
                <a:solidFill>
                  <a:srgbClr val="FF0066"/>
                </a:solidFill>
                <a:latin typeface="黑体" panose="02010609060101010101" pitchFamily="49" charset="-122"/>
                <a:ea typeface="黑体" panose="02010609060101010101" pitchFamily="49" charset="-122"/>
              </a:rPr>
              <a:t> </a:t>
            </a:r>
            <a:r>
              <a:rPr lang="zh-CN" sz="3200" b="1" dirty="0">
                <a:solidFill>
                  <a:srgbClr val="FF0066"/>
                </a:solidFill>
                <a:latin typeface="黑体" panose="02010609060101010101" pitchFamily="49" charset="-122"/>
                <a:ea typeface="黑体" panose="02010609060101010101" pitchFamily="49" charset="-122"/>
              </a:rPr>
              <a:t>终于</a:t>
            </a:r>
            <a:r>
              <a:rPr lang="zh-CN" sz="3200" b="1" dirty="0">
                <a:solidFill>
                  <a:srgbClr val="002060"/>
                </a:solidFill>
                <a:latin typeface="黑体" panose="02010609060101010101" pitchFamily="49" charset="-122"/>
                <a:ea typeface="黑体" panose="02010609060101010101" pitchFamily="49" charset="-122"/>
              </a:rPr>
              <a:t>指使</a:t>
            </a:r>
            <a:r>
              <a:rPr lang="zh-CN" sz="3200" b="1" dirty="0">
                <a:solidFill>
                  <a:srgbClr val="FF0066"/>
                </a:solidFill>
                <a:latin typeface="黑体" panose="02010609060101010101" pitchFamily="49" charset="-122"/>
                <a:ea typeface="黑体" panose="02010609060101010101" pitchFamily="49" charset="-122"/>
              </a:rPr>
              <a:t>上官大夫</a:t>
            </a:r>
            <a:r>
              <a:rPr lang="zh-CN" sz="3200" b="1" u="sng" dirty="0">
                <a:solidFill>
                  <a:srgbClr val="FF0066"/>
                </a:solidFill>
                <a:latin typeface="黑体" panose="02010609060101010101" pitchFamily="49" charset="-122"/>
                <a:ea typeface="黑体" panose="02010609060101010101" pitchFamily="49" charset="-122"/>
              </a:rPr>
              <a:t>在顷襄王的面前</a:t>
            </a:r>
            <a:r>
              <a:rPr lang="zh-CN" sz="3200" b="1" dirty="0">
                <a:solidFill>
                  <a:srgbClr val="002060"/>
                </a:solidFill>
                <a:latin typeface="黑体" panose="02010609060101010101" pitchFamily="49" charset="-122"/>
                <a:ea typeface="黑体" panose="02010609060101010101" pitchFamily="49" charset="-122"/>
              </a:rPr>
              <a:t>诋毁</a:t>
            </a:r>
            <a:r>
              <a:rPr lang="zh-CN" sz="3200" b="1" dirty="0">
                <a:solidFill>
                  <a:srgbClr val="FF0066"/>
                </a:solidFill>
                <a:latin typeface="黑体" panose="02010609060101010101" pitchFamily="49" charset="-122"/>
                <a:ea typeface="黑体" panose="02010609060101010101" pitchFamily="49" charset="-122"/>
              </a:rPr>
              <a:t>屈原，</a:t>
            </a:r>
          </a:p>
          <a:p>
            <a:pPr>
              <a:spcBef>
                <a:spcPct val="50000"/>
              </a:spcBef>
            </a:pPr>
            <a:r>
              <a:rPr lang="zh-CN" sz="3200" b="1" dirty="0">
                <a:solidFill>
                  <a:srgbClr val="FF0066"/>
                </a:solidFill>
                <a:latin typeface="黑体" panose="02010609060101010101" pitchFamily="49" charset="-122"/>
                <a:ea typeface="黑体" panose="02010609060101010101" pitchFamily="49" charset="-122"/>
              </a:rPr>
              <a:t>顷襄王生气地</a:t>
            </a:r>
            <a:r>
              <a:rPr lang="zh-CN" sz="3200" b="1" dirty="0">
                <a:latin typeface="黑体" panose="02010609060101010101" pitchFamily="49" charset="-122"/>
                <a:ea typeface="黑体" panose="02010609060101010101" pitchFamily="49" charset="-122"/>
              </a:rPr>
              <a:t>放逐</a:t>
            </a:r>
            <a:r>
              <a:rPr lang="zh-CN" sz="3200" b="1" dirty="0">
                <a:solidFill>
                  <a:srgbClr val="FF0066"/>
                </a:solidFill>
                <a:latin typeface="黑体" panose="02010609060101010101" pitchFamily="49" charset="-122"/>
                <a:ea typeface="黑体" panose="02010609060101010101" pitchFamily="49" charset="-122"/>
              </a:rPr>
              <a:t>了屈原。  </a:t>
            </a:r>
          </a:p>
        </p:txBody>
      </p:sp>
    </p:spTree>
    <p:extLst>
      <p:ext uri="{BB962C8B-B14F-4D97-AF65-F5344CB8AC3E}">
        <p14:creationId xmlns:p14="http://schemas.microsoft.com/office/powerpoint/2010/main" val="228395968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9635"/>
                                        </p:tgtEl>
                                        <p:attrNameLst>
                                          <p:attrName>style.visibility</p:attrName>
                                        </p:attrNameLst>
                                      </p:cBhvr>
                                      <p:to>
                                        <p:strVal val="visible"/>
                                      </p:to>
                                    </p:set>
                                    <p:anim calcmode="lin" valueType="num">
                                      <p:cBhvr additive="base">
                                        <p:cTn id="7" dur="500" fill="hold"/>
                                        <p:tgtEl>
                                          <p:spTgt spid="69635"/>
                                        </p:tgtEl>
                                        <p:attrNameLst>
                                          <p:attrName>ppt_x</p:attrName>
                                        </p:attrNameLst>
                                      </p:cBhvr>
                                      <p:tavLst>
                                        <p:tav tm="0">
                                          <p:val>
                                            <p:strVal val="0-#ppt_w/2"/>
                                          </p:val>
                                        </p:tav>
                                        <p:tav tm="100000">
                                          <p:val>
                                            <p:strVal val="#ppt_x"/>
                                          </p:val>
                                        </p:tav>
                                      </p:tavLst>
                                    </p:anim>
                                    <p:anim calcmode="lin" valueType="num">
                                      <p:cBhvr additive="base">
                                        <p:cTn id="8" dur="500" fill="hold"/>
                                        <p:tgtEl>
                                          <p:spTgt spid="69635"/>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9636"/>
                                        </p:tgtEl>
                                        <p:attrNameLst>
                                          <p:attrName>style.visibility</p:attrName>
                                        </p:attrNameLst>
                                      </p:cBhvr>
                                      <p:to>
                                        <p:strVal val="visible"/>
                                      </p:to>
                                    </p:set>
                                    <p:anim calcmode="lin" valueType="num">
                                      <p:cBhvr additive="base">
                                        <p:cTn id="13" dur="500" fill="hold"/>
                                        <p:tgtEl>
                                          <p:spTgt spid="69636"/>
                                        </p:tgtEl>
                                        <p:attrNameLst>
                                          <p:attrName>ppt_x</p:attrName>
                                        </p:attrNameLst>
                                      </p:cBhvr>
                                      <p:tavLst>
                                        <p:tav tm="0">
                                          <p:val>
                                            <p:strVal val="0-#ppt_w/2"/>
                                          </p:val>
                                        </p:tav>
                                        <p:tav tm="100000">
                                          <p:val>
                                            <p:strVal val="#ppt_x"/>
                                          </p:val>
                                        </p:tav>
                                      </p:tavLst>
                                    </p:anim>
                                    <p:anim calcmode="lin" valueType="num">
                                      <p:cBhvr additive="base">
                                        <p:cTn id="14" dur="500" fill="hold"/>
                                        <p:tgtEl>
                                          <p:spTgt spid="696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5" grpId="0" animBg="1" autoUpdateAnimBg="0"/>
      <p:bldP spid="69636" grpId="0" animBg="1" autoUpdateAnimBg="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ext Box 2"/>
          <p:cNvSpPr txBox="1">
            <a:spLocks noChangeArrowheads="1"/>
          </p:cNvSpPr>
          <p:nvPr/>
        </p:nvSpPr>
        <p:spPr bwMode="auto">
          <a:xfrm>
            <a:off x="457200" y="381000"/>
            <a:ext cx="8382000" cy="423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zh-CN" sz="3200" b="1" dirty="0">
                <a:latin typeface="黑体" panose="02010609060101010101" pitchFamily="49" charset="-122"/>
                <a:ea typeface="黑体" panose="02010609060101010101" pitchFamily="49" charset="-122"/>
              </a:rPr>
              <a:t>5</a:t>
            </a:r>
            <a:r>
              <a:rPr lang="zh-CN" sz="3200" b="1" dirty="0">
                <a:latin typeface="黑体" panose="02010609060101010101" pitchFamily="49" charset="-122"/>
                <a:ea typeface="黑体" panose="02010609060101010101" pitchFamily="49" charset="-122"/>
              </a:rPr>
              <a:t>、举世混浊而我独清，众人皆醉而我独醒，</a:t>
            </a:r>
          </a:p>
          <a:p>
            <a:pPr>
              <a:spcBef>
                <a:spcPct val="50000"/>
              </a:spcBef>
            </a:pPr>
            <a:r>
              <a:rPr lang="zh-CN" sz="3200" b="1" dirty="0">
                <a:latin typeface="黑体" panose="02010609060101010101" pitchFamily="49" charset="-122"/>
                <a:ea typeface="黑体" panose="02010609060101010101" pitchFamily="49" charset="-122"/>
              </a:rPr>
              <a:t>   是以见放。</a:t>
            </a:r>
          </a:p>
          <a:p>
            <a:pPr>
              <a:spcBef>
                <a:spcPct val="50000"/>
              </a:spcBef>
            </a:pPr>
            <a:endParaRPr lang="zh-CN" sz="3200" b="1" dirty="0">
              <a:latin typeface="黑体" panose="02010609060101010101" pitchFamily="49" charset="-122"/>
              <a:ea typeface="黑体" panose="02010609060101010101" pitchFamily="49" charset="-122"/>
            </a:endParaRPr>
          </a:p>
          <a:p>
            <a:pPr>
              <a:spcBef>
                <a:spcPct val="50000"/>
              </a:spcBef>
            </a:pPr>
            <a:endParaRPr lang="zh-CN" sz="3200" b="1" dirty="0">
              <a:latin typeface="黑体" panose="02010609060101010101" pitchFamily="49" charset="-122"/>
              <a:ea typeface="黑体" panose="02010609060101010101" pitchFamily="49" charset="-122"/>
            </a:endParaRPr>
          </a:p>
          <a:p>
            <a:pPr>
              <a:spcBef>
                <a:spcPct val="50000"/>
              </a:spcBef>
            </a:pPr>
            <a:r>
              <a:rPr lang="zh-CN" altLang="zh-CN" sz="3200" b="1" dirty="0">
                <a:latin typeface="黑体" panose="02010609060101010101" pitchFamily="49" charset="-122"/>
                <a:ea typeface="黑体" panose="02010609060101010101" pitchFamily="49" charset="-122"/>
              </a:rPr>
              <a:t>6</a:t>
            </a:r>
            <a:r>
              <a:rPr lang="zh-CN" sz="3200" b="1" dirty="0">
                <a:latin typeface="黑体" panose="02010609060101010101" pitchFamily="49" charset="-122"/>
                <a:ea typeface="黑体" panose="02010609060101010101" pitchFamily="49" charset="-122"/>
              </a:rPr>
              <a:t>、夫圣人者，不凝滞于物而能与世推移。</a:t>
            </a:r>
          </a:p>
          <a:p>
            <a:pPr>
              <a:spcBef>
                <a:spcPct val="50000"/>
              </a:spcBef>
            </a:pPr>
            <a:r>
              <a:rPr lang="zh-CN" sz="3200" b="1" dirty="0">
                <a:latin typeface="黑体" panose="02010609060101010101" pitchFamily="49" charset="-122"/>
                <a:ea typeface="黑体" panose="02010609060101010101" pitchFamily="49" charset="-122"/>
              </a:rPr>
              <a:t> </a:t>
            </a:r>
            <a:endParaRPr lang="zh-CN" sz="3400" b="1" dirty="0">
              <a:latin typeface="黑体" panose="02010609060101010101" pitchFamily="49" charset="-122"/>
              <a:ea typeface="黑体" panose="02010609060101010101" pitchFamily="49" charset="-122"/>
            </a:endParaRPr>
          </a:p>
        </p:txBody>
      </p:sp>
      <p:sp>
        <p:nvSpPr>
          <p:cNvPr id="70659" name="Text Box 3"/>
          <p:cNvSpPr txBox="1">
            <a:spLocks noChangeArrowheads="1"/>
          </p:cNvSpPr>
          <p:nvPr/>
        </p:nvSpPr>
        <p:spPr bwMode="auto">
          <a:xfrm>
            <a:off x="457200" y="1752600"/>
            <a:ext cx="8168640" cy="1076325"/>
          </a:xfrm>
          <a:prstGeom prst="rect">
            <a:avLst/>
          </a:prstGeom>
          <a:solidFill>
            <a:srgbClr val="FFFFCC"/>
          </a:solidFill>
          <a:ln w="9525" cmpd="sng">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sz="3200" b="1" dirty="0">
                <a:solidFill>
                  <a:srgbClr val="002060"/>
                </a:solidFill>
                <a:latin typeface="黑体" panose="02010609060101010101" pitchFamily="49" charset="-122"/>
                <a:ea typeface="黑体" panose="02010609060101010101" pitchFamily="49" charset="-122"/>
              </a:rPr>
              <a:t>整个</a:t>
            </a:r>
            <a:r>
              <a:rPr lang="zh-CN" sz="3200" b="1" dirty="0">
                <a:solidFill>
                  <a:srgbClr val="FF0066"/>
                </a:solidFill>
                <a:latin typeface="黑体" panose="02010609060101010101" pitchFamily="49" charset="-122"/>
                <a:ea typeface="黑体" panose="02010609060101010101" pitchFamily="49" charset="-122"/>
              </a:rPr>
              <a:t>社会都污浊，我一人洁净；众人都昏醉，我一人清醒，</a:t>
            </a:r>
            <a:r>
              <a:rPr lang="zh-CN" sz="3200" b="1" dirty="0">
                <a:solidFill>
                  <a:srgbClr val="A50021"/>
                </a:solidFill>
                <a:latin typeface="黑体" panose="02010609060101010101" pitchFamily="49" charset="-122"/>
                <a:ea typeface="黑体" panose="02010609060101010101" pitchFamily="49" charset="-122"/>
              </a:rPr>
              <a:t>因此</a:t>
            </a:r>
            <a:r>
              <a:rPr lang="zh-CN" sz="3200" b="1" dirty="0">
                <a:solidFill>
                  <a:srgbClr val="002060"/>
                </a:solidFill>
                <a:latin typeface="黑体" panose="02010609060101010101" pitchFamily="49" charset="-122"/>
                <a:ea typeface="黑体" panose="02010609060101010101" pitchFamily="49" charset="-122"/>
              </a:rPr>
              <a:t>被</a:t>
            </a:r>
            <a:r>
              <a:rPr lang="zh-CN" sz="3200" b="1" dirty="0">
                <a:solidFill>
                  <a:srgbClr val="FF0066"/>
                </a:solidFill>
                <a:latin typeface="黑体" panose="02010609060101010101" pitchFamily="49" charset="-122"/>
                <a:ea typeface="黑体" panose="02010609060101010101" pitchFamily="49" charset="-122"/>
              </a:rPr>
              <a:t>放逐。</a:t>
            </a:r>
          </a:p>
        </p:txBody>
      </p:sp>
      <p:sp>
        <p:nvSpPr>
          <p:cNvPr id="70660" name="Text Box 4"/>
          <p:cNvSpPr txBox="1">
            <a:spLocks noChangeArrowheads="1"/>
          </p:cNvSpPr>
          <p:nvPr/>
        </p:nvSpPr>
        <p:spPr bwMode="auto">
          <a:xfrm>
            <a:off x="457200" y="4114800"/>
            <a:ext cx="8168640" cy="1076325"/>
          </a:xfrm>
          <a:prstGeom prst="rect">
            <a:avLst/>
          </a:prstGeom>
          <a:solidFill>
            <a:srgbClr val="FFFFCC"/>
          </a:solidFill>
          <a:ln w="9525" cmpd="sng">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sz="3200" b="1" dirty="0">
                <a:solidFill>
                  <a:srgbClr val="0000FF"/>
                </a:solidFill>
                <a:latin typeface="黑体" panose="02010609060101010101" pitchFamily="49" charset="-122"/>
                <a:ea typeface="黑体" panose="02010609060101010101" pitchFamily="49" charset="-122"/>
              </a:rPr>
              <a:t>那聪明通达的人，</a:t>
            </a:r>
            <a:r>
              <a:rPr lang="zh-CN" sz="3200" b="1" dirty="0">
                <a:solidFill>
                  <a:srgbClr val="A50021"/>
                </a:solidFill>
                <a:latin typeface="黑体" panose="02010609060101010101" pitchFamily="49" charset="-122"/>
                <a:ea typeface="黑体" panose="02010609060101010101" pitchFamily="49" charset="-122"/>
              </a:rPr>
              <a:t>不</a:t>
            </a:r>
            <a:r>
              <a:rPr lang="zh-CN" sz="3200" b="1" dirty="0">
                <a:solidFill>
                  <a:srgbClr val="FF0066"/>
                </a:solidFill>
                <a:latin typeface="黑体" panose="02010609060101010101" pitchFamily="49" charset="-122"/>
                <a:ea typeface="黑体" panose="02010609060101010101" pitchFamily="49" charset="-122"/>
              </a:rPr>
              <a:t>被</a:t>
            </a:r>
            <a:r>
              <a:rPr lang="zh-CN" sz="3200" b="1" dirty="0">
                <a:solidFill>
                  <a:srgbClr val="A50021"/>
                </a:solidFill>
                <a:latin typeface="黑体" panose="02010609060101010101" pitchFamily="49" charset="-122"/>
                <a:ea typeface="黑体" panose="02010609060101010101" pitchFamily="49" charset="-122"/>
              </a:rPr>
              <a:t>外界事物拘束，而能够跟世俗一道</a:t>
            </a:r>
            <a:r>
              <a:rPr lang="zh-CN" sz="3200" b="1" dirty="0">
                <a:solidFill>
                  <a:srgbClr val="FF0066"/>
                </a:solidFill>
                <a:latin typeface="黑体" panose="02010609060101010101" pitchFamily="49" charset="-122"/>
                <a:ea typeface="黑体" panose="02010609060101010101" pitchFamily="49" charset="-122"/>
              </a:rPr>
              <a:t>变化</a:t>
            </a:r>
            <a:r>
              <a:rPr lang="zh-CN" sz="3200" b="1" dirty="0">
                <a:solidFill>
                  <a:srgbClr val="A50021"/>
                </a:solidFill>
                <a:latin typeface="黑体" panose="02010609060101010101" pitchFamily="49" charset="-122"/>
                <a:ea typeface="黑体" panose="02010609060101010101" pitchFamily="49" charset="-122"/>
              </a:rPr>
              <a:t>。</a:t>
            </a:r>
          </a:p>
        </p:txBody>
      </p:sp>
    </p:spTree>
    <p:extLst>
      <p:ext uri="{BB962C8B-B14F-4D97-AF65-F5344CB8AC3E}">
        <p14:creationId xmlns:p14="http://schemas.microsoft.com/office/powerpoint/2010/main" val="311144961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0659"/>
                                        </p:tgtEl>
                                        <p:attrNameLst>
                                          <p:attrName>style.visibility</p:attrName>
                                        </p:attrNameLst>
                                      </p:cBhvr>
                                      <p:to>
                                        <p:strVal val="visible"/>
                                      </p:to>
                                    </p:set>
                                    <p:anim calcmode="lin" valueType="num">
                                      <p:cBhvr additive="base">
                                        <p:cTn id="7" dur="500" fill="hold"/>
                                        <p:tgtEl>
                                          <p:spTgt spid="70659"/>
                                        </p:tgtEl>
                                        <p:attrNameLst>
                                          <p:attrName>ppt_x</p:attrName>
                                        </p:attrNameLst>
                                      </p:cBhvr>
                                      <p:tavLst>
                                        <p:tav tm="0">
                                          <p:val>
                                            <p:strVal val="0-#ppt_w/2"/>
                                          </p:val>
                                        </p:tav>
                                        <p:tav tm="100000">
                                          <p:val>
                                            <p:strVal val="#ppt_x"/>
                                          </p:val>
                                        </p:tav>
                                      </p:tavLst>
                                    </p:anim>
                                    <p:anim calcmode="lin" valueType="num">
                                      <p:cBhvr additive="base">
                                        <p:cTn id="8" dur="500" fill="hold"/>
                                        <p:tgtEl>
                                          <p:spTgt spid="7065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0660"/>
                                        </p:tgtEl>
                                        <p:attrNameLst>
                                          <p:attrName>style.visibility</p:attrName>
                                        </p:attrNameLst>
                                      </p:cBhvr>
                                      <p:to>
                                        <p:strVal val="visible"/>
                                      </p:to>
                                    </p:set>
                                    <p:anim calcmode="lin" valueType="num">
                                      <p:cBhvr additive="base">
                                        <p:cTn id="13" dur="500" fill="hold"/>
                                        <p:tgtEl>
                                          <p:spTgt spid="70660"/>
                                        </p:tgtEl>
                                        <p:attrNameLst>
                                          <p:attrName>ppt_x</p:attrName>
                                        </p:attrNameLst>
                                      </p:cBhvr>
                                      <p:tavLst>
                                        <p:tav tm="0">
                                          <p:val>
                                            <p:strVal val="0-#ppt_w/2"/>
                                          </p:val>
                                        </p:tav>
                                        <p:tav tm="100000">
                                          <p:val>
                                            <p:strVal val="#ppt_x"/>
                                          </p:val>
                                        </p:tav>
                                      </p:tavLst>
                                    </p:anim>
                                    <p:anim calcmode="lin" valueType="num">
                                      <p:cBhvr additive="base">
                                        <p:cTn id="14" dur="500" fill="hold"/>
                                        <p:tgtEl>
                                          <p:spTgt spid="706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9" grpId="0" animBg="1" autoUpdateAnimBg="0"/>
      <p:bldP spid="70660" grpId="0" animBg="1" autoUpdateAnimBg="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ext Box 2"/>
          <p:cNvSpPr txBox="1">
            <a:spLocks noChangeArrowheads="1"/>
          </p:cNvSpPr>
          <p:nvPr/>
        </p:nvSpPr>
        <p:spPr bwMode="auto">
          <a:xfrm>
            <a:off x="304800" y="304800"/>
            <a:ext cx="8534400" cy="4560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ts val="500"/>
              </a:spcBef>
            </a:pPr>
            <a:r>
              <a:rPr lang="zh-CN" altLang="zh-CN" sz="3200" b="1" dirty="0">
                <a:latin typeface="黑体" panose="02010609060101010101" pitchFamily="49" charset="-122"/>
                <a:ea typeface="黑体" panose="02010609060101010101" pitchFamily="49" charset="-122"/>
              </a:rPr>
              <a:t>7</a:t>
            </a:r>
            <a:r>
              <a:rPr lang="zh-CN" sz="3200" b="1" dirty="0">
                <a:latin typeface="黑体" panose="02010609060101010101" pitchFamily="49" charset="-122"/>
                <a:ea typeface="黑体" panose="02010609060101010101" pitchFamily="49" charset="-122"/>
              </a:rPr>
              <a:t>、</a:t>
            </a:r>
            <a:r>
              <a:rPr lang="zh-CN" sz="3400" b="1" dirty="0">
                <a:latin typeface="黑体" panose="02010609060101010101" pitchFamily="49" charset="-122"/>
                <a:ea typeface="黑体" panose="02010609060101010101" pitchFamily="49" charset="-122"/>
              </a:rPr>
              <a:t>楚有宋玉</a:t>
            </a:r>
            <a:r>
              <a:rPr lang="zh-CN" altLang="zh-CN" sz="3400" b="1" dirty="0">
                <a:latin typeface="黑体" panose="02010609060101010101" pitchFamily="49" charset="-122"/>
                <a:ea typeface="黑体" panose="02010609060101010101" pitchFamily="49" charset="-122"/>
              </a:rPr>
              <a:t>﹑</a:t>
            </a:r>
            <a:r>
              <a:rPr lang="zh-CN" sz="3400" b="1" dirty="0">
                <a:latin typeface="黑体" panose="02010609060101010101" pitchFamily="49" charset="-122"/>
                <a:ea typeface="黑体" panose="02010609060101010101" pitchFamily="49" charset="-122"/>
              </a:rPr>
              <a:t>唐勒</a:t>
            </a:r>
            <a:r>
              <a:rPr lang="zh-CN" altLang="zh-CN" sz="3400" b="1" dirty="0">
                <a:latin typeface="黑体" panose="02010609060101010101" pitchFamily="49" charset="-122"/>
                <a:ea typeface="黑体" panose="02010609060101010101" pitchFamily="49" charset="-122"/>
              </a:rPr>
              <a:t>﹑</a:t>
            </a:r>
            <a:r>
              <a:rPr lang="zh-CN" sz="3400" b="1" dirty="0">
                <a:latin typeface="黑体" panose="02010609060101010101" pitchFamily="49" charset="-122"/>
                <a:ea typeface="黑体" panose="02010609060101010101" pitchFamily="49" charset="-122"/>
              </a:rPr>
              <a:t>景差之徒者，</a:t>
            </a:r>
            <a:r>
              <a:rPr lang="zh-CN" sz="3400" b="1" u="sng" dirty="0">
                <a:solidFill>
                  <a:srgbClr val="0000FF"/>
                </a:solidFill>
                <a:latin typeface="黑体" panose="02010609060101010101" pitchFamily="49" charset="-122"/>
                <a:ea typeface="黑体" panose="02010609060101010101" pitchFamily="49" charset="-122"/>
              </a:rPr>
              <a:t>皆好辞</a:t>
            </a:r>
          </a:p>
          <a:p>
            <a:pPr>
              <a:spcBef>
                <a:spcPts val="500"/>
              </a:spcBef>
            </a:pPr>
            <a:r>
              <a:rPr lang="zh-CN" sz="3400" b="1" dirty="0">
                <a:solidFill>
                  <a:srgbClr val="0000FF"/>
                </a:solidFill>
                <a:latin typeface="黑体" panose="02010609060101010101" pitchFamily="49" charset="-122"/>
                <a:ea typeface="黑体" panose="02010609060101010101" pitchFamily="49" charset="-122"/>
              </a:rPr>
              <a:t>  </a:t>
            </a:r>
            <a:r>
              <a:rPr lang="zh-CN" sz="3400" b="1" u="sng" dirty="0">
                <a:solidFill>
                  <a:srgbClr val="0000FF"/>
                </a:solidFill>
                <a:latin typeface="黑体" panose="02010609060101010101" pitchFamily="49" charset="-122"/>
                <a:ea typeface="黑体" panose="02010609060101010101" pitchFamily="49" charset="-122"/>
              </a:rPr>
              <a:t>而以赋见称；然皆祖屈原之从容辞令，</a:t>
            </a:r>
          </a:p>
          <a:p>
            <a:pPr>
              <a:spcBef>
                <a:spcPts val="500"/>
              </a:spcBef>
            </a:pPr>
            <a:r>
              <a:rPr lang="zh-CN" sz="3400" b="1" dirty="0">
                <a:solidFill>
                  <a:srgbClr val="0000FF"/>
                </a:solidFill>
                <a:latin typeface="黑体" panose="02010609060101010101" pitchFamily="49" charset="-122"/>
                <a:ea typeface="黑体" panose="02010609060101010101" pitchFamily="49" charset="-122"/>
              </a:rPr>
              <a:t>  </a:t>
            </a:r>
            <a:r>
              <a:rPr lang="zh-CN" sz="3400" b="1" u="sng" dirty="0">
                <a:solidFill>
                  <a:srgbClr val="0000FF"/>
                </a:solidFill>
                <a:latin typeface="黑体" panose="02010609060101010101" pitchFamily="49" charset="-122"/>
                <a:ea typeface="黑体" panose="02010609060101010101" pitchFamily="49" charset="-122"/>
              </a:rPr>
              <a:t>终莫敢直谏。</a:t>
            </a:r>
          </a:p>
          <a:p>
            <a:pPr>
              <a:spcBef>
                <a:spcPct val="50000"/>
              </a:spcBef>
            </a:pPr>
            <a:endParaRPr lang="zh-CN" sz="3400" b="1" dirty="0">
              <a:latin typeface="黑体" panose="02010609060101010101" pitchFamily="49" charset="-122"/>
              <a:ea typeface="黑体" panose="02010609060101010101" pitchFamily="49" charset="-122"/>
            </a:endParaRPr>
          </a:p>
          <a:p>
            <a:pPr>
              <a:spcBef>
                <a:spcPct val="50000"/>
              </a:spcBef>
            </a:pPr>
            <a:endParaRPr lang="zh-CN" sz="3400" b="1" dirty="0">
              <a:latin typeface="黑体" panose="02010609060101010101" pitchFamily="49" charset="-122"/>
              <a:ea typeface="黑体" panose="02010609060101010101" pitchFamily="49" charset="-122"/>
            </a:endParaRPr>
          </a:p>
          <a:p>
            <a:pPr>
              <a:spcBef>
                <a:spcPct val="50000"/>
              </a:spcBef>
            </a:pPr>
            <a:r>
              <a:rPr lang="zh-CN" altLang="zh-CN" sz="3400" b="1" dirty="0">
                <a:latin typeface="黑体" panose="02010609060101010101" pitchFamily="49" charset="-122"/>
                <a:ea typeface="黑体" panose="02010609060101010101" pitchFamily="49" charset="-122"/>
              </a:rPr>
              <a:t>8</a:t>
            </a:r>
            <a:r>
              <a:rPr lang="zh-CN" sz="3400" b="1" dirty="0">
                <a:latin typeface="黑体" panose="02010609060101010101" pitchFamily="49" charset="-122"/>
                <a:ea typeface="黑体" panose="02010609060101010101" pitchFamily="49" charset="-122"/>
              </a:rPr>
              <a:t>、其后楚日以削，数十年竟为秦所灭。</a:t>
            </a:r>
          </a:p>
          <a:p>
            <a:pPr>
              <a:spcBef>
                <a:spcPct val="50000"/>
              </a:spcBef>
            </a:pPr>
            <a:endParaRPr lang="zh-CN" altLang="zh-CN" dirty="0"/>
          </a:p>
        </p:txBody>
      </p:sp>
      <p:sp>
        <p:nvSpPr>
          <p:cNvPr id="71683" name="Text Box 3"/>
          <p:cNvSpPr txBox="1">
            <a:spLocks noChangeArrowheads="1"/>
          </p:cNvSpPr>
          <p:nvPr/>
        </p:nvSpPr>
        <p:spPr bwMode="auto">
          <a:xfrm>
            <a:off x="304800" y="2179320"/>
            <a:ext cx="8336280" cy="1563688"/>
          </a:xfrm>
          <a:prstGeom prst="rect">
            <a:avLst/>
          </a:prstGeom>
          <a:solidFill>
            <a:srgbClr val="FFFFCC"/>
          </a:solidFill>
          <a:ln w="9525" cmpd="sng">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sz="3200" b="1" dirty="0">
                <a:latin typeface="黑体" panose="02010609060101010101" pitchFamily="49" charset="-122"/>
                <a:ea typeface="黑体" panose="02010609060101010101" pitchFamily="49" charset="-122"/>
              </a:rPr>
              <a:t>都爱好</a:t>
            </a:r>
            <a:r>
              <a:rPr lang="zh-CN" sz="3200" b="1" dirty="0">
                <a:solidFill>
                  <a:srgbClr val="0000FF"/>
                </a:solidFill>
                <a:latin typeface="黑体" panose="02010609060101010101" pitchFamily="49" charset="-122"/>
                <a:ea typeface="黑体" panose="02010609060101010101" pitchFamily="49" charset="-122"/>
              </a:rPr>
              <a:t>文学</a:t>
            </a:r>
            <a:r>
              <a:rPr lang="zh-CN" sz="3200" b="1" dirty="0">
                <a:latin typeface="黑体" panose="02010609060101010101" pitchFamily="49" charset="-122"/>
                <a:ea typeface="黑体" panose="02010609060101010101" pitchFamily="49" charset="-122"/>
              </a:rPr>
              <a:t>而以善于作赋</a:t>
            </a:r>
            <a:r>
              <a:rPr lang="zh-CN" sz="3200" b="1" dirty="0">
                <a:solidFill>
                  <a:srgbClr val="FF0066"/>
                </a:solidFill>
                <a:latin typeface="黑体" panose="02010609060101010101" pitchFamily="49" charset="-122"/>
                <a:ea typeface="黑体" panose="02010609060101010101" pitchFamily="49" charset="-122"/>
              </a:rPr>
              <a:t>被</a:t>
            </a:r>
            <a:r>
              <a:rPr lang="zh-CN" sz="3200" b="1" dirty="0">
                <a:latin typeface="黑体" panose="02010609060101010101" pitchFamily="49" charset="-122"/>
                <a:ea typeface="黑体" panose="02010609060101010101" pitchFamily="49" charset="-122"/>
              </a:rPr>
              <a:t>人称赞；</a:t>
            </a:r>
            <a:r>
              <a:rPr lang="zh-CN" sz="3200" b="1" dirty="0">
                <a:solidFill>
                  <a:srgbClr val="FF0066"/>
                </a:solidFill>
                <a:latin typeface="黑体" panose="02010609060101010101" pitchFamily="49" charset="-122"/>
                <a:ea typeface="黑体" panose="02010609060101010101" pitchFamily="49" charset="-122"/>
              </a:rPr>
              <a:t>然而</a:t>
            </a:r>
            <a:r>
              <a:rPr lang="zh-CN" sz="3200" b="1" dirty="0">
                <a:latin typeface="黑体" panose="02010609060101010101" pitchFamily="49" charset="-122"/>
                <a:ea typeface="黑体" panose="02010609060101010101" pitchFamily="49" charset="-122"/>
              </a:rPr>
              <a:t>他们都只</a:t>
            </a:r>
            <a:r>
              <a:rPr lang="zh-CN" sz="3200" b="1" dirty="0">
                <a:solidFill>
                  <a:srgbClr val="FF0066"/>
                </a:solidFill>
                <a:latin typeface="黑体" panose="02010609060101010101" pitchFamily="49" charset="-122"/>
                <a:ea typeface="黑体" panose="02010609060101010101" pitchFamily="49" charset="-122"/>
              </a:rPr>
              <a:t>效法</a:t>
            </a:r>
            <a:r>
              <a:rPr lang="zh-CN" sz="3200" b="1" dirty="0">
                <a:latin typeface="黑体" panose="02010609060101010101" pitchFamily="49" charset="-122"/>
                <a:ea typeface="黑体" panose="02010609060101010101" pitchFamily="49" charset="-122"/>
              </a:rPr>
              <a:t>屈原的</a:t>
            </a:r>
            <a:r>
              <a:rPr lang="zh-CN" sz="3200" b="1" dirty="0">
                <a:solidFill>
                  <a:srgbClr val="FF0066"/>
                </a:solidFill>
                <a:latin typeface="黑体" panose="02010609060101010101" pitchFamily="49" charset="-122"/>
                <a:ea typeface="黑体" panose="02010609060101010101" pitchFamily="49" charset="-122"/>
              </a:rPr>
              <a:t>说话得体、善于应酬</a:t>
            </a:r>
            <a:r>
              <a:rPr lang="zh-CN" sz="3200" b="1" dirty="0">
                <a:latin typeface="黑体" panose="02010609060101010101" pitchFamily="49" charset="-122"/>
                <a:ea typeface="黑体" panose="02010609060101010101" pitchFamily="49" charset="-122"/>
              </a:rPr>
              <a:t>的一面，始终不能像屈原那样敢于直言相谏。</a:t>
            </a:r>
          </a:p>
        </p:txBody>
      </p:sp>
      <p:sp>
        <p:nvSpPr>
          <p:cNvPr id="71684" name="Text Box 4"/>
          <p:cNvSpPr txBox="1">
            <a:spLocks noChangeArrowheads="1"/>
          </p:cNvSpPr>
          <p:nvPr/>
        </p:nvSpPr>
        <p:spPr bwMode="auto">
          <a:xfrm>
            <a:off x="304800" y="4953000"/>
            <a:ext cx="8336280" cy="1076325"/>
          </a:xfrm>
          <a:prstGeom prst="rect">
            <a:avLst/>
          </a:prstGeom>
          <a:solidFill>
            <a:srgbClr val="FFFFCC"/>
          </a:solidFill>
          <a:ln w="9525" cmpd="sng">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r>
              <a:rPr lang="zh-CN" sz="3200" b="1" dirty="0">
                <a:solidFill>
                  <a:srgbClr val="0000FF"/>
                </a:solidFill>
                <a:latin typeface="黑体" panose="02010609060101010101" pitchFamily="49" charset="-122"/>
                <a:ea typeface="黑体" panose="02010609060101010101" pitchFamily="49" charset="-122"/>
              </a:rPr>
              <a:t>此后楚国的领土</a:t>
            </a:r>
            <a:r>
              <a:rPr lang="zh-CN" sz="3200" b="1" u="sng" dirty="0">
                <a:solidFill>
                  <a:srgbClr val="FF0066"/>
                </a:solidFill>
                <a:latin typeface="黑体" panose="02010609060101010101" pitchFamily="49" charset="-122"/>
                <a:ea typeface="黑体" panose="02010609060101010101" pitchFamily="49" charset="-122"/>
              </a:rPr>
              <a:t>一天天</a:t>
            </a:r>
            <a:r>
              <a:rPr lang="zh-CN" sz="3200" b="1" dirty="0">
                <a:solidFill>
                  <a:srgbClr val="0000FF"/>
                </a:solidFill>
                <a:latin typeface="黑体" panose="02010609060101010101" pitchFamily="49" charset="-122"/>
                <a:ea typeface="黑体" panose="02010609060101010101" pitchFamily="49" charset="-122"/>
              </a:rPr>
              <a:t>缩小，几十年后，</a:t>
            </a:r>
            <a:r>
              <a:rPr lang="zh-CN" sz="3200" b="1" u="sng" dirty="0">
                <a:solidFill>
                  <a:srgbClr val="0000FF"/>
                </a:solidFill>
                <a:latin typeface="黑体" panose="02010609060101010101" pitchFamily="49" charset="-122"/>
                <a:ea typeface="黑体" panose="02010609060101010101" pitchFamily="49" charset="-122"/>
              </a:rPr>
              <a:t>终于</a:t>
            </a:r>
            <a:r>
              <a:rPr lang="zh-CN" sz="3200" b="1" u="sng" dirty="0">
                <a:solidFill>
                  <a:srgbClr val="FF0066"/>
                </a:solidFill>
                <a:latin typeface="黑体" panose="02010609060101010101" pitchFamily="49" charset="-122"/>
                <a:ea typeface="黑体" panose="02010609060101010101" pitchFamily="49" charset="-122"/>
              </a:rPr>
              <a:t>被</a:t>
            </a:r>
            <a:r>
              <a:rPr lang="zh-CN" sz="3200" b="1" u="sng" dirty="0">
                <a:solidFill>
                  <a:srgbClr val="0000FF"/>
                </a:solidFill>
                <a:latin typeface="黑体" panose="02010609060101010101" pitchFamily="49" charset="-122"/>
                <a:ea typeface="黑体" panose="02010609060101010101" pitchFamily="49" charset="-122"/>
              </a:rPr>
              <a:t>秦国灭了</a:t>
            </a:r>
            <a:r>
              <a:rPr lang="zh-CN" sz="3200" b="1" dirty="0">
                <a:solidFill>
                  <a:srgbClr val="0000FF"/>
                </a:solidFill>
                <a:latin typeface="黑体" panose="02010609060101010101" pitchFamily="49" charset="-122"/>
                <a:ea typeface="黑体" panose="02010609060101010101" pitchFamily="49" charset="-122"/>
              </a:rPr>
              <a:t>。 </a:t>
            </a:r>
            <a:endParaRPr lang="zh-CN" dirty="0"/>
          </a:p>
        </p:txBody>
      </p:sp>
    </p:spTree>
    <p:extLst>
      <p:ext uri="{BB962C8B-B14F-4D97-AF65-F5344CB8AC3E}">
        <p14:creationId xmlns:p14="http://schemas.microsoft.com/office/powerpoint/2010/main" val="182984895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1683"/>
                                        </p:tgtEl>
                                        <p:attrNameLst>
                                          <p:attrName>style.visibility</p:attrName>
                                        </p:attrNameLst>
                                      </p:cBhvr>
                                      <p:to>
                                        <p:strVal val="visible"/>
                                      </p:to>
                                    </p:set>
                                    <p:anim calcmode="lin" valueType="num">
                                      <p:cBhvr additive="base">
                                        <p:cTn id="7" dur="500" fill="hold"/>
                                        <p:tgtEl>
                                          <p:spTgt spid="71683"/>
                                        </p:tgtEl>
                                        <p:attrNameLst>
                                          <p:attrName>ppt_x</p:attrName>
                                        </p:attrNameLst>
                                      </p:cBhvr>
                                      <p:tavLst>
                                        <p:tav tm="0">
                                          <p:val>
                                            <p:strVal val="0-#ppt_w/2"/>
                                          </p:val>
                                        </p:tav>
                                        <p:tav tm="100000">
                                          <p:val>
                                            <p:strVal val="#ppt_x"/>
                                          </p:val>
                                        </p:tav>
                                      </p:tavLst>
                                    </p:anim>
                                    <p:anim calcmode="lin" valueType="num">
                                      <p:cBhvr additive="base">
                                        <p:cTn id="8" dur="500" fill="hold"/>
                                        <p:tgtEl>
                                          <p:spTgt spid="7168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1684"/>
                                        </p:tgtEl>
                                        <p:attrNameLst>
                                          <p:attrName>style.visibility</p:attrName>
                                        </p:attrNameLst>
                                      </p:cBhvr>
                                      <p:to>
                                        <p:strVal val="visible"/>
                                      </p:to>
                                    </p:set>
                                    <p:anim calcmode="lin" valueType="num">
                                      <p:cBhvr additive="base">
                                        <p:cTn id="13" dur="500" fill="hold"/>
                                        <p:tgtEl>
                                          <p:spTgt spid="71684"/>
                                        </p:tgtEl>
                                        <p:attrNameLst>
                                          <p:attrName>ppt_x</p:attrName>
                                        </p:attrNameLst>
                                      </p:cBhvr>
                                      <p:tavLst>
                                        <p:tav tm="0">
                                          <p:val>
                                            <p:strVal val="0-#ppt_w/2"/>
                                          </p:val>
                                        </p:tav>
                                        <p:tav tm="100000">
                                          <p:val>
                                            <p:strVal val="#ppt_x"/>
                                          </p:val>
                                        </p:tav>
                                      </p:tavLst>
                                    </p:anim>
                                    <p:anim calcmode="lin" valueType="num">
                                      <p:cBhvr additive="base">
                                        <p:cTn id="14" dur="500" fill="hold"/>
                                        <p:tgtEl>
                                          <p:spTgt spid="716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3" grpId="0" animBg="1" autoUpdateAnimBg="0"/>
      <p:bldP spid="71684" grpId="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184821"/>
            <a:ext cx="7886700" cy="1090187"/>
          </a:xfrm>
        </p:spPr>
        <p:txBody>
          <a:bodyPr/>
          <a:lstStyle/>
          <a:p>
            <a:pPr algn="ctr"/>
            <a:r>
              <a:rPr lang="zh-CN" altLang="en-US" b="1" dirty="0" smtClean="0">
                <a:solidFill>
                  <a:srgbClr val="FF0000"/>
                </a:solidFill>
                <a:latin typeface="华文行楷" panose="02010800040101010101" pitchFamily="2" charset="-122"/>
                <a:ea typeface="华文行楷" panose="02010800040101010101" pitchFamily="2" charset="-122"/>
              </a:rPr>
              <a:t>朗读全文</a:t>
            </a:r>
            <a:endParaRPr lang="zh-CN" altLang="en-US" b="1" dirty="0">
              <a:solidFill>
                <a:srgbClr val="FF0000"/>
              </a:solidFill>
              <a:latin typeface="华文行楷" panose="02010800040101010101" pitchFamily="2" charset="-122"/>
              <a:ea typeface="华文行楷" panose="02010800040101010101" pitchFamily="2" charset="-122"/>
            </a:endParaRPr>
          </a:p>
        </p:txBody>
      </p:sp>
      <p:sp>
        <p:nvSpPr>
          <p:cNvPr id="3" name="内容占位符 2"/>
          <p:cNvSpPr>
            <a:spLocks noGrp="1"/>
          </p:cNvSpPr>
          <p:nvPr>
            <p:ph idx="1"/>
          </p:nvPr>
        </p:nvSpPr>
        <p:spPr>
          <a:xfrm>
            <a:off x="628650" y="1275008"/>
            <a:ext cx="7886700" cy="5177307"/>
          </a:xfrm>
        </p:spPr>
        <p:txBody>
          <a:bodyPr>
            <a:noAutofit/>
          </a:bodyPr>
          <a:lstStyle/>
          <a:p>
            <a:pPr marL="0" indent="0" algn="just">
              <a:lnSpc>
                <a:spcPct val="100000"/>
              </a:lnSpc>
              <a:buNone/>
            </a:pPr>
            <a:r>
              <a:rPr lang="en-US" altLang="zh-CN" sz="3200" b="1" dirty="0" smtClean="0">
                <a:latin typeface="黑体" panose="02010609060101010101" pitchFamily="49" charset="-122"/>
                <a:ea typeface="黑体" panose="02010609060101010101" pitchFamily="49" charset="-122"/>
              </a:rPr>
              <a:t>    </a:t>
            </a:r>
            <a:r>
              <a:rPr lang="zh-CN" altLang="zh-CN" sz="3200" b="1" dirty="0" smtClean="0">
                <a:latin typeface="黑体" panose="02010609060101010101" pitchFamily="49" charset="-122"/>
                <a:ea typeface="黑体" panose="02010609060101010101" pitchFamily="49" charset="-122"/>
              </a:rPr>
              <a:t>屈原</a:t>
            </a:r>
            <a:r>
              <a:rPr lang="zh-CN" altLang="zh-CN" sz="3200" b="1" dirty="0">
                <a:latin typeface="黑体" panose="02010609060101010101" pitchFamily="49" charset="-122"/>
                <a:ea typeface="黑体" panose="02010609060101010101" pitchFamily="49" charset="-122"/>
              </a:rPr>
              <a:t>者，名平，楚之同姓也。为楚怀王左徒。博闻强志，明于治乱，</a:t>
            </a:r>
            <a:r>
              <a:rPr lang="zh-CN" altLang="zh-CN" sz="3200" b="1" dirty="0">
                <a:solidFill>
                  <a:srgbClr val="FF0000"/>
                </a:solidFill>
                <a:latin typeface="黑体" panose="02010609060101010101" pitchFamily="49" charset="-122"/>
                <a:ea typeface="黑体" panose="02010609060101010101" pitchFamily="49" charset="-122"/>
              </a:rPr>
              <a:t>娴</a:t>
            </a:r>
            <a:r>
              <a:rPr lang="zh-CN" altLang="zh-CN" sz="3200" b="1" dirty="0">
                <a:latin typeface="黑体" panose="02010609060101010101" pitchFamily="49" charset="-122"/>
                <a:ea typeface="黑体" panose="02010609060101010101" pitchFamily="49" charset="-122"/>
              </a:rPr>
              <a:t>于辞令。入则与王图议国事，以出号令；出则接遇宾客，</a:t>
            </a:r>
            <a:r>
              <a:rPr lang="zh-CN" altLang="zh-CN" sz="3200" b="1" dirty="0">
                <a:solidFill>
                  <a:srgbClr val="FF0000"/>
                </a:solidFill>
                <a:latin typeface="黑体" panose="02010609060101010101" pitchFamily="49" charset="-122"/>
                <a:ea typeface="黑体" panose="02010609060101010101" pitchFamily="49" charset="-122"/>
              </a:rPr>
              <a:t>应</a:t>
            </a:r>
            <a:r>
              <a:rPr lang="zh-CN" altLang="zh-CN" sz="3200" b="1" dirty="0">
                <a:latin typeface="黑体" panose="02010609060101010101" pitchFamily="49" charset="-122"/>
                <a:ea typeface="黑体" panose="02010609060101010101" pitchFamily="49" charset="-122"/>
              </a:rPr>
              <a:t>对诸侯。王甚任之。</a:t>
            </a:r>
          </a:p>
          <a:p>
            <a:pPr marL="0" indent="0" algn="just">
              <a:lnSpc>
                <a:spcPct val="100000"/>
              </a:lnSpc>
              <a:buNone/>
            </a:pPr>
            <a:r>
              <a:rPr lang="zh-CN" altLang="zh-CN" sz="3200" b="1" dirty="0">
                <a:latin typeface="黑体" panose="02010609060101010101" pitchFamily="49" charset="-122"/>
                <a:ea typeface="黑体" panose="02010609060101010101" pitchFamily="49" charset="-122"/>
              </a:rPr>
              <a:t>    </a:t>
            </a:r>
            <a:r>
              <a:rPr lang="zh-CN" altLang="zh-CN" sz="3200" b="1" dirty="0" smtClean="0">
                <a:latin typeface="黑体" panose="02010609060101010101" pitchFamily="49" charset="-122"/>
                <a:ea typeface="黑体" panose="02010609060101010101" pitchFamily="49" charset="-122"/>
              </a:rPr>
              <a:t>上官</a:t>
            </a:r>
            <a:r>
              <a:rPr lang="zh-CN" altLang="zh-CN" sz="3200" b="1" dirty="0" smtClean="0">
                <a:solidFill>
                  <a:srgbClr val="FF0000"/>
                </a:solidFill>
                <a:latin typeface="黑体" panose="02010609060101010101" pitchFamily="49" charset="-122"/>
                <a:ea typeface="黑体" panose="02010609060101010101" pitchFamily="49" charset="-122"/>
              </a:rPr>
              <a:t>大</a:t>
            </a:r>
            <a:r>
              <a:rPr lang="zh-CN" altLang="zh-CN" sz="3200" b="1" dirty="0" smtClean="0">
                <a:latin typeface="黑体" panose="02010609060101010101" pitchFamily="49" charset="-122"/>
                <a:ea typeface="黑体" panose="02010609060101010101" pitchFamily="49" charset="-122"/>
              </a:rPr>
              <a:t>夫</a:t>
            </a:r>
            <a:r>
              <a:rPr lang="zh-CN" altLang="zh-CN" sz="3200" b="1" dirty="0">
                <a:latin typeface="黑体" panose="02010609060101010101" pitchFamily="49" charset="-122"/>
                <a:ea typeface="黑体" panose="02010609060101010101" pitchFamily="49" charset="-122"/>
              </a:rPr>
              <a:t>与之同列，争宠而心害其能。怀王使屈原造为宪令，屈平</a:t>
            </a:r>
            <a:r>
              <a:rPr lang="zh-CN" altLang="zh-CN" sz="3200" b="1" dirty="0" smtClean="0">
                <a:solidFill>
                  <a:srgbClr val="FF0000"/>
                </a:solidFill>
                <a:latin typeface="黑体" panose="02010609060101010101" pitchFamily="49" charset="-122"/>
                <a:ea typeface="黑体" panose="02010609060101010101" pitchFamily="49" charset="-122"/>
              </a:rPr>
              <a:t>属</a:t>
            </a:r>
            <a:r>
              <a:rPr lang="zh-CN" altLang="zh-CN" sz="3200" b="1" dirty="0">
                <a:latin typeface="黑体" panose="02010609060101010101" pitchFamily="49" charset="-122"/>
                <a:ea typeface="黑体" panose="02010609060101010101" pitchFamily="49" charset="-122"/>
              </a:rPr>
              <a:t>（</a:t>
            </a:r>
            <a:r>
              <a:rPr lang="zh-CN" altLang="zh-CN" sz="3200" b="1" dirty="0">
                <a:solidFill>
                  <a:srgbClr val="FF0000"/>
                </a:solidFill>
                <a:latin typeface="黑体" panose="02010609060101010101" pitchFamily="49" charset="-122"/>
                <a:ea typeface="黑体" panose="02010609060101010101" pitchFamily="49" charset="-122"/>
              </a:rPr>
              <a:t>zhǔ</a:t>
            </a:r>
            <a:r>
              <a:rPr lang="zh-CN" altLang="zh-CN" sz="3200" b="1" dirty="0" smtClean="0">
                <a:latin typeface="黑体" panose="02010609060101010101" pitchFamily="49" charset="-122"/>
                <a:ea typeface="黑体" panose="02010609060101010101" pitchFamily="49" charset="-122"/>
              </a:rPr>
              <a:t>）草稿</a:t>
            </a:r>
            <a:r>
              <a:rPr lang="zh-CN" altLang="zh-CN" sz="3200" b="1" dirty="0">
                <a:latin typeface="黑体" panose="02010609060101010101" pitchFamily="49" charset="-122"/>
                <a:ea typeface="黑体" panose="02010609060101010101" pitchFamily="49" charset="-122"/>
              </a:rPr>
              <a:t>未定。上官大夫见而欲夺之，屈平不与，因谗之曰：</a:t>
            </a:r>
            <a:r>
              <a:rPr lang="zh-CN" altLang="zh-CN" sz="3200" b="1" dirty="0">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王使屈平为令，众莫不知，每一令出，平伐其功，曰，以为</a:t>
            </a:r>
            <a:r>
              <a:rPr lang="zh-CN" altLang="zh-CN" sz="3200" b="1" dirty="0">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非我莫能为</a:t>
            </a:r>
            <a:r>
              <a:rPr lang="zh-CN" altLang="zh-CN" sz="3200" b="1" dirty="0">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也。</a:t>
            </a:r>
            <a:r>
              <a:rPr lang="zh-CN" altLang="zh-CN" sz="3200" b="1" dirty="0">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王怒而疏屈平。</a:t>
            </a:r>
            <a:endParaRPr lang="zh-CN" altLang="en-US" sz="3200" dirty="0"/>
          </a:p>
        </p:txBody>
      </p:sp>
    </p:spTree>
    <p:extLst>
      <p:ext uri="{BB962C8B-B14F-4D97-AF65-F5344CB8AC3E}">
        <p14:creationId xmlns:p14="http://schemas.microsoft.com/office/powerpoint/2010/main" val="1635790798"/>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243841"/>
            <a:ext cx="7886700" cy="899160"/>
          </a:xfrm>
        </p:spPr>
        <p:txBody>
          <a:bodyPr/>
          <a:lstStyle/>
          <a:p>
            <a:pPr algn="ctr"/>
            <a:r>
              <a:rPr lang="zh-CN" altLang="zh-CN" b="1" dirty="0">
                <a:solidFill>
                  <a:srgbClr val="C00000"/>
                </a:solidFill>
                <a:latin typeface="华文新魏" panose="02010800040101010101" pitchFamily="2" charset="-122"/>
                <a:ea typeface="华文新魏" panose="02010800040101010101" pitchFamily="2" charset="-122"/>
              </a:rPr>
              <a:t>生命的弧度</a:t>
            </a:r>
            <a:endParaRPr lang="zh-CN" altLang="en-US" dirty="0">
              <a:solidFill>
                <a:srgbClr val="C00000"/>
              </a:solidFill>
              <a:latin typeface="华文新魏" panose="02010800040101010101" pitchFamily="2" charset="-122"/>
              <a:ea typeface="华文新魏" panose="02010800040101010101" pitchFamily="2" charset="-122"/>
            </a:endParaRPr>
          </a:p>
        </p:txBody>
      </p:sp>
      <p:sp>
        <p:nvSpPr>
          <p:cNvPr id="3" name="内容占位符 2"/>
          <p:cNvSpPr>
            <a:spLocks noGrp="1"/>
          </p:cNvSpPr>
          <p:nvPr>
            <p:ph idx="1"/>
          </p:nvPr>
        </p:nvSpPr>
        <p:spPr>
          <a:xfrm>
            <a:off x="628650" y="1143001"/>
            <a:ext cx="7886700" cy="5303520"/>
          </a:xfrm>
        </p:spPr>
        <p:txBody>
          <a:bodyPr>
            <a:normAutofit/>
          </a:bodyPr>
          <a:lstStyle/>
          <a:p>
            <a:pPr marL="0" indent="0">
              <a:lnSpc>
                <a:spcPct val="100000"/>
              </a:lnSpc>
              <a:spcBef>
                <a:spcPts val="500"/>
              </a:spcBef>
              <a:buFontTx/>
              <a:buNone/>
            </a:pPr>
            <a:r>
              <a:rPr lang="zh-CN" altLang="en-US" sz="3200" b="1" dirty="0" smtClean="0">
                <a:latin typeface="黑体" panose="02010609060101010101" pitchFamily="49" charset="-122"/>
                <a:ea typeface="黑体" panose="02010609060101010101" pitchFamily="49" charset="-122"/>
              </a:rPr>
              <a:t>   “</a:t>
            </a:r>
            <a:r>
              <a:rPr lang="zh-CN" altLang="en-US" sz="3200" b="1" dirty="0">
                <a:latin typeface="黑体" panose="02010609060101010101" pitchFamily="49" charset="-122"/>
                <a:ea typeface="黑体" panose="02010609060101010101" pitchFamily="49" charset="-122"/>
              </a:rPr>
              <a:t>沧浪之水清兮，可以濯我缨；沧浪之水浊兮，可以濯我足。”两千年前，你吟唱着这忧伤的　歌，在汨罗江畔纵身一跃，用生命在楚国划出一道美的弧线</a:t>
            </a:r>
            <a:r>
              <a:rPr lang="en-US" altLang="zh-CN" sz="3200" b="1" dirty="0">
                <a:latin typeface="黑体" panose="02010609060101010101" pitchFamily="49" charset="-122"/>
                <a:ea typeface="黑体" panose="02010609060101010101" pitchFamily="49" charset="-122"/>
              </a:rPr>
              <a:t>…… </a:t>
            </a:r>
          </a:p>
          <a:p>
            <a:pPr marL="0" indent="0">
              <a:lnSpc>
                <a:spcPct val="100000"/>
              </a:lnSpc>
              <a:spcBef>
                <a:spcPts val="500"/>
              </a:spcBef>
              <a:buFontTx/>
              <a:buNone/>
            </a:pPr>
            <a:r>
              <a:rPr lang="zh-CN" altLang="en-US" sz="3200" b="1" dirty="0">
                <a:latin typeface="黑体" panose="02010609060101010101" pitchFamily="49" charset="-122"/>
                <a:ea typeface="黑体" panose="02010609060101010101" pitchFamily="49" charset="-122"/>
              </a:rPr>
              <a:t>    这道弧线，承载着你满腔的爱国情怀；这道弧线，或许是你生命最完美的结局；这道弧线，又书写出多少无奈与不甘。 </a:t>
            </a:r>
          </a:p>
          <a:p>
            <a:pPr marL="0" indent="0">
              <a:lnSpc>
                <a:spcPct val="100000"/>
              </a:lnSpc>
              <a:spcBef>
                <a:spcPts val="500"/>
              </a:spcBef>
              <a:buFontTx/>
              <a:buNone/>
            </a:pPr>
            <a:r>
              <a:rPr lang="zh-CN" altLang="en-US" sz="3200" b="1" dirty="0">
                <a:latin typeface="黑体" panose="02010609060101010101" pitchFamily="49" charset="-122"/>
                <a:ea typeface="黑体" panose="02010609060101010101" pitchFamily="49" charset="-122"/>
              </a:rPr>
              <a:t>    一个王朝的背景在你朦胧的醉酒中逝去。但是，你的名字却传颂千古</a:t>
            </a:r>
            <a:r>
              <a:rPr lang="en-US" altLang="zh-CN" sz="3200" b="1" dirty="0">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屈原。同样不朽的还有你对楚怀王的忠贞不渝。 </a:t>
            </a:r>
            <a:r>
              <a:rPr lang="zh-CN" altLang="en-US" b="1" dirty="0">
                <a:latin typeface="黑体" panose="02010609060101010101" pitchFamily="49" charset="-122"/>
                <a:ea typeface="黑体" panose="02010609060101010101" pitchFamily="49" charset="-122"/>
              </a:rPr>
              <a:t>　</a:t>
            </a:r>
            <a:endParaRPr lang="zh-CN" altLang="en-US" dirty="0"/>
          </a:p>
        </p:txBody>
      </p:sp>
    </p:spTree>
    <p:extLst>
      <p:ext uri="{BB962C8B-B14F-4D97-AF65-F5344CB8AC3E}">
        <p14:creationId xmlns:p14="http://schemas.microsoft.com/office/powerpoint/2010/main" val="276619192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7210" y="594360"/>
            <a:ext cx="7997190" cy="5552123"/>
          </a:xfrm>
        </p:spPr>
        <p:txBody>
          <a:bodyPr>
            <a:normAutofit lnSpcReduction="10000"/>
          </a:bodyPr>
          <a:lstStyle/>
          <a:p>
            <a:pPr marL="0" indent="0">
              <a:lnSpc>
                <a:spcPct val="100000"/>
              </a:lnSpc>
              <a:buNone/>
            </a:pPr>
            <a:r>
              <a:rPr lang="zh-CN" altLang="en-US" sz="3200" b="1" dirty="0" smtClean="0">
                <a:latin typeface="黑体" panose="02010609060101010101" pitchFamily="49" charset="-122"/>
                <a:ea typeface="黑体" panose="02010609060101010101" pitchFamily="49" charset="-122"/>
              </a:rPr>
              <a:t>    你</a:t>
            </a:r>
            <a:r>
              <a:rPr lang="zh-CN" altLang="en-US" sz="3200" b="1" dirty="0">
                <a:latin typeface="黑体" panose="02010609060101010101" pitchFamily="49" charset="-122"/>
                <a:ea typeface="黑体" panose="02010609060101010101" pitchFamily="49" charset="-122"/>
              </a:rPr>
              <a:t>杰出的治国才能，可与日月齐辉，对楚怀王的忠心，天地可鉴。然而楚怀王却轻信奸佞之言，疏远忠义之士。你空有一腔报国热血，却无处施展过人的才华</a:t>
            </a:r>
            <a:r>
              <a:rPr lang="zh-CN" altLang="en-US" sz="3200" b="1" dirty="0" smtClean="0">
                <a:latin typeface="黑体" panose="02010609060101010101" pitchFamily="49" charset="-122"/>
                <a:ea typeface="黑体" panose="02010609060101010101" pitchFamily="49" charset="-122"/>
              </a:rPr>
              <a:t>。</a:t>
            </a:r>
            <a:endParaRPr lang="en-US" altLang="zh-CN" sz="3200" b="1" dirty="0" smtClean="0">
              <a:latin typeface="黑体" panose="02010609060101010101" pitchFamily="49" charset="-122"/>
              <a:ea typeface="黑体" panose="02010609060101010101" pitchFamily="49" charset="-122"/>
            </a:endParaRPr>
          </a:p>
          <a:p>
            <a:pPr marL="0" indent="0">
              <a:lnSpc>
                <a:spcPct val="100000"/>
              </a:lnSpc>
              <a:buNone/>
            </a:pPr>
            <a:r>
              <a:rPr lang="en-US" altLang="zh-CN" sz="3200" b="1" dirty="0">
                <a:latin typeface="黑体" panose="02010609060101010101" pitchFamily="49" charset="-122"/>
                <a:ea typeface="黑体" panose="02010609060101010101" pitchFamily="49" charset="-122"/>
              </a:rPr>
              <a:t> </a:t>
            </a:r>
            <a:r>
              <a:rPr lang="en-US" altLang="zh-CN" sz="3200" b="1" dirty="0" smtClean="0">
                <a:latin typeface="黑体" panose="02010609060101010101" pitchFamily="49" charset="-122"/>
                <a:ea typeface="黑体" panose="02010609060101010101" pitchFamily="49" charset="-122"/>
              </a:rPr>
              <a:t>   </a:t>
            </a:r>
            <a:r>
              <a:rPr lang="zh-CN" altLang="en-US" sz="3200" b="1" dirty="0" smtClean="0">
                <a:latin typeface="黑体" panose="02010609060101010101" pitchFamily="49" charset="-122"/>
                <a:ea typeface="黑体" panose="02010609060101010101" pitchFamily="49" charset="-122"/>
              </a:rPr>
              <a:t>也许</a:t>
            </a:r>
            <a:r>
              <a:rPr lang="zh-CN" altLang="en-US" sz="3200" b="1" dirty="0">
                <a:latin typeface="黑体" panose="02010609060101010101" pitchFamily="49" charset="-122"/>
                <a:ea typeface="黑体" panose="02010609060101010101" pitchFamily="49" charset="-122"/>
              </a:rPr>
              <a:t>你不想让沉重拖滞你的轻盈，不想让冥顽牵绊你的不羁，于是你选择了愤然离去，却留下了不朽的诗行。你纵身融入汨罗江的滔滔江水，奔流到海不复返。即使在你生命的最后一刻，你依旧保持着一贯的高风亮节纵然举世皆浊，你仍在心中恪守着一方净土。这便铸就你不朽的灵魂。</a:t>
            </a:r>
            <a:endParaRPr lang="zh-CN" altLang="en-US" sz="3200" dirty="0"/>
          </a:p>
        </p:txBody>
      </p:sp>
    </p:spTree>
    <p:extLst>
      <p:ext uri="{BB962C8B-B14F-4D97-AF65-F5344CB8AC3E}">
        <p14:creationId xmlns:p14="http://schemas.microsoft.com/office/powerpoint/2010/main" val="260229883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28650" y="929640"/>
            <a:ext cx="7886700" cy="5247323"/>
          </a:xfrm>
        </p:spPr>
        <p:txBody>
          <a:bodyPr>
            <a:normAutofit/>
          </a:bodyPr>
          <a:lstStyle/>
          <a:p>
            <a:pPr marL="0" indent="0">
              <a:lnSpc>
                <a:spcPct val="100000"/>
              </a:lnSpc>
              <a:buNone/>
            </a:pPr>
            <a:r>
              <a:rPr lang="zh-CN" altLang="en-US" sz="3600" b="1" dirty="0" smtClean="0">
                <a:latin typeface="黑体" panose="02010609060101010101" pitchFamily="49" charset="-122"/>
                <a:ea typeface="黑体" panose="02010609060101010101" pitchFamily="49" charset="-122"/>
              </a:rPr>
              <a:t>    两千多年前</a:t>
            </a:r>
            <a:r>
              <a:rPr lang="zh-CN" altLang="en-US" sz="3600" b="1" dirty="0">
                <a:latin typeface="黑体" panose="02010609060101010101" pitchFamily="49" charset="-122"/>
                <a:ea typeface="黑体" panose="02010609060101010101" pitchFamily="49" charset="-122"/>
              </a:rPr>
              <a:t>的那一刻，世界突然变得出奇的静，没有鸟啼，没有虫鸣，甚至没有一丝风声，你踏着初夏泽畔野花的芬芳和野草的清香，走向一个庄严的时刻，一个永恒的瞬间。死亡，没有比这更绝望的拒绝，没有比这更彻底的捍卫了。</a:t>
            </a:r>
            <a:endParaRPr lang="zh-CN" altLang="en-US" sz="3600" dirty="0"/>
          </a:p>
        </p:txBody>
      </p:sp>
    </p:spTree>
    <p:extLst>
      <p:ext uri="{BB962C8B-B14F-4D97-AF65-F5344CB8AC3E}">
        <p14:creationId xmlns:p14="http://schemas.microsoft.com/office/powerpoint/2010/main" val="11537947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2"/>
          <p:cNvSpPr txBox="1">
            <a:spLocks noChangeArrowheads="1"/>
          </p:cNvSpPr>
          <p:nvPr/>
        </p:nvSpPr>
        <p:spPr bwMode="auto">
          <a:xfrm>
            <a:off x="152400" y="152400"/>
            <a:ext cx="8839200" cy="6492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lang="zh-CN" altLang="zh-CN" dirty="0">
                <a:latin typeface="黑体" panose="02010609060101010101" pitchFamily="49" charset="-122"/>
                <a:ea typeface="黑体" panose="02010609060101010101" pitchFamily="49" charset="-122"/>
              </a:rPr>
              <a:t>    </a:t>
            </a:r>
            <a:r>
              <a:rPr lang="zh-CN" sz="3000" b="1" dirty="0">
                <a:latin typeface="黑体" panose="02010609060101010101" pitchFamily="49" charset="-122"/>
                <a:ea typeface="黑体" panose="02010609060101010101" pitchFamily="49" charset="-122"/>
              </a:rPr>
              <a:t>屈平疾王听之不聪也，谗</a:t>
            </a:r>
            <a:r>
              <a:rPr lang="zh-CN" sz="3000" b="1" dirty="0">
                <a:solidFill>
                  <a:srgbClr val="FF0000"/>
                </a:solidFill>
                <a:latin typeface="黑体" panose="02010609060101010101" pitchFamily="49" charset="-122"/>
                <a:ea typeface="黑体" panose="02010609060101010101" pitchFamily="49" charset="-122"/>
              </a:rPr>
              <a:t>谄</a:t>
            </a:r>
            <a:r>
              <a:rPr lang="zh-CN" sz="3000" b="1" dirty="0">
                <a:latin typeface="黑体" panose="02010609060101010101" pitchFamily="49" charset="-122"/>
                <a:ea typeface="黑体" panose="02010609060101010101" pitchFamily="49" charset="-122"/>
              </a:rPr>
              <a:t>之蔽明也，邪曲之害公也，方正之不容也，故忧愁幽思而作离</a:t>
            </a:r>
            <a:r>
              <a:rPr lang="zh-CN" sz="3000" b="1" dirty="0">
                <a:solidFill>
                  <a:srgbClr val="FF0000"/>
                </a:solidFill>
                <a:latin typeface="黑体" panose="02010609060101010101" pitchFamily="49" charset="-122"/>
                <a:ea typeface="黑体" panose="02010609060101010101" pitchFamily="49" charset="-122"/>
              </a:rPr>
              <a:t>骚</a:t>
            </a:r>
            <a:r>
              <a:rPr lang="zh-CN" sz="3000" b="1" dirty="0">
                <a:latin typeface="黑体" panose="02010609060101010101" pitchFamily="49" charset="-122"/>
                <a:ea typeface="黑体" panose="02010609060101010101" pitchFamily="49" charset="-122"/>
              </a:rPr>
              <a:t>。离骚者，犹</a:t>
            </a:r>
            <a:r>
              <a:rPr lang="zh-CN" sz="3000" b="1" dirty="0">
                <a:solidFill>
                  <a:srgbClr val="FF0000"/>
                </a:solidFill>
                <a:latin typeface="黑体" panose="02010609060101010101" pitchFamily="49" charset="-122"/>
                <a:ea typeface="黑体" panose="02010609060101010101" pitchFamily="49" charset="-122"/>
              </a:rPr>
              <a:t>离</a:t>
            </a:r>
            <a:r>
              <a:rPr lang="zh-CN" sz="3000" b="1" dirty="0">
                <a:latin typeface="黑体" panose="02010609060101010101" pitchFamily="49" charset="-122"/>
                <a:ea typeface="黑体" panose="02010609060101010101" pitchFamily="49" charset="-122"/>
              </a:rPr>
              <a:t>忧也。</a:t>
            </a:r>
            <a:r>
              <a:rPr lang="zh-CN" altLang="zh-CN" sz="3000" b="1" dirty="0">
                <a:latin typeface="黑体" panose="02010609060101010101" pitchFamily="49" charset="-122"/>
                <a:ea typeface="黑体" panose="02010609060101010101" pitchFamily="49" charset="-122"/>
              </a:rPr>
              <a:t>//</a:t>
            </a:r>
            <a:r>
              <a:rPr lang="zh-CN" sz="3000" b="1" dirty="0">
                <a:latin typeface="黑体" panose="02010609060101010101" pitchFamily="49" charset="-122"/>
                <a:ea typeface="黑体" panose="02010609060101010101" pitchFamily="49" charset="-122"/>
              </a:rPr>
              <a:t>夫天者，人之始也；父母者，人之本也。人穷则反本，故劳苦倦极，未尝不呼天也；疾痛惨</a:t>
            </a:r>
            <a:r>
              <a:rPr lang="zh-CN" sz="3000" b="1" dirty="0">
                <a:solidFill>
                  <a:srgbClr val="FF0000"/>
                </a:solidFill>
                <a:latin typeface="黑体" panose="02010609060101010101" pitchFamily="49" charset="-122"/>
                <a:ea typeface="黑体" panose="02010609060101010101" pitchFamily="49" charset="-122"/>
              </a:rPr>
              <a:t>怛</a:t>
            </a:r>
            <a:r>
              <a:rPr lang="zh-CN" sz="3000" b="1" dirty="0">
                <a:latin typeface="黑体" panose="02010609060101010101" pitchFamily="49" charset="-122"/>
                <a:ea typeface="黑体" panose="02010609060101010101" pitchFamily="49" charset="-122"/>
              </a:rPr>
              <a:t>，未尝不呼父母也。</a:t>
            </a:r>
            <a:r>
              <a:rPr lang="zh-CN" altLang="zh-CN" sz="3000" b="1" dirty="0">
                <a:latin typeface="黑体" panose="02010609060101010101" pitchFamily="49" charset="-122"/>
                <a:ea typeface="黑体" panose="02010609060101010101" pitchFamily="49" charset="-122"/>
              </a:rPr>
              <a:t>//</a:t>
            </a:r>
            <a:r>
              <a:rPr lang="zh-CN" sz="3000" b="1" dirty="0">
                <a:latin typeface="黑体" panose="02010609060101010101" pitchFamily="49" charset="-122"/>
                <a:ea typeface="黑体" panose="02010609060101010101" pitchFamily="49" charset="-122"/>
              </a:rPr>
              <a:t>屈平正道直行，竭忠尽智以事其君，谗人</a:t>
            </a:r>
            <a:r>
              <a:rPr lang="zh-CN" sz="3000" b="1" dirty="0">
                <a:solidFill>
                  <a:srgbClr val="FF0000"/>
                </a:solidFill>
                <a:latin typeface="黑体" panose="02010609060101010101" pitchFamily="49" charset="-122"/>
                <a:ea typeface="黑体" panose="02010609060101010101" pitchFamily="49" charset="-122"/>
              </a:rPr>
              <a:t>间</a:t>
            </a:r>
            <a:r>
              <a:rPr lang="zh-CN" sz="3000" b="1" dirty="0">
                <a:latin typeface="黑体" panose="02010609060101010101" pitchFamily="49" charset="-122"/>
                <a:ea typeface="黑体" panose="02010609060101010101" pitchFamily="49" charset="-122"/>
              </a:rPr>
              <a:t>之，可谓穷矣。信而见疑，忠而被</a:t>
            </a:r>
            <a:r>
              <a:rPr lang="zh-CN" sz="3000" b="1" dirty="0">
                <a:solidFill>
                  <a:srgbClr val="FF0000"/>
                </a:solidFill>
                <a:latin typeface="黑体" panose="02010609060101010101" pitchFamily="49" charset="-122"/>
                <a:ea typeface="黑体" panose="02010609060101010101" pitchFamily="49" charset="-122"/>
              </a:rPr>
              <a:t>谤</a:t>
            </a:r>
            <a:r>
              <a:rPr lang="zh-CN" sz="3000" b="1" dirty="0">
                <a:latin typeface="黑体" panose="02010609060101010101" pitchFamily="49" charset="-122"/>
                <a:ea typeface="黑体" panose="02010609060101010101" pitchFamily="49" charset="-122"/>
              </a:rPr>
              <a:t>，能无怨乎？屈平之作离骚，盖自怨生也。</a:t>
            </a:r>
            <a:r>
              <a:rPr lang="zh-CN" altLang="zh-CN" sz="3000" b="1" dirty="0">
                <a:latin typeface="黑体" panose="02010609060101010101" pitchFamily="49" charset="-122"/>
                <a:ea typeface="黑体" panose="02010609060101010101" pitchFamily="49" charset="-122"/>
              </a:rPr>
              <a:t>//</a:t>
            </a:r>
            <a:r>
              <a:rPr lang="zh-CN" sz="3000" b="1" dirty="0">
                <a:latin typeface="黑体" panose="02010609060101010101" pitchFamily="49" charset="-122"/>
                <a:ea typeface="黑体" panose="02010609060101010101" pitchFamily="49" charset="-122"/>
              </a:rPr>
              <a:t>上称帝</a:t>
            </a:r>
            <a:r>
              <a:rPr lang="zh-CN" sz="3000" b="1" dirty="0">
                <a:solidFill>
                  <a:srgbClr val="FF0000"/>
                </a:solidFill>
                <a:latin typeface="黑体" panose="02010609060101010101" pitchFamily="49" charset="-122"/>
                <a:ea typeface="黑体" panose="02010609060101010101" pitchFamily="49" charset="-122"/>
              </a:rPr>
              <a:t>喾</a:t>
            </a:r>
            <a:r>
              <a:rPr lang="zh-CN" sz="3000" b="1" dirty="0">
                <a:latin typeface="黑体" panose="02010609060101010101" pitchFamily="49" charset="-122"/>
                <a:ea typeface="黑体" panose="02010609060101010101" pitchFamily="49" charset="-122"/>
              </a:rPr>
              <a:t>，下道齐</a:t>
            </a:r>
            <a:r>
              <a:rPr lang="zh-CN" sz="3000" b="1" dirty="0">
                <a:solidFill>
                  <a:srgbClr val="FF0000"/>
                </a:solidFill>
                <a:latin typeface="黑体" panose="02010609060101010101" pitchFamily="49" charset="-122"/>
                <a:ea typeface="黑体" panose="02010609060101010101" pitchFamily="49" charset="-122"/>
              </a:rPr>
              <a:t>桓</a:t>
            </a:r>
            <a:r>
              <a:rPr lang="zh-CN" sz="3000" b="1" dirty="0">
                <a:latin typeface="黑体" panose="02010609060101010101" pitchFamily="49" charset="-122"/>
                <a:ea typeface="黑体" panose="02010609060101010101" pitchFamily="49" charset="-122"/>
              </a:rPr>
              <a:t>，中述汤、武，以刺世事。明道德之广</a:t>
            </a:r>
            <a:r>
              <a:rPr lang="zh-CN" sz="3000" b="1" dirty="0">
                <a:solidFill>
                  <a:srgbClr val="FF0000"/>
                </a:solidFill>
                <a:latin typeface="黑体" panose="02010609060101010101" pitchFamily="49" charset="-122"/>
                <a:ea typeface="黑体" panose="02010609060101010101" pitchFamily="49" charset="-122"/>
              </a:rPr>
              <a:t>崇</a:t>
            </a:r>
            <a:r>
              <a:rPr lang="zh-CN" sz="3000" b="1" dirty="0">
                <a:latin typeface="黑体" panose="02010609060101010101" pitchFamily="49" charset="-122"/>
                <a:ea typeface="黑体" panose="02010609060101010101" pitchFamily="49" charset="-122"/>
              </a:rPr>
              <a:t>，治乱之条贯，</a:t>
            </a:r>
            <a:r>
              <a:rPr lang="zh-CN" sz="3000" b="1" dirty="0">
                <a:solidFill>
                  <a:srgbClr val="FF0000"/>
                </a:solidFill>
                <a:latin typeface="黑体" panose="02010609060101010101" pitchFamily="49" charset="-122"/>
                <a:ea typeface="黑体" panose="02010609060101010101" pitchFamily="49" charset="-122"/>
              </a:rPr>
              <a:t>靡</a:t>
            </a:r>
            <a:r>
              <a:rPr lang="zh-CN" sz="3000" b="1" dirty="0">
                <a:latin typeface="黑体" panose="02010609060101010101" pitchFamily="49" charset="-122"/>
                <a:ea typeface="黑体" panose="02010609060101010101" pitchFamily="49" charset="-122"/>
              </a:rPr>
              <a:t>不毕</a:t>
            </a:r>
            <a:r>
              <a:rPr lang="zh-CN" sz="3000" b="1" dirty="0">
                <a:solidFill>
                  <a:srgbClr val="FF0000"/>
                </a:solidFill>
                <a:latin typeface="黑体" panose="02010609060101010101" pitchFamily="49" charset="-122"/>
                <a:ea typeface="黑体" panose="02010609060101010101" pitchFamily="49" charset="-122"/>
              </a:rPr>
              <a:t>见</a:t>
            </a:r>
            <a:r>
              <a:rPr lang="zh-CN" sz="3000" b="1" dirty="0">
                <a:latin typeface="黑体" panose="02010609060101010101" pitchFamily="49" charset="-122"/>
                <a:ea typeface="黑体" panose="02010609060101010101" pitchFamily="49" charset="-122"/>
              </a:rPr>
              <a:t>。其文约，其辞微，其志洁，其行廉，其</a:t>
            </a:r>
            <a:r>
              <a:rPr lang="zh-CN" sz="3000" b="1" dirty="0">
                <a:solidFill>
                  <a:srgbClr val="FF0000"/>
                </a:solidFill>
                <a:latin typeface="黑体" panose="02010609060101010101" pitchFamily="49" charset="-122"/>
                <a:ea typeface="黑体" panose="02010609060101010101" pitchFamily="49" charset="-122"/>
              </a:rPr>
              <a:t>称</a:t>
            </a:r>
            <a:r>
              <a:rPr lang="zh-CN" sz="3000" b="1" dirty="0">
                <a:latin typeface="黑体" panose="02010609060101010101" pitchFamily="49" charset="-122"/>
                <a:ea typeface="黑体" panose="02010609060101010101" pitchFamily="49" charset="-122"/>
              </a:rPr>
              <a:t>文小而其</a:t>
            </a:r>
            <a:r>
              <a:rPr lang="zh-CN" sz="3000" b="1" dirty="0">
                <a:solidFill>
                  <a:srgbClr val="FF0000"/>
                </a:solidFill>
                <a:latin typeface="黑体" panose="02010609060101010101" pitchFamily="49" charset="-122"/>
                <a:ea typeface="黑体" panose="02010609060101010101" pitchFamily="49" charset="-122"/>
              </a:rPr>
              <a:t>指</a:t>
            </a:r>
            <a:r>
              <a:rPr lang="zh-CN" sz="3000" b="1" dirty="0">
                <a:latin typeface="黑体" panose="02010609060101010101" pitchFamily="49" charset="-122"/>
                <a:ea typeface="黑体" panose="02010609060101010101" pitchFamily="49" charset="-122"/>
              </a:rPr>
              <a:t>极大，举类</a:t>
            </a:r>
            <a:r>
              <a:rPr lang="zh-CN" sz="3000" b="1" dirty="0">
                <a:solidFill>
                  <a:srgbClr val="FF0000"/>
                </a:solidFill>
                <a:latin typeface="黑体" panose="02010609060101010101" pitchFamily="49" charset="-122"/>
                <a:ea typeface="黑体" panose="02010609060101010101" pitchFamily="49" charset="-122"/>
              </a:rPr>
              <a:t>迩</a:t>
            </a:r>
            <a:r>
              <a:rPr lang="zh-CN" sz="3000" b="1" dirty="0">
                <a:latin typeface="黑体" panose="02010609060101010101" pitchFamily="49" charset="-122"/>
                <a:ea typeface="黑体" panose="02010609060101010101" pitchFamily="49" charset="-122"/>
              </a:rPr>
              <a:t>而见义远。其志洁，故其称物芳。其行廉，故死而不容。</a:t>
            </a:r>
            <a:r>
              <a:rPr lang="zh-CN" altLang="zh-CN" sz="3000" b="1" dirty="0">
                <a:latin typeface="黑体" panose="02010609060101010101" pitchFamily="49" charset="-122"/>
                <a:ea typeface="黑体" panose="02010609060101010101" pitchFamily="49" charset="-122"/>
              </a:rPr>
              <a:t>//</a:t>
            </a:r>
            <a:r>
              <a:rPr lang="zh-CN" sz="3000" b="1" dirty="0">
                <a:latin typeface="黑体" panose="02010609060101010101" pitchFamily="49" charset="-122"/>
                <a:ea typeface="黑体" panose="02010609060101010101" pitchFamily="49" charset="-122"/>
              </a:rPr>
              <a:t>自疏</a:t>
            </a:r>
            <a:r>
              <a:rPr lang="zh-CN" sz="3000" b="1" dirty="0">
                <a:solidFill>
                  <a:srgbClr val="FF0000"/>
                </a:solidFill>
                <a:latin typeface="黑体" panose="02010609060101010101" pitchFamily="49" charset="-122"/>
                <a:ea typeface="黑体" panose="02010609060101010101" pitchFamily="49" charset="-122"/>
              </a:rPr>
              <a:t>濯淖</a:t>
            </a:r>
            <a:r>
              <a:rPr lang="zh-CN" sz="3000" b="1" dirty="0">
                <a:latin typeface="黑体" panose="02010609060101010101" pitchFamily="49" charset="-122"/>
                <a:ea typeface="黑体" panose="02010609060101010101" pitchFamily="49" charset="-122"/>
              </a:rPr>
              <a:t>污泥之中，蝉</a:t>
            </a:r>
            <a:r>
              <a:rPr lang="zh-CN" sz="3000" b="1" dirty="0">
                <a:solidFill>
                  <a:srgbClr val="FF0000"/>
                </a:solidFill>
                <a:latin typeface="黑体" panose="02010609060101010101" pitchFamily="49" charset="-122"/>
                <a:ea typeface="黑体" panose="02010609060101010101" pitchFamily="49" charset="-122"/>
              </a:rPr>
              <a:t>蜕</a:t>
            </a:r>
            <a:r>
              <a:rPr lang="zh-CN" sz="3000" b="1" dirty="0">
                <a:latin typeface="黑体" panose="02010609060101010101" pitchFamily="49" charset="-122"/>
                <a:ea typeface="黑体" panose="02010609060101010101" pitchFamily="49" charset="-122"/>
              </a:rPr>
              <a:t>于浊</a:t>
            </a:r>
            <a:r>
              <a:rPr lang="zh-CN" sz="3000" b="1" dirty="0">
                <a:solidFill>
                  <a:srgbClr val="FF0000"/>
                </a:solidFill>
                <a:latin typeface="黑体" panose="02010609060101010101" pitchFamily="49" charset="-122"/>
                <a:ea typeface="黑体" panose="02010609060101010101" pitchFamily="49" charset="-122"/>
              </a:rPr>
              <a:t>秽</a:t>
            </a:r>
            <a:r>
              <a:rPr lang="zh-CN" sz="3000" b="1" dirty="0">
                <a:latin typeface="黑体" panose="02010609060101010101" pitchFamily="49" charset="-122"/>
                <a:ea typeface="黑体" panose="02010609060101010101" pitchFamily="49" charset="-122"/>
              </a:rPr>
              <a:t>，以浮游尘埃之外，不获世之滋</a:t>
            </a:r>
            <a:r>
              <a:rPr lang="zh-CN" sz="3000" b="1" dirty="0">
                <a:solidFill>
                  <a:srgbClr val="FF0000"/>
                </a:solidFill>
                <a:latin typeface="黑体" panose="02010609060101010101" pitchFamily="49" charset="-122"/>
                <a:ea typeface="黑体" panose="02010609060101010101" pitchFamily="49" charset="-122"/>
              </a:rPr>
              <a:t>垢</a:t>
            </a:r>
            <a:r>
              <a:rPr lang="zh-CN" sz="3000" b="1" dirty="0">
                <a:latin typeface="黑体" panose="02010609060101010101" pitchFamily="49" charset="-122"/>
                <a:ea typeface="黑体" panose="02010609060101010101" pitchFamily="49" charset="-122"/>
              </a:rPr>
              <a:t>，</a:t>
            </a:r>
            <a:r>
              <a:rPr lang="zh-CN" sz="3000" b="1" dirty="0">
                <a:solidFill>
                  <a:srgbClr val="FF0000"/>
                </a:solidFill>
                <a:latin typeface="黑体" panose="02010609060101010101" pitchFamily="49" charset="-122"/>
                <a:ea typeface="黑体" panose="02010609060101010101" pitchFamily="49" charset="-122"/>
              </a:rPr>
              <a:t>皭</a:t>
            </a:r>
            <a:r>
              <a:rPr lang="zh-CN" sz="3000" b="1" dirty="0">
                <a:latin typeface="黑体" panose="02010609060101010101" pitchFamily="49" charset="-122"/>
                <a:ea typeface="黑体" panose="02010609060101010101" pitchFamily="49" charset="-122"/>
              </a:rPr>
              <a:t>然泥而不</a:t>
            </a:r>
            <a:r>
              <a:rPr lang="zh-CN" sz="3000" b="1" dirty="0">
                <a:solidFill>
                  <a:srgbClr val="FF0000"/>
                </a:solidFill>
                <a:latin typeface="黑体" panose="02010609060101010101" pitchFamily="49" charset="-122"/>
                <a:ea typeface="黑体" panose="02010609060101010101" pitchFamily="49" charset="-122"/>
              </a:rPr>
              <a:t>滓</a:t>
            </a:r>
            <a:r>
              <a:rPr lang="zh-CN" sz="3000" b="1" dirty="0">
                <a:latin typeface="黑体" panose="02010609060101010101" pitchFamily="49" charset="-122"/>
                <a:ea typeface="黑体" panose="02010609060101010101" pitchFamily="49" charset="-122"/>
              </a:rPr>
              <a:t>者也。</a:t>
            </a:r>
            <a:r>
              <a:rPr lang="zh-CN" altLang="zh-CN" sz="3000" b="1" dirty="0">
                <a:latin typeface="黑体" panose="02010609060101010101" pitchFamily="49" charset="-122"/>
                <a:ea typeface="黑体" panose="02010609060101010101" pitchFamily="49" charset="-122"/>
              </a:rPr>
              <a:t>//</a:t>
            </a:r>
            <a:r>
              <a:rPr lang="zh-CN" sz="3000" b="1" dirty="0">
                <a:latin typeface="黑体" panose="02010609060101010101" pitchFamily="49" charset="-122"/>
                <a:ea typeface="黑体" panose="02010609060101010101" pitchFamily="49" charset="-122"/>
              </a:rPr>
              <a:t>推此志也，虽与日月争光可也。</a:t>
            </a:r>
          </a:p>
        </p:txBody>
      </p:sp>
    </p:spTree>
    <p:extLst>
      <p:ext uri="{BB962C8B-B14F-4D97-AF65-F5344CB8AC3E}">
        <p14:creationId xmlns:p14="http://schemas.microsoft.com/office/powerpoint/2010/main" val="99109310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Office Theme</Template>
  <TotalTime>799</TotalTime>
  <Words>8177</Words>
  <Application>Microsoft Office PowerPoint</Application>
  <PresentationFormat>全屏显示(4:3)</PresentationFormat>
  <Paragraphs>555</Paragraphs>
  <Slides>82</Slides>
  <Notes>1</Notes>
  <HiddenSlides>1</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82</vt:i4>
      </vt:variant>
    </vt:vector>
  </HeadingPairs>
  <TitlesOfParts>
    <vt:vector size="93" baseType="lpstr">
      <vt:lpstr>Arial Unicode MS</vt:lpstr>
      <vt:lpstr>黑体</vt:lpstr>
      <vt:lpstr>华文行楷</vt:lpstr>
      <vt:lpstr>华文新魏</vt:lpstr>
      <vt:lpstr>楷体_GB2312</vt:lpstr>
      <vt:lpstr>隶书</vt:lpstr>
      <vt:lpstr>宋体</vt:lpstr>
      <vt:lpstr>Arial</vt:lpstr>
      <vt:lpstr>Calibri</vt:lpstr>
      <vt:lpstr>Calibri Light</vt:lpstr>
      <vt:lpstr>Office 主题</vt:lpstr>
      <vt:lpstr>PowerPoint 演示文稿</vt:lpstr>
      <vt:lpstr>PowerPoint 演示文稿</vt:lpstr>
      <vt:lpstr>PowerPoint 演示文稿</vt:lpstr>
      <vt:lpstr>PowerPoint 演示文稿</vt:lpstr>
      <vt:lpstr>屈原生平简介</vt:lpstr>
      <vt:lpstr>屈原影响简介:</vt:lpstr>
      <vt:lpstr>PowerPoint 演示文稿</vt:lpstr>
      <vt:lpstr>朗读全文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司马迁为什么悲其“志”?</vt:lpstr>
      <vt:lpstr>PowerPoint 演示文稿</vt:lpstr>
      <vt:lpstr>材料一：</vt:lpstr>
      <vt:lpstr>PowerPoint 演示文稿</vt:lpstr>
      <vt:lpstr>材料二：</vt:lpstr>
      <vt:lpstr>PowerPoint 演示文稿</vt:lpstr>
      <vt:lpstr>材料三：</vt:lpstr>
      <vt:lpstr>PowerPoint 演示文稿</vt:lpstr>
      <vt:lpstr>PowerPoint 演示文稿</vt:lpstr>
      <vt:lpstr>PowerPoint 演示文稿</vt:lpstr>
      <vt:lpstr>品读屈原</vt:lpstr>
      <vt:lpstr>中华民族之魂 ——爱国主义</vt:lpstr>
      <vt:lpstr>PowerPoint 演示文稿</vt:lpstr>
      <vt:lpstr>通假字</vt:lpstr>
      <vt:lpstr>PowerPoint 演示文稿</vt:lpstr>
      <vt:lpstr>一词多义</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生命的弧度</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leigege</dc:creator>
  <cp:lastModifiedBy>leigege</cp:lastModifiedBy>
  <cp:revision>53</cp:revision>
  <dcterms:created xsi:type="dcterms:W3CDTF">2015-04-02T05:48:23Z</dcterms:created>
  <dcterms:modified xsi:type="dcterms:W3CDTF">2015-04-07T02:52:45Z</dcterms:modified>
</cp:coreProperties>
</file>