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6" r:id="rId3"/>
    <p:sldId id="280" r:id="rId4"/>
    <p:sldId id="287" r:id="rId5"/>
    <p:sldId id="271" r:id="rId6"/>
    <p:sldId id="284" r:id="rId7"/>
    <p:sldId id="285" r:id="rId8"/>
    <p:sldId id="272" r:id="rId9"/>
    <p:sldId id="273" r:id="rId10"/>
    <p:sldId id="274" r:id="rId11"/>
    <p:sldId id="275" r:id="rId12"/>
    <p:sldId id="262" r:id="rId13"/>
    <p:sldId id="256" r:id="rId14"/>
    <p:sldId id="276" r:id="rId15"/>
    <p:sldId id="277" r:id="rId16"/>
    <p:sldId id="283" r:id="rId17"/>
    <p:sldId id="269" r:id="rId18"/>
    <p:sldId id="278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3" r:id="rId44"/>
    <p:sldId id="314" r:id="rId45"/>
    <p:sldId id="315" r:id="rId46"/>
    <p:sldId id="316" r:id="rId47"/>
    <p:sldId id="317" r:id="rId48"/>
    <p:sldId id="318" r:id="rId49"/>
    <p:sldId id="319" r:id="rId5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252" y="84"/>
      </p:cViewPr>
      <p:guideLst>
        <p:guide orient="horz" pos="2041"/>
        <p:guide pos="362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3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097DB6-DCC9-4D85-922C-9343191C993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4C0B72-7F04-4E5E-A738-DD862B33CEF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4" y="259508"/>
            <a:ext cx="2592467" cy="55291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59508"/>
            <a:ext cx="7585366" cy="55291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4E0BB-A09D-4577-B8E3-98628F4CF43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76104" y="259508"/>
            <a:ext cx="10369868" cy="552914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4" y="5901159"/>
            <a:ext cx="2688484" cy="450012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09" y="5901159"/>
            <a:ext cx="3648657" cy="450012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5901159"/>
            <a:ext cx="2688484" cy="450012"/>
          </a:xfrm>
        </p:spPr>
        <p:txBody>
          <a:bodyPr/>
          <a:lstStyle>
            <a:lvl1pPr>
              <a:defRPr/>
            </a:lvl1pPr>
          </a:lstStyle>
          <a:p>
            <a:fld id="{72FF856D-0BF6-4E88-998E-50DBAA6995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39274B-CE16-4469-958D-0FE58FEAF80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711499-690A-4418-99D7-830CF571CCE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512041"/>
            <a:ext cx="5088916" cy="42766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D1E8AF-5D74-4158-A3F4-AA50855EABE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95DB8A-779E-472C-8561-8334007AFAF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73200D-261B-4424-90CC-B19EE02AEEC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9EA45-D2E0-42C8-B02C-1DB122A3952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8DB88-C9F3-4AB9-9C62-48DA3C34F05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7AC1CB-8484-4F5C-AB2D-4A278D165BE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6104" y="259508"/>
            <a:ext cx="10369868" cy="1080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104" y="1512041"/>
            <a:ext cx="10369868" cy="427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76104" y="5901159"/>
            <a:ext cx="2688484" cy="45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936709" y="5901159"/>
            <a:ext cx="3648657" cy="45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7487" y="5901159"/>
            <a:ext cx="2688484" cy="45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8CF537F-B957-417D-B142-7141DA756C8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20090215041208015651sMiwAqDqL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902524" y="16501"/>
            <a:ext cx="8619552" cy="6463674"/>
          </a:xfrm>
          <a:noFill/>
          <a:ln/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1224533" y="575791"/>
            <a:ext cx="923330" cy="505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r>
              <a:rPr lang="en-US" altLang="zh-CN" sz="4800" b="1" dirty="0" smtClean="0"/>
              <a:t>《</a:t>
            </a:r>
            <a:r>
              <a:rPr lang="zh-CN" altLang="en-US" sz="4800" b="1" dirty="0"/>
              <a:t>世说新语</a:t>
            </a:r>
            <a:r>
              <a:rPr lang="en-US" altLang="zh-CN" sz="4800" b="1" dirty="0"/>
              <a:t>》</a:t>
            </a:r>
            <a:r>
              <a:rPr lang="zh-CN" altLang="en-US" sz="4800" b="1" dirty="0"/>
              <a:t>三</a:t>
            </a:r>
            <a:r>
              <a:rPr lang="zh-CN" altLang="en-US" sz="4800" b="1" dirty="0" smtClean="0"/>
              <a:t>则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F:\完成的背景图\1458780_113153037406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9364" y="311129"/>
            <a:ext cx="3186165" cy="4214842"/>
          </a:xfrm>
          <a:prstGeom prst="rect">
            <a:avLst/>
          </a:prstGeom>
          <a:noFill/>
        </p:spPr>
      </p:pic>
      <p:pic>
        <p:nvPicPr>
          <p:cNvPr id="38917" name="Picture 5" descr="F:\完成的背景图\图片花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312" y="3311525"/>
            <a:ext cx="4643470" cy="2932102"/>
          </a:xfrm>
          <a:prstGeom prst="rect">
            <a:avLst/>
          </a:prstGeom>
          <a:noFill/>
        </p:spPr>
      </p:pic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403187" y="1224034"/>
            <a:ext cx="748934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、开头交代孔融“年十岁”有什么用意？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831815" y="2740021"/>
            <a:ext cx="778674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66FF"/>
                </a:solidFill>
              </a:rPr>
              <a:t>       </a:t>
            </a:r>
            <a:r>
              <a:rPr lang="zh-CN" altLang="en-US" sz="4000" b="1" dirty="0">
                <a:solidFill>
                  <a:srgbClr val="0066FF"/>
                </a:solidFill>
              </a:rPr>
              <a:t>是为了突出他小小年纪就非常聪明，并且机敏善变的特点。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403187" y="389061"/>
            <a:ext cx="48157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 dirty="0"/>
              <a:t>问题引导下的再学习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-96879" y="0"/>
            <a:ext cx="8941108" cy="1080029"/>
          </a:xfrm>
        </p:spPr>
        <p:txBody>
          <a:bodyPr/>
          <a:lstStyle/>
          <a:p>
            <a:r>
              <a:rPr lang="en-US" altLang="zh-CN" sz="3600" b="1" dirty="0">
                <a:solidFill>
                  <a:srgbClr val="0000FF"/>
                </a:solidFill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</a:rPr>
              <a:t>、请你用一句话概括这则故事</a:t>
            </a:r>
            <a:r>
              <a:rPr lang="zh-CN" altLang="en-US" b="1" dirty="0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800"/>
              <a:t>  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864156" y="864023"/>
            <a:ext cx="788389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sz="2800" b="1" dirty="0">
                <a:solidFill>
                  <a:srgbClr val="FF0000"/>
                </a:solidFill>
              </a:rPr>
              <a:t>孔融十岁那年随父亲到洛阳拜访李元礼的故事。</a:t>
            </a:r>
          </a:p>
          <a:p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768139" y="1396539"/>
            <a:ext cx="87030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0066FF"/>
                </a:solidFill>
              </a:rPr>
              <a:t>3</a:t>
            </a:r>
            <a:r>
              <a:rPr lang="zh-CN" altLang="en-US" sz="4000" b="1" dirty="0">
                <a:solidFill>
                  <a:srgbClr val="0066FF"/>
                </a:solidFill>
              </a:rPr>
              <a:t>、文章是如何表现孔文举的聪明的？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1056190" y="2016055"/>
            <a:ext cx="63642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对“亲”的理解；对陈韪的反击。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768139" y="2542570"/>
            <a:ext cx="82397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</a:rPr>
              <a:t>4</a:t>
            </a:r>
            <a:r>
              <a:rPr lang="zh-CN" altLang="en-US" sz="3200" b="1">
                <a:solidFill>
                  <a:srgbClr val="0000FF"/>
                </a:solidFill>
              </a:rPr>
              <a:t>、文章开始时写李元礼的盛名有什么作用？</a:t>
            </a: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1023213" y="3083940"/>
            <a:ext cx="59522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为表现孔文举的聪明做好铺垫。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770140" y="3580597"/>
            <a:ext cx="82397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66FF"/>
                </a:solidFill>
              </a:rPr>
              <a:t>5</a:t>
            </a:r>
            <a:r>
              <a:rPr lang="zh-CN" altLang="en-US" sz="3200" b="1">
                <a:solidFill>
                  <a:srgbClr val="0066FF"/>
                </a:solidFill>
              </a:rPr>
              <a:t>、文章写李元礼及宾客莫不称奇，以及最后</a:t>
            </a:r>
          </a:p>
          <a:p>
            <a:r>
              <a:rPr lang="zh-CN" altLang="en-US" sz="3200" b="1">
                <a:solidFill>
                  <a:srgbClr val="0066FF"/>
                </a:solidFill>
              </a:rPr>
              <a:t>陈韪的表现有什么作用，这属于什么手法？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1073181" y="4734637"/>
            <a:ext cx="7188186" cy="1077218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表现了孔文举聪明机智和应对的敏捷。</a:t>
            </a:r>
          </a:p>
          <a:p>
            <a:r>
              <a:rPr lang="zh-CN" altLang="en-US" sz="3200" b="1" dirty="0">
                <a:solidFill>
                  <a:srgbClr val="FF0000"/>
                </a:solidFill>
              </a:rPr>
              <a:t>侧面衬托</a:t>
            </a:r>
          </a:p>
        </p:txBody>
      </p:sp>
      <p:pic>
        <p:nvPicPr>
          <p:cNvPr id="39947" name="Picture 11" descr="F:\完成的背景图\图片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75813" y="311129"/>
            <a:ext cx="1785950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2" grpId="0"/>
      <p:bldP spid="39944" grpId="0"/>
      <p:bldP spid="399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200542615262248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577184" y="0"/>
            <a:ext cx="4944891" cy="6480175"/>
          </a:xfrm>
          <a:noFill/>
          <a:ln/>
        </p:spPr>
      </p:pic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31749" y="178506"/>
            <a:ext cx="669951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/>
              <a:t>1</a:t>
            </a:r>
            <a:r>
              <a:rPr lang="zh-CN" altLang="en-US" sz="2400" b="1" dirty="0"/>
              <a:t>、你觉得孔融是个怎样的人？ 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en-US" altLang="zh-CN" sz="2400" b="1" dirty="0"/>
              <a:t>2</a:t>
            </a:r>
            <a:r>
              <a:rPr lang="zh-CN" altLang="en-US" sz="2400" b="1" dirty="0"/>
              <a:t>、课文是怎样表现孔融的聪明机智？</a:t>
            </a:r>
            <a:r>
              <a:rPr lang="zh-CN" altLang="en-US" dirty="0"/>
              <a:t> 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256142" y="954071"/>
            <a:ext cx="6147837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（语言描写） </a:t>
            </a:r>
            <a:r>
              <a:rPr lang="zh-CN" altLang="en-US" sz="2400" dirty="0">
                <a:solidFill>
                  <a:srgbClr val="FF0000"/>
                </a:solidFill>
              </a:rPr>
              <a:t/>
            </a:r>
            <a:br>
              <a:rPr lang="zh-CN" altLang="en-US" sz="2400" dirty="0">
                <a:solidFill>
                  <a:srgbClr val="FF0000"/>
                </a:solidFill>
              </a:rPr>
            </a:br>
            <a:r>
              <a:rPr lang="zh-CN" altLang="en-US" sz="2400" b="1" dirty="0"/>
              <a:t>对守门人所言：</a:t>
            </a:r>
          </a:p>
          <a:p>
            <a:r>
              <a:rPr lang="zh-CN" altLang="en-US" sz="2400" b="1" dirty="0"/>
              <a:t>“我是李府君亲”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开始 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b="1" dirty="0"/>
              <a:t>与李元礼对话：</a:t>
            </a:r>
          </a:p>
          <a:p>
            <a:r>
              <a:rPr lang="zh-CN" altLang="en-US" sz="2400" b="1" dirty="0"/>
              <a:t>“昔先君仲尼与君先人，伯阳有师资之尊， 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b="1" dirty="0"/>
              <a:t>是仆与君奕世为通好也”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发展 </a:t>
            </a:r>
            <a:endParaRPr lang="zh-CN" altLang="en-US" sz="2400" dirty="0"/>
          </a:p>
          <a:p>
            <a:r>
              <a:rPr lang="zh-CN" altLang="en-US" sz="2400" b="1" dirty="0"/>
              <a:t>回陈韪之语：</a:t>
            </a:r>
          </a:p>
          <a:p>
            <a:r>
              <a:rPr lang="zh-CN" altLang="en-US" sz="2400" b="1" dirty="0"/>
              <a:t>“想君小时必当了了”</a:t>
            </a:r>
            <a:r>
              <a:rPr lang="en-US" altLang="zh-CN" sz="2400" b="1" dirty="0"/>
              <a:t>——</a:t>
            </a:r>
            <a:r>
              <a:rPr lang="zh-CN" altLang="en-US" sz="2400" b="1" dirty="0"/>
              <a:t>高潮</a:t>
            </a:r>
            <a:endParaRPr lang="zh-CN" altLang="en-US" sz="2400" dirty="0"/>
          </a:p>
          <a:p>
            <a:endParaRPr lang="zh-CN" altLang="en-US" sz="2400" b="1" dirty="0"/>
          </a:p>
          <a:p>
            <a:r>
              <a:rPr lang="zh-CN" altLang="en-US" sz="2400" b="1" dirty="0">
                <a:solidFill>
                  <a:srgbClr val="FF0000"/>
                </a:solidFill>
              </a:rPr>
              <a:t>（侧面烘托） </a:t>
            </a:r>
            <a:endParaRPr lang="zh-CN" altLang="en-US" sz="2400" dirty="0">
              <a:solidFill>
                <a:srgbClr val="FF0000"/>
              </a:solidFill>
            </a:endParaRPr>
          </a:p>
          <a:p>
            <a:r>
              <a:rPr lang="zh-CN" altLang="en-US" sz="2400" b="1" dirty="0"/>
              <a:t> “时李元礼有盛名，为司隶校尉。 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b="1" dirty="0"/>
              <a:t>诣门者，皆俊才清称及中表亲戚乃通。”</a:t>
            </a:r>
          </a:p>
          <a:p>
            <a:r>
              <a:rPr lang="en-US" altLang="zh-CN" sz="2400" b="1" dirty="0"/>
              <a:t>——</a:t>
            </a:r>
            <a:r>
              <a:rPr lang="zh-CN" altLang="en-US" sz="2400" b="1" dirty="0">
                <a:solidFill>
                  <a:srgbClr val="0066FF"/>
                </a:solidFill>
              </a:rPr>
              <a:t>见机行事 </a:t>
            </a:r>
            <a:r>
              <a:rPr lang="zh-CN" altLang="en-US" sz="2400" dirty="0">
                <a:solidFill>
                  <a:srgbClr val="0066FF"/>
                </a:solidFill>
              </a:rPr>
              <a:t/>
            </a:r>
            <a:br>
              <a:rPr lang="zh-CN" altLang="en-US" sz="2400" dirty="0">
                <a:solidFill>
                  <a:srgbClr val="0066FF"/>
                </a:solidFill>
              </a:rPr>
            </a:br>
            <a:r>
              <a:rPr lang="zh-CN" altLang="en-US" sz="2400" b="1" dirty="0"/>
              <a:t>“元礼及宾客莫不奇之。”</a:t>
            </a:r>
            <a:r>
              <a:rPr lang="en-US" altLang="zh-CN" sz="2400" b="1" dirty="0"/>
              <a:t>——</a:t>
            </a:r>
            <a:r>
              <a:rPr lang="zh-CN" altLang="en-US" sz="2400" b="1" dirty="0">
                <a:solidFill>
                  <a:srgbClr val="0066FF"/>
                </a:solidFill>
              </a:rPr>
              <a:t>推理奇特 </a:t>
            </a:r>
            <a:r>
              <a:rPr lang="zh-CN" altLang="en-US" sz="2400" dirty="0">
                <a:solidFill>
                  <a:srgbClr val="0066FF"/>
                </a:solidFill>
              </a:rPr>
              <a:t/>
            </a:r>
            <a:br>
              <a:rPr lang="zh-CN" altLang="en-US" sz="2400" dirty="0">
                <a:solidFill>
                  <a:srgbClr val="0066FF"/>
                </a:solidFill>
              </a:rPr>
            </a:br>
            <a:r>
              <a:rPr lang="zh-CN" altLang="en-US" sz="2400" b="1" dirty="0"/>
              <a:t>“韪大踧踖。”</a:t>
            </a:r>
            <a:r>
              <a:rPr lang="en-US" altLang="zh-CN" sz="2400" b="1" dirty="0"/>
              <a:t>——</a:t>
            </a:r>
            <a:r>
              <a:rPr lang="zh-CN" altLang="en-US" sz="2400" b="1" dirty="0">
                <a:solidFill>
                  <a:srgbClr val="0066FF"/>
                </a:solidFill>
              </a:rPr>
              <a:t>话锋犀利</a:t>
            </a:r>
            <a:r>
              <a:rPr lang="zh-CN" altLang="en-US" sz="2400" dirty="0">
                <a:solidFill>
                  <a:srgbClr val="0066FF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5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53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b2649bf1b6c659235deb3773b6f38099_view_69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215121" y="-46060"/>
            <a:ext cx="5306955" cy="5643602"/>
          </a:xfrm>
          <a:noFill/>
          <a:ln/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331749" y="228007"/>
            <a:ext cx="571504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en-US" altLang="zh-CN" sz="2400" b="1" dirty="0"/>
          </a:p>
          <a:p>
            <a:r>
              <a:rPr lang="en-US" altLang="zh-CN" sz="2400" b="1" dirty="0">
                <a:solidFill>
                  <a:srgbClr val="0066FF"/>
                </a:solidFill>
              </a:rPr>
              <a:t>① </a:t>
            </a:r>
            <a:r>
              <a:rPr lang="zh-CN" altLang="en-US" sz="2400" b="1" dirty="0">
                <a:solidFill>
                  <a:srgbClr val="0066FF"/>
                </a:solidFill>
              </a:rPr>
              <a:t>陈韪讥笑孔融时的心理活动是怎样？ </a:t>
            </a:r>
            <a:r>
              <a:rPr lang="zh-CN" altLang="en-US" sz="2400" dirty="0">
                <a:solidFill>
                  <a:srgbClr val="0066FF"/>
                </a:solidFill>
              </a:rPr>
              <a:t/>
            </a:r>
            <a:br>
              <a:rPr lang="zh-CN" altLang="en-US" sz="2400" dirty="0">
                <a:solidFill>
                  <a:srgbClr val="0066FF"/>
                </a:solidFill>
              </a:rPr>
            </a:br>
            <a:r>
              <a:rPr lang="zh-CN" altLang="en-US" sz="2400" b="1" dirty="0"/>
              <a:t>  </a:t>
            </a:r>
          </a:p>
          <a:p>
            <a:r>
              <a:rPr lang="zh-CN" altLang="en-US" sz="2400" b="1" dirty="0"/>
              <a:t> “哼，一个乳臭未干的孩子，有什么了不起？</a:t>
            </a:r>
          </a:p>
          <a:p>
            <a:r>
              <a:rPr lang="zh-CN" altLang="en-US" sz="2400" b="1" dirty="0"/>
              <a:t>现在虽然聪明，也别得意太早了，长大后未</a:t>
            </a:r>
          </a:p>
          <a:p>
            <a:r>
              <a:rPr lang="zh-CN" altLang="en-US" sz="2400" b="1" dirty="0"/>
              <a:t>必就有出息。” 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b="1" dirty="0"/>
              <a:t>   </a:t>
            </a:r>
          </a:p>
          <a:p>
            <a:endParaRPr lang="zh-CN" altLang="en-US" sz="2400" b="1" dirty="0"/>
          </a:p>
          <a:p>
            <a:r>
              <a:rPr lang="zh-CN" altLang="en-US" sz="2400" b="1" dirty="0" smtClean="0">
                <a:solidFill>
                  <a:srgbClr val="0066FF"/>
                </a:solidFill>
              </a:rPr>
              <a:t>② </a:t>
            </a:r>
            <a:r>
              <a:rPr lang="zh-CN" altLang="en-US" sz="2400" b="1" dirty="0">
                <a:solidFill>
                  <a:srgbClr val="0066FF"/>
                </a:solidFill>
              </a:rPr>
              <a:t>孔融为什么要说“想君小时必当了了”？</a:t>
            </a:r>
          </a:p>
          <a:p>
            <a:r>
              <a:rPr lang="zh-CN" altLang="en-US" sz="2400" b="1" dirty="0">
                <a:solidFill>
                  <a:srgbClr val="0066FF"/>
                </a:solidFill>
              </a:rPr>
              <a:t>这句话的言外之意是什么？ 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b="1" dirty="0"/>
              <a:t>   </a:t>
            </a:r>
          </a:p>
          <a:p>
            <a:r>
              <a:rPr lang="zh-CN" altLang="en-US" sz="2400" b="1" dirty="0"/>
              <a:t>出言不逊，意在反击陈韪。</a:t>
            </a:r>
          </a:p>
          <a:p>
            <a:r>
              <a:rPr lang="zh-CN" altLang="en-US" sz="2400" b="1" dirty="0"/>
              <a:t>言外之意是“你很不聪明，你太笨。”</a:t>
            </a:r>
            <a:r>
              <a:rPr lang="zh-CN" alt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248225" y="640518"/>
            <a:ext cx="97937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/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760378" y="432012"/>
            <a:ext cx="100895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C00000"/>
                </a:solidFill>
              </a:rPr>
              <a:t>6</a:t>
            </a:r>
            <a:r>
              <a:rPr lang="zh-CN" altLang="en-US" sz="4000" b="1" dirty="0">
                <a:solidFill>
                  <a:srgbClr val="C00000"/>
                </a:solidFill>
              </a:rPr>
              <a:t>、</a:t>
            </a:r>
            <a:r>
              <a:rPr lang="en-US" altLang="zh-CN" sz="4000" b="1" dirty="0">
                <a:solidFill>
                  <a:srgbClr val="C00000"/>
                </a:solidFill>
              </a:rPr>
              <a:t>《</a:t>
            </a:r>
            <a:r>
              <a:rPr lang="zh-CN" altLang="en-US" sz="4000" b="1" dirty="0">
                <a:solidFill>
                  <a:srgbClr val="C00000"/>
                </a:solidFill>
              </a:rPr>
              <a:t>小时了了</a:t>
            </a:r>
            <a:r>
              <a:rPr lang="en-US" altLang="zh-CN" sz="4000" b="1" dirty="0">
                <a:solidFill>
                  <a:srgbClr val="C00000"/>
                </a:solidFill>
              </a:rPr>
              <a:t>》</a:t>
            </a:r>
            <a:r>
              <a:rPr lang="zh-CN" altLang="en-US" sz="4000" b="1" dirty="0">
                <a:solidFill>
                  <a:srgbClr val="C00000"/>
                </a:solidFill>
              </a:rPr>
              <a:t>中，你认为陈韪的话有没有道理？为什么？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4903781" y="1800049"/>
            <a:ext cx="10001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/>
              <a:t>有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4689467" y="1800049"/>
            <a:ext cx="587243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2060"/>
                </a:solidFill>
              </a:rPr>
              <a:t>        </a:t>
            </a:r>
            <a:r>
              <a:rPr lang="zh-CN" altLang="en-US" sz="4000" b="1" dirty="0">
                <a:solidFill>
                  <a:srgbClr val="002060"/>
                </a:solidFill>
              </a:rPr>
              <a:t>因为一个人“小时了了”很大程度是因为其天赋甚高，而这个人要有所成就的话，光    靠天赋是不够的，还要有后天的努力及其他方面的因素。</a:t>
            </a:r>
          </a:p>
        </p:txBody>
      </p:sp>
      <p:pic>
        <p:nvPicPr>
          <p:cNvPr id="40966" name="Picture 6" descr="F:\完成的背景图\t01c36b15f338d2c86b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311" y="1811327"/>
            <a:ext cx="4357718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0" name="Picture 6" descr="F:\完成的背景图\t0177e2e82e6a56cdf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749" y="4525971"/>
            <a:ext cx="7358114" cy="1643074"/>
          </a:xfrm>
          <a:prstGeom prst="rect">
            <a:avLst/>
          </a:prstGeom>
          <a:noFill/>
        </p:spPr>
      </p:pic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056190" y="981595"/>
            <a:ext cx="998579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</a:rPr>
              <a:t>8</a:t>
            </a:r>
            <a:r>
              <a:rPr lang="zh-CN" altLang="en-US" sz="4000" b="1">
                <a:solidFill>
                  <a:srgbClr val="FF0000"/>
                </a:solidFill>
              </a:rPr>
              <a:t>、文中哪个字体现了宾客对小孔融的看法？为什么会有这种看法？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440259" y="2213128"/>
            <a:ext cx="9121643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是因为孔融只有十岁竟然能说出“昔先君仲尼与君先人伯阳有师资之尊是仆与君奕世之通好也。”这样的话，可见他不仅天资聪颖，而且饱读诗书，极具思辨才华。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288052" y="341077"/>
            <a:ext cx="2242922" cy="707886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/>
              <a:t>达标检测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260707" y="1882765"/>
            <a:ext cx="6980611" cy="3357586"/>
          </a:xfrm>
        </p:spPr>
        <p:txBody>
          <a:bodyPr/>
          <a:lstStyle/>
          <a:p>
            <a:r>
              <a:rPr lang="zh-CN" altLang="en-US" sz="4800" b="1" dirty="0">
                <a:solidFill>
                  <a:srgbClr val="008000"/>
                </a:solidFill>
              </a:rPr>
              <a:t>小时了了：指人不能因为少年时聪明而断定他日后定有作为。 </a:t>
            </a:r>
          </a:p>
        </p:txBody>
      </p:sp>
      <p:pic>
        <p:nvPicPr>
          <p:cNvPr id="49155" name="Picture 3" descr="F:\完成的背景图\思考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749" y="2158814"/>
            <a:ext cx="2286016" cy="4057835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7501" y="311129"/>
            <a:ext cx="10369868" cy="3143272"/>
          </a:xfrm>
        </p:spPr>
        <p:txBody>
          <a:bodyPr/>
          <a:lstStyle/>
          <a:p>
            <a:endParaRPr lang="en-US" altLang="zh-CN" dirty="0"/>
          </a:p>
          <a:p>
            <a:pPr>
              <a:buNone/>
            </a:pPr>
            <a:r>
              <a:rPr lang="zh-CN" altLang="en-US" b="1" dirty="0"/>
              <a:t>再次朗读课文并对课文进行总结和拓展</a:t>
            </a:r>
          </a:p>
          <a:p>
            <a:endParaRPr lang="zh-CN" altLang="en-US" b="1" dirty="0"/>
          </a:p>
          <a:p>
            <a:pPr>
              <a:buNone/>
            </a:pPr>
            <a:r>
              <a:rPr lang="zh-CN" altLang="en-US" b="1" dirty="0" smtClean="0"/>
              <a:t>本文</a:t>
            </a:r>
            <a:r>
              <a:rPr lang="zh-CN" altLang="en-US" b="1" dirty="0"/>
              <a:t>记述了孔融拜访李元礼的事情，通过个性化的语言描写和层层烘托的手法，表现了孔融的聪敏机智</a:t>
            </a:r>
          </a:p>
        </p:txBody>
      </p:sp>
      <p:pic>
        <p:nvPicPr>
          <p:cNvPr id="31748" name="Picture 4" descr="F:\完成的背景图\7121316910796354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749" y="3454401"/>
            <a:ext cx="9858444" cy="2828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002060"/>
                </a:solidFill>
              </a:rPr>
              <a:t>板书设计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104" y="1512041"/>
            <a:ext cx="10369868" cy="3442558"/>
          </a:xfrm>
        </p:spPr>
        <p:txBody>
          <a:bodyPr/>
          <a:lstStyle/>
          <a:p>
            <a:r>
              <a:rPr lang="en-US" altLang="zh-CN" dirty="0"/>
              <a:t>  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704847" y="1656045"/>
            <a:ext cx="121379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/>
              <a:t>孔融</a:t>
            </a:r>
          </a:p>
          <a:p>
            <a:r>
              <a:rPr lang="zh-CN" altLang="en-US" sz="4000" b="1"/>
              <a:t>天资</a:t>
            </a:r>
          </a:p>
          <a:p>
            <a:r>
              <a:rPr lang="zh-CN" altLang="en-US" sz="4000" b="1"/>
              <a:t>聪颖</a:t>
            </a:r>
          </a:p>
          <a:p>
            <a:r>
              <a:rPr lang="zh-CN" altLang="en-US" sz="4000" b="1"/>
              <a:t>机智</a:t>
            </a:r>
          </a:p>
          <a:p>
            <a:r>
              <a:rPr lang="zh-CN" altLang="en-US" sz="4000" b="1"/>
              <a:t>善辩</a:t>
            </a:r>
          </a:p>
          <a:p>
            <a:endParaRPr lang="en-US" altLang="zh-CN" sz="4000" b="1"/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288052" y="1512041"/>
            <a:ext cx="31101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/>
              <a:t>10</a:t>
            </a:r>
            <a:r>
              <a:rPr lang="zh-CN" altLang="en-US" sz="2800" b="1"/>
              <a:t>岁突出年龄之小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6337141" y="1368037"/>
            <a:ext cx="34307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李元礼的盛名做铺垫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768138" y="2736074"/>
            <a:ext cx="2709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/>
              <a:t>对“亲”的解释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768138" y="4104111"/>
            <a:ext cx="23487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对陈韪的反击</a:t>
            </a: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7681383" y="4104111"/>
            <a:ext cx="19880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陈韪的表现</a:t>
            </a: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7393331" y="2520068"/>
            <a:ext cx="27093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/>
              <a:t>李元礼及众宾客</a:t>
            </a:r>
          </a:p>
          <a:p>
            <a:r>
              <a:rPr lang="zh-CN" altLang="en-US" sz="2800" b="1"/>
              <a:t>的称奇</a:t>
            </a:r>
          </a:p>
        </p:txBody>
      </p:sp>
      <p:sp>
        <p:nvSpPr>
          <p:cNvPr id="43019" name="AutoShape 11"/>
          <p:cNvSpPr>
            <a:spLocks/>
          </p:cNvSpPr>
          <p:nvPr/>
        </p:nvSpPr>
        <p:spPr bwMode="auto">
          <a:xfrm>
            <a:off x="3648657" y="2952080"/>
            <a:ext cx="192035" cy="1368037"/>
          </a:xfrm>
          <a:prstGeom prst="rightBrace">
            <a:avLst>
              <a:gd name="adj1" fmla="val 79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4008647" y="3124585"/>
            <a:ext cx="800219" cy="110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4000" b="1"/>
              <a:t>正面</a:t>
            </a:r>
          </a:p>
        </p:txBody>
      </p:sp>
      <p:sp>
        <p:nvSpPr>
          <p:cNvPr id="43021" name="AutoShape 13"/>
          <p:cNvSpPr>
            <a:spLocks/>
          </p:cNvSpPr>
          <p:nvPr/>
        </p:nvSpPr>
        <p:spPr bwMode="auto">
          <a:xfrm>
            <a:off x="7105280" y="2952080"/>
            <a:ext cx="384069" cy="1512041"/>
          </a:xfrm>
          <a:prstGeom prst="leftBrace">
            <a:avLst>
              <a:gd name="adj1" fmla="val 4375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6601114" y="3124585"/>
            <a:ext cx="800219" cy="110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4000" b="1"/>
              <a:t>侧面</a:t>
            </a:r>
          </a:p>
        </p:txBody>
      </p:sp>
      <p:pic>
        <p:nvPicPr>
          <p:cNvPr id="43023" name="Picture 15" descr="F:\完成的背景图\图片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0839" y="5597541"/>
            <a:ext cx="3668712" cy="855662"/>
          </a:xfrm>
          <a:prstGeom prst="rect">
            <a:avLst/>
          </a:prstGeom>
          <a:noFill/>
        </p:spPr>
      </p:pic>
      <p:pic>
        <p:nvPicPr>
          <p:cNvPr id="43024" name="Picture 16" descr="F:\完成的背景图\图片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4045" y="5597541"/>
            <a:ext cx="3668712" cy="855662"/>
          </a:xfrm>
          <a:prstGeom prst="rect">
            <a:avLst/>
          </a:prstGeom>
          <a:noFill/>
        </p:spPr>
      </p:pic>
      <p:pic>
        <p:nvPicPr>
          <p:cNvPr id="43025" name="Picture 17" descr="F:\完成的背景图\图片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89137" y="5597541"/>
            <a:ext cx="3668712" cy="855662"/>
          </a:xfrm>
          <a:prstGeom prst="rect">
            <a:avLst/>
          </a:prstGeom>
          <a:noFill/>
        </p:spPr>
      </p:pic>
      <p:pic>
        <p:nvPicPr>
          <p:cNvPr id="43026" name="Picture 18" descr="F:\完成的背景图\图片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597541"/>
            <a:ext cx="3668712" cy="855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  <p:bldP spid="43015" grpId="0"/>
      <p:bldP spid="43016" grpId="0"/>
      <p:bldP spid="43017" grpId="0"/>
      <p:bldP spid="43018" grpId="0"/>
      <p:bldP spid="43019" grpId="0" animBg="1"/>
      <p:bldP spid="43020" grpId="0"/>
      <p:bldP spid="43021" grpId="0" animBg="1"/>
      <p:bldP spid="430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 noChangeArrowheads="1"/>
          </p:cNvSpPr>
          <p:nvPr>
            <p:ph type="ctrTitle"/>
          </p:nvPr>
        </p:nvSpPr>
        <p:spPr>
          <a:xfrm>
            <a:off x="-1" y="0"/>
            <a:ext cx="11522075" cy="2088585"/>
          </a:xfrm>
          <a:solidFill>
            <a:srgbClr val="FFC000"/>
          </a:solidFill>
          <a:ln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4800" dirty="0">
                <a:latin typeface="Calibri" pitchFamily="34" charset="0"/>
                <a:ea typeface="宋体" charset="-122"/>
              </a:rPr>
              <a:t/>
            </a:r>
            <a:br>
              <a:rPr lang="zh-CN" altLang="en-US" sz="4800" dirty="0">
                <a:latin typeface="Calibri" pitchFamily="34" charset="0"/>
                <a:ea typeface="宋体" charset="-122"/>
              </a:rPr>
            </a:br>
            <a:r>
              <a:rPr lang="zh-CN" altLang="en-US" sz="4800" dirty="0">
                <a:latin typeface="Calibri" pitchFamily="34" charset="0"/>
                <a:ea typeface="宋体" charset="-122"/>
              </a:rPr>
              <a:t>荀巨伯远看友人疾                                                                                               </a:t>
            </a:r>
            <a:br>
              <a:rPr lang="zh-CN" altLang="en-US" sz="4800" dirty="0">
                <a:latin typeface="Calibri" pitchFamily="34" charset="0"/>
                <a:ea typeface="宋体" charset="-122"/>
              </a:rPr>
            </a:br>
            <a:r>
              <a:rPr lang="zh-CN" altLang="en-US" sz="4800" dirty="0">
                <a:latin typeface="Calibri" pitchFamily="34" charset="0"/>
                <a:ea typeface="宋体" charset="-122"/>
              </a:rPr>
              <a:t>                                                        </a:t>
            </a:r>
            <a:r>
              <a:rPr altLang="zh-CN" sz="2844" dirty="0">
                <a:latin typeface="Calibri" pitchFamily="34" charset="0"/>
                <a:ea typeface="宋体" charset="-122"/>
              </a:rPr>
              <a:t>《</a:t>
            </a:r>
            <a:r>
              <a:rPr lang="zh-CN" altLang="en-US" sz="2844" dirty="0">
                <a:latin typeface="Calibri" pitchFamily="34" charset="0"/>
                <a:ea typeface="宋体" charset="-122"/>
              </a:rPr>
              <a:t>世说新语</a:t>
            </a:r>
            <a:r>
              <a:rPr altLang="zh-CN" sz="2844" dirty="0">
                <a:latin typeface="Calibri" pitchFamily="34" charset="0"/>
                <a:ea typeface="宋体" charset="-122"/>
              </a:rPr>
              <a:t>》</a:t>
            </a:r>
          </a:p>
        </p:txBody>
      </p:sp>
      <p:pic>
        <p:nvPicPr>
          <p:cNvPr id="13314" name="Picture 4" descr="u=1571119477,327567182&amp;fm=23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2088585"/>
            <a:ext cx="11522075" cy="4391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4584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46129" y="259508"/>
            <a:ext cx="4500594" cy="1080029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</a:rPr>
              <a:t>刘义庆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1750" y="1584043"/>
            <a:ext cx="6293444" cy="396010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0066FF"/>
                </a:solidFill>
              </a:rPr>
              <a:t>刘义庆（</a:t>
            </a:r>
            <a:r>
              <a:rPr lang="en-US" altLang="zh-CN" b="1" dirty="0">
                <a:solidFill>
                  <a:srgbClr val="0066FF"/>
                </a:solidFill>
              </a:rPr>
              <a:t>403</a:t>
            </a:r>
            <a:r>
              <a:rPr lang="zh-CN" altLang="en-US" b="1" dirty="0">
                <a:solidFill>
                  <a:srgbClr val="0066FF"/>
                </a:solidFill>
              </a:rPr>
              <a:t>年－</a:t>
            </a:r>
            <a:r>
              <a:rPr lang="en-US" altLang="zh-CN" b="1" dirty="0">
                <a:solidFill>
                  <a:srgbClr val="0066FF"/>
                </a:solidFill>
              </a:rPr>
              <a:t>444</a:t>
            </a:r>
            <a:r>
              <a:rPr lang="zh-CN" altLang="en-US" b="1" dirty="0">
                <a:solidFill>
                  <a:srgbClr val="0066FF"/>
                </a:solidFill>
              </a:rPr>
              <a:t>年），彭城（今江苏徐州市）人，刘宋宗室，武帝刘裕之侄，袭临川王。曾任南兖州刺史、荆州刺史等官。清正有绩，好学，喜爱文士，同当时有名的名士袁淑、何长瑜、鲍照等都有交往。后因疾病还京师，卒年四十一。曾集士人作</a:t>
            </a:r>
            <a:r>
              <a:rPr lang="en-US" altLang="zh-CN" b="1" dirty="0">
                <a:solidFill>
                  <a:srgbClr val="0066FF"/>
                </a:solidFill>
              </a:rPr>
              <a:t>《</a:t>
            </a:r>
            <a:r>
              <a:rPr lang="zh-CN" altLang="en-US" b="1" dirty="0">
                <a:solidFill>
                  <a:srgbClr val="0066FF"/>
                </a:solidFill>
              </a:rPr>
              <a:t>世说新语</a:t>
            </a:r>
            <a:r>
              <a:rPr lang="en-US" altLang="zh-CN" b="1" dirty="0">
                <a:solidFill>
                  <a:srgbClr val="0066FF"/>
                </a:solidFill>
              </a:rPr>
              <a:t>》</a:t>
            </a:r>
            <a:r>
              <a:rPr lang="zh-CN" altLang="en-US" b="1" dirty="0">
                <a:solidFill>
                  <a:srgbClr val="0066FF"/>
                </a:solidFill>
              </a:rPr>
              <a:t>、</a:t>
            </a:r>
            <a:r>
              <a:rPr lang="en-US" altLang="zh-CN" b="1" dirty="0">
                <a:solidFill>
                  <a:srgbClr val="0066FF"/>
                </a:solidFill>
              </a:rPr>
              <a:t>《</a:t>
            </a:r>
            <a:r>
              <a:rPr lang="zh-CN" altLang="en-US" b="1" dirty="0">
                <a:solidFill>
                  <a:srgbClr val="0066FF"/>
                </a:solidFill>
              </a:rPr>
              <a:t>幽明录</a:t>
            </a:r>
            <a:r>
              <a:rPr lang="en-US" altLang="zh-CN" b="1" dirty="0">
                <a:solidFill>
                  <a:srgbClr val="0066FF"/>
                </a:solidFill>
              </a:rPr>
              <a:t>》</a:t>
            </a:r>
            <a:r>
              <a:rPr lang="zh-CN" altLang="en-US" b="1" dirty="0">
                <a:solidFill>
                  <a:srgbClr val="0066FF"/>
                </a:solidFill>
              </a:rPr>
              <a:t>等书。 </a:t>
            </a:r>
          </a:p>
        </p:txBody>
      </p:sp>
      <p:pic>
        <p:nvPicPr>
          <p:cNvPr id="52229" name="Picture 5" descr="t01f4b197bfc66005d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1169" y="311129"/>
            <a:ext cx="4492785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638926" y="186005"/>
            <a:ext cx="8442228" cy="22320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原文：</a:t>
            </a:r>
            <a:endParaRPr lang="en-US" altLang="zh-CN" dirty="0" smtClean="0"/>
          </a:p>
          <a:p>
            <a:pPr marL="0" indent="0" algn="just">
              <a:lnSpc>
                <a:spcPct val="90000"/>
              </a:lnSpc>
              <a:buNone/>
            </a:pPr>
            <a:r>
              <a:rPr lang="zh-CN" altLang="en-US" dirty="0" smtClean="0"/>
              <a:t>荀巨伯远看友人</a:t>
            </a:r>
            <a:r>
              <a:rPr lang="zh-CN" altLang="en-US" b="1" dirty="0" smtClean="0">
                <a:solidFill>
                  <a:srgbClr val="FF0066"/>
                </a:solidFill>
              </a:rPr>
              <a:t>疾</a:t>
            </a:r>
            <a:r>
              <a:rPr lang="zh-CN" altLang="en-US" dirty="0" smtClean="0"/>
              <a:t>，</a:t>
            </a:r>
            <a:r>
              <a:rPr lang="zh-CN" altLang="en-US" b="1" dirty="0" smtClean="0">
                <a:solidFill>
                  <a:srgbClr val="FF0066"/>
                </a:solidFill>
              </a:rPr>
              <a:t>值</a:t>
            </a:r>
            <a:r>
              <a:rPr lang="zh-CN" altLang="en-US" dirty="0" smtClean="0"/>
              <a:t>胡贼</a:t>
            </a:r>
            <a:r>
              <a:rPr lang="zh-CN" altLang="en-US" b="1" dirty="0" smtClean="0">
                <a:solidFill>
                  <a:srgbClr val="FF0066"/>
                </a:solidFill>
              </a:rPr>
              <a:t>攻郡</a:t>
            </a:r>
            <a:r>
              <a:rPr lang="zh-CN" altLang="en-US" dirty="0" smtClean="0"/>
              <a:t>，友人</a:t>
            </a:r>
            <a:r>
              <a:rPr lang="zh-CN" altLang="en-US" b="1" dirty="0" smtClean="0">
                <a:solidFill>
                  <a:srgbClr val="FF0066"/>
                </a:solidFill>
              </a:rPr>
              <a:t>语</a:t>
            </a:r>
            <a:r>
              <a:rPr lang="zh-CN" altLang="en-US" dirty="0" smtClean="0"/>
              <a:t>巨伯曰：“</a:t>
            </a:r>
            <a:r>
              <a:rPr lang="zh-CN" altLang="en-US" b="1" dirty="0" smtClean="0">
                <a:solidFill>
                  <a:srgbClr val="FF0066"/>
                </a:solidFill>
              </a:rPr>
              <a:t>吾</a:t>
            </a:r>
            <a:r>
              <a:rPr lang="zh-CN" altLang="en-US" dirty="0" smtClean="0"/>
              <a:t>今死矣，子可</a:t>
            </a:r>
            <a:r>
              <a:rPr lang="zh-CN" altLang="en-US" b="1" dirty="0" smtClean="0">
                <a:solidFill>
                  <a:srgbClr val="FF0066"/>
                </a:solidFill>
              </a:rPr>
              <a:t>去</a:t>
            </a:r>
            <a:r>
              <a:rPr lang="zh-CN" altLang="en-US" dirty="0" smtClean="0"/>
              <a:t>。”巨伯曰：“远来相视，子</a:t>
            </a:r>
            <a:r>
              <a:rPr lang="zh-CN" altLang="en-US" b="1" dirty="0" smtClean="0">
                <a:solidFill>
                  <a:srgbClr val="FF0066"/>
                </a:solidFill>
              </a:rPr>
              <a:t>令</a:t>
            </a:r>
            <a:r>
              <a:rPr lang="zh-CN" altLang="en-US" dirty="0" smtClean="0"/>
              <a:t>吾去；</a:t>
            </a:r>
            <a:r>
              <a:rPr lang="zh-CN" altLang="en-US" b="1" dirty="0" smtClean="0">
                <a:solidFill>
                  <a:srgbClr val="FF0066"/>
                </a:solidFill>
              </a:rPr>
              <a:t>败义</a:t>
            </a:r>
            <a:r>
              <a:rPr lang="zh-CN" altLang="en-US" dirty="0" smtClean="0"/>
              <a:t>以求生，岂荀巨伯所行邪？</a:t>
            </a:r>
            <a:r>
              <a:rPr lang="zh-CN" altLang="en-US" sz="3402" dirty="0"/>
              <a:t>”</a:t>
            </a:r>
            <a:endParaRPr lang="zh-CN" altLang="en-US" sz="3402" dirty="0">
              <a:solidFill>
                <a:srgbClr val="FF0066"/>
              </a:solidFill>
            </a:endParaRPr>
          </a:p>
          <a:p>
            <a:pPr marL="0" indent="0" algn="just">
              <a:lnSpc>
                <a:spcPct val="90000"/>
              </a:lnSpc>
              <a:buNone/>
            </a:pPr>
            <a:endParaRPr lang="en-US" altLang="zh-CN" sz="2646" b="1" dirty="0">
              <a:solidFill>
                <a:srgbClr val="0070C0"/>
              </a:solidFill>
            </a:endParaRPr>
          </a:p>
        </p:txBody>
      </p:sp>
      <p:sp>
        <p:nvSpPr>
          <p:cNvPr id="16389" name="文本框 16388"/>
          <p:cNvSpPr txBox="1">
            <a:spLocks noChangeArrowheads="1"/>
          </p:cNvSpPr>
          <p:nvPr/>
        </p:nvSpPr>
        <p:spPr bwMode="auto">
          <a:xfrm>
            <a:off x="1872932" y="2679072"/>
            <a:ext cx="7920214" cy="1139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68">
                <a:solidFill>
                  <a:srgbClr val="FF0066"/>
                </a:solidFill>
                <a:latin typeface="Arial" panose="020B0604020202020204" pitchFamily="34" charset="0"/>
              </a:rPr>
              <a:t>疾</a:t>
            </a:r>
            <a:r>
              <a:rPr lang="zh-CN" altLang="en-US" sz="2268">
                <a:latin typeface="Arial" panose="020B0604020202020204" pitchFamily="34" charset="0"/>
              </a:rPr>
              <a:t>：病。   </a:t>
            </a:r>
            <a:r>
              <a:rPr lang="zh-CN" altLang="en-US" sz="2268">
                <a:solidFill>
                  <a:srgbClr val="FF0066"/>
                </a:solidFill>
                <a:latin typeface="Arial" panose="020B0604020202020204" pitchFamily="34" charset="0"/>
              </a:rPr>
              <a:t>值</a:t>
            </a:r>
            <a:r>
              <a:rPr lang="zh-CN" altLang="en-US" sz="2268">
                <a:latin typeface="Arial" panose="020B0604020202020204" pitchFamily="34" charset="0"/>
              </a:rPr>
              <a:t>：遇到。     </a:t>
            </a:r>
            <a:r>
              <a:rPr lang="zh-CN" altLang="en-US" sz="2268">
                <a:solidFill>
                  <a:srgbClr val="FF0066"/>
                </a:solidFill>
                <a:latin typeface="Arial" panose="020B0604020202020204" pitchFamily="34" charset="0"/>
              </a:rPr>
              <a:t>攻郡</a:t>
            </a:r>
            <a:r>
              <a:rPr lang="zh-CN" altLang="en-US" sz="2268">
                <a:latin typeface="Arial" panose="020B0604020202020204" pitchFamily="34" charset="0"/>
              </a:rPr>
              <a:t>：攻打郡城。      </a:t>
            </a:r>
            <a:r>
              <a:rPr lang="zh-CN" altLang="en-US" sz="2268">
                <a:solidFill>
                  <a:srgbClr val="FF0066"/>
                </a:solidFill>
                <a:latin typeface="Arial" panose="020B0604020202020204" pitchFamily="34" charset="0"/>
              </a:rPr>
              <a:t>语</a:t>
            </a:r>
            <a:r>
              <a:rPr lang="zh-CN" altLang="en-US" sz="2268">
                <a:latin typeface="Arial" panose="020B0604020202020204" pitchFamily="34" charset="0"/>
              </a:rPr>
              <a:t>：告诉。      </a:t>
            </a:r>
          </a:p>
          <a:p>
            <a:r>
              <a:rPr lang="zh-CN" altLang="en-US" sz="2268">
                <a:solidFill>
                  <a:srgbClr val="FF0066"/>
                </a:solidFill>
                <a:latin typeface="Arial" panose="020B0604020202020204" pitchFamily="34" charset="0"/>
              </a:rPr>
              <a:t>吾</a:t>
            </a:r>
            <a:r>
              <a:rPr lang="zh-CN" altLang="en-US" sz="2268">
                <a:latin typeface="Arial" panose="020B0604020202020204" pitchFamily="34" charset="0"/>
              </a:rPr>
              <a:t>：我 。        </a:t>
            </a:r>
            <a:r>
              <a:rPr lang="zh-CN" altLang="en-US" sz="2268">
                <a:solidFill>
                  <a:srgbClr val="FF0066"/>
                </a:solidFill>
                <a:latin typeface="Arial" panose="020B0604020202020204" pitchFamily="34" charset="0"/>
              </a:rPr>
              <a:t>去</a:t>
            </a:r>
            <a:r>
              <a:rPr lang="zh-CN" altLang="en-US" sz="2268">
                <a:latin typeface="Arial" panose="020B0604020202020204" pitchFamily="34" charset="0"/>
              </a:rPr>
              <a:t>：离开。        </a:t>
            </a:r>
            <a:r>
              <a:rPr lang="zh-CN" altLang="en-US" sz="2268">
                <a:solidFill>
                  <a:srgbClr val="FF0066"/>
                </a:solidFill>
                <a:latin typeface="Arial" panose="020B0604020202020204" pitchFamily="34" charset="0"/>
              </a:rPr>
              <a:t>令</a:t>
            </a:r>
            <a:r>
              <a:rPr lang="zh-CN" altLang="en-US" sz="2268">
                <a:latin typeface="Arial" panose="020B0604020202020204" pitchFamily="34" charset="0"/>
              </a:rPr>
              <a:t>：要求。     </a:t>
            </a:r>
          </a:p>
          <a:p>
            <a:r>
              <a:rPr lang="zh-CN" altLang="en-US" sz="2268">
                <a:latin typeface="Arial" panose="020B0604020202020204" pitchFamily="34" charset="0"/>
              </a:rPr>
              <a:t> </a:t>
            </a:r>
            <a:r>
              <a:rPr lang="zh-CN" altLang="en-US" sz="2268">
                <a:solidFill>
                  <a:srgbClr val="FF0066"/>
                </a:solidFill>
                <a:latin typeface="Arial" panose="020B0604020202020204" pitchFamily="34" charset="0"/>
              </a:rPr>
              <a:t>败义</a:t>
            </a:r>
            <a:r>
              <a:rPr lang="zh-CN" altLang="en-US" sz="2268">
                <a:latin typeface="Arial" panose="020B0604020202020204" pitchFamily="34" charset="0"/>
              </a:rPr>
              <a:t>：败 ，败坏；义， 道德规范。败义，损害道义。</a:t>
            </a:r>
          </a:p>
        </p:txBody>
      </p:sp>
      <p:sp>
        <p:nvSpPr>
          <p:cNvPr id="16390" name="文本框 16389"/>
          <p:cNvSpPr txBox="1">
            <a:spLocks noChangeArrowheads="1"/>
          </p:cNvSpPr>
          <p:nvPr/>
        </p:nvSpPr>
        <p:spPr bwMode="auto">
          <a:xfrm>
            <a:off x="1638926" y="4263115"/>
            <a:ext cx="7704208" cy="2252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268" i="1">
                <a:latin typeface="Arial" panose="020B0604020202020204" pitchFamily="34" charset="0"/>
              </a:rPr>
              <a:t>译文：</a:t>
            </a:r>
            <a:r>
              <a:rPr lang="zh-CN" altLang="en-US" sz="2268">
                <a:latin typeface="Arial" panose="020B0604020202020204" pitchFamily="34" charset="0"/>
              </a:rPr>
              <a:t>荀巨伯远道来探望朋友的病情，碰上胡贼进攻郡城。朋友告诉巨伯说：“我现在就要死了，您可以离开。”巨伯说：</a:t>
            </a:r>
            <a:r>
              <a:rPr lang="zh-CN" altLang="en-US" sz="2268" i="1">
                <a:latin typeface="Arial" panose="020B0604020202020204" pitchFamily="34" charset="0"/>
              </a:rPr>
              <a:t>“</a:t>
            </a:r>
            <a:r>
              <a:rPr lang="zh-CN" altLang="en-US" sz="2268" b="1" i="1">
                <a:latin typeface="Arial" panose="020B0604020202020204" pitchFamily="34" charset="0"/>
              </a:rPr>
              <a:t>（我）老远来看望您，您（却）要我离开，败坏道义来求取生存，难道是我荀巨伯所做的吗？</a:t>
            </a:r>
            <a:r>
              <a:rPr lang="zh-CN" altLang="en-US" sz="2268" i="1">
                <a:latin typeface="Arial" panose="020B0604020202020204" pitchFamily="34" charset="0"/>
              </a:rPr>
              <a:t>”</a:t>
            </a:r>
          </a:p>
          <a:p>
            <a:endParaRPr lang="zh-CN" altLang="en-US" sz="2268" i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59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389" grpId="0"/>
      <p:bldP spid="163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Content Placeholder 2"/>
          <p:cNvSpPr>
            <a:spLocks noGrp="1" noChangeArrowheads="1"/>
          </p:cNvSpPr>
          <p:nvPr/>
        </p:nvSpPr>
        <p:spPr bwMode="auto">
          <a:xfrm>
            <a:off x="1584924" y="288007"/>
            <a:ext cx="8352226" cy="612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024" b="1">
                <a:solidFill>
                  <a:srgbClr val="E46C0A"/>
                </a:solidFill>
              </a:rPr>
              <a:t>原文：</a:t>
            </a:r>
            <a:endParaRPr lang="en-US" altLang="zh-CN" sz="3024" b="1">
              <a:solidFill>
                <a:srgbClr val="E46C0A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024"/>
              <a:t>贼</a:t>
            </a:r>
            <a:r>
              <a:rPr lang="zh-CN" altLang="en-US" sz="3024" b="1">
                <a:solidFill>
                  <a:srgbClr val="FF0066"/>
                </a:solidFill>
              </a:rPr>
              <a:t>既</a:t>
            </a:r>
            <a:r>
              <a:rPr lang="zh-CN" altLang="en-US" sz="3024"/>
              <a:t>至，</a:t>
            </a:r>
            <a:r>
              <a:rPr lang="zh-CN" altLang="en-US" sz="3024" b="1">
                <a:solidFill>
                  <a:srgbClr val="FF0066"/>
                </a:solidFill>
              </a:rPr>
              <a:t>谓</a:t>
            </a:r>
            <a:r>
              <a:rPr lang="zh-CN" altLang="en-US" sz="3024"/>
              <a:t>巨伯曰：</a:t>
            </a:r>
            <a:r>
              <a:rPr lang="zh-CN" altLang="en-US" sz="3024">
                <a:latin typeface="Arial" panose="020B0604020202020204" pitchFamily="34" charset="0"/>
              </a:rPr>
              <a:t>“</a:t>
            </a:r>
            <a:r>
              <a:rPr lang="zh-CN" altLang="en-US" sz="3024"/>
              <a:t>大军至，一郡尽空，汝何男子，而敢独</a:t>
            </a:r>
            <a:r>
              <a:rPr lang="zh-CN" altLang="en-US" sz="3024" b="1">
                <a:solidFill>
                  <a:srgbClr val="FF0066"/>
                </a:solidFill>
              </a:rPr>
              <a:t>止</a:t>
            </a:r>
            <a:r>
              <a:rPr lang="zh-CN" altLang="en-US" sz="3024"/>
              <a:t>？</a:t>
            </a:r>
            <a:r>
              <a:rPr lang="zh-CN" altLang="en-US" sz="3024">
                <a:latin typeface="Arial" panose="020B0604020202020204" pitchFamily="34" charset="0"/>
              </a:rPr>
              <a:t>”</a:t>
            </a:r>
            <a:r>
              <a:rPr lang="zh-CN" altLang="en-US" sz="3024"/>
              <a:t>巨伯曰：</a:t>
            </a:r>
            <a:r>
              <a:rPr lang="zh-CN" altLang="en-US" sz="3024">
                <a:latin typeface="Arial" panose="020B0604020202020204" pitchFamily="34" charset="0"/>
              </a:rPr>
              <a:t>“</a:t>
            </a:r>
            <a:r>
              <a:rPr lang="zh-CN" altLang="en-US" sz="3024"/>
              <a:t>友人有疾，不忍</a:t>
            </a:r>
            <a:r>
              <a:rPr lang="zh-CN" altLang="en-US" sz="3024">
                <a:solidFill>
                  <a:srgbClr val="FF0066"/>
                </a:solidFill>
              </a:rPr>
              <a:t>委</a:t>
            </a:r>
            <a:r>
              <a:rPr lang="zh-CN" altLang="en-US" sz="3024"/>
              <a:t>之，</a:t>
            </a:r>
            <a:r>
              <a:rPr lang="zh-CN" altLang="en-US" sz="3024" b="1">
                <a:solidFill>
                  <a:srgbClr val="FF0066"/>
                </a:solidFill>
              </a:rPr>
              <a:t>宁</a:t>
            </a:r>
            <a:r>
              <a:rPr lang="zh-CN" altLang="en-US" sz="3024"/>
              <a:t>以我身代友人命。</a:t>
            </a:r>
            <a:r>
              <a:rPr lang="zh-CN" altLang="en-US" sz="3024">
                <a:latin typeface="Arial" panose="020B0604020202020204" pitchFamily="34" charset="0"/>
              </a:rPr>
              <a:t>”</a:t>
            </a:r>
            <a:endParaRPr lang="en-US" altLang="zh-CN" sz="3024"/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en-US" altLang="zh-CN" sz="3024"/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646" b="1">
                <a:solidFill>
                  <a:srgbClr val="FF0066"/>
                </a:solidFill>
              </a:rPr>
              <a:t>既</a:t>
            </a:r>
            <a:r>
              <a:rPr lang="zh-CN" altLang="en-US" sz="2646"/>
              <a:t>：已经</a:t>
            </a:r>
            <a:r>
              <a:rPr lang="en-US" altLang="zh-CN" sz="2646"/>
              <a:t>		</a:t>
            </a:r>
            <a:r>
              <a:rPr lang="zh-CN" altLang="en-US" sz="2646" b="1">
                <a:solidFill>
                  <a:srgbClr val="FF0066"/>
                </a:solidFill>
              </a:rPr>
              <a:t>谓</a:t>
            </a:r>
            <a:r>
              <a:rPr lang="zh-CN" altLang="en-US" sz="2646"/>
              <a:t>：对</a:t>
            </a:r>
            <a:r>
              <a:rPr lang="en-US" altLang="zh-CN" sz="2646">
                <a:latin typeface="Arial" panose="020B0604020202020204" pitchFamily="34" charset="0"/>
              </a:rPr>
              <a:t>……</a:t>
            </a:r>
            <a:r>
              <a:rPr lang="zh-CN" altLang="en-US" sz="2646"/>
              <a:t>说</a:t>
            </a:r>
            <a:r>
              <a:rPr lang="en-US" altLang="zh-CN" sz="2646"/>
              <a:t>		</a:t>
            </a:r>
            <a:r>
              <a:rPr lang="zh-CN" altLang="en-US" sz="2646" b="1">
                <a:solidFill>
                  <a:srgbClr val="FF0066"/>
                </a:solidFill>
              </a:rPr>
              <a:t>止</a:t>
            </a:r>
            <a:r>
              <a:rPr lang="zh-CN" altLang="en-US" sz="2646"/>
              <a:t>：停留</a:t>
            </a:r>
            <a:endParaRPr lang="en-US" altLang="zh-CN" sz="2646"/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646" b="1">
                <a:solidFill>
                  <a:srgbClr val="FF0066"/>
                </a:solidFill>
              </a:rPr>
              <a:t>委</a:t>
            </a:r>
            <a:r>
              <a:rPr lang="zh-CN" altLang="en-US" sz="2646"/>
              <a:t>：舍弃，抛开</a:t>
            </a:r>
            <a:r>
              <a:rPr lang="en-US" altLang="zh-CN" sz="2646"/>
              <a:t>		</a:t>
            </a:r>
            <a:r>
              <a:rPr lang="zh-CN" altLang="en-US" sz="2646" b="1">
                <a:solidFill>
                  <a:srgbClr val="FF0066"/>
                </a:solidFill>
              </a:rPr>
              <a:t>宁</a:t>
            </a:r>
            <a:r>
              <a:rPr lang="zh-CN" altLang="en-US" sz="2646"/>
              <a:t>：宁愿，宁可</a:t>
            </a:r>
            <a:endParaRPr lang="en-US" altLang="zh-CN" sz="2646"/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zh-CN" altLang="en-US" sz="2646" b="1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646" b="1">
                <a:solidFill>
                  <a:srgbClr val="00B050"/>
                </a:solidFill>
              </a:rPr>
              <a:t>译文：</a:t>
            </a:r>
            <a:endParaRPr lang="en-US" altLang="zh-CN" sz="2646" b="1">
              <a:solidFill>
                <a:srgbClr val="00B050"/>
              </a:solidFill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646"/>
              <a:t>胡贼已经来到，对巨伯说：</a:t>
            </a:r>
            <a:r>
              <a:rPr lang="zh-CN" altLang="en-US" sz="2646">
                <a:latin typeface="Arial" panose="020B0604020202020204" pitchFamily="34" charset="0"/>
              </a:rPr>
              <a:t>“</a:t>
            </a:r>
            <a:r>
              <a:rPr lang="zh-CN" altLang="en-US" sz="2646" b="1" i="1"/>
              <a:t>（我们）大军来到，整个郡城（的人）都跑光了，你是什么人，却敢一个人留下来？</a:t>
            </a:r>
            <a:r>
              <a:rPr lang="zh-CN" altLang="en-US" sz="2646">
                <a:latin typeface="Arial" panose="020B0604020202020204" pitchFamily="34" charset="0"/>
              </a:rPr>
              <a:t>”</a:t>
            </a:r>
            <a:r>
              <a:rPr lang="zh-CN" altLang="en-US" sz="2646"/>
              <a:t>巨伯答话说：</a:t>
            </a:r>
            <a:r>
              <a:rPr lang="zh-CN" altLang="en-US" sz="2646">
                <a:latin typeface="Arial" panose="020B0604020202020204" pitchFamily="34" charset="0"/>
              </a:rPr>
              <a:t>“</a:t>
            </a:r>
            <a:r>
              <a:rPr lang="zh-CN" altLang="en-US" sz="2646" b="1" i="1"/>
              <a:t>朋友有病，不忍心抛下他，宁愿用自己的性命代替友人一死。</a:t>
            </a:r>
            <a:r>
              <a:rPr lang="zh-CN" altLang="en-US" sz="2646">
                <a:latin typeface="Arial" panose="020B0604020202020204" pitchFamily="34" charset="0"/>
              </a:rPr>
              <a:t>”</a:t>
            </a:r>
            <a:endParaRPr lang="zh-CN" altLang="en-US" sz="2646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19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Content Placeholder 2"/>
          <p:cNvSpPr>
            <a:spLocks noGrp="1" noChangeArrowheads="1"/>
          </p:cNvSpPr>
          <p:nvPr/>
        </p:nvSpPr>
        <p:spPr bwMode="auto">
          <a:xfrm>
            <a:off x="1728928" y="288007"/>
            <a:ext cx="8208222" cy="604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24" b="1">
                <a:solidFill>
                  <a:srgbClr val="E46C0A"/>
                </a:solidFill>
              </a:rPr>
              <a:t>原文：</a:t>
            </a:r>
            <a:endParaRPr lang="en-US" altLang="zh-CN" sz="3024" b="1">
              <a:solidFill>
                <a:srgbClr val="E46C0A"/>
              </a:solidFill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24"/>
              <a:t>贼相谓曰：</a:t>
            </a:r>
            <a:r>
              <a:rPr lang="zh-CN" altLang="en-US" sz="3024">
                <a:latin typeface="Arial" panose="020B0604020202020204" pitchFamily="34" charset="0"/>
              </a:rPr>
              <a:t>“</a:t>
            </a:r>
            <a:r>
              <a:rPr lang="zh-CN" altLang="en-US" sz="3024"/>
              <a:t>我</a:t>
            </a:r>
            <a:r>
              <a:rPr lang="zh-CN" altLang="en-US" sz="3024" b="1">
                <a:solidFill>
                  <a:srgbClr val="FF0066"/>
                </a:solidFill>
              </a:rPr>
              <a:t>辈</a:t>
            </a:r>
            <a:r>
              <a:rPr lang="zh-CN" altLang="en-US" sz="3024"/>
              <a:t>无义之人，而入有义之</a:t>
            </a:r>
            <a:r>
              <a:rPr lang="zh-CN" altLang="en-US" sz="3024" b="1">
                <a:solidFill>
                  <a:srgbClr val="FF0066"/>
                </a:solidFill>
              </a:rPr>
              <a:t>国</a:t>
            </a:r>
            <a:r>
              <a:rPr lang="zh-CN" altLang="en-US" sz="3024"/>
              <a:t>！</a:t>
            </a:r>
            <a:r>
              <a:rPr lang="zh-CN" altLang="en-US" sz="3024">
                <a:latin typeface="Arial" panose="020B0604020202020204" pitchFamily="34" charset="0"/>
              </a:rPr>
              <a:t>”</a:t>
            </a:r>
            <a:r>
              <a:rPr lang="zh-CN" altLang="en-US" sz="3024" b="1">
                <a:solidFill>
                  <a:srgbClr val="FF0066"/>
                </a:solidFill>
              </a:rPr>
              <a:t>遂班军</a:t>
            </a:r>
            <a:r>
              <a:rPr lang="zh-CN" altLang="en-US" sz="3024"/>
              <a:t>而还，一郡并获全。</a:t>
            </a:r>
            <a:endParaRPr lang="en-US" altLang="zh-CN" sz="3024"/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endParaRPr lang="en-US" altLang="zh-CN" sz="2646" b="1"/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24" b="1">
                <a:solidFill>
                  <a:srgbClr val="FF0066"/>
                </a:solidFill>
              </a:rPr>
              <a:t>辈</a:t>
            </a:r>
            <a:r>
              <a:rPr lang="zh-CN" altLang="en-US" sz="2646"/>
              <a:t>：等，类（指人）       </a:t>
            </a:r>
            <a:r>
              <a:rPr lang="zh-CN" altLang="en-US" sz="3024" b="1">
                <a:solidFill>
                  <a:srgbClr val="FF0066"/>
                </a:solidFill>
              </a:rPr>
              <a:t>国</a:t>
            </a:r>
            <a:r>
              <a:rPr lang="zh-CN" altLang="en-US" sz="2646"/>
              <a:t>：郡县的城邑       </a:t>
            </a:r>
            <a:r>
              <a:rPr lang="zh-CN" altLang="en-US" sz="3024" b="1">
                <a:solidFill>
                  <a:srgbClr val="FF0066"/>
                </a:solidFill>
              </a:rPr>
              <a:t>遂</a:t>
            </a:r>
            <a:r>
              <a:rPr lang="zh-CN" altLang="en-US" sz="2646"/>
              <a:t>：于是</a:t>
            </a:r>
            <a:endParaRPr lang="en-US" altLang="zh-CN" sz="2646"/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24" b="1">
                <a:solidFill>
                  <a:srgbClr val="FF0066"/>
                </a:solidFill>
              </a:rPr>
              <a:t>班军</a:t>
            </a:r>
            <a:r>
              <a:rPr lang="zh-CN" altLang="en-US" sz="2646"/>
              <a:t>：</a:t>
            </a:r>
            <a:r>
              <a:rPr lang="zh-CN" altLang="en-US" sz="2646" b="1">
                <a:solidFill>
                  <a:srgbClr val="FF0000"/>
                </a:solidFill>
              </a:rPr>
              <a:t>班</a:t>
            </a:r>
            <a:r>
              <a:rPr lang="zh-CN" altLang="en-US" sz="2646"/>
              <a:t> ， 回，还。调回出去打仗的军队。</a:t>
            </a:r>
            <a:endParaRPr lang="en-US" altLang="zh-CN" sz="2646"/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endParaRPr lang="en-US" altLang="zh-CN" sz="2268"/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24" b="1">
                <a:solidFill>
                  <a:srgbClr val="7030A0"/>
                </a:solidFill>
              </a:rPr>
              <a:t>译文：</a:t>
            </a:r>
            <a:endParaRPr lang="en-US" altLang="zh-CN" sz="3024" b="1">
              <a:solidFill>
                <a:srgbClr val="7030A0"/>
              </a:solidFill>
            </a:endParaRPr>
          </a:p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24"/>
              <a:t>胡贼相互讨论说：</a:t>
            </a:r>
            <a:r>
              <a:rPr lang="zh-CN" altLang="en-US" sz="3024">
                <a:latin typeface="Arial" panose="020B0604020202020204" pitchFamily="34" charset="0"/>
              </a:rPr>
              <a:t>“</a:t>
            </a:r>
            <a:r>
              <a:rPr lang="zh-CN" altLang="en-US" sz="3024" b="1" i="1"/>
              <a:t>我们这些不懂道义的人，打进了有道义的城镇！</a:t>
            </a:r>
            <a:r>
              <a:rPr lang="zh-CN" altLang="en-US" sz="3024">
                <a:latin typeface="Arial" panose="020B0604020202020204" pitchFamily="34" charset="0"/>
              </a:rPr>
              <a:t>”</a:t>
            </a:r>
            <a:r>
              <a:rPr lang="zh-CN" altLang="en-US" sz="3024"/>
              <a:t>于是调动军队回去了。整个郡城都获得保全。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91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 noChangeArrowheads="1"/>
          </p:cNvSpPr>
          <p:nvPr>
            <p:ph type="title"/>
          </p:nvPr>
        </p:nvSpPr>
        <p:spPr>
          <a:xfrm>
            <a:off x="1728589" y="431775"/>
            <a:ext cx="7776210" cy="1512041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概括文章内容</a:t>
            </a:r>
          </a:p>
        </p:txBody>
      </p:sp>
      <p:sp>
        <p:nvSpPr>
          <p:cNvPr id="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2016621" y="2520007"/>
            <a:ext cx="7715886" cy="244806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、荀巨伯在危难中不肯抛弃病友而求生。</a:t>
            </a:r>
          </a:p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、荀巨伯宁愿代友受难。</a:t>
            </a:r>
          </a:p>
          <a:p>
            <a:pPr marL="0" indent="0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、贼兵受感动而撤退。</a:t>
            </a:r>
          </a:p>
        </p:txBody>
      </p:sp>
    </p:spTree>
    <p:extLst>
      <p:ext uri="{BB962C8B-B14F-4D97-AF65-F5344CB8AC3E}">
        <p14:creationId xmlns:p14="http://schemas.microsoft.com/office/powerpoint/2010/main" val="175816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17058" y="937083"/>
            <a:ext cx="10370573" cy="1151502"/>
          </a:xfrm>
        </p:spPr>
        <p:txBody>
          <a:bodyPr/>
          <a:lstStyle/>
          <a:p>
            <a:pPr algn="l"/>
            <a:r>
              <a:rPr lang="zh-CN" altLang="en-US" sz="5333" b="1">
                <a:latin typeface="Calibri" pitchFamily="34" charset="0"/>
                <a:ea typeface="宋体" charset="-122"/>
              </a:rPr>
              <a:t>文章第一句“荀巨伯远看友人疾，值胡贼攻郡”具有怎样的作用？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17058" y="3036881"/>
            <a:ext cx="9889369" cy="2099798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889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          </a:t>
            </a:r>
            <a:r>
              <a:rPr lang="zh-CN" altLang="en-US" sz="5333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交代了故事发生原因、人物及背景，渲染了危急的形势，为下文的进一步的发展做铺垫。</a:t>
            </a:r>
          </a:p>
        </p:txBody>
      </p:sp>
    </p:spTree>
    <p:extLst>
      <p:ext uri="{BB962C8B-B14F-4D97-AF65-F5344CB8AC3E}">
        <p14:creationId xmlns:p14="http://schemas.microsoft.com/office/powerpoint/2010/main" val="197738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84793" y="1343496"/>
            <a:ext cx="9753899" cy="2709416"/>
          </a:xfrm>
        </p:spPr>
        <p:txBody>
          <a:bodyPr/>
          <a:lstStyle/>
          <a:p>
            <a:r>
              <a:rPr lang="zh-CN" altLang="en-US" sz="4267" b="1">
                <a:latin typeface="Calibri" pitchFamily="34" charset="0"/>
                <a:ea typeface="黑体" pitchFamily="49" charset="-122"/>
              </a:rPr>
              <a:t>作者把人物的生活常态放在特定的环境下来写，所写的生活常态是</a:t>
            </a:r>
            <a:r>
              <a:rPr lang="zh-CN" altLang="en-US" sz="4267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去探病友</a:t>
            </a:r>
            <a:r>
              <a:rPr lang="zh-CN" altLang="en-US" sz="4267" b="1">
                <a:latin typeface="Calibri" pitchFamily="34" charset="0"/>
                <a:ea typeface="黑体" pitchFamily="49" charset="-122"/>
              </a:rPr>
              <a:t>，特定环境是</a:t>
            </a:r>
            <a:r>
              <a:rPr lang="zh-CN" altLang="en-US" sz="4267" b="1">
                <a:solidFill>
                  <a:srgbClr val="FF0000"/>
                </a:solidFill>
                <a:latin typeface="Calibri" pitchFamily="34" charset="0"/>
                <a:ea typeface="黑体" pitchFamily="49" charset="-122"/>
              </a:rPr>
              <a:t>有敌人入侵</a:t>
            </a:r>
            <a:r>
              <a:rPr lang="zh-CN" altLang="en-US" sz="4267" b="1">
                <a:latin typeface="Calibri" pitchFamily="34" charset="0"/>
                <a:ea typeface="黑体" pitchFamily="49" charset="-122"/>
              </a:rPr>
              <a:t>，这样更有利于刻画人物的性格特征。</a:t>
            </a:r>
          </a:p>
        </p:txBody>
      </p:sp>
    </p:spTree>
    <p:extLst>
      <p:ext uri="{BB962C8B-B14F-4D97-AF65-F5344CB8AC3E}">
        <p14:creationId xmlns:p14="http://schemas.microsoft.com/office/powerpoint/2010/main" val="265529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Content Placeholder 2"/>
          <p:cNvSpPr>
            <a:spLocks noGrp="1" noChangeArrowheads="1"/>
          </p:cNvSpPr>
          <p:nvPr>
            <p:ph type="body" idx="1"/>
          </p:nvPr>
        </p:nvSpPr>
        <p:spPr>
          <a:xfrm>
            <a:off x="342910" y="666142"/>
            <a:ext cx="10905401" cy="1828856"/>
          </a:xfrm>
          <a:ln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altLang="zh-CN" sz="3556" b="1">
                <a:latin typeface="Calibri" pitchFamily="34" charset="0"/>
                <a:ea typeface="宋体" charset="-122"/>
              </a:rPr>
              <a:t>1</a:t>
            </a:r>
            <a:r>
              <a:rPr lang="zh-CN" altLang="en-US" sz="3556" b="1">
                <a:latin typeface="Calibri" pitchFamily="34" charset="0"/>
                <a:ea typeface="宋体" charset="-122"/>
              </a:rPr>
              <a:t>、荀巨伯探望病友，碰上贼兵攻打郡城，病友劝他离去，他是怎样回答的？贼兵来到后，诘问荀巨伯为什么敢于一个人留下，他又是怎样回答的？</a:t>
            </a:r>
            <a:endParaRPr altLang="zh-CN" sz="3556" b="1">
              <a:latin typeface="Calibri" pitchFamily="34" charset="0"/>
              <a:ea typeface="宋体" charset="-122"/>
            </a:endParaRPr>
          </a:p>
        </p:txBody>
      </p:sp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1020264" y="2833675"/>
            <a:ext cx="9753899" cy="140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267" b="1">
                <a:solidFill>
                  <a:srgbClr val="FF0066"/>
                </a:solidFill>
              </a:rPr>
              <a:t>远来相视，子令吾去；败义以求生，岂荀巨伯所行邪？</a:t>
            </a:r>
            <a:endParaRPr lang="zh-CN" altLang="en-US" sz="4267"/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884793" y="4459325"/>
            <a:ext cx="10092576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267" b="1">
                <a:solidFill>
                  <a:srgbClr val="FF0066"/>
                </a:solidFill>
              </a:rPr>
              <a:t>友人有疾，不忍委之，宁以我身代友人命。</a:t>
            </a:r>
          </a:p>
        </p:txBody>
      </p:sp>
    </p:spTree>
    <p:extLst>
      <p:ext uri="{BB962C8B-B14F-4D97-AF65-F5344CB8AC3E}">
        <p14:creationId xmlns:p14="http://schemas.microsoft.com/office/powerpoint/2010/main" val="9162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 noChangeArrowheads="1"/>
          </p:cNvSpPr>
          <p:nvPr>
            <p:ph type="body" idx="1"/>
          </p:nvPr>
        </p:nvSpPr>
        <p:spPr>
          <a:xfrm>
            <a:off x="409234" y="1817643"/>
            <a:ext cx="11112841" cy="2912623"/>
          </a:xfrm>
          <a:ln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zh-CN" altLang="en-US" sz="3556" b="1">
                <a:solidFill>
                  <a:srgbClr val="FF0066"/>
                </a:solidFill>
                <a:latin typeface="Calibri" pitchFamily="34" charset="0"/>
                <a:ea typeface="宋体" charset="-122"/>
              </a:rPr>
              <a:t>远来相视，子令吾去；败义以求生，岂荀巨伯所行邪？</a:t>
            </a:r>
          </a:p>
          <a:p>
            <a:pPr marL="0" indent="0">
              <a:buNone/>
            </a:pPr>
            <a:r>
              <a:rPr lang="zh-CN" altLang="zh-CN" sz="3556" b="1">
                <a:solidFill>
                  <a:srgbClr val="FF0066"/>
                </a:solidFill>
                <a:latin typeface="Calibri" pitchFamily="34" charset="0"/>
                <a:ea typeface="宋体" charset="-122"/>
              </a:rPr>
              <a:t>    </a:t>
            </a:r>
            <a:endParaRPr lang="zh-CN" altLang="en-US" sz="3556" b="1">
              <a:solidFill>
                <a:srgbClr val="FF0066"/>
              </a:solidFill>
              <a:latin typeface="Calibri" pitchFamily="34" charset="0"/>
              <a:ea typeface="宋体" charset="-122"/>
            </a:endParaRPr>
          </a:p>
          <a:p>
            <a:pPr marL="0" indent="0">
              <a:buNone/>
            </a:pPr>
            <a:endParaRPr altLang="zh-CN" sz="3556" b="1">
              <a:solidFill>
                <a:srgbClr val="FF0066"/>
              </a:solidFill>
              <a:latin typeface="Calibri" pitchFamily="34" charset="0"/>
              <a:ea typeface="宋体" charset="-122"/>
            </a:endParaRPr>
          </a:p>
          <a:p>
            <a:pPr marL="0" indent="0">
              <a:buNone/>
            </a:pPr>
            <a:endParaRPr lang="zh-CN" altLang="en-US" sz="3556" b="1">
              <a:latin typeface="Calibri" pitchFamily="34" charset="0"/>
              <a:ea typeface="宋体" charset="-122"/>
            </a:endParaRPr>
          </a:p>
          <a:p>
            <a:pPr marL="0" indent="0">
              <a:buNone/>
            </a:pPr>
            <a:r>
              <a:rPr lang="zh-CN" altLang="en-US" sz="3556" b="1">
                <a:solidFill>
                  <a:srgbClr val="FF0066"/>
                </a:solidFill>
                <a:latin typeface="Calibri" pitchFamily="34" charset="0"/>
                <a:ea typeface="宋体" charset="-122"/>
              </a:rPr>
              <a:t>友人有疾，不忍委之，宁以我身代友人命。</a:t>
            </a:r>
            <a:r>
              <a:rPr lang="zh-CN" altLang="zh-CN" sz="3556" b="1">
                <a:solidFill>
                  <a:srgbClr val="FF0066"/>
                </a:solidFill>
                <a:latin typeface="Calibri" pitchFamily="34" charset="0"/>
                <a:ea typeface="宋体" charset="-122"/>
              </a:rPr>
              <a:t>   </a:t>
            </a:r>
            <a:endParaRPr altLang="zh-CN" sz="2489">
              <a:latin typeface="Calibri" pitchFamily="34" charset="0"/>
              <a:ea typeface="宋体" charset="-122"/>
            </a:endParaRPr>
          </a:p>
          <a:p>
            <a:pPr marL="0" indent="0">
              <a:buNone/>
            </a:pPr>
            <a:endParaRPr altLang="zh-CN" sz="2489">
              <a:latin typeface="Calibri" pitchFamily="34" charset="0"/>
              <a:ea typeface="宋体" charset="-122"/>
            </a:endParaRPr>
          </a:p>
        </p:txBody>
      </p:sp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275175" y="733877"/>
            <a:ext cx="10973136" cy="69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911" b="1"/>
              <a:t>2</a:t>
            </a:r>
            <a:r>
              <a:rPr lang="zh-CN" altLang="en-US" sz="3911" b="1"/>
              <a:t>、荀巨伯的这两次回答，反映了他怎样的品德？</a:t>
            </a:r>
            <a:endParaRPr lang="zh-CN" altLang="en-US" sz="3911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884794" y="2630468"/>
            <a:ext cx="8670132" cy="63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556" b="1">
                <a:solidFill>
                  <a:schemeClr val="hlink"/>
                </a:solidFill>
              </a:rPr>
              <a:t>表现了荀巨伯爱护病友、坚持道义的思想。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087999" y="4798001"/>
            <a:ext cx="6909012" cy="639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556" b="1">
                <a:solidFill>
                  <a:schemeClr val="hlink"/>
                </a:solidFill>
              </a:rPr>
              <a:t>表现了荀巨伯舍生取义的精神。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Content Placeholder 2"/>
          <p:cNvSpPr>
            <a:spLocks noGrp="1" noChangeArrowheads="1"/>
          </p:cNvSpPr>
          <p:nvPr>
            <p:ph type="body" idx="1"/>
          </p:nvPr>
        </p:nvSpPr>
        <p:spPr>
          <a:xfrm>
            <a:off x="952529" y="2224056"/>
            <a:ext cx="10092576" cy="2641681"/>
          </a:xfrm>
          <a:ln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zh-CN" altLang="en-US" sz="3911" b="1">
                <a:latin typeface="Calibri" pitchFamily="34" charset="0"/>
                <a:ea typeface="宋体" charset="-122"/>
              </a:rPr>
              <a:t>贼兵看到了荀巨伯爱护病友的行为，听到了荀巨伯义正词严的表述，</a:t>
            </a:r>
            <a:r>
              <a:rPr lang="zh-CN" altLang="en-US" sz="3911" b="1">
                <a:solidFill>
                  <a:srgbClr val="FF0066"/>
                </a:solidFill>
                <a:latin typeface="Calibri" pitchFamily="34" charset="0"/>
                <a:ea typeface="宋体" charset="-122"/>
              </a:rPr>
              <a:t>反思他们自己</a:t>
            </a:r>
            <a:r>
              <a:rPr sz="3911" b="1">
                <a:latin typeface="Calibri" pitchFamily="34" charset="0"/>
              </a:rPr>
              <a:t>，</a:t>
            </a:r>
            <a:r>
              <a:rPr lang="zh-CN" altLang="en-US" sz="3911" b="1">
                <a:latin typeface="Calibri" pitchFamily="34" charset="0"/>
                <a:ea typeface="宋体" charset="-122"/>
              </a:rPr>
              <a:t>觉得自己原来是一帮</a:t>
            </a:r>
            <a:r>
              <a:rPr lang="zh-CN" altLang="en-US" sz="3911" b="1">
                <a:solidFill>
                  <a:srgbClr val="FF0066"/>
                </a:solidFill>
                <a:latin typeface="Calibri" pitchFamily="34" charset="0"/>
                <a:ea typeface="宋体" charset="-122"/>
              </a:rPr>
              <a:t>不懂道义的人</a:t>
            </a:r>
            <a:r>
              <a:rPr sz="3911" b="1">
                <a:latin typeface="Calibri" pitchFamily="34" charset="0"/>
              </a:rPr>
              <a:t>，</a:t>
            </a:r>
            <a:r>
              <a:rPr lang="zh-CN" altLang="en-US" sz="3911" b="1">
                <a:latin typeface="Calibri" pitchFamily="34" charset="0"/>
                <a:ea typeface="宋体" charset="-122"/>
              </a:rPr>
              <a:t>却侵略了有道义的人的城邑，</a:t>
            </a:r>
            <a:r>
              <a:rPr lang="zh-CN" altLang="en-US" sz="3911" b="1">
                <a:solidFill>
                  <a:srgbClr val="FF0066"/>
                </a:solidFill>
                <a:latin typeface="Calibri" pitchFamily="34" charset="0"/>
                <a:ea typeface="宋体" charset="-122"/>
              </a:rPr>
              <a:t>惭愧之下</a:t>
            </a:r>
            <a:r>
              <a:rPr sz="3911" b="1">
                <a:latin typeface="Calibri" pitchFamily="34" charset="0"/>
              </a:rPr>
              <a:t>，</a:t>
            </a:r>
            <a:r>
              <a:rPr lang="zh-CN" altLang="en-US" sz="3911" b="1">
                <a:latin typeface="Calibri" pitchFamily="34" charset="0"/>
                <a:ea typeface="宋体" charset="-122"/>
              </a:rPr>
              <a:t>终于</a:t>
            </a:r>
            <a:r>
              <a:rPr lang="zh-CN" altLang="en-US" sz="3911" b="1">
                <a:solidFill>
                  <a:srgbClr val="FF0066"/>
                </a:solidFill>
                <a:latin typeface="Calibri" pitchFamily="34" charset="0"/>
                <a:ea typeface="宋体" charset="-122"/>
              </a:rPr>
              <a:t>撤退</a:t>
            </a:r>
            <a:r>
              <a:rPr lang="zh-CN" altLang="en-US" sz="3911" b="1">
                <a:latin typeface="Calibri" pitchFamily="34" charset="0"/>
                <a:ea typeface="宋体" charset="-122"/>
              </a:rPr>
              <a:t>，人民得以安全。</a:t>
            </a:r>
          </a:p>
        </p:txBody>
      </p:sp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410646" y="598407"/>
            <a:ext cx="10228046" cy="140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267"/>
              <a:t>3</a:t>
            </a:r>
            <a:r>
              <a:rPr lang="zh-CN" altLang="en-US" sz="4267"/>
              <a:t>、</a:t>
            </a:r>
            <a:r>
              <a:rPr lang="zh-CN" altLang="en-US" sz="4267" b="1"/>
              <a:t>贼兵听了荀巨伯的答话后有什么反应？    </a:t>
            </a:r>
          </a:p>
          <a:p>
            <a:pPr>
              <a:buFont typeface="Arial" charset="0"/>
              <a:buNone/>
            </a:pPr>
            <a:r>
              <a:rPr lang="zh-CN" altLang="en-US" sz="4267" b="1"/>
              <a:t>      故事的结局怎样？</a:t>
            </a:r>
          </a:p>
        </p:txBody>
      </p:sp>
    </p:spTree>
    <p:extLst>
      <p:ext uri="{BB962C8B-B14F-4D97-AF65-F5344CB8AC3E}">
        <p14:creationId xmlns:p14="http://schemas.microsoft.com/office/powerpoint/2010/main" val="43775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3852" y="1072554"/>
            <a:ext cx="10295782" cy="1016031"/>
          </a:xfrm>
        </p:spPr>
        <p:txBody>
          <a:bodyPr/>
          <a:lstStyle/>
          <a:p>
            <a:pPr algn="l"/>
            <a:r>
              <a:rPr altLang="zh-CN" sz="5333" b="1">
                <a:latin typeface="Calibri" pitchFamily="34" charset="0"/>
                <a:ea typeface="宋体" charset="-122"/>
              </a:rPr>
              <a:t>4</a:t>
            </a:r>
            <a:r>
              <a:rPr lang="zh-CN" altLang="en-US" sz="5333" b="1">
                <a:latin typeface="Calibri" pitchFamily="34" charset="0"/>
                <a:ea typeface="宋体" charset="-122"/>
              </a:rPr>
              <a:t>、为什么最后胡贼会“班军而还”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17058" y="2698204"/>
            <a:ext cx="9957105" cy="209979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5333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  因为他们被荀巨伯这种重义轻生的伟大精神所感动。</a:t>
            </a:r>
          </a:p>
        </p:txBody>
      </p:sp>
    </p:spTree>
    <p:extLst>
      <p:ext uri="{BB962C8B-B14F-4D97-AF65-F5344CB8AC3E}">
        <p14:creationId xmlns:p14="http://schemas.microsoft.com/office/powerpoint/2010/main" val="415291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805965" y="239691"/>
            <a:ext cx="5761038" cy="1183532"/>
          </a:xfrm>
        </p:spPr>
        <p:txBody>
          <a:bodyPr/>
          <a:lstStyle/>
          <a:p>
            <a:r>
              <a:rPr lang="en-US" altLang="zh-CN" sz="4800">
                <a:solidFill>
                  <a:srgbClr val="000000"/>
                </a:solidFill>
              </a:rPr>
              <a:t> </a:t>
            </a:r>
            <a:r>
              <a:rPr lang="zh-CN" altLang="en-US" sz="4800">
                <a:solidFill>
                  <a:srgbClr val="000000"/>
                </a:solidFill>
              </a:rPr>
              <a:t>世说新语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285511" y="1252219"/>
            <a:ext cx="10761938" cy="472512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zh-CN" sz="2800" b="1">
                <a:solidFill>
                  <a:srgbClr val="FF0000"/>
                </a:solidFill>
              </a:rPr>
              <a:t>《</a:t>
            </a:r>
            <a:r>
              <a:rPr lang="zh-CN" altLang="en-US" sz="2800" b="1">
                <a:solidFill>
                  <a:srgbClr val="FF0000"/>
                </a:solidFill>
              </a:rPr>
              <a:t>世说新语</a:t>
            </a:r>
            <a:r>
              <a:rPr lang="zh-CN" altLang="zh-CN" sz="2800" b="1">
                <a:solidFill>
                  <a:srgbClr val="FF0000"/>
                </a:solidFill>
              </a:rPr>
              <a:t>》</a:t>
            </a:r>
            <a:r>
              <a:rPr lang="en-US" altLang="zh-CN" sz="2800" b="1">
                <a:solidFill>
                  <a:srgbClr val="FF0000"/>
                </a:solidFill>
              </a:rPr>
              <a:t>,</a:t>
            </a:r>
            <a:r>
              <a:rPr lang="zh-CN" altLang="en-US" sz="2800" b="1"/>
              <a:t>原名</a:t>
            </a:r>
            <a:r>
              <a:rPr lang="en-US" altLang="zh-CN" sz="2800" b="1"/>
              <a:t>《</a:t>
            </a:r>
            <a:r>
              <a:rPr lang="zh-CN" altLang="en-US" sz="2800" b="1"/>
              <a:t>世说新书</a:t>
            </a:r>
            <a:r>
              <a:rPr lang="en-US" altLang="zh-CN" sz="2800" b="1"/>
              <a:t>》</a:t>
            </a:r>
            <a:r>
              <a:rPr lang="zh-CN" altLang="en-US" sz="2800" b="1">
                <a:solidFill>
                  <a:srgbClr val="FF0000"/>
                </a:solidFill>
              </a:rPr>
              <a:t>，简称</a:t>
            </a:r>
            <a:r>
              <a:rPr lang="en-US" altLang="zh-CN" sz="2800" b="1">
                <a:solidFill>
                  <a:srgbClr val="FF0000"/>
                </a:solidFill>
              </a:rPr>
              <a:t>《</a:t>
            </a:r>
            <a:r>
              <a:rPr lang="zh-CN" altLang="en-US" sz="2800" b="1">
                <a:solidFill>
                  <a:srgbClr val="FF0000"/>
                </a:solidFill>
              </a:rPr>
              <a:t>世说</a:t>
            </a:r>
            <a:r>
              <a:rPr lang="en-US" altLang="zh-CN" sz="2800" b="1">
                <a:solidFill>
                  <a:srgbClr val="FF0000"/>
                </a:solidFill>
              </a:rPr>
              <a:t>》 </a:t>
            </a:r>
            <a:r>
              <a:rPr lang="zh-CN" altLang="en-US" sz="2800" b="1">
                <a:solidFill>
                  <a:srgbClr val="181818"/>
                </a:solidFill>
              </a:rPr>
              <a:t>，是我国</a:t>
            </a:r>
            <a:r>
              <a:rPr lang="zh-CN" altLang="en-US" sz="2800" b="1">
                <a:solidFill>
                  <a:srgbClr val="0066FF"/>
                </a:solidFill>
              </a:rPr>
              <a:t>南朝宋</a:t>
            </a:r>
            <a:r>
              <a:rPr lang="zh-CN" altLang="en-US" sz="2800" b="1">
                <a:solidFill>
                  <a:srgbClr val="181818"/>
                </a:solidFill>
              </a:rPr>
              <a:t>时期（</a:t>
            </a:r>
            <a:r>
              <a:rPr lang="en-US" altLang="zh-CN" sz="2800" b="1">
                <a:solidFill>
                  <a:srgbClr val="181818"/>
                </a:solidFill>
              </a:rPr>
              <a:t>420-581</a:t>
            </a:r>
            <a:r>
              <a:rPr lang="zh-CN" altLang="en-US" sz="2800" b="1">
                <a:solidFill>
                  <a:srgbClr val="181818"/>
                </a:solidFill>
              </a:rPr>
              <a:t>年）</a:t>
            </a:r>
            <a:r>
              <a:rPr lang="zh-CN" altLang="en-US" sz="2800" b="1">
                <a:solidFill>
                  <a:srgbClr val="000000"/>
                </a:solidFill>
              </a:rPr>
              <a:t>产生的</a:t>
            </a:r>
            <a:r>
              <a:rPr lang="zh-CN" altLang="en-US" sz="2800" b="1">
                <a:solidFill>
                  <a:srgbClr val="FF0000"/>
                </a:solidFill>
              </a:rPr>
              <a:t>一部主要记述魏晋人物言谈轶事的笔记体小说</a:t>
            </a:r>
            <a:r>
              <a:rPr lang="zh-CN" altLang="en-US" sz="2800" b="1">
                <a:solidFill>
                  <a:srgbClr val="181818"/>
                </a:solidFill>
              </a:rPr>
              <a:t>。是由南朝刘宋宗室临川王刘义庆（</a:t>
            </a:r>
            <a:r>
              <a:rPr lang="en-US" altLang="zh-CN" sz="2800" b="1">
                <a:solidFill>
                  <a:srgbClr val="181818"/>
                </a:solidFill>
              </a:rPr>
              <a:t>403-444</a:t>
            </a:r>
            <a:r>
              <a:rPr lang="zh-CN" altLang="en-US" sz="2800" b="1">
                <a:solidFill>
                  <a:srgbClr val="181818"/>
                </a:solidFill>
              </a:rPr>
              <a:t>年）组织一批文人编写的，梁代刘峻作注。全书原八卷，刘孝标注本分为十卷，今传本皆作三卷，分为德行、言语、政事、文学、方正、雅量等三十六门，全书共一千多则</a:t>
            </a:r>
            <a:r>
              <a:rPr lang="en-US" altLang="zh-CN" sz="2800" b="1">
                <a:solidFill>
                  <a:srgbClr val="181818"/>
                </a:solidFill>
              </a:rPr>
              <a:t>.</a:t>
            </a:r>
            <a:r>
              <a:rPr kumimoji="1" lang="zh-CN" altLang="en-US" sz="2800" b="1">
                <a:solidFill>
                  <a:schemeClr val="tx2"/>
                </a:solidFill>
              </a:rPr>
              <a:t>主要记载汉末至东晋士族阶层人物的遗闻轶事，比较全面地反映了这个时期士族的放涎生活和风气。在中国小说中自成一体。书中存在不少消极因素，但也有不少批判黑暗、讽刺奢淫、表彰善良的记述。</a:t>
            </a:r>
            <a:r>
              <a:rPr lang="zh-CN" altLang="en-US" sz="2800" b="1">
                <a:solidFill>
                  <a:srgbClr val="000000"/>
                </a:solidFill>
              </a:rPr>
              <a:t>主要为有关人物评论、清谈玄言和机智应对的故事。</a:t>
            </a:r>
          </a:p>
          <a:p>
            <a:pPr>
              <a:lnSpc>
                <a:spcPct val="90000"/>
              </a:lnSpc>
            </a:pPr>
            <a:r>
              <a:rPr kumimoji="1" lang="zh-CN" altLang="en-US" sz="2800" b="1">
                <a:solidFill>
                  <a:schemeClr val="tx2"/>
                </a:solidFill>
              </a:rPr>
              <a:t>全书语言精练，善于通过一言一行刻画人物肖像、精神面貌，意味隽永</a:t>
            </a:r>
            <a:r>
              <a:rPr kumimoji="1" lang="en-US" altLang="zh-CN" sz="2800" b="1">
                <a:solidFill>
                  <a:schemeClr val="tx2"/>
                </a:solidFill>
              </a:rPr>
              <a:t>.</a:t>
            </a:r>
            <a:endParaRPr lang="en-US" altLang="zh-CN" b="1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 b="1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altLang="zh-CN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6117" y="801613"/>
            <a:ext cx="10370573" cy="1557914"/>
          </a:xfrm>
        </p:spPr>
        <p:txBody>
          <a:bodyPr/>
          <a:lstStyle/>
          <a:p>
            <a:pPr algn="l"/>
            <a:r>
              <a:rPr altLang="zh-CN" sz="5333" b="1">
                <a:latin typeface="Calibri" pitchFamily="34" charset="0"/>
                <a:ea typeface="宋体" charset="-122"/>
              </a:rPr>
              <a:t>5</a:t>
            </a:r>
            <a:r>
              <a:rPr lang="zh-CN" altLang="en-US" sz="5333" b="1">
                <a:latin typeface="Calibri" pitchFamily="34" charset="0"/>
                <a:ea typeface="宋体" charset="-122"/>
              </a:rPr>
              <a:t>、从</a:t>
            </a:r>
            <a:r>
              <a:rPr altLang="zh-CN" sz="5333" b="1">
                <a:latin typeface="Calibri" pitchFamily="34" charset="0"/>
                <a:ea typeface="宋体" charset="-122"/>
              </a:rPr>
              <a:t>《</a:t>
            </a:r>
            <a:r>
              <a:rPr lang="zh-CN" altLang="en-US" sz="5333" b="1">
                <a:latin typeface="Calibri" pitchFamily="34" charset="0"/>
                <a:ea typeface="宋体" charset="-122"/>
              </a:rPr>
              <a:t>荀巨伯远看友人疾</a:t>
            </a:r>
            <a:r>
              <a:rPr altLang="zh-CN" sz="5333" b="1">
                <a:latin typeface="Calibri" pitchFamily="34" charset="0"/>
                <a:ea typeface="宋体" charset="-122"/>
              </a:rPr>
              <a:t>》</a:t>
            </a:r>
            <a:r>
              <a:rPr lang="zh-CN" altLang="en-US" sz="5333" b="1">
                <a:latin typeface="Calibri" pitchFamily="34" charset="0"/>
                <a:ea typeface="宋体" charset="-122"/>
              </a:rPr>
              <a:t>一文看到荀巨伯有哪些崇高的品格？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62148" y="3036881"/>
            <a:ext cx="8736456" cy="88056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5333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舍生取义、忠于友情</a:t>
            </a:r>
          </a:p>
        </p:txBody>
      </p:sp>
    </p:spTree>
    <p:extLst>
      <p:ext uri="{BB962C8B-B14F-4D97-AF65-F5344CB8AC3E}">
        <p14:creationId xmlns:p14="http://schemas.microsoft.com/office/powerpoint/2010/main" val="311446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4794" y="1140289"/>
            <a:ext cx="9821634" cy="1625650"/>
          </a:xfrm>
        </p:spPr>
        <p:txBody>
          <a:bodyPr/>
          <a:lstStyle/>
          <a:p>
            <a:pPr algn="l"/>
            <a:r>
              <a:rPr altLang="zh-CN" sz="5867" b="1">
                <a:latin typeface="Calibri" pitchFamily="34" charset="0"/>
                <a:ea typeface="宋体" charset="-122"/>
              </a:rPr>
              <a:t>6</a:t>
            </a:r>
            <a:r>
              <a:rPr lang="zh-CN" altLang="en-US" sz="5867" b="1">
                <a:latin typeface="Calibri" pitchFamily="34" charset="0"/>
                <a:ea typeface="宋体" charset="-122"/>
              </a:rPr>
              <a:t>、文中点睛之笔是哪句？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20264" y="3240087"/>
            <a:ext cx="9753899" cy="108376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5333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败义以求生</a:t>
            </a:r>
            <a:r>
              <a:rPr sz="5333" b="1">
                <a:solidFill>
                  <a:srgbClr val="FF0000"/>
                </a:solidFill>
                <a:latin typeface="Calibri" pitchFamily="34" charset="0"/>
              </a:rPr>
              <a:t>，</a:t>
            </a:r>
            <a:r>
              <a:rPr lang="zh-CN" altLang="en-US" sz="5333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岂荀巨伯</a:t>
            </a:r>
            <a:r>
              <a:rPr sz="5333" b="1">
                <a:solidFill>
                  <a:srgbClr val="FF0000"/>
                </a:solidFill>
                <a:latin typeface="Calibri" pitchFamily="34" charset="0"/>
              </a:rPr>
              <a:t>所</a:t>
            </a:r>
            <a:r>
              <a:rPr lang="zh-CN" altLang="en-US" sz="5333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行</a:t>
            </a:r>
            <a:r>
              <a:rPr sz="5333" b="1">
                <a:solidFill>
                  <a:srgbClr val="FF0000"/>
                </a:solidFill>
                <a:latin typeface="Calibri" pitchFamily="34" charset="0"/>
              </a:rPr>
              <a:t>邪？</a:t>
            </a:r>
            <a:endParaRPr lang="zh-CN" altLang="en-US" sz="5333" b="1">
              <a:solidFill>
                <a:srgbClr val="FF0000"/>
              </a:solidFill>
              <a:latin typeface="Calibri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64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78382" y="1072554"/>
            <a:ext cx="10466531" cy="1490179"/>
          </a:xfrm>
        </p:spPr>
        <p:txBody>
          <a:bodyPr/>
          <a:lstStyle/>
          <a:p>
            <a:pPr algn="l"/>
            <a:r>
              <a:rPr altLang="zh-CN" sz="4800" b="1">
                <a:latin typeface="Calibri" pitchFamily="34" charset="0"/>
                <a:ea typeface="宋体" charset="-122"/>
              </a:rPr>
              <a:t>7</a:t>
            </a:r>
            <a:r>
              <a:rPr lang="zh-CN" altLang="en-US" sz="4800" b="1">
                <a:latin typeface="Calibri" pitchFamily="34" charset="0"/>
                <a:ea typeface="宋体" charset="-122"/>
              </a:rPr>
              <a:t>、读了这个故事后，你认为什么样的 </a:t>
            </a:r>
            <a:br>
              <a:rPr lang="zh-CN" altLang="en-US" sz="4800" b="1">
                <a:latin typeface="Calibri" pitchFamily="34" charset="0"/>
                <a:ea typeface="宋体" charset="-122"/>
              </a:rPr>
            </a:br>
            <a:r>
              <a:rPr lang="zh-CN" altLang="en-US" sz="4800" b="1">
                <a:latin typeface="Calibri" pitchFamily="34" charset="0"/>
                <a:ea typeface="宋体" charset="-122"/>
              </a:rPr>
              <a:t>       朋友才是真正的朋友？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23470" y="3240087"/>
            <a:ext cx="9957105" cy="88056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4267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同生死，共患难的朋友才是真正的朋友。</a:t>
            </a:r>
          </a:p>
        </p:txBody>
      </p:sp>
    </p:spTree>
    <p:extLst>
      <p:ext uri="{BB962C8B-B14F-4D97-AF65-F5344CB8AC3E}">
        <p14:creationId xmlns:p14="http://schemas.microsoft.com/office/powerpoint/2010/main" val="329122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84793" y="598407"/>
            <a:ext cx="9859735" cy="2126610"/>
          </a:xfrm>
        </p:spPr>
        <p:txBody>
          <a:bodyPr/>
          <a:lstStyle/>
          <a:p>
            <a:pPr algn="l"/>
            <a:r>
              <a:rPr altLang="zh-CN" sz="5333" b="1">
                <a:latin typeface="Calibri" pitchFamily="34" charset="0"/>
                <a:ea typeface="宋体" charset="-122"/>
              </a:rPr>
              <a:t>8</a:t>
            </a:r>
            <a:r>
              <a:rPr lang="zh-CN" altLang="en-US" sz="5333" b="1">
                <a:latin typeface="Calibri" pitchFamily="34" charset="0"/>
                <a:ea typeface="宋体" charset="-122"/>
              </a:rPr>
              <a:t>、从描写人物的方法看前两则以什么为主？后一则呢？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84794" y="2698204"/>
            <a:ext cx="9821634" cy="1381521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889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       </a:t>
            </a:r>
            <a:r>
              <a:rPr lang="zh-CN" altLang="en-US" sz="5867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前两则以描写人物的语言和侧面烘托为主，后一则以描写人物的动作和神态为主。</a:t>
            </a:r>
          </a:p>
        </p:txBody>
      </p:sp>
    </p:spTree>
    <p:extLst>
      <p:ext uri="{BB962C8B-B14F-4D97-AF65-F5344CB8AC3E}">
        <p14:creationId xmlns:p14="http://schemas.microsoft.com/office/powerpoint/2010/main" val="270857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ChangeArrowheads="1"/>
            <a:extLst>
              <a:ext uri="smNativeData"/>
            </a:extLst>
          </p:cNvSpPr>
          <p:nvPr>
            <p:ph type="title"/>
          </p:nvPr>
        </p:nvSpPr>
        <p:spPr>
          <a:xfrm>
            <a:off x="575750" y="436124"/>
            <a:ext cx="10370574" cy="1016031"/>
          </a:xfrm>
          <a:ln w="12700"/>
          <a:effectLst>
            <a:outerShdw blurRad="50800" dist="37717" dir="13500000" algn="br">
              <a:srgbClr val="000000">
                <a:alpha val="40000"/>
              </a:srgbClr>
            </a:outerShdw>
          </a:effectLst>
        </p:spPr>
        <p:txBody>
          <a:bodyPr/>
          <a:lstStyle/>
          <a:p>
            <a:pPr algn="l" eaLnBrk="1" hangingPunct="1"/>
            <a:r>
              <a:rPr lang="zh-CN" altLang="en-US" sz="7111" b="1">
                <a:solidFill>
                  <a:srgbClr val="0070C0"/>
                </a:solidFill>
                <a:latin typeface="Calibri" pitchFamily="34" charset="0"/>
                <a:ea typeface="宋体" charset="-122"/>
              </a:rPr>
              <a:t>主旨：</a:t>
            </a:r>
            <a:endParaRPr sz="7111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 noChangeArrowheads="1"/>
          </p:cNvSpPr>
          <p:nvPr>
            <p:ph type="body" idx="1"/>
          </p:nvPr>
        </p:nvSpPr>
        <p:spPr>
          <a:xfrm>
            <a:off x="850220" y="2520007"/>
            <a:ext cx="9821634" cy="2370739"/>
          </a:xfrm>
          <a:ln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zh-CN" altLang="en-US" sz="4267" b="1" dirty="0">
                <a:latin typeface="Calibri" pitchFamily="34" charset="0"/>
                <a:ea typeface="宋体" charset="-122"/>
              </a:rPr>
              <a:t>通过记叙荀巨伯与友人情深义重的对话及最终感动胡人，保全全郡人民的故事。塑造了一位</a:t>
            </a:r>
            <a:r>
              <a:rPr lang="zh-CN" altLang="en-US" sz="4267" b="1" dirty="0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舍生取义</a:t>
            </a:r>
            <a:r>
              <a:rPr lang="zh-CN" altLang="en-US" sz="4267" b="1" dirty="0">
                <a:latin typeface="Calibri" pitchFamily="34" charset="0"/>
                <a:ea typeface="宋体" charset="-122"/>
              </a:rPr>
              <a:t>的英雄形象。</a:t>
            </a:r>
          </a:p>
        </p:txBody>
      </p:sp>
    </p:spTree>
    <p:extLst>
      <p:ext uri="{BB962C8B-B14F-4D97-AF65-F5344CB8AC3E}">
        <p14:creationId xmlns:p14="http://schemas.microsoft.com/office/powerpoint/2010/main" val="344122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7976" y="666142"/>
            <a:ext cx="6163922" cy="1896591"/>
          </a:xfrm>
        </p:spPr>
        <p:txBody>
          <a:bodyPr/>
          <a:lstStyle/>
          <a:p>
            <a:pPr algn="l"/>
            <a:r>
              <a:rPr lang="zh-CN" altLang="en-US" sz="4267" b="1">
                <a:latin typeface="Calibri" pitchFamily="34" charset="0"/>
                <a:ea typeface="宋体" charset="-122"/>
              </a:rPr>
              <a:t>你还知道历史上有哪些舍生取义的人物？给大家讲讲他的故事。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1588" y="3036881"/>
            <a:ext cx="10467943" cy="2939435"/>
          </a:xfrm>
        </p:spPr>
        <p:txBody>
          <a:bodyPr/>
          <a:lstStyle/>
          <a:p>
            <a:r>
              <a:rPr lang="zh-CN" altLang="en-US" sz="3556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文天祥</a:t>
            </a:r>
            <a:r>
              <a:rPr altLang="zh-CN" sz="3556" b="1">
                <a:latin typeface="Calibri" pitchFamily="34" charset="0"/>
                <a:ea typeface="宋体" charset="-122"/>
              </a:rPr>
              <a:t>《</a:t>
            </a:r>
            <a:r>
              <a:rPr lang="zh-CN" altLang="en-US" sz="3556" b="1">
                <a:latin typeface="Calibri" pitchFamily="34" charset="0"/>
                <a:ea typeface="宋体" charset="-122"/>
              </a:rPr>
              <a:t>过零丁洋</a:t>
            </a:r>
            <a:r>
              <a:rPr altLang="zh-CN" sz="3556" b="1">
                <a:latin typeface="Calibri" pitchFamily="34" charset="0"/>
                <a:ea typeface="宋体" charset="-122"/>
              </a:rPr>
              <a:t>》</a:t>
            </a:r>
            <a:r>
              <a:rPr lang="zh-CN" altLang="en-US" sz="3556" b="1">
                <a:latin typeface="Calibri" pitchFamily="34" charset="0"/>
                <a:ea typeface="宋体" charset="-122"/>
              </a:rPr>
              <a:t>；</a:t>
            </a:r>
            <a:r>
              <a:rPr lang="zh-CN" altLang="en-US" sz="3556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董存瑞</a:t>
            </a:r>
            <a:r>
              <a:rPr lang="zh-CN" altLang="en-US" sz="3556" b="1">
                <a:latin typeface="Calibri" pitchFamily="34" charset="0"/>
                <a:ea typeface="宋体" charset="-122"/>
              </a:rPr>
              <a:t>舍身炸碉堡</a:t>
            </a:r>
          </a:p>
          <a:p>
            <a:r>
              <a:rPr lang="zh-CN" altLang="en-US" sz="3556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邱少云</a:t>
            </a:r>
            <a:r>
              <a:rPr lang="zh-CN" altLang="en-US" sz="3556" b="1">
                <a:latin typeface="Calibri" pitchFamily="34" charset="0"/>
                <a:ea typeface="宋体" charset="-122"/>
              </a:rPr>
              <a:t>宁愿火烧也不愿意暴露目标</a:t>
            </a:r>
          </a:p>
          <a:p>
            <a:r>
              <a:rPr lang="zh-CN" altLang="en-US" sz="3556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谭嗣同</a:t>
            </a:r>
            <a:r>
              <a:rPr lang="zh-CN" altLang="en-US" sz="3556" b="1">
                <a:latin typeface="Calibri" pitchFamily="34" charset="0"/>
                <a:ea typeface="宋体" charset="-122"/>
              </a:rPr>
              <a:t>在戊戌变法失败后，泰然赴死，留下“我自横刀向天笑，去留肝胆两昆仑”的名句。</a:t>
            </a:r>
          </a:p>
          <a:p>
            <a:r>
              <a:rPr lang="zh-CN" altLang="en-US" sz="3556" b="1">
                <a:solidFill>
                  <a:srgbClr val="FF0000"/>
                </a:solidFill>
                <a:latin typeface="Calibri" pitchFamily="34" charset="0"/>
                <a:ea typeface="宋体" charset="-122"/>
              </a:rPr>
              <a:t>朱自清</a:t>
            </a:r>
            <a:r>
              <a:rPr lang="zh-CN" altLang="en-US" sz="3556" b="1">
                <a:latin typeface="Calibri" pitchFamily="34" charset="0"/>
                <a:ea typeface="宋体" charset="-122"/>
              </a:rPr>
              <a:t>宁死不吃美国救济粮。</a:t>
            </a:r>
          </a:p>
        </p:txBody>
      </p:sp>
      <p:sp>
        <p:nvSpPr>
          <p:cNvPr id="29699" name="WordArt 5"/>
          <p:cNvSpPr>
            <a:spLocks noChangeArrowheads="1" noChangeShapeType="1" noTextEdit="1"/>
          </p:cNvSpPr>
          <p:nvPr/>
        </p:nvSpPr>
        <p:spPr bwMode="auto">
          <a:xfrm>
            <a:off x="749323" y="869348"/>
            <a:ext cx="3522241" cy="1490179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2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拓展</a:t>
            </a:r>
          </a:p>
        </p:txBody>
      </p:sp>
    </p:spTree>
    <p:extLst>
      <p:ext uri="{BB962C8B-B14F-4D97-AF65-F5344CB8AC3E}">
        <p14:creationId xmlns:p14="http://schemas.microsoft.com/office/powerpoint/2010/main" val="364423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0637" y="2159967"/>
            <a:ext cx="6668007" cy="137191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8315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王蓝田性急</a:t>
            </a:r>
          </a:p>
        </p:txBody>
      </p:sp>
    </p:spTree>
    <p:extLst>
      <p:ext uri="{BB962C8B-B14F-4D97-AF65-F5344CB8AC3E}">
        <p14:creationId xmlns:p14="http://schemas.microsoft.com/office/powerpoint/2010/main" val="290236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1610425" y="450012"/>
            <a:ext cx="3742601" cy="96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669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746929" y="1810549"/>
            <a:ext cx="8334225" cy="358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、了解有关</a:t>
            </a:r>
            <a:r>
              <a:rPr lang="en-US" altLang="zh-CN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世说新语</a:t>
            </a:r>
            <a:r>
              <a:rPr lang="en-US" altLang="zh-CN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的文学常识。</a:t>
            </a:r>
            <a:endParaRPr lang="en-US" altLang="zh-CN" sz="378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、积累文言词语，流利地翻译全文。</a:t>
            </a:r>
            <a:endParaRPr lang="en-US" altLang="zh-CN" sz="378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、把握故事内容。</a:t>
            </a:r>
            <a:endParaRPr lang="en-US" altLang="zh-CN" sz="378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、比较三则短文的异同。</a:t>
            </a:r>
            <a:endParaRPr lang="en-US" altLang="zh-CN" sz="378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78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、学习通过人物个性化动作表现人物性格的写法。</a:t>
            </a:r>
          </a:p>
        </p:txBody>
      </p:sp>
    </p:spTree>
    <p:extLst>
      <p:ext uri="{BB962C8B-B14F-4D97-AF65-F5344CB8AC3E}">
        <p14:creationId xmlns:p14="http://schemas.microsoft.com/office/powerpoint/2010/main" val="325957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018437" y="450012"/>
            <a:ext cx="4269115" cy="87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1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预习检测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50934" y="1335036"/>
            <a:ext cx="8130220" cy="3582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王蓝田性急</a:t>
            </a:r>
            <a:r>
              <a:rPr lang="en-US" altLang="zh-CN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节选自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本名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，简称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，古代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集，主要是记载 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。作者是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（朝代）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696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"/>
          <p:cNvSpPr>
            <a:spLocks noChangeArrowheads="1"/>
          </p:cNvSpPr>
          <p:nvPr/>
        </p:nvSpPr>
        <p:spPr bwMode="auto">
          <a:xfrm>
            <a:off x="2018437" y="450012"/>
            <a:ext cx="4269115" cy="87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1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预习检测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50934" y="1335036"/>
            <a:ext cx="8130220" cy="3582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王蓝田性急</a:t>
            </a:r>
            <a:r>
              <a:rPr lang="en-US" altLang="zh-CN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节选自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本名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，简称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，古代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集，主要是记载 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。作者是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（朝代）</a:t>
            </a:r>
            <a:r>
              <a:rPr lang="zh-CN" altLang="en-US" sz="4536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53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166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76104" y="259508"/>
            <a:ext cx="10369868" cy="766001"/>
          </a:xfrm>
        </p:spPr>
        <p:txBody>
          <a:bodyPr/>
          <a:lstStyle/>
          <a:p>
            <a:r>
              <a:rPr lang="en-US" altLang="zh-CN" dirty="0"/>
              <a:t>《</a:t>
            </a:r>
            <a:r>
              <a:rPr lang="zh-CN" altLang="en-US" dirty="0"/>
              <a:t>世说新语</a:t>
            </a:r>
            <a:r>
              <a:rPr lang="en-US" altLang="zh-CN" dirty="0"/>
              <a:t>》</a:t>
            </a:r>
            <a:r>
              <a:rPr lang="zh-CN" altLang="en-US" dirty="0"/>
              <a:t>卷六残卷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873" y="5383227"/>
            <a:ext cx="10465885" cy="648018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0000FF"/>
                </a:solidFill>
                <a:ea typeface="楷体_GB2312" pitchFamily="49" charset="-122"/>
              </a:rPr>
              <a:t>此为唐代遗本，本件相当于</a:t>
            </a:r>
            <a:r>
              <a:rPr lang="en-US" altLang="zh-CN" sz="2400" b="1" dirty="0">
                <a:solidFill>
                  <a:srgbClr val="0000FF"/>
                </a:solidFill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ea typeface="楷体_GB2312" pitchFamily="49" charset="-122"/>
              </a:rPr>
              <a:t>世说新语</a:t>
            </a:r>
            <a:r>
              <a:rPr lang="en-US" altLang="zh-CN" sz="2400" b="1" dirty="0">
                <a:solidFill>
                  <a:srgbClr val="0000FF"/>
                </a:solidFill>
                <a:ea typeface="楷体_GB2312" pitchFamily="49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ea typeface="楷体_GB2312" pitchFamily="49" charset="-122"/>
              </a:rPr>
              <a:t>中的“豪爽”门，现藏于日本。</a:t>
            </a:r>
          </a:p>
        </p:txBody>
      </p:sp>
      <p:pic>
        <p:nvPicPr>
          <p:cNvPr id="53252" name="Picture 4" descr="《世说新语》卷六残卷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069" y="1025510"/>
            <a:ext cx="10753937" cy="42231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>
            <a:spLocks noChangeArrowheads="1"/>
          </p:cNvSpPr>
          <p:nvPr/>
        </p:nvSpPr>
        <p:spPr bwMode="auto">
          <a:xfrm>
            <a:off x="2087439" y="519014"/>
            <a:ext cx="3265588" cy="96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669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预习检测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50934" y="1494049"/>
            <a:ext cx="7687707" cy="4280659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王蓝田性急</a:t>
            </a:r>
            <a:r>
              <a:rPr lang="en-US" altLang="zh-CN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节选自</a:t>
            </a:r>
            <a:r>
              <a:rPr lang="en-US" altLang="zh-CN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402" b="1" u="sng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世说新语</a:t>
            </a:r>
            <a:r>
              <a:rPr lang="en-US" altLang="zh-CN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本名</a:t>
            </a:r>
            <a:r>
              <a:rPr lang="en-US" altLang="zh-CN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402" b="1" u="sng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世说新书</a:t>
            </a:r>
            <a:r>
              <a:rPr lang="en-US" altLang="zh-CN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，简称</a:t>
            </a:r>
            <a:r>
              <a:rPr lang="en-US" altLang="zh-CN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402" b="1" u="sng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世说</a:t>
            </a:r>
            <a:r>
              <a:rPr lang="en-US" altLang="zh-CN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，古代</a:t>
            </a:r>
            <a:r>
              <a:rPr lang="zh-CN" altLang="en-US" sz="3402" b="1" u="sng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小说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集，主要是记载 </a:t>
            </a:r>
            <a:r>
              <a:rPr lang="zh-CN" altLang="en-US" sz="3402" b="1" u="sng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晋代士大夫的言谈、逸事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。作者是</a:t>
            </a:r>
            <a:r>
              <a:rPr lang="zh-CN" altLang="en-US" sz="3402" b="1" u="sng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刘义庆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402" b="1" u="sng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南朝宋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（朝代）</a:t>
            </a:r>
            <a:r>
              <a:rPr lang="zh-CN" altLang="en-US" sz="3402" b="1" u="sng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家。</a:t>
            </a:r>
            <a:endParaRPr lang="en-US" altLang="zh-CN" sz="3402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、词语</a:t>
            </a:r>
            <a:endParaRPr lang="en-US" altLang="zh-CN" sz="3402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sz="3402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箸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以</a:t>
            </a:r>
            <a:r>
              <a:rPr lang="zh-CN" altLang="en-US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屐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齿</a:t>
            </a:r>
            <a:r>
              <a:rPr lang="zh-CN" altLang="en-US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蹍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  </a:t>
            </a:r>
            <a:r>
              <a:rPr lang="zh-CN" altLang="en-US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瞋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甚  </a:t>
            </a:r>
            <a:r>
              <a:rPr lang="zh-CN" altLang="en-US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402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啮</a:t>
            </a:r>
            <a:r>
              <a:rPr lang="zh-CN" altLang="en-US" sz="3402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破 </a:t>
            </a:r>
            <a:endParaRPr lang="en-US" altLang="zh-CN" sz="3402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50934" y="4669626"/>
            <a:ext cx="1020028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4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zhù</a:t>
            </a:r>
            <a:endParaRPr lang="zh-CN" altLang="en-US" sz="2646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447975" y="4669626"/>
            <a:ext cx="4626125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4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jī  zhǎn</a:t>
            </a:r>
            <a:endParaRPr lang="zh-CN" altLang="en-US" sz="2646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57032" y="4737128"/>
            <a:ext cx="1224033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4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chēn</a:t>
            </a:r>
            <a:endParaRPr lang="zh-CN" altLang="en-US" sz="2646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917569" y="4737128"/>
            <a:ext cx="1156531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4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nà</a:t>
            </a:r>
            <a:endParaRPr lang="zh-CN" altLang="en-US" sz="2646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02593" y="4737128"/>
            <a:ext cx="1224033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4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niè</a:t>
            </a:r>
            <a:endParaRPr lang="zh-CN" altLang="en-US" sz="2646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193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1814431" y="315009"/>
            <a:ext cx="3469593" cy="96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669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重点词语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14431" y="1471540"/>
            <a:ext cx="3265588" cy="480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以箸刺之：</a:t>
            </a:r>
            <a:endParaRPr lang="en-US" altLang="zh-CN" sz="3402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圆转：</a:t>
            </a:r>
            <a:endParaRPr lang="en-US" altLang="zh-CN" sz="3402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仍：</a:t>
            </a:r>
            <a:endParaRPr lang="en-US" altLang="zh-CN" sz="3402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以屐齿蹍之：</a:t>
            </a:r>
            <a:endParaRPr lang="en-US" altLang="zh-CN" sz="3402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瞋甚：</a:t>
            </a:r>
            <a:endParaRPr lang="en-US" altLang="zh-CN" sz="3402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内：</a:t>
            </a:r>
            <a:endParaRPr lang="en-US" altLang="zh-CN" sz="3402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啮：</a:t>
            </a:r>
            <a:endParaRPr lang="en-US" altLang="zh-CN" sz="3402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使：</a:t>
            </a:r>
            <a:endParaRPr lang="en-US" altLang="zh-CN" sz="3402" b="1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犹当无一豪可论</a:t>
            </a:r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92490" y="1471540"/>
            <a:ext cx="6088664" cy="4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46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用筷子扎。箸，筷子。之，指鸡子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970962" y="2559069"/>
            <a:ext cx="2313062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乃，于是。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107466" y="1947052"/>
            <a:ext cx="1701046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旋转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63996" y="3103584"/>
            <a:ext cx="82337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用鞋齿踩。屐，木底有齿的鞋子。 蹍，踩，踹。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039963" y="3511595"/>
            <a:ext cx="6804184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愤怒至极。瞋，发怒时睁大眼睛。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99455" y="4056109"/>
            <a:ext cx="5170639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通“纳”，放入</a:t>
            </a:r>
            <a:r>
              <a:rPr lang="zh-CN" altLang="en-US">
                <a:latin typeface="Calibri" panose="020F0502020204030204" pitchFamily="34" charset="0"/>
              </a:rPr>
              <a:t>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699455" y="4600624"/>
            <a:ext cx="1837549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咬。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66957" y="5077637"/>
            <a:ext cx="2109057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即使。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0019" y="5622151"/>
            <a:ext cx="5239642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犹当，尚且。豪，通“毫”</a:t>
            </a:r>
          </a:p>
        </p:txBody>
      </p:sp>
    </p:spTree>
    <p:extLst>
      <p:ext uri="{BB962C8B-B14F-4D97-AF65-F5344CB8AC3E}">
        <p14:creationId xmlns:p14="http://schemas.microsoft.com/office/powerpoint/2010/main" val="413676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36956" y="51001"/>
            <a:ext cx="7344198" cy="1080029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00B050"/>
                </a:solidFill>
                <a:ea typeface="华文彩云" panose="02010800040101010101" pitchFamily="2" charset="-122"/>
              </a:rPr>
              <a:t>     王蓝田性急</a:t>
            </a:r>
            <a:r>
              <a:rPr lang="zh-CN" altLang="en-US" smtClean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5125" name="Picture 5" descr="曹操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94"/>
          <a:stretch>
            <a:fillRect/>
          </a:stretch>
        </p:blipFill>
        <p:spPr bwMode="auto">
          <a:xfrm>
            <a:off x="1658427" y="382510"/>
            <a:ext cx="3286588" cy="5832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331499" y="1267535"/>
            <a:ext cx="5172140" cy="462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646" b="1">
                <a:solidFill>
                  <a:srgbClr val="FF0000"/>
                </a:solidFill>
                <a:latin typeface="Calibri" panose="020F0502020204030204" pitchFamily="34" charset="0"/>
                <a:ea typeface="方正粗倩简体"/>
                <a:cs typeface="方正粗倩简体"/>
              </a:rPr>
              <a:t>         王蓝田性情急躁。曾经在吃鸡蛋的时候，用筷子扎鸡蛋，不能得到，就大怒，举起它扔在地下。鸡蛋在地上旋转不停，就下地用鞋齿踩它，还不能得到。恼怒到了极点，再从地上拿起它放入口中，咬破后就把它吐出去。王羲之听说后大笑，说：“</a:t>
            </a:r>
            <a:r>
              <a:rPr lang="zh-CN" altLang="en-US" sz="2646" b="1" u="sng">
                <a:solidFill>
                  <a:srgbClr val="FF0000"/>
                </a:solidFill>
                <a:latin typeface="Calibri" panose="020F0502020204030204" pitchFamily="34" charset="0"/>
                <a:ea typeface="方正粗倩简体"/>
                <a:cs typeface="方正粗倩简体"/>
              </a:rPr>
              <a:t>即使王安期有这种性情，尚且没有一点儿可取，何况是</a:t>
            </a:r>
            <a:r>
              <a:rPr lang="en-US" altLang="zh-CN" sz="2646" b="1" u="sng">
                <a:solidFill>
                  <a:srgbClr val="FF0000"/>
                </a:solidFill>
                <a:latin typeface="Calibri" panose="020F0502020204030204" pitchFamily="34" charset="0"/>
                <a:ea typeface="方正粗倩简体"/>
                <a:cs typeface="方正粗倩简体"/>
              </a:rPr>
              <a:t>(</a:t>
            </a:r>
            <a:r>
              <a:rPr lang="zh-CN" altLang="en-US" sz="2646" b="1" u="sng">
                <a:solidFill>
                  <a:srgbClr val="FF0000"/>
                </a:solidFill>
                <a:latin typeface="Calibri" panose="020F0502020204030204" pitchFamily="34" charset="0"/>
                <a:ea typeface="方正粗倩简体"/>
                <a:cs typeface="方正粗倩简体"/>
              </a:rPr>
              <a:t>他的儿子）王蓝田呢？”</a:t>
            </a:r>
            <a:r>
              <a:rPr lang="zh-CN" altLang="en-US" sz="3024" u="sng">
                <a:solidFill>
                  <a:srgbClr val="FF0000"/>
                </a:solidFill>
                <a:latin typeface="Calibri" panose="020F0502020204030204" pitchFamily="34" charset="0"/>
                <a:ea typeface="方正粗倩简体"/>
                <a:cs typeface="方正粗倩简体"/>
              </a:rPr>
              <a:t> </a:t>
            </a:r>
          </a:p>
        </p:txBody>
      </p:sp>
      <p:pic>
        <p:nvPicPr>
          <p:cNvPr id="9221" name="Picture 6" descr="back012">
            <a:hlinkClick r:id="" action="ppaction://hlinkshowjump?jump=lastslideviewed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5" y="0"/>
            <a:ext cx="1080029" cy="864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99333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2154939" y="450012"/>
            <a:ext cx="4242115" cy="96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669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问题质疑：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54940" y="1606543"/>
            <a:ext cx="7926214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、文中哪句话概括介绍了王蓝田的性格？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91444" y="2424065"/>
            <a:ext cx="4105610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王蓝田性急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58946" y="3172586"/>
            <a:ext cx="6123165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、找出表现王蓝田性急的词语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95450" y="4125111"/>
            <a:ext cx="6123165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刺、举、掷、蹍、内、啮、吐</a:t>
            </a:r>
          </a:p>
        </p:txBody>
      </p:sp>
    </p:spTree>
    <p:extLst>
      <p:ext uri="{BB962C8B-B14F-4D97-AF65-F5344CB8AC3E}">
        <p14:creationId xmlns:p14="http://schemas.microsoft.com/office/powerpoint/2010/main" val="125808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1883433" y="450012"/>
            <a:ext cx="2925079" cy="79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536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问题质疑：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87439" y="1267534"/>
            <a:ext cx="6667680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、结尾为何写王右军的内容？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87438" y="3103584"/>
            <a:ext cx="7756709" cy="113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、王右军对王蓝田的评价，你同意吗？为什么？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291444" y="4464120"/>
            <a:ext cx="7620206" cy="113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同意。因为王蓝田的行为说明他遇事太缺乏理智，是个愚鲁急躁的人。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91444" y="1947052"/>
            <a:ext cx="6531176" cy="113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王右军对王蓝田父子的嘲笑，达到了文章讽刺和诙谐的目的</a:t>
            </a:r>
          </a:p>
        </p:txBody>
      </p:sp>
    </p:spTree>
    <p:extLst>
      <p:ext uri="{BB962C8B-B14F-4D97-AF65-F5344CB8AC3E}">
        <p14:creationId xmlns:p14="http://schemas.microsoft.com/office/powerpoint/2010/main" val="22381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2222442" y="315008"/>
            <a:ext cx="3267088" cy="79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536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95450" y="1539041"/>
            <a:ext cx="6735182" cy="113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、三则故事分别表现主人公怎样的性格。（分别用一个字概括）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15477" y="2899578"/>
            <a:ext cx="3469593" cy="166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  融：智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荀巨伯：义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王蓝田：急</a:t>
            </a:r>
          </a:p>
        </p:txBody>
      </p:sp>
    </p:spTree>
    <p:extLst>
      <p:ext uri="{BB962C8B-B14F-4D97-AF65-F5344CB8AC3E}">
        <p14:creationId xmlns:p14="http://schemas.microsoft.com/office/powerpoint/2010/main" val="344183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2087439" y="586516"/>
            <a:ext cx="7279696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、作者是如何塑造三个人物形象的？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62951" y="1879551"/>
            <a:ext cx="6463675" cy="1662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  融：对话描写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荀巨伯：对话描写 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王蓝田：动作描写 神态描写</a:t>
            </a:r>
          </a:p>
        </p:txBody>
      </p:sp>
    </p:spTree>
    <p:extLst>
      <p:ext uri="{BB962C8B-B14F-4D97-AF65-F5344CB8AC3E}">
        <p14:creationId xmlns:p14="http://schemas.microsoft.com/office/powerpoint/2010/main" val="161239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2426447" y="654017"/>
            <a:ext cx="5716654" cy="61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402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、体会三则故事的语言特点。</a:t>
            </a:r>
          </a:p>
        </p:txBody>
      </p:sp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4059991" y="1947052"/>
            <a:ext cx="2382064" cy="2186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叙事简洁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准确精炼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011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883433" y="0"/>
            <a:ext cx="3469593" cy="96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669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拓展延伸：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83433" y="994527"/>
            <a:ext cx="7687707" cy="615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事业常成于坚忍，毁于急躁。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杜月笙说：头等人，有本事，没脾气；二等人，有本事，有脾气；末等人，没本事，大脾气。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脾气的背影长还是短，完全由人来把握。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好脾气是人生的一笔财富。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好脾气是一个人在社交中所能穿着的最佳服饰。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402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好脾气宛如晴天，到处流放着光亮</a:t>
            </a:r>
            <a:endParaRPr lang="en-US" altLang="zh-CN" sz="3402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/>
          </a:p>
          <a:p>
            <a:pPr eaLnBrk="1" hangingPunct="1"/>
            <a:endParaRPr lang="en-US" altLang="zh-CN"/>
          </a:p>
          <a:p>
            <a:pPr eaLnBrk="1" hangingPunct="1"/>
            <a:r>
              <a:rPr lang="zh-CN" altLang="en-US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8797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2154940" y="519014"/>
            <a:ext cx="2925079" cy="96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669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作业：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864493" y="2736031"/>
            <a:ext cx="9937104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8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r>
              <a:rPr lang="zh-CN" altLang="en-US" sz="378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一个片段</a:t>
            </a:r>
            <a:endParaRPr lang="en-US" altLang="zh-CN" sz="378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78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抓住人物个性化的动作来表现人物的性格特征</a:t>
            </a:r>
            <a:r>
              <a:rPr lang="zh-CN" altLang="en-US" sz="378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78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553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33" name="Picture 17" descr="F:\完成的背景图\t0191897d628f53a1af.jpg"/>
          <p:cNvPicPr>
            <a:picLocks noChangeAspect="1" noChangeArrowheads="1"/>
          </p:cNvPicPr>
          <p:nvPr/>
        </p:nvPicPr>
        <p:blipFill rotWithShape="1">
          <a:blip r:embed="rId2"/>
          <a:srcRect l="1" t="3283" r="1525"/>
          <a:stretch/>
        </p:blipFill>
        <p:spPr bwMode="auto">
          <a:xfrm>
            <a:off x="8250764" y="2942651"/>
            <a:ext cx="3043716" cy="3537524"/>
          </a:xfrm>
          <a:prstGeom prst="rect">
            <a:avLst/>
          </a:prstGeom>
          <a:noFill/>
        </p:spPr>
      </p:pic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4260839" y="239691"/>
            <a:ext cx="2904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字词学习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4578790" y="3672100"/>
            <a:ext cx="9601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4591" y="183680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盛名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78449" y="185998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奕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08571" y="185998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掷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13365" y="185998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蹍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9507" y="367209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51739" y="367210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踧踖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6320" y="367209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箸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93885" y="367209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屐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0353" y="1310291"/>
            <a:ext cx="1300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/>
              <a:t>shèng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3849782" y="1275212"/>
            <a:ext cx="50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/>
              <a:t>yì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6108571" y="1310291"/>
            <a:ext cx="7312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/>
              <a:t>zhì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8523652" y="131029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niǎn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9445" y="3168079"/>
            <a:ext cx="1072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/>
              <a:t>chēn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3124797" y="3168079"/>
            <a:ext cx="1050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/>
              <a:t>cù</a:t>
            </a:r>
            <a:r>
              <a:rPr lang="en-US" altLang="zh-CN" sz="3200" dirty="0" smtClean="0"/>
              <a:t>  </a:t>
            </a:r>
            <a:r>
              <a:rPr lang="en-US" altLang="zh-CN" sz="3200" dirty="0" err="1"/>
              <a:t>jí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5480397" y="3189948"/>
            <a:ext cx="9092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/>
              <a:t>zhù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522125" y="31899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/>
              <a:t>jī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F:\完成的背景图\sy_415787679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75549" y="239691"/>
            <a:ext cx="3762367" cy="3795728"/>
          </a:xfrm>
          <a:prstGeom prst="rect">
            <a:avLst/>
          </a:prstGeom>
          <a:noFill/>
        </p:spPr>
      </p:pic>
      <p:sp>
        <p:nvSpPr>
          <p:cNvPr id="2765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2430439" y="405011"/>
            <a:ext cx="6533177" cy="885024"/>
          </a:xfrm>
        </p:spPr>
        <p:txBody>
          <a:bodyPr/>
          <a:lstStyle/>
          <a:p>
            <a:r>
              <a:rPr lang="zh-CN" altLang="en-US">
                <a:solidFill>
                  <a:srgbClr val="000000"/>
                </a:solidFill>
              </a:rPr>
              <a:t>小时了了原文</a:t>
            </a:r>
          </a:p>
        </p:txBody>
      </p:sp>
      <p:sp>
        <p:nvSpPr>
          <p:cNvPr id="27651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31539" y="1198533"/>
            <a:ext cx="8844274" cy="4725128"/>
          </a:xfrm>
        </p:spPr>
        <p:txBody>
          <a:bodyPr/>
          <a:lstStyle/>
          <a:p>
            <a:r>
              <a:rPr lang="zh-CN" altLang="en-US" sz="2400" b="1" dirty="0">
                <a:solidFill>
                  <a:srgbClr val="000000"/>
                </a:solidFill>
              </a:rPr>
              <a:t>孔文举年十岁，随父到</a:t>
            </a:r>
            <a:r>
              <a:rPr lang="zh-CN" altLang="en-US" sz="2400" b="1" dirty="0"/>
              <a:t>洛</a:t>
            </a:r>
            <a:r>
              <a:rPr lang="zh-CN" altLang="en-US" sz="2400" b="1" dirty="0">
                <a:solidFill>
                  <a:srgbClr val="000000"/>
                </a:solidFill>
              </a:rPr>
              <a:t>。时李元礼有</a:t>
            </a:r>
            <a:r>
              <a:rPr lang="zh-CN" altLang="en-US" sz="2400" b="1" dirty="0"/>
              <a:t>盛名</a:t>
            </a:r>
            <a:r>
              <a:rPr lang="zh-CN" altLang="en-US" sz="2400" b="1" dirty="0">
                <a:solidFill>
                  <a:srgbClr val="000000"/>
                </a:solidFill>
              </a:rPr>
              <a:t>，</a:t>
            </a:r>
            <a:r>
              <a:rPr lang="zh-CN" altLang="en-US" sz="2400" b="1" u="sng" dirty="0">
                <a:solidFill>
                  <a:srgbClr val="FF3300"/>
                </a:solidFill>
              </a:rPr>
              <a:t>为</a:t>
            </a:r>
            <a:r>
              <a:rPr lang="zh-CN" altLang="en-US" sz="2400" b="1" dirty="0">
                <a:solidFill>
                  <a:srgbClr val="000000"/>
                </a:solidFill>
              </a:rPr>
              <a:t>司隶校尉。</a:t>
            </a:r>
          </a:p>
          <a:p>
            <a:r>
              <a:rPr lang="zh-CN" altLang="en-US" sz="2400" b="1" dirty="0">
                <a:solidFill>
                  <a:srgbClr val="FF0000"/>
                </a:solidFill>
              </a:rPr>
              <a:t>                                                                        </a:t>
            </a:r>
            <a:r>
              <a:rPr lang="zh-CN" altLang="en-US" sz="2400" b="1" dirty="0">
                <a:solidFill>
                  <a:srgbClr val="0066FF"/>
                </a:solidFill>
              </a:rPr>
              <a:t>成为</a:t>
            </a:r>
          </a:p>
          <a:p>
            <a:r>
              <a:rPr lang="zh-CN" altLang="en-US" sz="2400" b="1" u="sng" dirty="0">
                <a:solidFill>
                  <a:srgbClr val="FF3300"/>
                </a:solidFill>
              </a:rPr>
              <a:t>诣</a:t>
            </a:r>
            <a:r>
              <a:rPr lang="zh-CN" altLang="en-US" sz="2400" b="1" dirty="0">
                <a:solidFill>
                  <a:srgbClr val="000000"/>
                </a:solidFill>
              </a:rPr>
              <a:t>门者皆俊才清称及中表亲戚，</a:t>
            </a:r>
            <a:r>
              <a:rPr lang="zh-CN" altLang="en-US" sz="2400" b="1" u="sng" dirty="0">
                <a:solidFill>
                  <a:srgbClr val="FF3300"/>
                </a:solidFill>
              </a:rPr>
              <a:t>乃</a:t>
            </a:r>
            <a:r>
              <a:rPr lang="zh-CN" altLang="en-US" sz="2400" b="1" dirty="0">
                <a:solidFill>
                  <a:srgbClr val="000000"/>
                </a:solidFill>
              </a:rPr>
              <a:t>通。文举至门，谓吏曰</a:t>
            </a:r>
            <a:r>
              <a:rPr lang="en-US" altLang="zh-CN" sz="2400" b="1" dirty="0">
                <a:solidFill>
                  <a:srgbClr val="000000"/>
                </a:solidFill>
              </a:rPr>
              <a:t>:</a:t>
            </a:r>
          </a:p>
          <a:p>
            <a:r>
              <a:rPr lang="zh-CN" altLang="en-US" sz="2400" b="1" dirty="0">
                <a:solidFill>
                  <a:srgbClr val="0066FF"/>
                </a:solidFill>
              </a:rPr>
              <a:t>拜访</a:t>
            </a:r>
            <a:r>
              <a:rPr lang="zh-CN" altLang="en-US" sz="2400" b="1" dirty="0">
                <a:solidFill>
                  <a:srgbClr val="FF0000"/>
                </a:solidFill>
              </a:rPr>
              <a:t>                                  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2400" b="1" dirty="0" smtClean="0">
                <a:solidFill>
                  <a:srgbClr val="0066FF"/>
                </a:solidFill>
              </a:rPr>
              <a:t>才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 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000000"/>
                </a:solidFill>
              </a:rPr>
              <a:t>“我</a:t>
            </a:r>
            <a:r>
              <a:rPr lang="zh-CN" altLang="en-US" sz="2400" b="1" u="sng" dirty="0">
                <a:solidFill>
                  <a:srgbClr val="FF3300"/>
                </a:solidFill>
              </a:rPr>
              <a:t>乃</a:t>
            </a:r>
            <a:r>
              <a:rPr lang="zh-CN" altLang="en-US" sz="2400" b="1" dirty="0">
                <a:solidFill>
                  <a:srgbClr val="000000"/>
                </a:solidFill>
              </a:rPr>
              <a:t>李府君亲。”</a:t>
            </a:r>
            <a:r>
              <a:rPr lang="zh-CN" altLang="en-US" sz="2400" b="1" u="sng" dirty="0">
                <a:solidFill>
                  <a:srgbClr val="FF3300"/>
                </a:solidFill>
              </a:rPr>
              <a:t>既</a:t>
            </a:r>
            <a:r>
              <a:rPr lang="zh-CN" altLang="en-US" sz="2400" b="1" dirty="0">
                <a:solidFill>
                  <a:srgbClr val="000000"/>
                </a:solidFill>
              </a:rPr>
              <a:t>通，前坐。元礼问曰</a:t>
            </a:r>
            <a:r>
              <a:rPr lang="en-US" altLang="zh-CN" sz="2400" b="1" dirty="0">
                <a:solidFill>
                  <a:srgbClr val="000000"/>
                </a:solidFill>
              </a:rPr>
              <a:t>:“</a:t>
            </a:r>
            <a:r>
              <a:rPr lang="zh-CN" altLang="en-US" sz="2400" b="1" dirty="0">
                <a:solidFill>
                  <a:srgbClr val="000000"/>
                </a:solidFill>
              </a:rPr>
              <a:t>君与仆有何</a:t>
            </a:r>
          </a:p>
          <a:p>
            <a:r>
              <a:rPr lang="zh-CN" altLang="en-US" sz="2400" b="1" dirty="0">
                <a:solidFill>
                  <a:srgbClr val="0066FF"/>
                </a:solidFill>
              </a:rPr>
              <a:t>   </a:t>
            </a:r>
            <a:r>
              <a:rPr lang="zh-CN" altLang="en-US" sz="2400" b="1" dirty="0" smtClean="0">
                <a:solidFill>
                  <a:srgbClr val="0066FF"/>
                </a:solidFill>
              </a:rPr>
              <a:t>     </a:t>
            </a:r>
            <a:r>
              <a:rPr lang="zh-CN" altLang="en-US" sz="2400" b="1" dirty="0">
                <a:solidFill>
                  <a:srgbClr val="0066FF"/>
                </a:solidFill>
              </a:rPr>
              <a:t>是                   已经                                </a:t>
            </a:r>
          </a:p>
          <a:p>
            <a:r>
              <a:rPr lang="zh-CN" altLang="en-US" sz="2400" b="1" u="sng" dirty="0">
                <a:solidFill>
                  <a:srgbClr val="FF3300"/>
                </a:solidFill>
              </a:rPr>
              <a:t>亲</a:t>
            </a:r>
            <a:r>
              <a:rPr lang="zh-CN" altLang="en-US" sz="2400" b="1" dirty="0">
                <a:solidFill>
                  <a:srgbClr val="000000"/>
                </a:solidFill>
              </a:rPr>
              <a:t>？”对曰</a:t>
            </a:r>
            <a:r>
              <a:rPr lang="en-US" altLang="zh-CN" sz="2400" b="1" dirty="0">
                <a:solidFill>
                  <a:srgbClr val="000000"/>
                </a:solidFill>
              </a:rPr>
              <a:t>:“</a:t>
            </a:r>
            <a:r>
              <a:rPr lang="zh-CN" altLang="en-US" sz="2400" b="1" dirty="0">
                <a:solidFill>
                  <a:srgbClr val="000000"/>
                </a:solidFill>
              </a:rPr>
              <a:t>昔</a:t>
            </a:r>
            <a:r>
              <a:rPr lang="zh-CN" altLang="en-US" sz="2400" b="1" u="sng" dirty="0">
                <a:solidFill>
                  <a:srgbClr val="FF3300"/>
                </a:solidFill>
              </a:rPr>
              <a:t>先君</a:t>
            </a:r>
            <a:r>
              <a:rPr lang="zh-CN" altLang="en-US" sz="2400" b="1" u="sng" dirty="0">
                <a:solidFill>
                  <a:srgbClr val="FF0000"/>
                </a:solidFill>
              </a:rPr>
              <a:t>仲尼</a:t>
            </a:r>
            <a:r>
              <a:rPr lang="zh-CN" altLang="en-US" sz="2400" b="1" dirty="0">
                <a:solidFill>
                  <a:srgbClr val="000000"/>
                </a:solidFill>
              </a:rPr>
              <a:t>与君先人</a:t>
            </a:r>
            <a:r>
              <a:rPr lang="zh-CN" altLang="en-US" sz="2400" b="1" u="sng" dirty="0">
                <a:solidFill>
                  <a:srgbClr val="FF0000"/>
                </a:solidFill>
              </a:rPr>
              <a:t>伯阳</a:t>
            </a:r>
            <a:r>
              <a:rPr lang="zh-CN" altLang="en-US" sz="2400" b="1" dirty="0">
                <a:solidFill>
                  <a:srgbClr val="000000"/>
                </a:solidFill>
              </a:rPr>
              <a:t>有</a:t>
            </a:r>
            <a:r>
              <a:rPr lang="zh-CN" altLang="en-US" sz="2400" b="1" u="sng" dirty="0">
                <a:solidFill>
                  <a:srgbClr val="FF3300"/>
                </a:solidFill>
              </a:rPr>
              <a:t>师资之</a:t>
            </a:r>
            <a:r>
              <a:rPr lang="zh-CN" altLang="en-US" sz="2400" b="1" dirty="0">
                <a:solidFill>
                  <a:srgbClr val="000000"/>
                </a:solidFill>
              </a:rPr>
              <a:t>尊，</a:t>
            </a:r>
            <a:r>
              <a:rPr lang="zh-CN" altLang="en-US" sz="2400" b="1" u="sng" dirty="0">
                <a:solidFill>
                  <a:srgbClr val="FF3300"/>
                </a:solidFill>
              </a:rPr>
              <a:t>是</a:t>
            </a:r>
            <a:r>
              <a:rPr lang="zh-CN" altLang="en-US" sz="2400" b="1" dirty="0">
                <a:solidFill>
                  <a:srgbClr val="000000"/>
                </a:solidFill>
              </a:rPr>
              <a:t>仆与</a:t>
            </a:r>
          </a:p>
          <a:p>
            <a:r>
              <a:rPr lang="zh-CN" altLang="en-US" sz="2400" b="1" dirty="0">
                <a:solidFill>
                  <a:srgbClr val="0066FF"/>
                </a:solidFill>
              </a:rPr>
              <a:t>关系       </a:t>
            </a:r>
            <a:r>
              <a:rPr lang="zh-CN" altLang="en-US" sz="2400" b="1" dirty="0" smtClean="0">
                <a:solidFill>
                  <a:srgbClr val="0066FF"/>
                </a:solidFill>
              </a:rPr>
              <a:t>死去</a:t>
            </a:r>
            <a:r>
              <a:rPr lang="zh-CN" altLang="en-US" sz="2400" b="1" dirty="0">
                <a:solidFill>
                  <a:srgbClr val="0066FF"/>
                </a:solidFill>
              </a:rPr>
              <a:t>的祖先  孔子    </a:t>
            </a:r>
            <a:r>
              <a:rPr lang="zh-CN" altLang="en-US" sz="2400" b="1" dirty="0" smtClean="0">
                <a:solidFill>
                  <a:srgbClr val="0066FF"/>
                </a:solidFill>
              </a:rPr>
              <a:t>       老子    </a:t>
            </a:r>
            <a:r>
              <a:rPr lang="zh-CN" altLang="en-US" sz="2400" b="1" dirty="0">
                <a:solidFill>
                  <a:srgbClr val="0066FF"/>
                </a:solidFill>
              </a:rPr>
              <a:t>老师  的     </a:t>
            </a:r>
            <a:r>
              <a:rPr lang="zh-CN" altLang="en-US" sz="2400" b="1" dirty="0" smtClean="0">
                <a:solidFill>
                  <a:srgbClr val="0066FF"/>
                </a:solidFill>
              </a:rPr>
              <a:t> 所以</a:t>
            </a:r>
            <a:endParaRPr lang="zh-CN" altLang="en-US" sz="2400" b="1" dirty="0">
              <a:solidFill>
                <a:srgbClr val="0066FF"/>
              </a:solidFill>
            </a:endParaRPr>
          </a:p>
          <a:p>
            <a:r>
              <a:rPr lang="zh-CN" altLang="en-US" sz="2400" b="1" dirty="0">
                <a:solidFill>
                  <a:srgbClr val="000000"/>
                </a:solidFill>
              </a:rPr>
              <a:t>君</a:t>
            </a:r>
            <a:r>
              <a:rPr lang="zh-CN" altLang="en-US" sz="2400" b="1" u="sng" dirty="0">
                <a:solidFill>
                  <a:srgbClr val="FF3300"/>
                </a:solidFill>
              </a:rPr>
              <a:t>奕世为</a:t>
            </a:r>
            <a:r>
              <a:rPr lang="zh-CN" altLang="en-US" sz="2400" b="1" dirty="0">
                <a:solidFill>
                  <a:srgbClr val="000000"/>
                </a:solidFill>
              </a:rPr>
              <a:t>通好也。”元礼及宾客莫不</a:t>
            </a:r>
            <a:r>
              <a:rPr lang="zh-CN" altLang="en-US" sz="2400" b="1" u="sng" dirty="0">
                <a:solidFill>
                  <a:srgbClr val="FF3300"/>
                </a:solidFill>
              </a:rPr>
              <a:t>奇</a:t>
            </a:r>
            <a:r>
              <a:rPr lang="zh-CN" altLang="en-US" sz="2400" b="1" dirty="0">
                <a:solidFill>
                  <a:srgbClr val="000000"/>
                </a:solidFill>
              </a:rPr>
              <a:t>之。太中大夫陈韪后</a:t>
            </a:r>
          </a:p>
          <a:p>
            <a:r>
              <a:rPr lang="zh-CN" altLang="en-US" sz="2400" b="1" dirty="0">
                <a:solidFill>
                  <a:srgbClr val="000000"/>
                </a:solidFill>
              </a:rPr>
              <a:t>   </a:t>
            </a:r>
            <a:r>
              <a:rPr lang="zh-CN" altLang="en-US" sz="2400" b="1" dirty="0">
                <a:solidFill>
                  <a:srgbClr val="0066FF"/>
                </a:solidFill>
              </a:rPr>
              <a:t>累世  是                                  </a:t>
            </a:r>
            <a:r>
              <a:rPr lang="zh-CN" altLang="en-US" sz="2400" b="1" dirty="0" smtClean="0">
                <a:solidFill>
                  <a:srgbClr val="0066FF"/>
                </a:solidFill>
              </a:rPr>
              <a:t>  以</a:t>
            </a:r>
            <a:r>
              <a:rPr lang="zh-CN" altLang="en-US" sz="2400" b="1" dirty="0">
                <a:solidFill>
                  <a:srgbClr val="0066FF"/>
                </a:solidFill>
              </a:rPr>
              <a:t>之为奇</a:t>
            </a:r>
            <a:endParaRPr lang="zh-CN" altLang="en-US" sz="2400" dirty="0">
              <a:solidFill>
                <a:srgbClr val="0066FF"/>
              </a:solidFill>
            </a:endParaRPr>
          </a:p>
        </p:txBody>
      </p:sp>
      <p:pic>
        <p:nvPicPr>
          <p:cNvPr id="50181" name="Picture 5" descr="F:\完成的背景图\图片1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253" y="5740417"/>
            <a:ext cx="10067940" cy="48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F:\完成的背景图\11A553Z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75483" y="239691"/>
            <a:ext cx="4305297" cy="4214842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80070" y="664089"/>
            <a:ext cx="9167182" cy="2933188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000000"/>
                </a:solidFill>
              </a:rPr>
              <a:t>至，人</a:t>
            </a:r>
            <a:r>
              <a:rPr lang="zh-CN" altLang="en-US" sz="2800" b="1" u="sng" dirty="0">
                <a:solidFill>
                  <a:srgbClr val="FF3300"/>
                </a:solidFill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</a:rPr>
              <a:t>其语</a:t>
            </a:r>
            <a:r>
              <a:rPr lang="zh-CN" altLang="en-US" sz="2800" b="1" u="sng" dirty="0">
                <a:solidFill>
                  <a:srgbClr val="FF3300"/>
                </a:solidFill>
              </a:rPr>
              <a:t>语之</a:t>
            </a:r>
            <a:r>
              <a:rPr lang="zh-CN" altLang="en-US" sz="2800" b="1" dirty="0">
                <a:solidFill>
                  <a:srgbClr val="000000"/>
                </a:solidFill>
              </a:rPr>
              <a:t>。韪曰</a:t>
            </a:r>
            <a:r>
              <a:rPr lang="en-US" altLang="zh-CN" sz="2800" b="1" dirty="0">
                <a:solidFill>
                  <a:srgbClr val="000000"/>
                </a:solidFill>
              </a:rPr>
              <a:t>:“</a:t>
            </a:r>
            <a:r>
              <a:rPr lang="zh-CN" altLang="en-US" sz="2800" b="1" dirty="0">
                <a:solidFill>
                  <a:srgbClr val="000000"/>
                </a:solidFill>
              </a:rPr>
              <a:t>小时</a:t>
            </a:r>
            <a:r>
              <a:rPr lang="zh-CN" altLang="en-US" sz="2800" b="1" u="sng" dirty="0">
                <a:solidFill>
                  <a:srgbClr val="FF3300"/>
                </a:solidFill>
              </a:rPr>
              <a:t>了了</a:t>
            </a:r>
            <a:r>
              <a:rPr lang="zh-CN" altLang="en-US" sz="2800" b="1" dirty="0">
                <a:solidFill>
                  <a:srgbClr val="000000"/>
                </a:solidFill>
              </a:rPr>
              <a:t>，大未必</a:t>
            </a:r>
            <a:r>
              <a:rPr lang="zh-CN" altLang="en-US" sz="2800" b="1" u="sng" dirty="0">
                <a:solidFill>
                  <a:srgbClr val="FF3300"/>
                </a:solidFill>
              </a:rPr>
              <a:t>佳</a:t>
            </a:r>
            <a:r>
              <a:rPr lang="zh-CN" altLang="en-US" sz="2800" b="1" dirty="0">
                <a:solidFill>
                  <a:srgbClr val="000000"/>
                </a:solidFill>
              </a:rPr>
              <a:t>。”文            </a:t>
            </a:r>
          </a:p>
          <a:p>
            <a:r>
              <a:rPr lang="zh-CN" altLang="en-US" sz="2800" b="1" dirty="0">
                <a:solidFill>
                  <a:srgbClr val="0066FF"/>
                </a:solidFill>
              </a:rPr>
              <a:t>         就       告诉  代陈韪          聪明              </a:t>
            </a:r>
            <a:r>
              <a:rPr lang="zh-CN" altLang="en-US" sz="2800" b="1" dirty="0" smtClean="0">
                <a:solidFill>
                  <a:srgbClr val="0066FF"/>
                </a:solidFill>
              </a:rPr>
              <a:t> 好      </a:t>
            </a:r>
            <a:endParaRPr lang="zh-CN" altLang="en-US" sz="2800" b="1" dirty="0">
              <a:solidFill>
                <a:srgbClr val="0066FF"/>
              </a:solidFill>
            </a:endParaRPr>
          </a:p>
          <a:p>
            <a:endParaRPr lang="zh-CN" altLang="en-US" sz="2800" b="1" dirty="0">
              <a:solidFill>
                <a:srgbClr val="FF0000"/>
              </a:solidFill>
            </a:endParaRPr>
          </a:p>
          <a:p>
            <a:r>
              <a:rPr lang="zh-CN" altLang="en-US" sz="2800" b="1" dirty="0">
                <a:solidFill>
                  <a:srgbClr val="000000"/>
                </a:solidFill>
              </a:rPr>
              <a:t>举曰</a:t>
            </a:r>
            <a:r>
              <a:rPr lang="en-US" altLang="zh-CN" sz="2800" b="1" dirty="0">
                <a:solidFill>
                  <a:srgbClr val="000000"/>
                </a:solidFill>
              </a:rPr>
              <a:t>:“</a:t>
            </a:r>
            <a:r>
              <a:rPr lang="zh-CN" altLang="en-US" sz="2800" b="1" dirty="0">
                <a:solidFill>
                  <a:srgbClr val="000000"/>
                </a:solidFill>
              </a:rPr>
              <a:t>想君小时，必当</a:t>
            </a:r>
            <a:r>
              <a:rPr lang="zh-CN" altLang="en-US" sz="2800" b="1" dirty="0">
                <a:solidFill>
                  <a:srgbClr val="FF0000"/>
                </a:solidFill>
              </a:rPr>
              <a:t>了了</a:t>
            </a:r>
            <a:r>
              <a:rPr lang="zh-CN" altLang="en-US" sz="2800" b="1" dirty="0">
                <a:solidFill>
                  <a:srgbClr val="000000"/>
                </a:solidFill>
              </a:rPr>
              <a:t>。”韪大</a:t>
            </a:r>
            <a:r>
              <a:rPr lang="zh-CN" altLang="en-US" sz="2800" b="1" u="sng" dirty="0">
                <a:solidFill>
                  <a:srgbClr val="FF3300"/>
                </a:solidFill>
              </a:rPr>
              <a:t>踧踖</a:t>
            </a:r>
            <a:r>
              <a:rPr lang="zh-CN" altLang="en-US" sz="2800" b="1" dirty="0">
                <a:solidFill>
                  <a:srgbClr val="000000"/>
                </a:solidFill>
              </a:rPr>
              <a:t>。</a:t>
            </a:r>
          </a:p>
          <a:p>
            <a:r>
              <a:rPr lang="zh-CN" altLang="en-US" sz="2800" b="1" dirty="0">
                <a:solidFill>
                  <a:srgbClr val="000000"/>
                </a:solidFill>
              </a:rPr>
              <a:t>                                              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      </a:t>
            </a:r>
            <a:r>
              <a:rPr lang="zh-CN" altLang="en-US" sz="2800" b="1" dirty="0" smtClean="0">
                <a:solidFill>
                  <a:srgbClr val="0066FF"/>
                </a:solidFill>
              </a:rPr>
              <a:t>局促不安</a:t>
            </a:r>
            <a:r>
              <a:rPr lang="zh-CN" altLang="en-US" sz="3600" b="1" dirty="0" smtClean="0">
                <a:solidFill>
                  <a:srgbClr val="0066FF"/>
                </a:solidFill>
              </a:rPr>
              <a:t> </a:t>
            </a:r>
            <a:endParaRPr lang="zh-CN" altLang="en-US" sz="3600" b="1" dirty="0">
              <a:solidFill>
                <a:srgbClr val="0066FF"/>
              </a:solidFill>
            </a:endParaRPr>
          </a:p>
        </p:txBody>
      </p:sp>
      <p:pic>
        <p:nvPicPr>
          <p:cNvPr id="51203" name="Picture 3" descr="F:\完成的背景图\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749" y="3240087"/>
            <a:ext cx="4432300" cy="29257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F:\完成的背景图\080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311" y="4025905"/>
            <a:ext cx="5274428" cy="2228833"/>
          </a:xfrm>
          <a:prstGeom prst="rect">
            <a:avLst/>
          </a:prstGeom>
          <a:noFill/>
        </p:spPr>
      </p:pic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318092" y="278654"/>
            <a:ext cx="10657919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</a:rPr>
              <a:t>小时了了</a:t>
            </a:r>
            <a:r>
              <a:rPr lang="en-US" altLang="zh-CN" sz="3600" b="1" dirty="0">
                <a:solidFill>
                  <a:srgbClr val="FF0000"/>
                </a:solidFill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</a:rPr>
              <a:t>的译文：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        孔融十岁的时候，随父亲到洛阳。当时李元礼名气很大，做司隶校尉。到他家去的人，都是那些才智出众的人、有清高称誉的人以及自己的亲戚才被通报。孔融到了他家门前，对下边的说：“我是李府君的亲戚。”已经通报上去，一起坐下来。李元礼问：“你和我有什么亲戚关系？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384069" y="216006"/>
            <a:ext cx="1075393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孔融回答说：“过去我的祖先仲尼曾经拜您 的祖先伯阳为师，所以我和您是世世代代友好往来亲戚关系。”李元礼和他的那些宾客没有不对他的话感到惊奇的。太中大夫陈韪后来才到，别人就把孔融的说的话告诉他听，陈韪说：“小的时候很聪明，长大了未必有才华。”孔融听后说：“我猜想您小的时候一聪明吧！”陈韪听了感到非常不安。</a:t>
            </a:r>
          </a:p>
        </p:txBody>
      </p:sp>
      <p:pic>
        <p:nvPicPr>
          <p:cNvPr id="37891" name="Picture 3" descr="F:\完成的背景图\图片花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6" y="5740417"/>
            <a:ext cx="10118755" cy="525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413</TotalTime>
  <Words>2827</Words>
  <Paragraphs>247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7" baseType="lpstr">
      <vt:lpstr>方正粗倩简体</vt:lpstr>
      <vt:lpstr>黑体</vt:lpstr>
      <vt:lpstr>华文彩云</vt:lpstr>
      <vt:lpstr>楷体_GB2312</vt:lpstr>
      <vt:lpstr>宋体</vt:lpstr>
      <vt:lpstr>Arial</vt:lpstr>
      <vt:lpstr>Calibri</vt:lpstr>
      <vt:lpstr>默认设计模板</vt:lpstr>
      <vt:lpstr>PowerPoint 演示文稿</vt:lpstr>
      <vt:lpstr>刘义庆</vt:lpstr>
      <vt:lpstr> 世说新语</vt:lpstr>
      <vt:lpstr>《世说新语》卷六残卷</vt:lpstr>
      <vt:lpstr>PowerPoint 演示文稿</vt:lpstr>
      <vt:lpstr>小时了了原文</vt:lpstr>
      <vt:lpstr>PowerPoint 演示文稿</vt:lpstr>
      <vt:lpstr>PowerPoint 演示文稿</vt:lpstr>
      <vt:lpstr>PowerPoint 演示文稿</vt:lpstr>
      <vt:lpstr>PowerPoint 演示文稿</vt:lpstr>
      <vt:lpstr>2、请你用一句话概括这则故事。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板书设计</vt:lpstr>
      <vt:lpstr> 荀巨伯远看友人疾                                                                                                                                                        《世说新语》</vt:lpstr>
      <vt:lpstr>PowerPoint 演示文稿</vt:lpstr>
      <vt:lpstr>PowerPoint 演示文稿</vt:lpstr>
      <vt:lpstr>PowerPoint 演示文稿</vt:lpstr>
      <vt:lpstr>概括文章内容</vt:lpstr>
      <vt:lpstr>文章第一句“荀巨伯远看友人疾，值胡贼攻郡”具有怎样的作用？</vt:lpstr>
      <vt:lpstr>PowerPoint 演示文稿</vt:lpstr>
      <vt:lpstr>PowerPoint 演示文稿</vt:lpstr>
      <vt:lpstr>PowerPoint 演示文稿</vt:lpstr>
      <vt:lpstr>PowerPoint 演示文稿</vt:lpstr>
      <vt:lpstr>4、为什么最后胡贼会“班军而还”</vt:lpstr>
      <vt:lpstr>5、从《荀巨伯远看友人疾》一文看到荀巨伯有哪些崇高的品格？</vt:lpstr>
      <vt:lpstr>6、文中点睛之笔是哪句？</vt:lpstr>
      <vt:lpstr>7、读了这个故事后，你认为什么样的         朋友才是真正的朋友？</vt:lpstr>
      <vt:lpstr>8、从描写人物的方法看前两则以什么为主？后一则呢？</vt:lpstr>
      <vt:lpstr>主旨：</vt:lpstr>
      <vt:lpstr>你还知道历史上有哪些舍生取义的人物？给大家讲讲他的故事。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王蓝田性急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Windows 用户</cp:lastModifiedBy>
  <dcterms:created xsi:type="dcterms:W3CDTF">2011-05-02T02:09:46Z</dcterms:created>
  <dcterms:modified xsi:type="dcterms:W3CDTF">2018-09-15T17:58:05Z</dcterms:modified>
</cp:coreProperties>
</file>