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Default Extension="docx" ContentType="application/vnd.openxmlformats-officedocument.wordprocessingml.document"/>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348" r:id="rId2"/>
    <p:sldId id="352" r:id="rId3"/>
    <p:sldId id="375" r:id="rId4"/>
    <p:sldId id="349" r:id="rId5"/>
    <p:sldId id="330" r:id="rId6"/>
    <p:sldId id="354" r:id="rId7"/>
    <p:sldId id="355" r:id="rId8"/>
    <p:sldId id="356" r:id="rId9"/>
    <p:sldId id="357" r:id="rId10"/>
    <p:sldId id="358" r:id="rId11"/>
    <p:sldId id="359" r:id="rId12"/>
    <p:sldId id="376" r:id="rId13"/>
    <p:sldId id="377" r:id="rId14"/>
    <p:sldId id="378" r:id="rId15"/>
    <p:sldId id="343" r:id="rId16"/>
    <p:sldId id="360" r:id="rId17"/>
    <p:sldId id="361" r:id="rId18"/>
    <p:sldId id="362" r:id="rId19"/>
    <p:sldId id="366" r:id="rId20"/>
    <p:sldId id="367" r:id="rId21"/>
    <p:sldId id="368" r:id="rId22"/>
    <p:sldId id="369" r:id="rId23"/>
    <p:sldId id="379" r:id="rId24"/>
    <p:sldId id="380" r:id="rId25"/>
    <p:sldId id="381" r:id="rId26"/>
    <p:sldId id="387" r:id="rId27"/>
    <p:sldId id="344" r:id="rId28"/>
    <p:sldId id="370" r:id="rId29"/>
    <p:sldId id="371" r:id="rId30"/>
    <p:sldId id="372" r:id="rId31"/>
    <p:sldId id="373" r:id="rId32"/>
    <p:sldId id="374" r:id="rId33"/>
    <p:sldId id="382" r:id="rId34"/>
    <p:sldId id="383" r:id="rId35"/>
    <p:sldId id="384" r:id="rId36"/>
    <p:sldId id="385" r:id="rId37"/>
    <p:sldId id="386" r:id="rId38"/>
    <p:sldId id="388" r:id="rId39"/>
    <p:sldId id="350" r:id="rId40"/>
    <p:sldId id="351" r:id="rId4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108"/>
      </p:cViewPr>
      <p:guideLst>
        <p:guide orient="horz" pos="663"/>
        <p:guide pos="4059"/>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2017-6-18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xmlns=""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3" cstate="print">
            <a:duotone>
              <a:prstClr val="black"/>
              <a:srgbClr val="D9C3A5">
                <a:tint val="50000"/>
                <a:satMod val="180000"/>
              </a:srgbClr>
            </a:duotone>
            <a:extLst>
              <a:ext uri="{28A0092B-C50C-407E-A947-70E740481C1C}">
                <a14:useLocalDpi xmlns:a14="http://schemas.microsoft.com/office/drawing/2010/main" xmlns=""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xmlns=""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srcRect/>
          <a:tile tx="0" ty="0" sx="100000" sy="100000" flip="none" algn="tl"/>
        </a:blip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专题二</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3877985" cy="369332"/>
          </a:xfrm>
          <a:prstGeom prst="rect">
            <a:avLst/>
          </a:prstGeom>
          <a:noFill/>
        </p:spPr>
        <p:txBody>
          <a:bodyPr wrap="none" rtlCol="0">
            <a:spAutoFit/>
          </a:bodyPr>
          <a:lstStyle/>
          <a:p>
            <a:r>
              <a:rPr lang="zh-CN" altLang="zh-CN" sz="1800" b="1" dirty="0" smtClean="0">
                <a:solidFill>
                  <a:srgbClr val="C00000"/>
                </a:solidFill>
              </a:rPr>
              <a:t>第一板块　从命题角度把握复习方向</a:t>
            </a:r>
            <a:endParaRPr lang="zh-CN" altLang="en-US" b="1" dirty="0">
              <a:solidFill>
                <a:srgbClr val="C00000"/>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27.xml"/></Relationships>
</file>

<file path=ppt/slides/_rels/slide1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27.xml"/></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27.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27.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27.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27.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27.xml"/></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27.xml"/></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27.xml"/></Relationships>
</file>

<file path=ppt/slides/_rels/slide1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2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27.xml"/></Relationships>
</file>

<file path=ppt/slides/_rels/slide2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27.xml"/></Relationships>
</file>

<file path=ppt/slides/_rels/slide2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27.xml"/></Relationships>
</file>

<file path=ppt/slides/_rels/slide2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27.xml"/></Relationships>
</file>

<file path=ppt/slides/_rels/slide2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27.xml"/></Relationships>
</file>

<file path=ppt/slides/_rels/slide2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27.xml"/></Relationships>
</file>

<file path=ppt/slides/_rels/slide2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27.xml"/></Relationships>
</file>

<file path=ppt/slides/_rels/slide2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27.xml"/></Relationships>
</file>

<file path=ppt/slides/_rels/slide2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27.xml"/></Relationships>
</file>

<file path=ppt/slides/_rels/slide2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27.xml"/></Relationships>
</file>

<file path=ppt/slides/_rels/slide3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27.xml"/></Relationships>
</file>

<file path=ppt/slides/_rels/slide3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27.xml"/></Relationships>
</file>

<file path=ppt/slides/_rels/slide3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27.xml"/></Relationships>
</file>

<file path=ppt/slides/_rels/slide3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27.xml"/></Relationships>
</file>

<file path=ppt/slides/_rels/slide3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27.xml"/></Relationships>
</file>

<file path=ppt/slides/_rels/slide3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27.xml"/></Relationships>
</file>

<file path=ppt/slides/_rels/slide3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27.xml"/></Relationships>
</file>

<file path=ppt/slides/_rels/slide3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27.xml"/></Relationships>
</file>

<file path=ppt/slides/_rels/slide39.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package" Target="../embeddings/Microsoft_Word___11.docx"/><Relationship Id="rId2" Type="http://schemas.openxmlformats.org/officeDocument/2006/relationships/slideLayout" Target="../slideLayouts/slideLayout10.xml"/><Relationship Id="rId1" Type="http://schemas.openxmlformats.org/officeDocument/2006/relationships/vmlDrawing" Target="../drawings/vmlDrawing1.vml"/><Relationship Id="rId6" Type="http://schemas.openxmlformats.org/officeDocument/2006/relationships/slide" Target="slide39.xml"/><Relationship Id="rId5" Type="http://schemas.openxmlformats.org/officeDocument/2006/relationships/slide" Target="slide27.xml"/><Relationship Id="rId4" Type="http://schemas.openxmlformats.org/officeDocument/2006/relationships/slide" Target="slide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6" Type="http://schemas.openxmlformats.org/officeDocument/2006/relationships/image" Target="../media/image11.png"/><Relationship Id="rId5" Type="http://schemas.openxmlformats.org/officeDocument/2006/relationships/slide" Target="slide39.xml"/><Relationship Id="rId4" Type="http://schemas.openxmlformats.org/officeDocument/2006/relationships/slide" Target="slide27.xml"/></Relationships>
</file>

<file path=ppt/slides/_rels/slide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27.xml"/></Relationships>
</file>

<file path=ppt/slides/_rels/slide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27.xml"/></Relationships>
</file>

<file path=ppt/slides/_rels/slide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27.xml"/></Relationships>
</file>

<file path=ppt/slides/_rels/slide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27.xml"/></Relationships>
</file>

<file path=ppt/slides/_rels/slide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10.xml"/><Relationship Id="rId5" Type="http://schemas.openxmlformats.org/officeDocument/2006/relationships/slide" Target="slide39.xml"/><Relationship Id="rId4" Type="http://schemas.openxmlformats.org/officeDocument/2006/relationships/slide" Target="slide2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062111" y="2994230"/>
            <a:ext cx="7167944" cy="809797"/>
          </a:xfrm>
        </p:spPr>
        <p:txBody>
          <a:bodyPr/>
          <a:lstStyle/>
          <a:p>
            <a:r>
              <a:rPr lang="zh-CN" altLang="zh-CN" sz="3200" dirty="0"/>
              <a:t>专题二　文学类文本阅读</a:t>
            </a:r>
            <a:r>
              <a:rPr lang="en-US" altLang="zh-CN" sz="3200" dirty="0"/>
              <a:t>——</a:t>
            </a:r>
            <a:r>
              <a:rPr lang="zh-CN" altLang="zh-CN" sz="3200" dirty="0"/>
              <a:t>小说阅读</a:t>
            </a:r>
            <a:endParaRPr lang="zh-CN" altLang="zh-CN" sz="3000" dirty="0"/>
          </a:p>
        </p:txBody>
      </p:sp>
    </p:spTree>
    <p:extLst>
      <p:ext uri="{BB962C8B-B14F-4D97-AF65-F5344CB8AC3E}">
        <p14:creationId xmlns:p14="http://schemas.microsoft.com/office/powerpoint/2010/main" xmlns="" val="1014446682"/>
      </p:ext>
    </p:extLst>
  </p:cSld>
  <p:clrMapOvr>
    <a:masterClrMapping/>
  </p:clrMapOvr>
  <p:transition spd="slow">
    <p:check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45" name="椭圆 44">
            <a:hlinkClick r:id="rId2" action="ppaction://hlinksldjump"/>
          </p:cNvPr>
          <p:cNvSpPr/>
          <p:nvPr/>
        </p:nvSpPr>
        <p:spPr>
          <a:xfrm>
            <a:off x="39553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一</a:t>
            </a:r>
            <a:endParaRPr lang="zh-CN" altLang="en-US" sz="1200" dirty="0"/>
          </a:p>
        </p:txBody>
      </p:sp>
      <p:sp>
        <p:nvSpPr>
          <p:cNvPr id="46" name="椭圆 45">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47" name="椭圆 46">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33" name="圆角矩形 32">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为他老婆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爱偷庄稼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老范挥挥手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娘们儿家。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贼就贼吧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我五十顷地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还养不起一个贼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这话被喂牲口的老宋听到了。老宋也有一个娃跟着老汪学《论语》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老宋便把这话又学给了老汪。没想到老汪潸然泪下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啥叫有朋自远方来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这就叫有朋自远方来。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选自刘震云《一句顶一万句》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93560422"/>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45" name="椭圆 44">
            <a:hlinkClick r:id="rId2" action="ppaction://hlinksldjump"/>
          </p:cNvPr>
          <p:cNvSpPr/>
          <p:nvPr/>
        </p:nvSpPr>
        <p:spPr>
          <a:xfrm>
            <a:off x="39553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一</a:t>
            </a:r>
            <a:endParaRPr lang="zh-CN" altLang="en-US" sz="1200" dirty="0"/>
          </a:p>
        </p:txBody>
      </p:sp>
      <p:sp>
        <p:nvSpPr>
          <p:cNvPr id="46" name="椭圆 45">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47" name="椭圆 46">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33" name="圆角矩形 32">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下列对本文相关内容和艺术特色的分析和鉴赏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答</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给</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答</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给</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答</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给</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答</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不给分。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本文擅长以经典文句的使用来表现人物性格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如老汪翻来覆去讲不清楚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四海困穷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天禄永终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就说明了作为乡村塾师的他迂腐无能。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文中老汪每月两次的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乱走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令人备感困惑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直到端午节老汪酒后吐真言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暴露内心秘密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总想一个人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才真相大白。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本文在人物关系的参照之中塑造老汪的形象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如他对学生、银瓶及老范等不同的人就有不同的言谈、态度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很好地表现了他的个性。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本文以白话口语为主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又掺入了方言和文言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读来别有风味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这样的语言既契合老汪的身份和生活环境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也暗合他的尴尬处境。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本文虽只是选段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但故事情节相对完整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作者以简约沉稳的白描手法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生动地塑造了人物群像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展开了一幅北方村镇的风俗画卷。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五边形 7"/>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9" name="五边形 8"/>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0" name="组合 9"/>
          <p:cNvGrpSpPr/>
          <p:nvPr/>
        </p:nvGrpSpPr>
        <p:grpSpPr>
          <a:xfrm>
            <a:off x="251520" y="3573016"/>
            <a:ext cx="8640960" cy="3096344"/>
            <a:chOff x="251520" y="1369743"/>
            <a:chExt cx="8640960" cy="3096344"/>
          </a:xfrm>
        </p:grpSpPr>
        <p:grpSp>
          <p:nvGrpSpPr>
            <p:cNvPr id="11" name="组合 10"/>
            <p:cNvGrpSpPr/>
            <p:nvPr/>
          </p:nvGrpSpPr>
          <p:grpSpPr>
            <a:xfrm>
              <a:off x="251520" y="1369743"/>
              <a:ext cx="8640960" cy="3096344"/>
              <a:chOff x="251520" y="-675456"/>
              <a:chExt cx="8640960" cy="3096344"/>
            </a:xfrm>
          </p:grpSpPr>
          <p:sp>
            <p:nvSpPr>
              <p:cNvPr id="13" name="五边形 12"/>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4" name="燕尾形 13"/>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 name="组合 14"/>
              <p:cNvGrpSpPr/>
              <p:nvPr/>
            </p:nvGrpSpPr>
            <p:grpSpPr>
              <a:xfrm>
                <a:off x="251520" y="-675456"/>
                <a:ext cx="8640960" cy="2779338"/>
                <a:chOff x="251520" y="-675456"/>
                <a:chExt cx="8640960" cy="2779338"/>
              </a:xfrm>
            </p:grpSpPr>
            <p:sp>
              <p:nvSpPr>
                <p:cNvPr id="16" name="矩形 15"/>
                <p:cNvSpPr/>
                <p:nvPr/>
              </p:nvSpPr>
              <p:spPr>
                <a:xfrm>
                  <a:off x="251520" y="-675456"/>
                  <a:ext cx="8640960" cy="2779338"/>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28"/>
                <p:cNvSpPr txBox="1"/>
                <p:nvPr/>
              </p:nvSpPr>
              <p:spPr>
                <a:xfrm>
                  <a:off x="8371094" y="-645012"/>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2" name="矩形 11"/>
            <p:cNvSpPr>
              <a:spLocks noChangeAspect="1"/>
            </p:cNvSpPr>
            <p:nvPr/>
          </p:nvSpPr>
          <p:spPr>
            <a:xfrm>
              <a:off x="508000" y="1718663"/>
              <a:ext cx="8128000" cy="2400657"/>
            </a:xfrm>
            <a:prstGeom prst="rect">
              <a:avLst/>
            </a:prstGeom>
          </p:spPr>
          <p:txBody>
            <a:bodyPr>
              <a:spAutoFit/>
            </a:bodyPr>
            <a:lstStyle/>
            <a:p>
              <a:pPr>
                <a:lnSpc>
                  <a:spcPct val="150000"/>
                </a:lnSpc>
              </a:pPr>
              <a:r>
                <a:rPr lang="en-US" altLang="zh-CN" sz="2000" dirty="0"/>
                <a:t>A</a:t>
              </a:r>
              <a:r>
                <a:rPr lang="zh-CN" altLang="zh-CN" sz="2000" dirty="0"/>
                <a:t>项</a:t>
              </a:r>
              <a:r>
                <a:rPr lang="en-US" altLang="zh-CN" sz="2000" dirty="0"/>
                <a:t>,</a:t>
              </a:r>
              <a:r>
                <a:rPr lang="zh-CN" altLang="zh-CN" sz="2000" dirty="0"/>
                <a:t>结合前文可知老汪是个有学问的人</a:t>
              </a:r>
              <a:r>
                <a:rPr lang="en-US" altLang="zh-CN" sz="2000" dirty="0"/>
                <a:t>,</a:t>
              </a:r>
              <a:r>
                <a:rPr lang="zh-CN" altLang="zh-CN" sz="2000" dirty="0"/>
                <a:t>但是</a:t>
              </a:r>
              <a:r>
                <a:rPr lang="en-US" altLang="zh-CN" sz="2000" dirty="0"/>
                <a:t>“</a:t>
              </a:r>
              <a:r>
                <a:rPr lang="zh-CN" altLang="zh-CN" sz="2000" dirty="0"/>
                <a:t>老汪嘴笨</a:t>
              </a:r>
              <a:r>
                <a:rPr lang="en-US" altLang="zh-CN" sz="2000" dirty="0"/>
                <a:t>,</a:t>
              </a:r>
              <a:r>
                <a:rPr lang="zh-CN" altLang="zh-CN" sz="2000" dirty="0"/>
                <a:t>又有些结巴</a:t>
              </a:r>
              <a:r>
                <a:rPr lang="en-US" altLang="zh-CN" sz="2000" dirty="0"/>
                <a:t>,</a:t>
              </a:r>
              <a:r>
                <a:rPr lang="zh-CN" altLang="zh-CN" sz="2000" dirty="0"/>
                <a:t>并不适合教书</a:t>
              </a:r>
              <a:r>
                <a:rPr lang="en-US" altLang="zh-CN" sz="2000" dirty="0"/>
                <a:t>”,</a:t>
              </a:r>
              <a:r>
                <a:rPr lang="zh-CN" altLang="zh-CN" sz="2000" dirty="0"/>
                <a:t>所以问题讲不清楚</a:t>
              </a:r>
              <a:r>
                <a:rPr lang="en-US" altLang="zh-CN" sz="2000" dirty="0"/>
                <a:t>,</a:t>
              </a:r>
              <a:r>
                <a:rPr lang="zh-CN" altLang="zh-CN" sz="2000" dirty="0"/>
                <a:t>并不是他</a:t>
              </a:r>
              <a:r>
                <a:rPr lang="en-US" altLang="zh-CN" sz="2000" dirty="0"/>
                <a:t>“</a:t>
              </a:r>
              <a:r>
                <a:rPr lang="zh-CN" altLang="zh-CN" sz="2000" dirty="0"/>
                <a:t>迂腐无能</a:t>
              </a:r>
              <a:r>
                <a:rPr lang="en-US" altLang="zh-CN" sz="2000" dirty="0"/>
                <a:t>”</a:t>
              </a:r>
              <a:r>
                <a:rPr lang="zh-CN" altLang="zh-CN" sz="2000" dirty="0"/>
                <a:t>。</a:t>
              </a:r>
              <a:r>
                <a:rPr lang="en-US" altLang="zh-CN" sz="2000" dirty="0"/>
                <a:t>B</a:t>
              </a:r>
              <a:r>
                <a:rPr lang="zh-CN" altLang="zh-CN" sz="2000" dirty="0"/>
                <a:t>项</a:t>
              </a:r>
              <a:r>
                <a:rPr lang="en-US" altLang="zh-CN" sz="2000" dirty="0"/>
                <a:t>,</a:t>
              </a:r>
              <a:r>
                <a:rPr lang="zh-CN" altLang="zh-CN" sz="2000" dirty="0"/>
                <a:t>并没有真相大白</a:t>
              </a:r>
              <a:r>
                <a:rPr lang="en-US" altLang="zh-CN" sz="2000" dirty="0"/>
                <a:t>,</a:t>
              </a:r>
              <a:r>
                <a:rPr lang="zh-CN" altLang="zh-CN" sz="2000" dirty="0"/>
                <a:t>文章最终也没有交代清楚</a:t>
              </a:r>
              <a:r>
                <a:rPr lang="en-US" altLang="zh-CN" sz="2000" dirty="0"/>
                <a:t>“</a:t>
              </a:r>
              <a:r>
                <a:rPr lang="zh-CN" altLang="zh-CN" sz="2000" dirty="0"/>
                <a:t>一个人</a:t>
              </a:r>
              <a:r>
                <a:rPr lang="en-US" altLang="zh-CN" sz="2000" dirty="0"/>
                <a:t>”</a:t>
              </a:r>
              <a:r>
                <a:rPr lang="zh-CN" altLang="zh-CN" sz="2000" dirty="0"/>
                <a:t>是谁。</a:t>
              </a:r>
              <a:r>
                <a:rPr lang="en-US" altLang="zh-CN" sz="2000" dirty="0"/>
                <a:t>E</a:t>
              </a:r>
              <a:r>
                <a:rPr lang="zh-CN" altLang="zh-CN" sz="2000" dirty="0"/>
                <a:t>项</a:t>
              </a:r>
              <a:r>
                <a:rPr lang="en-US" altLang="zh-CN" sz="2000" dirty="0"/>
                <a:t>,“</a:t>
              </a:r>
              <a:r>
                <a:rPr lang="zh-CN" altLang="zh-CN" sz="2000" dirty="0"/>
                <a:t>生动地塑造了人物群像</a:t>
              </a:r>
              <a:r>
                <a:rPr lang="en-US" altLang="zh-CN" sz="2000" dirty="0"/>
                <a:t>”</a:t>
              </a:r>
              <a:r>
                <a:rPr lang="zh-CN" altLang="zh-CN" sz="2000" dirty="0"/>
                <a:t>错</a:t>
              </a:r>
              <a:r>
                <a:rPr lang="en-US" altLang="zh-CN" sz="2000" dirty="0"/>
                <a:t>,“</a:t>
              </a:r>
              <a:r>
                <a:rPr lang="zh-CN" altLang="zh-CN" sz="2000" dirty="0"/>
                <a:t>展开了一幅北方村镇的风俗画卷</a:t>
              </a:r>
              <a:r>
                <a:rPr lang="en-US" altLang="zh-CN" sz="2000" dirty="0"/>
                <a:t>”</a:t>
              </a:r>
              <a:r>
                <a:rPr lang="zh-CN" altLang="zh-CN" sz="2000" dirty="0"/>
                <a:t>错</a:t>
              </a:r>
              <a:r>
                <a:rPr lang="en-US" altLang="zh-CN" sz="2000" dirty="0"/>
                <a:t>,</a:t>
              </a:r>
              <a:r>
                <a:rPr lang="zh-CN" altLang="zh-CN" sz="2000" dirty="0"/>
                <a:t>文中没有关于村镇风俗的描写。</a:t>
              </a:r>
            </a:p>
          </p:txBody>
        </p:sp>
      </p:grpSp>
      <p:grpSp>
        <p:nvGrpSpPr>
          <p:cNvPr id="18" name="组合 17"/>
          <p:cNvGrpSpPr/>
          <p:nvPr/>
        </p:nvGrpSpPr>
        <p:grpSpPr>
          <a:xfrm>
            <a:off x="251520" y="5633844"/>
            <a:ext cx="8640960" cy="1035516"/>
            <a:chOff x="251520" y="4869160"/>
            <a:chExt cx="8640960" cy="1035516"/>
          </a:xfrm>
        </p:grpSpPr>
        <p:grpSp>
          <p:nvGrpSpPr>
            <p:cNvPr id="19" name="组合 18"/>
            <p:cNvGrpSpPr/>
            <p:nvPr/>
          </p:nvGrpSpPr>
          <p:grpSpPr>
            <a:xfrm>
              <a:off x="251520" y="4869160"/>
              <a:ext cx="8640960" cy="1035516"/>
              <a:chOff x="251520" y="3872081"/>
              <a:chExt cx="8640960" cy="1035516"/>
            </a:xfrm>
          </p:grpSpPr>
          <p:sp>
            <p:nvSpPr>
              <p:cNvPr id="22" name="五边形 2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3" name="五边形 2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4" name="燕尾形 2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矩形 24"/>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0" name="矩形 19"/>
            <p:cNvSpPr>
              <a:spLocks noChangeAspect="1"/>
            </p:cNvSpPr>
            <p:nvPr/>
          </p:nvSpPr>
          <p:spPr>
            <a:xfrm>
              <a:off x="539552" y="5144526"/>
              <a:ext cx="8064896" cy="400110"/>
            </a:xfrm>
            <a:prstGeom prst="rect">
              <a:avLst/>
            </a:prstGeom>
          </p:spPr>
          <p:txBody>
            <a:bodyPr wrap="square">
              <a:spAutoFit/>
            </a:bodyPr>
            <a:lstStyle/>
            <a:p>
              <a:r>
                <a:rPr lang="zh-CN" altLang="zh-CN" sz="2000" dirty="0"/>
                <a:t>答</a:t>
              </a:r>
              <a:r>
                <a:rPr lang="en-US" altLang="zh-CN" sz="2000" dirty="0"/>
                <a:t>D</a:t>
              </a:r>
              <a:r>
                <a:rPr lang="zh-CN" altLang="zh-CN" sz="2000" dirty="0"/>
                <a:t>给</a:t>
              </a:r>
              <a:r>
                <a:rPr lang="en-US" altLang="zh-CN" sz="2000" dirty="0"/>
                <a:t>3</a:t>
              </a:r>
              <a:r>
                <a:rPr lang="zh-CN" altLang="zh-CN" sz="2000" dirty="0"/>
                <a:t>分</a:t>
              </a:r>
              <a:r>
                <a:rPr lang="en-US" altLang="zh-CN" sz="2000" dirty="0"/>
                <a:t>,</a:t>
              </a:r>
              <a:r>
                <a:rPr lang="zh-CN" altLang="zh-CN" sz="2000" dirty="0"/>
                <a:t>答</a:t>
              </a:r>
              <a:r>
                <a:rPr lang="en-US" altLang="zh-CN" sz="2000" dirty="0"/>
                <a:t>C</a:t>
              </a:r>
              <a:r>
                <a:rPr lang="zh-CN" altLang="zh-CN" sz="2000" dirty="0"/>
                <a:t>给</a:t>
              </a:r>
              <a:r>
                <a:rPr lang="en-US" altLang="zh-CN" sz="2000" dirty="0"/>
                <a:t>2</a:t>
              </a:r>
              <a:r>
                <a:rPr lang="zh-CN" altLang="zh-CN" sz="2000" dirty="0"/>
                <a:t>分</a:t>
              </a:r>
              <a:r>
                <a:rPr lang="en-US" altLang="zh-CN" sz="2000" dirty="0"/>
                <a:t>,</a:t>
              </a:r>
              <a:r>
                <a:rPr lang="zh-CN" altLang="zh-CN" sz="2000" dirty="0"/>
                <a:t>答</a:t>
              </a:r>
              <a:r>
                <a:rPr lang="en-US" altLang="zh-CN" sz="2000" dirty="0"/>
                <a:t>B</a:t>
              </a:r>
              <a:r>
                <a:rPr lang="zh-CN" altLang="zh-CN" sz="2000" dirty="0"/>
                <a:t>给</a:t>
              </a:r>
              <a:r>
                <a:rPr lang="en-US" altLang="zh-CN" sz="2000" dirty="0"/>
                <a:t>1</a:t>
              </a:r>
              <a:r>
                <a:rPr lang="zh-CN" altLang="zh-CN" sz="2000" dirty="0"/>
                <a:t>分</a:t>
              </a:r>
              <a:r>
                <a:rPr lang="en-US" altLang="zh-CN" sz="2000" dirty="0"/>
                <a:t>;</a:t>
              </a:r>
              <a:r>
                <a:rPr lang="zh-CN" altLang="zh-CN" sz="2000" dirty="0"/>
                <a:t>答</a:t>
              </a:r>
              <a:r>
                <a:rPr lang="en-US" altLang="zh-CN" sz="2000" dirty="0"/>
                <a:t>A</a:t>
              </a:r>
              <a:r>
                <a:rPr lang="zh-CN" altLang="zh-CN" sz="2000" dirty="0"/>
                <a:t>、</a:t>
              </a:r>
              <a:r>
                <a:rPr lang="en-US" altLang="zh-CN" sz="2000" dirty="0"/>
                <a:t>E</a:t>
              </a:r>
              <a:r>
                <a:rPr lang="zh-CN" altLang="zh-CN" sz="2000" dirty="0"/>
                <a:t>不给分。</a:t>
              </a:r>
            </a:p>
          </p:txBody>
        </p:sp>
      </p:grpSp>
    </p:spTree>
    <p:extLst>
      <p:ext uri="{BB962C8B-B14F-4D97-AF65-F5344CB8AC3E}">
        <p14:creationId xmlns:p14="http://schemas.microsoft.com/office/powerpoint/2010/main" xmlns="" val="837273950"/>
      </p:ext>
    </p:extLst>
  </p:cSld>
  <p:clrMapOvr>
    <a:masterClrMapping/>
  </p:clrMapOvr>
  <mc:AlternateContent xmlns:mc="http://schemas.openxmlformats.org/markup-compatibility/2006">
    <mc:Choice xmlns:p14="http://schemas.microsoft.com/office/powerpoint/2010/main" xmlns="" Requires="p14">
      <p:transition spd="slow" p14:dur="1400">
        <p:pull dir="rd"/>
      </p:transition>
    </mc:Choice>
    <mc:Fallback>
      <p:transition spd="slow">
        <p:pull dir="rd"/>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18"/>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8"/>
                                        </p:tgtEl>
                                      </p:cBhvr>
                                    </p:animEffect>
                                    <p:set>
                                      <p:cBhvr>
                                        <p:cTn id="25"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45" name="椭圆 44">
            <a:hlinkClick r:id="rId2" action="ppaction://hlinksldjump"/>
          </p:cNvPr>
          <p:cNvSpPr/>
          <p:nvPr/>
        </p:nvSpPr>
        <p:spPr>
          <a:xfrm>
            <a:off x="39553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一</a:t>
            </a:r>
            <a:endParaRPr lang="zh-CN" altLang="en-US" sz="1200" dirty="0"/>
          </a:p>
        </p:txBody>
      </p:sp>
      <p:sp>
        <p:nvSpPr>
          <p:cNvPr id="46" name="椭圆 45">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47" name="椭圆 46">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33" name="圆角矩形 32">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2" name="矩形 1"/>
          <p:cNvSpPr>
            <a:spLocks noChangeAspect="1"/>
          </p:cNvSpPr>
          <p:nvPr/>
        </p:nvSpPr>
        <p:spPr>
          <a:xfrm>
            <a:off x="508000" y="1772816"/>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东家老范是一个什么样的人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请结合全文简要分析</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276872"/>
            <a:ext cx="8128000" cy="12942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自家设私塾而允许别家孩子随听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是个大方的人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关注老汪的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乱走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并尽力开导安慰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是个友善的人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不再追问老汪的隐情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是个有分寸的人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不因银瓶而辞退老汪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是个识大体的人。</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550679"/>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此题考查概括小说的人物形象。老范这一形象是由老汪反衬出来的。他聘用无人任用的老汪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设私塾随便让别人家的孩子来听课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对老汪的乱走关心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不在意银瓶偷东西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在别人劝他辞退老汪时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他包容大度。分析时既要抓住相关情节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也要善于体会人物的言行、举止。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83199898"/>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45" name="椭圆 44">
            <a:hlinkClick r:id="rId2" action="ppaction://hlinksldjump"/>
          </p:cNvPr>
          <p:cNvSpPr/>
          <p:nvPr/>
        </p:nvSpPr>
        <p:spPr>
          <a:xfrm>
            <a:off x="39553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一</a:t>
            </a:r>
            <a:endParaRPr lang="zh-CN" altLang="en-US" sz="1200" dirty="0"/>
          </a:p>
        </p:txBody>
      </p:sp>
      <p:sp>
        <p:nvSpPr>
          <p:cNvPr id="46" name="椭圆 45">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47" name="椭圆 46">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33" name="圆角矩形 32">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3" name="矩形 2"/>
          <p:cNvSpPr>
            <a:spLocks noChangeAspect="1"/>
          </p:cNvSpPr>
          <p:nvPr/>
        </p:nvSpPr>
        <p:spPr>
          <a:xfrm>
            <a:off x="508000" y="1371212"/>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老汪对《论语》中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有朋自远方来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一句的独特理解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其实源于自身人际关系的体验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请结合全文简要分析</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2" name="矩形 1"/>
          <p:cNvSpPr>
            <a:spLocks noChangeAspect="1"/>
          </p:cNvSpPr>
          <p:nvPr/>
        </p:nvSpPr>
        <p:spPr>
          <a:xfrm>
            <a:off x="508000" y="2217483"/>
            <a:ext cx="8128000" cy="210673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老汪自己孤独不乐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所以从《论语》中读出的也是孤独不乐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反映的是其个人心境</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老汪通过曲解《论语》来证明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圣人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也有同样的孤独感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以此抚慰自己的孤独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结尾处老汪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老范就是自己的朋友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虽常在身边却宛如远来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这也照应了他此前的理解。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意思对即可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4275031"/>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本题考查对文中人物语言的理解。这句话是老汪孤独心情的反映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有朋自远方来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孔子才乐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没有朋友来时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孔子是怎样的心情呢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老汪由此推知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孔子是寂寞的。这正好契合了老汪的处境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特别是结尾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他发现老范是真正能包容理解自己的人时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又从另一个角度解读了这句话。可见这正是老汪对人际关系的痛彻体验。符合这个意思即可。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46145958"/>
      </p:ext>
    </p:extLst>
  </p:cSld>
  <p:clrMapOvr>
    <a:masterClrMapping/>
  </p:clrMapOvr>
  <mc:AlternateContent xmlns:mc="http://schemas.openxmlformats.org/markup-compatibility/2006">
    <mc:Choice xmlns:p14="http://schemas.microsoft.com/office/powerpoint/2010/main" xmlns="" Requires="p14">
      <p:transition spd="slow" p14:dur="1400">
        <p:wipe dir="d"/>
      </p:transition>
    </mc:Choice>
    <mc:Fallback>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45" name="椭圆 44">
            <a:hlinkClick r:id="rId2" action="ppaction://hlinksldjump"/>
          </p:cNvPr>
          <p:cNvSpPr/>
          <p:nvPr/>
        </p:nvSpPr>
        <p:spPr>
          <a:xfrm>
            <a:off x="39553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一</a:t>
            </a:r>
            <a:endParaRPr lang="zh-CN" altLang="en-US" sz="1200" dirty="0"/>
          </a:p>
        </p:txBody>
      </p:sp>
      <p:sp>
        <p:nvSpPr>
          <p:cNvPr id="46" name="椭圆 45">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47" name="椭圆 46">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33" name="圆角矩形 32">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2" name="矩形 1"/>
          <p:cNvSpPr>
            <a:spLocks noChangeAspect="1"/>
          </p:cNvSpPr>
          <p:nvPr/>
        </p:nvSpPr>
        <p:spPr>
          <a:xfrm>
            <a:off x="508000" y="139008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老汪这一形象与鲁迅笔下的孔乙己在性情气质上有不少相似之处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但二人精神困境的根源实则不同。请简要分析这种相似与不同</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237156"/>
            <a:ext cx="8128000" cy="251299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相似之处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都温和善良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诚挚率真</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都有些懦弱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也比较落魄</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都有些书呆子气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喜欢引经据典来自我辩解、自我安慰。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意思对即可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不同之处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孔乙己的精神困境主要源自封建文化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比如等级观念的压制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以及生活的窘迫</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老汪的精神困境主要源自内心的憋闷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即难以排解的孤独。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意思对即可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0" name="矩形 9"/>
          <p:cNvSpPr>
            <a:spLocks noChangeAspect="1"/>
          </p:cNvSpPr>
          <p:nvPr/>
        </p:nvSpPr>
        <p:spPr>
          <a:xfrm>
            <a:off x="508000" y="4707793"/>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这是一个探究题。题目有着明确的观点和探究指向。老汪与孔乙己都是死读书的知识分子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都承受着生活的无奈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都善良、率真。但老汪主要是缺少人生的知己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而孔乙己主要是受封建文化和等级制度的迫害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社会基础不同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因而精神困境不同。探究时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要把握探究的方向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挖掘小说的主题内涵。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02604532"/>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3" name="椭圆 2">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4" name="椭圆 3">
            <a:hlinkClick r:id="rId3"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二</a:t>
            </a:r>
            <a:endParaRPr lang="zh-CN" altLang="en-US" sz="1200" dirty="0">
              <a:solidFill>
                <a:schemeClr val="bg1"/>
              </a:solidFill>
            </a:endParaRPr>
          </a:p>
        </p:txBody>
      </p:sp>
      <p:sp>
        <p:nvSpPr>
          <p:cNvPr id="5" name="椭圆 4">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11" name="圆角矩形 10">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6" name="矩形 5"/>
          <p:cNvSpPr>
            <a:spLocks noChangeAspect="1"/>
          </p:cNvSpPr>
          <p:nvPr/>
        </p:nvSpPr>
        <p:spPr>
          <a:xfrm>
            <a:off x="508000" y="1361550"/>
            <a:ext cx="8128000" cy="5478423"/>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课标全国卷</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ts val="3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刘庆邦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有个姑娘叫守明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十八岁那年就定了亲。定亲的彩礼送来了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是几块做衣服的布料。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媒人一走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母亲眼睛弯弯的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你婆家给你的东西。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谁要他的东西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不要好呀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我留着给你妹妹作嫁妆。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妹妹跟过来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要看看是什么好东西。守明像是捍卫什么似的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坚决不让妹妹看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她把包袱放进箱子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啪嗒就锁上了。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家里只有自己时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守明才关了门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把彩礼包儿拿出来。她把那块石榴红的方巾顶在头上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对着镜子左照右照。她的脸红通通的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很像刚下花轿的新娘子。想到新娘子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不知为何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她叹了一口气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鼻子也酸酸的。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75847982"/>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3" name="椭圆 2">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4" name="椭圆 3">
            <a:hlinkClick r:id="rId3"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二</a:t>
            </a:r>
            <a:endParaRPr lang="zh-CN" altLang="en-US" sz="1200" dirty="0">
              <a:solidFill>
                <a:schemeClr val="bg1"/>
              </a:solidFill>
            </a:endParaRPr>
          </a:p>
        </p:txBody>
      </p:sp>
      <p:sp>
        <p:nvSpPr>
          <p:cNvPr id="5" name="椭圆 4">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11" name="圆角矩形 10">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7" name="矩形 6"/>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按当地的规矩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守明该给那个人做一双鞋了。她的表情突然变得严肃起来。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她把那个人的鞋样子放在床上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张开指头拃了拃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心中不免吃惊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那个人人不算大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脚怎么这样大。脚大走四方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不知这个人能不能走四方。她想让他走四方。又不想让他走四方。要是他四处乱走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剩下她一个人在家可怎么办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她想有了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把鞋做得稍小些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给他一双小鞋穿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让他的脚疼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走不成四方。想到这里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她仿佛已看见那人穿上了她做的新鞋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由于用力提鞋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脸都憋得红了。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合适吗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那个人说合适是合适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就是有点紧。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穿的次数多了就合适了。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那个人把新鞋穿了一遭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回来说脚疼。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14728733"/>
      </p:ext>
    </p:extLst>
  </p:cSld>
  <p:clrMapOvr>
    <a:masterClrMapping/>
  </p:clrMapOvr>
  <mc:AlternateContent xmlns:mc="http://schemas.openxmlformats.org/markup-compatibility/2006">
    <mc:Choice xmlns:p14="http://schemas.microsoft.com/office/powerpoint/2010/main" xmlns="" Requires="p14">
      <p:transition spd="slow" p14:dur="1400">
        <p:wipe/>
      </p:transition>
    </mc:Choice>
    <mc:Fallback>
      <p:transition spd="slow">
        <p:wip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3" name="椭圆 2">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4" name="椭圆 3">
            <a:hlinkClick r:id="rId3"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二</a:t>
            </a:r>
            <a:endParaRPr lang="zh-CN" altLang="en-US" sz="1200" dirty="0">
              <a:solidFill>
                <a:schemeClr val="bg1"/>
              </a:solidFill>
            </a:endParaRPr>
          </a:p>
        </p:txBody>
      </p:sp>
      <p:sp>
        <p:nvSpPr>
          <p:cNvPr id="5" name="椭圆 4">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11" name="圆角矩形 10">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8" name="矩形 7"/>
          <p:cNvSpPr>
            <a:spLocks noChangeAspect="1"/>
          </p:cNvSpPr>
          <p:nvPr/>
        </p:nvSpPr>
        <p:spPr>
          <a:xfrm>
            <a:off x="508000" y="1940671"/>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你疼我也疼。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那个人问她哪里疼。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我心疼。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那个人就笑了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那我给你揉揉吧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她赶紧把胸口抱住了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她抱的动作大了些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把自己从幻想中抱了出来。摸摸脸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脸还火辣辣的。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瞎想归瞎想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在动剪子剪袼褙时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她还是照原样儿一丝不差地剪下来了。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1513157"/>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3" name="椭圆 2">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4" name="椭圆 3">
            <a:hlinkClick r:id="rId3"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二</a:t>
            </a:r>
            <a:endParaRPr lang="zh-CN" altLang="en-US" sz="1200" dirty="0">
              <a:solidFill>
                <a:schemeClr val="bg1"/>
              </a:solidFill>
            </a:endParaRPr>
          </a:p>
        </p:txBody>
      </p:sp>
      <p:sp>
        <p:nvSpPr>
          <p:cNvPr id="5" name="椭圆 4">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11" name="圆角矩形 10">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7" name="矩形 6"/>
          <p:cNvSpPr>
            <a:spLocks noChangeAspect="1"/>
          </p:cNvSpPr>
          <p:nvPr/>
        </p:nvSpPr>
        <p:spPr>
          <a:xfrm>
            <a:off x="508000" y="149889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第一次看见那个人是在社员大会上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那个人在黑压压的会场中念一篇稿子。她不记得稿子里说的是什么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旁边的人打听那个人是哪庄的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叫什么名字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她却记住了。她当时想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这个男孩子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年纪不大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胆子可够大的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敢在这么多人面前念那么长一大篇话。她这个年龄正是心里乱想的年龄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想着想着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就把自己和那个人联系到一块儿去了。不知道那个人有没有对象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要是没对象的话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不知喜欢什么样的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家里来了个媒人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守明正要表示心烦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一听介绍的不是别人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正是让她做梦的那个人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一时浑身冰凉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小脸发白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泪珠子一串一串往下掉。母亲以为她对这门亲事不乐意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守明说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我是舍不得离开您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77948563"/>
      </p:ext>
    </p:extLst>
  </p:cSld>
  <p:clrMapOvr>
    <a:masterClrMapping/>
  </p:clrMapOvr>
  <mc:AlternateContent xmlns:mc="http://schemas.openxmlformats.org/markup-compatibility/2006">
    <mc:Choice xmlns:p14="http://schemas.microsoft.com/office/powerpoint/2010/main" xmlns="" Requires="p14">
      <p:transition spd="slow" p14:dur="1400">
        <p:cut thruBlk="1"/>
      </p:transition>
    </mc:Choice>
    <mc:Fallback>
      <p:transition spd="slow">
        <p:cut thruBlk="1"/>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3" name="椭圆 2">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4" name="椭圆 3">
            <a:hlinkClick r:id="rId3"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二</a:t>
            </a:r>
            <a:endParaRPr lang="zh-CN" altLang="en-US" sz="1200" dirty="0">
              <a:solidFill>
                <a:schemeClr val="bg1"/>
              </a:solidFill>
            </a:endParaRPr>
          </a:p>
        </p:txBody>
      </p:sp>
      <p:sp>
        <p:nvSpPr>
          <p:cNvPr id="5" name="椭圆 4">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11" name="圆角矩形 10">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6" name="矩形 5"/>
          <p:cNvSpPr>
            <a:spLocks noChangeAspect="1"/>
          </p:cNvSpPr>
          <p:nvPr/>
        </p:nvSpPr>
        <p:spPr>
          <a:xfrm>
            <a:off x="508000" y="1467739"/>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媒人递来消息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说那个人要外出当工人。守明一听有些犯愣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这真应了那句脚大走四方的话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此一去不知何时才能回还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她一定得送给那个人一点东西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让那个人念着她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记住她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她没有别的可送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只有这一双鞋。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那个人外出的日期定下来了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托媒人传话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向她约会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她正好亲手把鞋交给那个人。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约会的地点是村边那座高桥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时间是吃过晚饭之后。母亲要送她到桥头去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她不让。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守明把一切都想好了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那个人若说正好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她就让他穿这双鞋上路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人是你的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鞋就是你的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还脱下来干什么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临出门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她又改了主意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觉得只让那个人把鞋穿上试试新就行了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还得让他脱下来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等他回来完婚那一天才能穿。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56962082"/>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4" name="矩形 3"/>
          <p:cNvSpPr>
            <a:spLocks noChangeAspect="1"/>
          </p:cNvSpPr>
          <p:nvPr/>
        </p:nvSpPr>
        <p:spPr>
          <a:xfrm>
            <a:off x="508000" y="1251715"/>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考纲要求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阅读鉴赏中外文学作品。了解小说、散文、诗歌、戏剧等文学体裁的基本特征及主要表现手法。文学作品的阅读鉴赏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注重审美体验。感受形象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品味语言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领悟内涵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分析艺术表现力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理解作品反映的社会生活和情感世界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探索作品蕴含的民族心理和人文精神。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分析综合</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分析作品结构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概括作品主题</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分析作品体裁的基本特征和主要表现手法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鉴赏评价</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体会重要语句的丰富含意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品味精彩的语言表达艺术</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欣赏作品的形象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赏析作品的内涵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领悟作品的艺术魅力</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对作品表现出来的价值判断和审美取向做出评价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54787517"/>
      </p:ext>
    </p:extLst>
  </p:cSld>
  <p:clrMapOvr>
    <a:masterClrMapping/>
  </p:clrMapOvr>
  <mc:AlternateContent xmlns:mc="http://schemas.openxmlformats.org/markup-compatibility/2006">
    <mc:Choice xmlns:p14="http://schemas.microsoft.com/office/powerpoint/2010/main" xmlns="" Requires="p14">
      <p:transition spd="slow" p14:dur="1400">
        <p:pull dir="r"/>
      </p:transition>
    </mc:Choice>
    <mc:Fallback>
      <p:transition spd="slow">
        <p:pull dir="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3" name="椭圆 2">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4" name="椭圆 3">
            <a:hlinkClick r:id="rId3"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二</a:t>
            </a:r>
            <a:endParaRPr lang="zh-CN" altLang="en-US" sz="1200" dirty="0">
              <a:solidFill>
                <a:schemeClr val="bg1"/>
              </a:solidFill>
            </a:endParaRPr>
          </a:p>
        </p:txBody>
      </p:sp>
      <p:sp>
        <p:nvSpPr>
          <p:cNvPr id="5" name="椭圆 4">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11" name="圆角矩形 10">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7" name="矩形 6"/>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守明的设想未能实现。她把鞋递给那个人时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让那个人穿上试试。那个人只笑了笑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说声谢谢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就把鞋竖着插进上衣口袋里去了。直到那个人说再见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鞋也没试一下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那个人说再见时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猛地向守明伸出了手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意思要把手握一握。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这是守明没有料到的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他们虽然见过几次面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但从来没有碰过手。她犹豫了一会儿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还是低着头把手交出去了。那个人的手温热有力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握得她的手忽地出了一层汗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接着她身上也出汗了。那个人大概怕她害臊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就把她的手松开了。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守明下了桥往回走时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见夹道的高庄稼中间拦着一个黑人影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她大吃一惊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正要折回身去追那个人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扑进那个人怀里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让她的那个人救她。人影说话了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原来是她母亲。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怎么会是母亲呢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在回家的路上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守明一直没跟母亲说话。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90286585"/>
      </p:ext>
    </p:extLst>
  </p:cSld>
  <p:clrMapOvr>
    <a:masterClrMapping/>
  </p:clrMapOvr>
  <mc:AlternateContent xmlns:mc="http://schemas.openxmlformats.org/markup-compatibility/2006">
    <mc:Choice xmlns:p14="http://schemas.microsoft.com/office/powerpoint/2010/main" xmlns="" Requires="p14">
      <p:transition spd="slow" p14:dur="1400">
        <p:fade thruBlk="1"/>
      </p:transition>
    </mc:Choice>
    <mc:Fallback>
      <p:transition spd="slow">
        <p:fade thruBlk="1"/>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3" name="椭圆 2">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4" name="椭圆 3">
            <a:hlinkClick r:id="rId3"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二</a:t>
            </a:r>
            <a:endParaRPr lang="zh-CN" altLang="en-US" sz="1200" dirty="0">
              <a:solidFill>
                <a:schemeClr val="bg1"/>
              </a:solidFill>
            </a:endParaRPr>
          </a:p>
        </p:txBody>
      </p:sp>
      <p:sp>
        <p:nvSpPr>
          <p:cNvPr id="5" name="椭圆 4">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11" name="圆角矩形 10">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6" name="矩形 5"/>
          <p:cNvSpPr>
            <a:spLocks noChangeAspect="1"/>
          </p:cNvSpPr>
          <p:nvPr/>
        </p:nvSpPr>
        <p:spPr>
          <a:xfrm>
            <a:off x="508000" y="2076988"/>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后记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我在农村老家时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人家给我介绍了一个对象。那个姑娘很精心地给我做了一双鞋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参加工作后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我把那双鞋带进了城里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先是舍不得穿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后来想穿也穿不出去了。第一次回家探亲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我把那双鞋退给了那位姑娘。那姑娘接过鞋后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眼里一直泪汪汪的。后来我想到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我一定伤害了那位农村姑娘的心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我辜负了她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一辈子都对不起她。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70470452"/>
      </p:ext>
    </p:extLst>
  </p:cSld>
  <p:clrMapOvr>
    <a:masterClrMapping/>
  </p:clrMapOvr>
  <mc:AlternateContent xmlns:mc="http://schemas.openxmlformats.org/markup-compatibility/2006">
    <mc:Choice xmlns:p14="http://schemas.microsoft.com/office/powerpoint/2010/main" xmlns="" Requires="p14">
      <p:transition spd="slow" p14:dur="1400">
        <p:cover/>
      </p:transition>
    </mc:Choice>
    <mc:Fallback>
      <p:transition spd="slow">
        <p:cover/>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6" name="矩形 5"/>
          <p:cNvSpPr>
            <a:spLocks noChangeAspect="1"/>
          </p:cNvSpPr>
          <p:nvPr/>
        </p:nvSpPr>
        <p:spPr>
          <a:xfrm>
            <a:off x="508000" y="1289542"/>
            <a:ext cx="8128000" cy="5542543"/>
          </a:xfrm>
          <a:prstGeom prst="rect">
            <a:avLst/>
          </a:prstGeom>
        </p:spPr>
        <p:txBody>
          <a:bodyPr>
            <a:spAutoFit/>
          </a:bodyPr>
          <a:lstStyle/>
          <a:p>
            <a:pPr>
              <a:lnSpc>
                <a:spcPts val="25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下列对这篇小说思想艺术特色的分析和鉴赏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答</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给</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答</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给</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答</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给</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25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小说注重从细微处表现人的心灵秘密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守明照镜子时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不知为何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她叹了一口气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鼻子也酸酸的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寥寥数语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初恋少女的微妙心理就显露出来了。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25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小说善于使用对比手法刻画人物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守明的美好形象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就是在与母亲收人家的彩礼、偷偷监视女儿约会等一系列言行的鲜明对比中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逐渐凸显出来的。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25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小说擅长在平淡叙述中营造不平常的效果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守明与未婚夫分别后见一黑影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大吃一惊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原来是母亲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这一既在情理之中又在意料之外的情节就颇具匠心。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25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小说地方特色鲜明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守明像是捍卫什么似的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在黑压压的会场中念一篇稿子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等日常生活语言的大量使用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更增添了浓郁的乡土气息。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25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小说善于通过细节描写表现人物性格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未婚夫和守明约会时随意把鞋插进口袋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分手时又主动与守明握手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表明他虽是一个农村青年却有现代意识。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椭圆 9">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12" name="椭圆 11">
            <a:hlinkClick r:id="rId3"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二</a:t>
            </a:r>
            <a:endParaRPr lang="zh-CN" altLang="en-US" sz="1200" dirty="0">
              <a:solidFill>
                <a:schemeClr val="bg1"/>
              </a:solidFill>
            </a:endParaRPr>
          </a:p>
        </p:txBody>
      </p:sp>
      <p:sp>
        <p:nvSpPr>
          <p:cNvPr id="13" name="椭圆 12">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14" name="圆角矩形 13">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8" name="五边形 7"/>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9" name="五边形 8"/>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1" name="组合 10"/>
          <p:cNvGrpSpPr/>
          <p:nvPr/>
        </p:nvGrpSpPr>
        <p:grpSpPr>
          <a:xfrm>
            <a:off x="251520" y="4087818"/>
            <a:ext cx="8640960" cy="2581542"/>
            <a:chOff x="251520" y="1884545"/>
            <a:chExt cx="8640960" cy="2581542"/>
          </a:xfrm>
        </p:grpSpPr>
        <p:grpSp>
          <p:nvGrpSpPr>
            <p:cNvPr id="15" name="组合 14"/>
            <p:cNvGrpSpPr/>
            <p:nvPr/>
          </p:nvGrpSpPr>
          <p:grpSpPr>
            <a:xfrm>
              <a:off x="251520" y="1884545"/>
              <a:ext cx="8640960" cy="2581542"/>
              <a:chOff x="251520" y="-160654"/>
              <a:chExt cx="8640960" cy="2581542"/>
            </a:xfrm>
          </p:grpSpPr>
          <p:sp>
            <p:nvSpPr>
              <p:cNvPr id="17" name="五边形 16"/>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8" name="燕尾形 17"/>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9" name="组合 18"/>
              <p:cNvGrpSpPr/>
              <p:nvPr/>
            </p:nvGrpSpPr>
            <p:grpSpPr>
              <a:xfrm>
                <a:off x="251520" y="-160654"/>
                <a:ext cx="8640960" cy="2264536"/>
                <a:chOff x="251520" y="-160654"/>
                <a:chExt cx="8640960" cy="2264536"/>
              </a:xfrm>
            </p:grpSpPr>
            <p:sp>
              <p:nvSpPr>
                <p:cNvPr id="20" name="矩形 19"/>
                <p:cNvSpPr/>
                <p:nvPr/>
              </p:nvSpPr>
              <p:spPr>
                <a:xfrm>
                  <a:off x="251520" y="-160654"/>
                  <a:ext cx="8640960" cy="226453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8"/>
                <p:cNvSpPr txBox="1"/>
                <p:nvPr/>
              </p:nvSpPr>
              <p:spPr>
                <a:xfrm>
                  <a:off x="8371094" y="-15061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6" name="矩形 15"/>
            <p:cNvSpPr>
              <a:spLocks noChangeAspect="1"/>
            </p:cNvSpPr>
            <p:nvPr/>
          </p:nvSpPr>
          <p:spPr>
            <a:xfrm>
              <a:off x="508000" y="2213057"/>
              <a:ext cx="8128000" cy="1938992"/>
            </a:xfrm>
            <a:prstGeom prst="rect">
              <a:avLst/>
            </a:prstGeom>
          </p:spPr>
          <p:txBody>
            <a:bodyPr>
              <a:spAutoFit/>
            </a:bodyPr>
            <a:lstStyle/>
            <a:p>
              <a:pPr>
                <a:lnSpc>
                  <a:spcPct val="150000"/>
                </a:lnSpc>
              </a:pPr>
              <a:r>
                <a:rPr lang="en-US" altLang="zh-CN" sz="2000" dirty="0"/>
                <a:t>B</a:t>
              </a:r>
              <a:r>
                <a:rPr lang="zh-CN" altLang="zh-CN" sz="2000" dirty="0"/>
                <a:t>项</a:t>
              </a:r>
              <a:r>
                <a:rPr lang="en-US" altLang="zh-CN" sz="2000" dirty="0"/>
                <a:t>,</a:t>
              </a:r>
              <a:r>
                <a:rPr lang="zh-CN" altLang="zh-CN" sz="2000" dirty="0"/>
                <a:t>对比手法在文中的使用不明显</a:t>
              </a:r>
              <a:r>
                <a:rPr lang="en-US" altLang="zh-CN" sz="2000" dirty="0"/>
                <a:t>,</a:t>
              </a:r>
              <a:r>
                <a:rPr lang="zh-CN" altLang="zh-CN" sz="2000" dirty="0"/>
                <a:t>守明的形象主要是通过细腻的心理描写来展现的</a:t>
              </a:r>
              <a:r>
                <a:rPr lang="en-US" altLang="zh-CN" sz="2000" dirty="0"/>
                <a:t>,“</a:t>
              </a:r>
              <a:r>
                <a:rPr lang="zh-CN" altLang="zh-CN" sz="2000" dirty="0"/>
                <a:t>母亲</a:t>
              </a:r>
              <a:r>
                <a:rPr lang="en-US" altLang="zh-CN" sz="2000" dirty="0"/>
                <a:t>”</a:t>
              </a:r>
              <a:r>
                <a:rPr lang="zh-CN" altLang="zh-CN" sz="2000" dirty="0"/>
                <a:t>这一形象在展示守明形象的过程中只起辅助作用。</a:t>
              </a:r>
              <a:r>
                <a:rPr lang="en-US" altLang="zh-CN" sz="2000" dirty="0"/>
                <a:t>D</a:t>
              </a:r>
              <a:r>
                <a:rPr lang="zh-CN" altLang="zh-CN" sz="2000" dirty="0"/>
                <a:t>项</a:t>
              </a:r>
              <a:r>
                <a:rPr lang="en-US" altLang="zh-CN" sz="2000" dirty="0"/>
                <a:t>,</a:t>
              </a:r>
              <a:r>
                <a:rPr lang="zh-CN" altLang="zh-CN" sz="2000" dirty="0"/>
                <a:t>所举的例子不能证明</a:t>
              </a:r>
              <a:r>
                <a:rPr lang="en-US" altLang="zh-CN" sz="2000" dirty="0"/>
                <a:t>“</a:t>
              </a:r>
              <a:r>
                <a:rPr lang="zh-CN" altLang="zh-CN" sz="2000" dirty="0"/>
                <a:t>地方特色</a:t>
              </a:r>
              <a:r>
                <a:rPr lang="en-US" altLang="zh-CN" sz="2000" dirty="0"/>
                <a:t>”,</a:t>
              </a:r>
              <a:r>
                <a:rPr lang="zh-CN" altLang="zh-CN" sz="2000" dirty="0"/>
                <a:t>也不能</a:t>
              </a:r>
              <a:r>
                <a:rPr lang="en-US" altLang="zh-CN" sz="2000" dirty="0"/>
                <a:t>“</a:t>
              </a:r>
              <a:r>
                <a:rPr lang="zh-CN" altLang="zh-CN" sz="2000" dirty="0"/>
                <a:t>增添了浓郁的乡土气息</a:t>
              </a:r>
              <a:r>
                <a:rPr lang="en-US" altLang="zh-CN" sz="2000" dirty="0"/>
                <a:t>”</a:t>
              </a:r>
              <a:r>
                <a:rPr lang="zh-CN" altLang="zh-CN" sz="2000" dirty="0"/>
                <a:t>。</a:t>
              </a:r>
              <a:r>
                <a:rPr lang="en-US" altLang="zh-CN" sz="2000" dirty="0"/>
                <a:t>E</a:t>
              </a:r>
              <a:r>
                <a:rPr lang="zh-CN" altLang="zh-CN" sz="2000" dirty="0"/>
                <a:t>项</a:t>
              </a:r>
              <a:r>
                <a:rPr lang="en-US" altLang="zh-CN" sz="2000" dirty="0"/>
                <a:t>,</a:t>
              </a:r>
              <a:r>
                <a:rPr lang="zh-CN" altLang="zh-CN" sz="2000" dirty="0"/>
                <a:t>所举之例不能证明</a:t>
              </a:r>
              <a:r>
                <a:rPr lang="en-US" altLang="zh-CN" sz="2000" dirty="0"/>
                <a:t>“</a:t>
              </a:r>
              <a:r>
                <a:rPr lang="zh-CN" altLang="zh-CN" sz="2000" dirty="0"/>
                <a:t>有现代意识</a:t>
              </a:r>
              <a:r>
                <a:rPr lang="en-US" altLang="zh-CN" sz="2000" dirty="0"/>
                <a:t>”,</a:t>
              </a:r>
              <a:r>
                <a:rPr lang="zh-CN" altLang="zh-CN" sz="2000" dirty="0"/>
                <a:t>只能说明</a:t>
              </a:r>
              <a:r>
                <a:rPr lang="en-US" altLang="zh-CN" sz="2000" dirty="0"/>
                <a:t>“</a:t>
              </a:r>
              <a:r>
                <a:rPr lang="zh-CN" altLang="zh-CN" sz="2000" dirty="0"/>
                <a:t>他</a:t>
              </a:r>
              <a:r>
                <a:rPr lang="en-US" altLang="zh-CN" sz="2000" dirty="0"/>
                <a:t>”</a:t>
              </a:r>
              <a:r>
                <a:rPr lang="zh-CN" altLang="zh-CN" sz="2000" dirty="0"/>
                <a:t>主动、热情。</a:t>
              </a:r>
            </a:p>
          </p:txBody>
        </p:sp>
      </p:grpSp>
      <p:grpSp>
        <p:nvGrpSpPr>
          <p:cNvPr id="22" name="组合 21"/>
          <p:cNvGrpSpPr/>
          <p:nvPr/>
        </p:nvGrpSpPr>
        <p:grpSpPr>
          <a:xfrm>
            <a:off x="251520" y="5633844"/>
            <a:ext cx="8640960" cy="1035516"/>
            <a:chOff x="251520" y="4869160"/>
            <a:chExt cx="8640960" cy="1035516"/>
          </a:xfrm>
        </p:grpSpPr>
        <p:grpSp>
          <p:nvGrpSpPr>
            <p:cNvPr id="23" name="组合 22"/>
            <p:cNvGrpSpPr/>
            <p:nvPr/>
          </p:nvGrpSpPr>
          <p:grpSpPr>
            <a:xfrm>
              <a:off x="251520" y="4869160"/>
              <a:ext cx="8640960" cy="1035516"/>
              <a:chOff x="251520" y="3872081"/>
              <a:chExt cx="8640960" cy="1035516"/>
            </a:xfrm>
          </p:grpSpPr>
          <p:sp>
            <p:nvSpPr>
              <p:cNvPr id="25" name="五边形 24"/>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6" name="五边形 25"/>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7" name="燕尾形 26"/>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矩形 27"/>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4" name="矩形 23"/>
            <p:cNvSpPr>
              <a:spLocks noChangeAspect="1"/>
            </p:cNvSpPr>
            <p:nvPr/>
          </p:nvSpPr>
          <p:spPr>
            <a:xfrm>
              <a:off x="539552" y="5144526"/>
              <a:ext cx="8064896" cy="400110"/>
            </a:xfrm>
            <a:prstGeom prst="rect">
              <a:avLst/>
            </a:prstGeom>
          </p:spPr>
          <p:txBody>
            <a:bodyPr wrap="square">
              <a:spAutoFit/>
            </a:bodyPr>
            <a:lstStyle/>
            <a:p>
              <a:r>
                <a:rPr lang="zh-CN" altLang="zh-CN" sz="2000" dirty="0"/>
                <a:t>答</a:t>
              </a:r>
              <a:r>
                <a:rPr lang="en-US" altLang="zh-CN" sz="2000" dirty="0"/>
                <a:t>C</a:t>
              </a:r>
              <a:r>
                <a:rPr lang="zh-CN" altLang="zh-CN" sz="2000" dirty="0"/>
                <a:t>给</a:t>
              </a:r>
              <a:r>
                <a:rPr lang="en-US" altLang="zh-CN" sz="2000" dirty="0"/>
                <a:t>3</a:t>
              </a:r>
              <a:r>
                <a:rPr lang="zh-CN" altLang="zh-CN" sz="2000" dirty="0"/>
                <a:t>分</a:t>
              </a:r>
              <a:r>
                <a:rPr lang="en-US" altLang="zh-CN" sz="2000" dirty="0"/>
                <a:t>,</a:t>
              </a:r>
              <a:r>
                <a:rPr lang="zh-CN" altLang="zh-CN" sz="2000" dirty="0"/>
                <a:t>答</a:t>
              </a:r>
              <a:r>
                <a:rPr lang="en-US" altLang="zh-CN" sz="2000" dirty="0"/>
                <a:t>A</a:t>
              </a:r>
              <a:r>
                <a:rPr lang="zh-CN" altLang="zh-CN" sz="2000" dirty="0"/>
                <a:t>给</a:t>
              </a:r>
              <a:r>
                <a:rPr lang="en-US" altLang="zh-CN" sz="2000" dirty="0"/>
                <a:t>2</a:t>
              </a:r>
              <a:r>
                <a:rPr lang="zh-CN" altLang="zh-CN" sz="2000" dirty="0"/>
                <a:t>分</a:t>
              </a:r>
              <a:r>
                <a:rPr lang="en-US" altLang="zh-CN" sz="2000" dirty="0"/>
                <a:t>,</a:t>
              </a:r>
              <a:r>
                <a:rPr lang="zh-CN" altLang="zh-CN" sz="2000" dirty="0"/>
                <a:t>答</a:t>
              </a:r>
              <a:r>
                <a:rPr lang="en-US" altLang="zh-CN" sz="2000" dirty="0"/>
                <a:t>E</a:t>
              </a:r>
              <a:r>
                <a:rPr lang="zh-CN" altLang="zh-CN" sz="2000" dirty="0"/>
                <a:t>给</a:t>
              </a:r>
              <a:r>
                <a:rPr lang="en-US" altLang="zh-CN" sz="2000" dirty="0"/>
                <a:t>1</a:t>
              </a:r>
              <a:r>
                <a:rPr lang="zh-CN" altLang="zh-CN" sz="2000" dirty="0"/>
                <a:t>分。</a:t>
              </a:r>
            </a:p>
          </p:txBody>
        </p:sp>
      </p:grpSp>
    </p:spTree>
    <p:extLst>
      <p:ext uri="{BB962C8B-B14F-4D97-AF65-F5344CB8AC3E}">
        <p14:creationId xmlns:p14="http://schemas.microsoft.com/office/powerpoint/2010/main" xmlns="" val="4105319894"/>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1"/>
                                        </p:tgtEl>
                                      </p:cBhvr>
                                    </p:animEffect>
                                    <p:set>
                                      <p:cBhvr>
                                        <p:cTn id="13"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22"/>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2"/>
                                        </p:tgtEl>
                                      </p:cBhvr>
                                    </p:animEffect>
                                    <p:set>
                                      <p:cBhvr>
                                        <p:cTn id="25"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10" name="椭圆 9">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12" name="椭圆 11">
            <a:hlinkClick r:id="rId3"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二</a:t>
            </a:r>
            <a:endParaRPr lang="zh-CN" altLang="en-US" sz="1200" dirty="0">
              <a:solidFill>
                <a:schemeClr val="bg1"/>
              </a:solidFill>
            </a:endParaRPr>
          </a:p>
        </p:txBody>
      </p:sp>
      <p:sp>
        <p:nvSpPr>
          <p:cNvPr id="13" name="椭圆 12">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14" name="圆角矩形 13">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3" name="矩形 2"/>
          <p:cNvSpPr>
            <a:spLocks noChangeAspect="1"/>
          </p:cNvSpPr>
          <p:nvPr/>
        </p:nvSpPr>
        <p:spPr>
          <a:xfrm>
            <a:off x="508000" y="1700808"/>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为中心叙事写人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这样处理有什么好处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194473"/>
            <a:ext cx="8128000" cy="12942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做鞋是当时当地的规矩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这样的故事既有生活气息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又有时代特点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以鞋为线索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可以使故事情节更集中、紧凑</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鞋是情感的寄托物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有助于主人公内在情感与深层心理的发掘与表现。</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3442837"/>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首先要明确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在文中的作用。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在文中的作用有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送鞋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是特定历史条件下的产物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可以让读者明白故事发生的时代背景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是行文线索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是主人公情感的纽带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推动故事情节的发展。通过对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的作用的分析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我们可以推断出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来叙事写人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能够集中表现人物的形象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展现故事发生的背景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推动故事情节的发展。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03058265"/>
      </p:ext>
    </p:extLst>
  </p:cSld>
  <p:clrMapOvr>
    <a:masterClrMapping/>
  </p:clrMapOvr>
  <mc:AlternateContent xmlns:mc="http://schemas.openxmlformats.org/markup-compatibility/2006">
    <mc:Choice xmlns:p14="http://schemas.microsoft.com/office/powerpoint/2010/main" xmlns="" Requires="p14">
      <p:transition spd="slow" p14:dur="14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10" name="椭圆 9">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12" name="椭圆 11">
            <a:hlinkClick r:id="rId3"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二</a:t>
            </a:r>
            <a:endParaRPr lang="zh-CN" altLang="en-US" sz="1200" dirty="0">
              <a:solidFill>
                <a:schemeClr val="bg1"/>
              </a:solidFill>
            </a:endParaRPr>
          </a:p>
        </p:txBody>
      </p:sp>
      <p:sp>
        <p:nvSpPr>
          <p:cNvPr id="13" name="椭圆 12">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14" name="圆角矩形 13">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4" name="矩形 3"/>
          <p:cNvSpPr>
            <a:spLocks noChangeAspect="1"/>
          </p:cNvSpPr>
          <p:nvPr/>
        </p:nvSpPr>
        <p:spPr>
          <a:xfrm>
            <a:off x="508000" y="1351159"/>
            <a:ext cx="8128000" cy="861774"/>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小说中守明是一个什么样的人物形象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她有什么样的心态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132856"/>
            <a:ext cx="8128000" cy="1631216"/>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第一问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守明是一个有着朴实、善良、柔顺品性和传统美德的农村青年女性形象。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ea typeface="方正启体简体" panose="03000509000000000000" pitchFamily="65" charset="-122"/>
                <a:cs typeface="Times New Roman" panose="02020603050405020304" pitchFamily="18" charset="0"/>
              </a:rPr>
              <a:t>第二问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对美好爱情和幸福生活满怀憧憬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对未来人生和未知命运感到不安。</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3668863"/>
            <a:ext cx="8128000" cy="3288529"/>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总结人物形象要从人物的心理、动作和语言等描写以及一些细节描写和社会环境描写中整理信息。比如文中对主人公守明在做鞋看到鞋样时心中的想法近乎梦境般的描写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可以从中归纳出主人公单纯又略带娇羞的神态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以及她对于爱情抱有一种严肃甚至神圣的态度。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心态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指的是人物的思想情感的变化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主要通过人物的心理、动作、语言等描写来展现。如对守明给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做鞋时的心理描写就表现了她对爱情的憧憬。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99403144"/>
      </p:ext>
    </p:extLst>
  </p:cSld>
  <p:clrMapOvr>
    <a:masterClrMapping/>
  </p:clrMapOvr>
  <mc:AlternateContent xmlns:mc="http://schemas.openxmlformats.org/markup-compatibility/2006">
    <mc:Choice xmlns:p14="http://schemas.microsoft.com/office/powerpoint/2010/main" xmlns="" Requires="p14">
      <p:transition spd="slow" p14:dur="1400">
        <p:pull dir="d"/>
      </p:transition>
    </mc:Choice>
    <mc:Fallback>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10" name="椭圆 9">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12" name="椭圆 11">
            <a:hlinkClick r:id="rId3"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二</a:t>
            </a:r>
            <a:endParaRPr lang="zh-CN" altLang="en-US" sz="1200" dirty="0">
              <a:solidFill>
                <a:schemeClr val="bg1"/>
              </a:solidFill>
            </a:endParaRPr>
          </a:p>
        </p:txBody>
      </p:sp>
      <p:sp>
        <p:nvSpPr>
          <p:cNvPr id="13" name="椭圆 12">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14" name="圆角矩形 13">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3" name="矩形 2"/>
          <p:cNvSpPr>
            <a:spLocks noChangeAspect="1"/>
          </p:cNvSpPr>
          <p:nvPr/>
        </p:nvSpPr>
        <p:spPr>
          <a:xfrm>
            <a:off x="508000" y="1430742"/>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是独立于小说外的写作说明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还是属于小说的有机组成部分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谈谈你的观点和理由</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304889"/>
            <a:ext cx="8128000" cy="413805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观点一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后记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是独立于小说外的写作说明。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从形式上看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后记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与小说没有直接关系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两者是各自独立的文本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从内容上看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小说是乡土生活的诗意想象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后记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是作者的自我忏悔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两者无法融为一体</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从人物塑造上看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后记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限制了小说的想象空间。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启体简体" panose="03000509000000000000" pitchFamily="65" charset="-122"/>
                <a:cs typeface="Times New Roman" panose="02020603050405020304" pitchFamily="18" charset="0"/>
              </a:rPr>
              <a:t>观点二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后记是小说的有机组成部分。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从形式上看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小说是一个开放性的文本结构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后记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是其中的有机组成部分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从内容上看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后记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改变了小说的田园牧歌风格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于诗意中多了一丝冷峻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从创作上看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后记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中的自我审视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将传统与现代联系起来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深化了小说的思想主题。</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3120701"/>
      </p:ext>
    </p:extLst>
  </p:cSld>
  <p:clrMapOvr>
    <a:masterClrMapping/>
  </p:clrMapOvr>
  <mc:AlternateContent xmlns:mc="http://schemas.openxmlformats.org/markup-compatibility/2006">
    <mc:Choice xmlns:p14="http://schemas.microsoft.com/office/powerpoint/2010/main" xmlns="" Requires="p14">
      <p:transition spd="slow" p14:dur="14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10" name="椭圆 9">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12" name="椭圆 11">
            <a:hlinkClick r:id="rId3"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二</a:t>
            </a:r>
            <a:endParaRPr lang="zh-CN" altLang="en-US" sz="1200" dirty="0">
              <a:solidFill>
                <a:schemeClr val="bg1"/>
              </a:solidFill>
            </a:endParaRPr>
          </a:p>
        </p:txBody>
      </p:sp>
      <p:sp>
        <p:nvSpPr>
          <p:cNvPr id="13" name="椭圆 12">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14" name="圆角矩形 13">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5" name="矩形 4"/>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此题考查对作品进行个性化阅读和有创意的解读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言之成理即可。主要从三个方面进行分析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一是形式上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与正文之间的区别和联系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以及放在一起所可能产生的后果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二是内容上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与正文之间的关系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能不能融为一体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三是探讨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的真实性对原文的影响。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46477683"/>
      </p:ext>
    </p:extLst>
  </p:cSld>
  <p:clrMapOvr>
    <a:masterClrMapping/>
  </p:clrMapOvr>
  <mc:AlternateContent xmlns:mc="http://schemas.openxmlformats.org/markup-compatibility/2006">
    <mc:Choice xmlns:p14="http://schemas.microsoft.com/office/powerpoint/2010/main" xmlns="" Requires="p14">
      <p:transition spd="slow" p14:dur="1400">
        <p:dissolve/>
      </p:transition>
    </mc:Choice>
    <mc:Fallback>
      <p:transition spd="slow">
        <p:dissolv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3" name="椭圆 2">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4" name="椭圆 3">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5" name="椭圆 4">
            <a:hlinkClick r:id="rId4" action="ppaction://hlinksldjump"/>
          </p:cNvPr>
          <p:cNvSpPr/>
          <p:nvPr/>
        </p:nvSpPr>
        <p:spPr>
          <a:xfrm>
            <a:off x="1061610"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三</a:t>
            </a:r>
            <a:endParaRPr lang="zh-CN" altLang="en-US" sz="1200" dirty="0">
              <a:solidFill>
                <a:schemeClr val="bg1"/>
              </a:solidFill>
            </a:endParaRPr>
          </a:p>
        </p:txBody>
      </p:sp>
      <p:sp>
        <p:nvSpPr>
          <p:cNvPr id="10" name="圆角矩形 9">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6" name="矩形 5"/>
          <p:cNvSpPr>
            <a:spLocks noChangeAspect="1"/>
          </p:cNvSpPr>
          <p:nvPr/>
        </p:nvSpPr>
        <p:spPr>
          <a:xfrm>
            <a:off x="508000" y="1396055"/>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课标全国卷</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喂自己影子吃饭的人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阿根廷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巴尔莱塔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晚饭时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饭店里走进一位高个儿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面容和蔼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脸上的笑容矜持而又惨淡。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他风度翩翩走上前台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朗声说道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敝人十分愿意应邀在此介绍一种奇迹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迄今无人能窥见其奥妙。近年来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敝人深入自己影子的心灵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努力探索其需求和爱好。兄弟十分愿意把来龙去脉演述一番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以报答诸位的美意。请看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我至亲至诚的终身伴侣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我的影子的实际存在。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在半明半暗的灯光中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他走近墙壁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修长的身影清晰地投射在墙上。全厅鸦雀无声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人们一个个伸长脖子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争看究竟。他像要放飞一只鸽子似的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双手合拢报幕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84442024"/>
      </p:ext>
    </p:extLst>
  </p:cSld>
  <p:clrMapOvr>
    <a:masterClrMapping/>
  </p:clrMapOvr>
  <mc:AlternateContent xmlns:mc="http://schemas.openxmlformats.org/markup-compatibility/2006">
    <mc:Choice xmlns:p14="http://schemas.microsoft.com/office/powerpoint/2010/main" xmlns="" Requires="p14">
      <p:transition spd="slow" p14:dur="1400">
        <p:zoom dir="in"/>
      </p:transition>
    </mc:Choice>
    <mc:Fallback>
      <p:transition spd="slow">
        <p:zoom dir="in"/>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3" name="椭圆 2">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4" name="椭圆 3">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5" name="椭圆 4">
            <a:hlinkClick r:id="rId4" action="ppaction://hlinksldjump"/>
          </p:cNvPr>
          <p:cNvSpPr/>
          <p:nvPr/>
        </p:nvSpPr>
        <p:spPr>
          <a:xfrm>
            <a:off x="1061610"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三</a:t>
            </a:r>
            <a:endParaRPr lang="zh-CN" altLang="en-US" sz="1200" dirty="0">
              <a:solidFill>
                <a:schemeClr val="bg1"/>
              </a:solidFill>
            </a:endParaRPr>
          </a:p>
        </p:txBody>
      </p:sp>
      <p:sp>
        <p:nvSpPr>
          <p:cNvPr id="10" name="圆角矩形 9">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8" name="矩形 7"/>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骑士跳栏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骑士模样的形状在墙上蹦了一下。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玉兔食菜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出现一只兔子在啃白菜。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山羊爬坡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山羊模样的影子开始步履艰难地爬一个陡坡。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现在我要让这昙花一现的形象具有独立的生命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向大家揭示一个无声的新世界。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他从墙壁旁走开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影子却魔术般地越拉越长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直顶到天花板上。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00733434"/>
      </p:ext>
    </p:extLst>
  </p:cSld>
  <p:clrMapOvr>
    <a:masterClrMapping/>
  </p:clrMapOvr>
  <mc:AlternateContent xmlns:mc="http://schemas.openxmlformats.org/markup-compatibility/2006">
    <mc:Choice xmlns:p14="http://schemas.microsoft.com/office/powerpoint/2010/main" xmlns="" Requires="p14">
      <p:transition spd="slow" p14:dur="1400">
        <p:wipe dir="d"/>
      </p:transition>
    </mc:Choice>
    <mc:Fallback>
      <p:transition spd="slow">
        <p:wipe dir="d"/>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3" name="椭圆 2">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4" name="椭圆 3">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5" name="椭圆 4">
            <a:hlinkClick r:id="rId4" action="ppaction://hlinksldjump"/>
          </p:cNvPr>
          <p:cNvSpPr/>
          <p:nvPr/>
        </p:nvSpPr>
        <p:spPr>
          <a:xfrm>
            <a:off x="1061610"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三</a:t>
            </a:r>
            <a:endParaRPr lang="zh-CN" altLang="en-US" sz="1200" dirty="0">
              <a:solidFill>
                <a:schemeClr val="bg1"/>
              </a:solidFill>
            </a:endParaRPr>
          </a:p>
        </p:txBody>
      </p:sp>
      <p:sp>
        <p:nvSpPr>
          <p:cNvPr id="10" name="圆角矩形 9">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6" name="矩形 5"/>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为了使影子能脱离我而独立生活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敝人进行过孜孜不倦的研究。我只要对它稍加吩咐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它就会具有生命的各种特征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甚至还会吃东西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我马上给诸位表演一番。诸位给我的影子吃些什么呢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一个炸雷般的声音回答说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给它吃这块火鸡肉冻。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一阵哄堂大笑。他伸手接过递来的菜盘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走近墙壁。他的影子随即自如地从天花板上缩了回来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几乎贴近了他的身子。人们看得清清楚楚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他的身子并未挪动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那影子却将纤细的双手伸向盘子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小心翼翼地抄起那块肉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送到嘴里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嚼着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吞着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简直太神了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你信吗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7467540"/>
      </p:ext>
    </p:extLst>
  </p:cSld>
  <p:clrMapOvr>
    <a:masterClrMapping/>
  </p:clrMapOvr>
  <mc:AlternateContent xmlns:mc="http://schemas.openxmlformats.org/markup-compatibility/2006">
    <mc:Choice xmlns:p14="http://schemas.microsoft.com/office/powerpoint/2010/main" xmlns="" Requires="p14">
      <p:transition spd="slow" p14:dur="1400">
        <p:cut thruBlk="1"/>
      </p:transition>
    </mc:Choice>
    <mc:Fallback>
      <p:transition spd="slow">
        <p:cut thruBlk="1"/>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2" name="矩形 1"/>
          <p:cNvSpPr>
            <a:spLocks noChangeAspect="1"/>
          </p:cNvSpPr>
          <p:nvPr/>
        </p:nvSpPr>
        <p:spPr>
          <a:xfrm>
            <a:off x="508000" y="2724265"/>
            <a:ext cx="8128000" cy="166346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探究</a:t>
            </a:r>
            <a:r>
              <a:rPr lang="en-US" altLang="zh-CN" sz="2200" dirty="0">
                <a:solidFill>
                  <a:srgbClr val="000000"/>
                </a:solidFill>
                <a:latin typeface="Times New Roman" panose="02020603050405020304" pitchFamily="18" charset="0"/>
                <a:cs typeface="Times New Roman" panose="02020603050405020304" pitchFamily="18" charset="0"/>
              </a:rPr>
              <a:t>F</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从不同的角度和层面发掘作品的意蕴、民族心理和人文精神</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探讨作者的创作背景和创作意图</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对作品进行个性化阅读和有创意的解读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92484518"/>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3" name="椭圆 2">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4" name="椭圆 3">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5" name="椭圆 4">
            <a:hlinkClick r:id="rId4" action="ppaction://hlinksldjump"/>
          </p:cNvPr>
          <p:cNvSpPr/>
          <p:nvPr/>
        </p:nvSpPr>
        <p:spPr>
          <a:xfrm>
            <a:off x="1061610"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三</a:t>
            </a:r>
            <a:endParaRPr lang="zh-CN" altLang="en-US" sz="1200" dirty="0">
              <a:solidFill>
                <a:schemeClr val="bg1"/>
              </a:solidFill>
            </a:endParaRPr>
          </a:p>
        </p:txBody>
      </p:sp>
      <p:sp>
        <p:nvSpPr>
          <p:cNvPr id="10" name="圆角矩形 9">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6" name="矩形 5"/>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我可不是三岁的小孩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您总不会否认这把戏确实很妙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给它这块鸡脯。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看着它如何吃梨一定妙不可言。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很好。诸位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现在先吃鸡脯。噢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劳驾哪位递给我一条餐巾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所有人都兴致勃勃地加入了这场娱乐。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再给它吃点饼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你这影子可有点干瘦呵</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机灵鬼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你的影子喝酒不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给它这杯酒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喝了可以解愁。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哎哟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我笑得实在受不了喽。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那影子又吃又喝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泰然自若。不久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那人把灯全部打开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神情冷漠而忧郁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脸色显得格外苍白。他一本正经地说道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61113973"/>
      </p:ext>
    </p:extLst>
  </p:cSld>
  <p:clrMapOvr>
    <a:masterClrMapping/>
  </p:clrMapOvr>
  <mc:AlternateContent xmlns:mc="http://schemas.openxmlformats.org/markup-compatibility/2006">
    <mc:Choice xmlns:p14="http://schemas.microsoft.com/office/powerpoint/2010/main" xmlns="" Requires="p14">
      <p:transition spd="slow" p14:dur="1400">
        <p:cover/>
      </p:transition>
    </mc:Choice>
    <mc:Fallback>
      <p:transition spd="slow">
        <p:cover/>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3" name="椭圆 2">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4" name="椭圆 3">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5" name="椭圆 4">
            <a:hlinkClick r:id="rId4" action="ppaction://hlinksldjump"/>
          </p:cNvPr>
          <p:cNvSpPr/>
          <p:nvPr/>
        </p:nvSpPr>
        <p:spPr>
          <a:xfrm>
            <a:off x="1061610"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三</a:t>
            </a:r>
            <a:endParaRPr lang="zh-CN" altLang="en-US" sz="1200" dirty="0">
              <a:solidFill>
                <a:schemeClr val="bg1"/>
              </a:solidFill>
            </a:endParaRPr>
          </a:p>
        </p:txBody>
      </p:sp>
      <p:sp>
        <p:nvSpPr>
          <p:cNvPr id="10" name="圆角矩形 9">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7" name="矩形 6"/>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敝人深知这般玄妙的实验颇易惹人嘲讽、怀疑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但这无关紧要。总有一天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这项旨在使自己的影子独立于本人的实验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必将得到公认和奖励。临走前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敬请凡有疑问者前来搜一下敝人的衣服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以便确信我绝没有藏匿任何物品。诸位的慷慨惠赠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无一不为我影子所食。这如同敝人叫巴龙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卡米洛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弗莱切一样千真万确。十分感谢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祝大家吃好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见鬼去吧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谁要搜你的身子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幻术玩够了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来点音乐吧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卡米洛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弗莱切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真名叫胡安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马里诺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他面朝三方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各鞠了个躬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神态庄重地退出了餐厅。穿过花园时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突然有人一把抓住他的胳膊。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你给我滚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警察厉声吼道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下次再看到你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就让你和你的影子统统蹲到警察局过夜去。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02123038"/>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3" name="椭圆 2">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4" name="椭圆 3">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5" name="椭圆 4">
            <a:hlinkClick r:id="rId4" action="ppaction://hlinksldjump"/>
          </p:cNvPr>
          <p:cNvSpPr/>
          <p:nvPr/>
        </p:nvSpPr>
        <p:spPr>
          <a:xfrm>
            <a:off x="1061610"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三</a:t>
            </a:r>
            <a:endParaRPr lang="zh-CN" altLang="en-US" sz="1200" dirty="0">
              <a:solidFill>
                <a:schemeClr val="bg1"/>
              </a:solidFill>
            </a:endParaRPr>
          </a:p>
        </p:txBody>
      </p:sp>
      <p:sp>
        <p:nvSpPr>
          <p:cNvPr id="10" name="圆角矩形 9">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6" name="矩形 5"/>
          <p:cNvSpPr>
            <a:spLocks noChangeAspect="1"/>
          </p:cNvSpPr>
          <p:nvPr/>
        </p:nvSpPr>
        <p:spPr>
          <a:xfrm>
            <a:off x="508000" y="146306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他低下头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慢慢地走了出去。拐过街角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他才稍稍挺直身子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加快脚步回家。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开门的是他女儿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十五六岁光景。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小家伙们不愿睡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他们可真累人呵</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两个金发的孩子在一旁玩耍着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兴高采烈地迎接他。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小姑娘走过来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缓声问道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带回来什么没有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他没吱声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从衣服里掏出一方叠好的餐巾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从里面取出一块鸡脯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几块饼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还有两把银质小匙。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她把食物切成小块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放在盘里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同她的两个兄弟吃了起来。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你不想吃点什么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他头也不回地回答说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你们吃吧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我已经吃过了。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36258081"/>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3" name="椭圆 2">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4" name="椭圆 3">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5" name="椭圆 4">
            <a:hlinkClick r:id="rId4" action="ppaction://hlinksldjump"/>
          </p:cNvPr>
          <p:cNvSpPr/>
          <p:nvPr/>
        </p:nvSpPr>
        <p:spPr>
          <a:xfrm>
            <a:off x="1061610"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三</a:t>
            </a:r>
            <a:endParaRPr lang="zh-CN" altLang="en-US" sz="1200" dirty="0">
              <a:solidFill>
                <a:schemeClr val="bg1"/>
              </a:solidFill>
            </a:endParaRPr>
          </a:p>
        </p:txBody>
      </p:sp>
      <p:sp>
        <p:nvSpPr>
          <p:cNvPr id="10" name="圆角矩形 9">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7" name="矩形 6"/>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马里诺面朝窗子坐下来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茫然失神地凝望着沉睡中城市的屋脊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琢磨着明天该去哪里表演他的奇迹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沈根发译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79505571"/>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3" name="椭圆 2">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4" name="椭圆 3">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5" name="椭圆 4">
            <a:hlinkClick r:id="rId4" action="ppaction://hlinksldjump"/>
          </p:cNvPr>
          <p:cNvSpPr/>
          <p:nvPr/>
        </p:nvSpPr>
        <p:spPr>
          <a:xfrm>
            <a:off x="1061610"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三</a:t>
            </a:r>
            <a:endParaRPr lang="zh-CN" altLang="en-US" sz="1200" dirty="0">
              <a:solidFill>
                <a:schemeClr val="bg1"/>
              </a:solidFill>
            </a:endParaRPr>
          </a:p>
        </p:txBody>
      </p:sp>
      <p:sp>
        <p:nvSpPr>
          <p:cNvPr id="10" name="圆角矩形 9">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6" name="矩形 5"/>
          <p:cNvSpPr>
            <a:spLocks noChangeAspect="1"/>
          </p:cNvSpPr>
          <p:nvPr/>
        </p:nvSpPr>
        <p:spPr>
          <a:xfrm>
            <a:off x="508000" y="1452671"/>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下列对小说有关内容的分析和概括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答</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给</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答</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给</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答</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给</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答</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不给分。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马里诺说影子是有独立生命的实际存在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是让观众相信他对影子的研究成果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也表明他的表演技艺的高超。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马里诺离开饭店前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请客人上前搜身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以证明他没有带走任何物品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这表明他品行端正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爱惜自己的名声。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马里诺谢幕时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有人发出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幻术玩够了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来点音乐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的呼声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这呼声暗示客人们看穿了幻术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需要更多的娱乐节目刺激。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马里诺穿过花园时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遭到警察的威胁和警告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表明马里诺的影子表演缺乏新意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已经让警察感到厌烦了。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小说对马里诺在家中茫然失神状态的描写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真实反映了一个江湖艺人的现实生活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表达了作者对这类人物的同情。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五边形 7"/>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9" name="五边形 8"/>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1" name="组合 10"/>
          <p:cNvGrpSpPr/>
          <p:nvPr/>
        </p:nvGrpSpPr>
        <p:grpSpPr>
          <a:xfrm>
            <a:off x="251520" y="3161750"/>
            <a:ext cx="8640960" cy="3507610"/>
            <a:chOff x="251520" y="958477"/>
            <a:chExt cx="8640960" cy="3507610"/>
          </a:xfrm>
        </p:grpSpPr>
        <p:grpSp>
          <p:nvGrpSpPr>
            <p:cNvPr id="12" name="组合 11"/>
            <p:cNvGrpSpPr/>
            <p:nvPr/>
          </p:nvGrpSpPr>
          <p:grpSpPr>
            <a:xfrm>
              <a:off x="251520" y="958477"/>
              <a:ext cx="8640960" cy="3507610"/>
              <a:chOff x="251520" y="-1086722"/>
              <a:chExt cx="8640960" cy="3507610"/>
            </a:xfrm>
          </p:grpSpPr>
          <p:sp>
            <p:nvSpPr>
              <p:cNvPr id="14" name="五边形 13"/>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5" name="燕尾形 14"/>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6" name="组合 15"/>
              <p:cNvGrpSpPr/>
              <p:nvPr/>
            </p:nvGrpSpPr>
            <p:grpSpPr>
              <a:xfrm>
                <a:off x="251520" y="-1086722"/>
                <a:ext cx="8640960" cy="3190604"/>
                <a:chOff x="251520" y="-1086722"/>
                <a:chExt cx="8640960" cy="3190604"/>
              </a:xfrm>
            </p:grpSpPr>
            <p:sp>
              <p:nvSpPr>
                <p:cNvPr id="17" name="矩形 16"/>
                <p:cNvSpPr/>
                <p:nvPr/>
              </p:nvSpPr>
              <p:spPr>
                <a:xfrm>
                  <a:off x="251520" y="-1086722"/>
                  <a:ext cx="8640960" cy="3190604"/>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28"/>
                <p:cNvSpPr txBox="1"/>
                <p:nvPr/>
              </p:nvSpPr>
              <p:spPr>
                <a:xfrm>
                  <a:off x="8371094" y="-1086722"/>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3" name="矩形 12"/>
            <p:cNvSpPr>
              <a:spLocks noChangeAspect="1"/>
            </p:cNvSpPr>
            <p:nvPr/>
          </p:nvSpPr>
          <p:spPr>
            <a:xfrm>
              <a:off x="508000" y="1276953"/>
              <a:ext cx="8128000" cy="2862322"/>
            </a:xfrm>
            <a:prstGeom prst="rect">
              <a:avLst/>
            </a:prstGeom>
          </p:spPr>
          <p:txBody>
            <a:bodyPr>
              <a:spAutoFit/>
            </a:bodyPr>
            <a:lstStyle/>
            <a:p>
              <a:pPr>
                <a:lnSpc>
                  <a:spcPct val="150000"/>
                </a:lnSpc>
              </a:pPr>
              <a:r>
                <a:rPr lang="en-US" altLang="zh-CN" sz="2000" dirty="0"/>
                <a:t>B</a:t>
              </a:r>
              <a:r>
                <a:rPr lang="zh-CN" altLang="zh-CN" sz="2000" dirty="0"/>
                <a:t>项</a:t>
              </a:r>
              <a:r>
                <a:rPr lang="en-US" altLang="zh-CN" sz="2000" dirty="0"/>
                <a:t>,</a:t>
              </a:r>
              <a:r>
                <a:rPr lang="zh-CN" altLang="zh-CN" sz="2000" dirty="0"/>
                <a:t>马里诺</a:t>
              </a:r>
              <a:r>
                <a:rPr lang="en-US" altLang="zh-CN" sz="2000" dirty="0"/>
                <a:t>“</a:t>
              </a:r>
              <a:r>
                <a:rPr lang="zh-CN" altLang="zh-CN" sz="2000" dirty="0"/>
                <a:t>请客人上前搜身</a:t>
              </a:r>
              <a:r>
                <a:rPr lang="en-US" altLang="zh-CN" sz="2000" dirty="0"/>
                <a:t>”</a:t>
              </a:r>
              <a:r>
                <a:rPr lang="zh-CN" altLang="zh-CN" sz="2000" dirty="0"/>
                <a:t>应该是故意掩饰身上带有观众给</a:t>
              </a:r>
              <a:r>
                <a:rPr lang="en-US" altLang="zh-CN" sz="2000" dirty="0"/>
                <a:t>“</a:t>
              </a:r>
              <a:r>
                <a:rPr lang="zh-CN" altLang="zh-CN" sz="2000" dirty="0"/>
                <a:t>影子</a:t>
              </a:r>
              <a:r>
                <a:rPr lang="en-US" altLang="zh-CN" sz="2000" dirty="0"/>
                <a:t>”</a:t>
              </a:r>
              <a:r>
                <a:rPr lang="zh-CN" altLang="zh-CN" sz="2000" dirty="0"/>
                <a:t>吃的食物</a:t>
              </a:r>
              <a:r>
                <a:rPr lang="en-US" altLang="zh-CN" sz="2000" dirty="0"/>
                <a:t>,</a:t>
              </a:r>
              <a:r>
                <a:rPr lang="zh-CN" altLang="zh-CN" sz="2000" dirty="0"/>
                <a:t>这不能表明他</a:t>
              </a:r>
              <a:r>
                <a:rPr lang="en-US" altLang="zh-CN" sz="2000" dirty="0"/>
                <a:t>“</a:t>
              </a:r>
              <a:r>
                <a:rPr lang="zh-CN" altLang="zh-CN" sz="2000" dirty="0"/>
                <a:t>品行端正</a:t>
              </a:r>
              <a:r>
                <a:rPr lang="en-US" altLang="zh-CN" sz="2000" dirty="0"/>
                <a:t>,</a:t>
              </a:r>
              <a:r>
                <a:rPr lang="zh-CN" altLang="zh-CN" sz="2000" dirty="0"/>
                <a:t>爱惜自己的名声</a:t>
              </a:r>
              <a:r>
                <a:rPr lang="en-US" altLang="zh-CN" sz="2000" dirty="0"/>
                <a:t>”</a:t>
              </a:r>
              <a:r>
                <a:rPr lang="zh-CN" altLang="zh-CN" sz="2000" dirty="0"/>
                <a:t>。</a:t>
              </a:r>
              <a:r>
                <a:rPr lang="en-US" altLang="zh-CN" sz="2000" dirty="0"/>
                <a:t>D</a:t>
              </a:r>
              <a:r>
                <a:rPr lang="zh-CN" altLang="zh-CN" sz="2000" dirty="0"/>
                <a:t>项</a:t>
              </a:r>
              <a:r>
                <a:rPr lang="en-US" altLang="zh-CN" sz="2000" dirty="0"/>
                <a:t>,“</a:t>
              </a:r>
              <a:r>
                <a:rPr lang="zh-CN" altLang="zh-CN" sz="2000" dirty="0"/>
                <a:t>遭到警察的威胁和警告</a:t>
              </a:r>
              <a:r>
                <a:rPr lang="en-US" altLang="zh-CN" sz="2000" dirty="0"/>
                <a:t>”</a:t>
              </a:r>
              <a:r>
                <a:rPr lang="zh-CN" altLang="zh-CN" sz="2000" dirty="0"/>
                <a:t>是表现主人公马里诺地位低下、生活窘迫</a:t>
              </a:r>
              <a:r>
                <a:rPr lang="en-US" altLang="zh-CN" sz="2000" dirty="0"/>
                <a:t>,</a:t>
              </a:r>
              <a:r>
                <a:rPr lang="zh-CN" altLang="zh-CN" sz="2000" dirty="0"/>
                <a:t>同时为结尾写他为下次表演的场所而发愁埋下伏笔。</a:t>
              </a:r>
              <a:r>
                <a:rPr lang="en-US" altLang="zh-CN" sz="2000" dirty="0"/>
                <a:t>C</a:t>
              </a:r>
              <a:r>
                <a:rPr lang="zh-CN" altLang="zh-CN" sz="2000" dirty="0"/>
                <a:t>项</a:t>
              </a:r>
              <a:r>
                <a:rPr lang="en-US" altLang="zh-CN" sz="2000" dirty="0"/>
                <a:t>,</a:t>
              </a:r>
              <a:r>
                <a:rPr lang="zh-CN" altLang="zh-CN" sz="2000" dirty="0"/>
                <a:t>基本上对</a:t>
              </a:r>
              <a:r>
                <a:rPr lang="en-US" altLang="zh-CN" sz="2000" dirty="0"/>
                <a:t>,</a:t>
              </a:r>
              <a:r>
                <a:rPr lang="zh-CN" altLang="zh-CN" sz="2000" dirty="0"/>
                <a:t>只是</a:t>
              </a:r>
              <a:r>
                <a:rPr lang="en-US" altLang="zh-CN" sz="2000" dirty="0"/>
                <a:t>“</a:t>
              </a:r>
              <a:r>
                <a:rPr lang="zh-CN" altLang="zh-CN" sz="2000" dirty="0"/>
                <a:t>看穿了</a:t>
              </a:r>
              <a:r>
                <a:rPr lang="en-US" altLang="zh-CN" sz="2000" dirty="0"/>
                <a:t>”</a:t>
              </a:r>
              <a:r>
                <a:rPr lang="zh-CN" altLang="zh-CN" sz="2000" dirty="0"/>
                <a:t>与</a:t>
              </a:r>
              <a:r>
                <a:rPr lang="en-US" altLang="zh-CN" sz="2000" dirty="0"/>
                <a:t>“</a:t>
              </a:r>
              <a:r>
                <a:rPr lang="zh-CN" altLang="zh-CN" sz="2000" dirty="0"/>
                <a:t>玩够了</a:t>
              </a:r>
              <a:r>
                <a:rPr lang="en-US" altLang="zh-CN" sz="2000" dirty="0"/>
                <a:t>”</a:t>
              </a:r>
              <a:r>
                <a:rPr lang="zh-CN" altLang="zh-CN" sz="2000" dirty="0"/>
                <a:t>是不同的。文中的</a:t>
              </a:r>
              <a:r>
                <a:rPr lang="en-US" altLang="zh-CN" sz="2000" dirty="0"/>
                <a:t>“</a:t>
              </a:r>
              <a:r>
                <a:rPr lang="zh-CN" altLang="zh-CN" sz="2000" dirty="0"/>
                <a:t>玩够了</a:t>
              </a:r>
              <a:r>
                <a:rPr lang="en-US" altLang="zh-CN" sz="2000" dirty="0"/>
                <a:t>”</a:t>
              </a:r>
              <a:r>
                <a:rPr lang="zh-CN" altLang="zh-CN" sz="2000" dirty="0"/>
                <a:t>是指已经得到了某种满足</a:t>
              </a:r>
              <a:r>
                <a:rPr lang="en-US" altLang="zh-CN" sz="2000" dirty="0"/>
                <a:t>,</a:t>
              </a:r>
              <a:r>
                <a:rPr lang="zh-CN" altLang="zh-CN" sz="2000" dirty="0"/>
                <a:t>不想再看下去</a:t>
              </a:r>
              <a:r>
                <a:rPr lang="en-US" altLang="zh-CN" sz="2000" dirty="0"/>
                <a:t>,</a:t>
              </a:r>
              <a:r>
                <a:rPr lang="zh-CN" altLang="zh-CN" sz="2000" dirty="0"/>
                <a:t>并没有</a:t>
              </a:r>
              <a:r>
                <a:rPr lang="en-US" altLang="zh-CN" sz="2000" dirty="0"/>
                <a:t>“</a:t>
              </a:r>
              <a:r>
                <a:rPr lang="zh-CN" altLang="zh-CN" sz="2000" dirty="0"/>
                <a:t>看穿</a:t>
              </a:r>
              <a:r>
                <a:rPr lang="en-US" altLang="zh-CN" sz="2000" dirty="0"/>
                <a:t>”</a:t>
              </a:r>
              <a:r>
                <a:rPr lang="zh-CN" altLang="zh-CN" sz="2000" dirty="0"/>
                <a:t>的意味。</a:t>
              </a:r>
            </a:p>
          </p:txBody>
        </p:sp>
      </p:grpSp>
      <p:grpSp>
        <p:nvGrpSpPr>
          <p:cNvPr id="19" name="组合 18"/>
          <p:cNvGrpSpPr/>
          <p:nvPr/>
        </p:nvGrpSpPr>
        <p:grpSpPr>
          <a:xfrm>
            <a:off x="251520" y="5633844"/>
            <a:ext cx="8640960" cy="1035516"/>
            <a:chOff x="251520" y="4869160"/>
            <a:chExt cx="8640960" cy="1035516"/>
          </a:xfrm>
        </p:grpSpPr>
        <p:grpSp>
          <p:nvGrpSpPr>
            <p:cNvPr id="20" name="组合 19"/>
            <p:cNvGrpSpPr/>
            <p:nvPr/>
          </p:nvGrpSpPr>
          <p:grpSpPr>
            <a:xfrm>
              <a:off x="251520" y="4869160"/>
              <a:ext cx="8640960" cy="1035516"/>
              <a:chOff x="251520" y="3872081"/>
              <a:chExt cx="8640960" cy="1035516"/>
            </a:xfrm>
          </p:grpSpPr>
          <p:sp>
            <p:nvSpPr>
              <p:cNvPr id="22" name="五边形 2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3" name="五边形 2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4" name="燕尾形 2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矩形 24"/>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1" name="矩形 20"/>
            <p:cNvSpPr>
              <a:spLocks noChangeAspect="1"/>
            </p:cNvSpPr>
            <p:nvPr/>
          </p:nvSpPr>
          <p:spPr>
            <a:xfrm>
              <a:off x="539552" y="5144526"/>
              <a:ext cx="8064896" cy="400110"/>
            </a:xfrm>
            <a:prstGeom prst="rect">
              <a:avLst/>
            </a:prstGeom>
          </p:spPr>
          <p:txBody>
            <a:bodyPr wrap="square">
              <a:spAutoFit/>
            </a:bodyPr>
            <a:lstStyle/>
            <a:p>
              <a:r>
                <a:rPr lang="zh-CN" altLang="zh-CN" sz="2000" dirty="0"/>
                <a:t>答</a:t>
              </a:r>
              <a:r>
                <a:rPr lang="en-US" altLang="zh-CN" sz="2000" dirty="0"/>
                <a:t>E</a:t>
              </a:r>
              <a:r>
                <a:rPr lang="zh-CN" altLang="zh-CN" sz="2000" dirty="0"/>
                <a:t>给</a:t>
              </a:r>
              <a:r>
                <a:rPr lang="en-US" altLang="zh-CN" sz="2000" dirty="0"/>
                <a:t>3</a:t>
              </a:r>
              <a:r>
                <a:rPr lang="zh-CN" altLang="zh-CN" sz="2000" dirty="0"/>
                <a:t>分</a:t>
              </a:r>
              <a:r>
                <a:rPr lang="en-US" altLang="zh-CN" sz="2000" dirty="0"/>
                <a:t>,</a:t>
              </a:r>
              <a:r>
                <a:rPr lang="zh-CN" altLang="zh-CN" sz="2000" dirty="0"/>
                <a:t>答</a:t>
              </a:r>
              <a:r>
                <a:rPr lang="en-US" altLang="zh-CN" sz="2000" dirty="0"/>
                <a:t>A</a:t>
              </a:r>
              <a:r>
                <a:rPr lang="zh-CN" altLang="zh-CN" sz="2000" dirty="0"/>
                <a:t>给</a:t>
              </a:r>
              <a:r>
                <a:rPr lang="en-US" altLang="zh-CN" sz="2000" dirty="0"/>
                <a:t>2</a:t>
              </a:r>
              <a:r>
                <a:rPr lang="zh-CN" altLang="zh-CN" sz="2000" dirty="0"/>
                <a:t>分</a:t>
              </a:r>
              <a:r>
                <a:rPr lang="en-US" altLang="zh-CN" sz="2000" dirty="0"/>
                <a:t>,</a:t>
              </a:r>
              <a:r>
                <a:rPr lang="zh-CN" altLang="zh-CN" sz="2000" dirty="0"/>
                <a:t>答</a:t>
              </a:r>
              <a:r>
                <a:rPr lang="en-US" altLang="zh-CN" sz="2000" dirty="0"/>
                <a:t>C</a:t>
              </a:r>
              <a:r>
                <a:rPr lang="zh-CN" altLang="zh-CN" sz="2000" dirty="0"/>
                <a:t>给</a:t>
              </a:r>
              <a:r>
                <a:rPr lang="en-US" altLang="zh-CN" sz="2000" dirty="0"/>
                <a:t>1</a:t>
              </a:r>
              <a:r>
                <a:rPr lang="zh-CN" altLang="zh-CN" sz="2000" dirty="0"/>
                <a:t>分</a:t>
              </a:r>
              <a:r>
                <a:rPr lang="en-US" altLang="zh-CN" sz="2000" dirty="0"/>
                <a:t>;</a:t>
              </a:r>
              <a:r>
                <a:rPr lang="zh-CN" altLang="zh-CN" sz="2000" dirty="0"/>
                <a:t>答</a:t>
              </a:r>
              <a:r>
                <a:rPr lang="en-US" altLang="zh-CN" sz="2000" dirty="0"/>
                <a:t>B</a:t>
              </a:r>
              <a:r>
                <a:rPr lang="zh-CN" altLang="zh-CN" sz="2000" dirty="0"/>
                <a:t>、</a:t>
              </a:r>
              <a:r>
                <a:rPr lang="en-US" altLang="zh-CN" sz="2000" dirty="0"/>
                <a:t>D</a:t>
              </a:r>
              <a:r>
                <a:rPr lang="zh-CN" altLang="zh-CN" sz="2000" dirty="0"/>
                <a:t>不给分。</a:t>
              </a:r>
            </a:p>
          </p:txBody>
        </p:sp>
      </p:grpSp>
    </p:spTree>
    <p:extLst>
      <p:ext uri="{BB962C8B-B14F-4D97-AF65-F5344CB8AC3E}">
        <p14:creationId xmlns:p14="http://schemas.microsoft.com/office/powerpoint/2010/main" xmlns="" val="2711253641"/>
      </p:ext>
    </p:extLst>
  </p:cSld>
  <p:clrMapOvr>
    <a:masterClrMapping/>
  </p:clrMapOvr>
  <mc:AlternateContent xmlns:mc="http://schemas.openxmlformats.org/markup-compatibility/2006">
    <mc:Choice xmlns:p14="http://schemas.microsoft.com/office/powerpoint/2010/main" xmlns="" Requires="p14">
      <p:transition spd="slow" p14:dur="1400">
        <p:pull/>
      </p:transition>
    </mc:Choice>
    <mc:Fallback>
      <p:transition spd="slow">
        <p:pull/>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1"/>
                                        </p:tgtEl>
                                      </p:cBhvr>
                                    </p:animEffect>
                                    <p:set>
                                      <p:cBhvr>
                                        <p:cTn id="13"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19"/>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9"/>
                                        </p:tgtEl>
                                      </p:cBhvr>
                                    </p:animEffect>
                                    <p:set>
                                      <p:cBhvr>
                                        <p:cTn id="25"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3" name="椭圆 2">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4" name="椭圆 3">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5" name="椭圆 4">
            <a:hlinkClick r:id="rId4" action="ppaction://hlinksldjump"/>
          </p:cNvPr>
          <p:cNvSpPr/>
          <p:nvPr/>
        </p:nvSpPr>
        <p:spPr>
          <a:xfrm>
            <a:off x="1061610"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三</a:t>
            </a:r>
            <a:endParaRPr lang="zh-CN" altLang="en-US" sz="1200" dirty="0">
              <a:solidFill>
                <a:schemeClr val="bg1"/>
              </a:solidFill>
            </a:endParaRPr>
          </a:p>
        </p:txBody>
      </p:sp>
      <p:sp>
        <p:nvSpPr>
          <p:cNvPr id="10" name="圆角矩形 9">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7" name="矩形 6"/>
          <p:cNvSpPr>
            <a:spLocks noChangeAspect="1"/>
          </p:cNvSpPr>
          <p:nvPr/>
        </p:nvSpPr>
        <p:spPr>
          <a:xfrm>
            <a:off x="508000" y="1556792"/>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对小说的艺术表现有什么作用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2029675"/>
            <a:ext cx="8128000" cy="12942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通过奇特形象的塑造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营造作品的神秘氛围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激发读者阅读兴趣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通过影子逼真神妙的表演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表现主人公幻术技艺的高超</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通过制造故事悬念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为后文揭示事实真相埋下伏笔。</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08000" y="3293431"/>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此题考查鉴赏文学作品形象的能力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侧重于对形象作用的考查。这里的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是作者塑造的一个奇特的形象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考生可以从以下几个角度思考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自身来看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它是神秘的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它的一些奇异的表现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激发了读者的阅读兴趣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从表现主人公形象的角度来看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它不仅表现了主人公高超的幻术技艺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而且是揭示人物命运的重要的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道具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从情节发展的角度看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为下文写主人公一家人的生活埋下伏笔。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56221048"/>
      </p:ext>
    </p:extLst>
  </p:cSld>
  <p:clrMapOvr>
    <a:masterClrMapping/>
  </p:clrMapOvr>
  <mc:AlternateContent xmlns:mc="http://schemas.openxmlformats.org/markup-compatibility/2006">
    <mc:Choice xmlns:p14="http://schemas.microsoft.com/office/powerpoint/2010/main" xmlns="" Requires="p14">
      <p:transition spd="slow" p14:dur="14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3" name="椭圆 2">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4" name="椭圆 3">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5" name="椭圆 4">
            <a:hlinkClick r:id="rId4" action="ppaction://hlinksldjump"/>
          </p:cNvPr>
          <p:cNvSpPr/>
          <p:nvPr/>
        </p:nvSpPr>
        <p:spPr>
          <a:xfrm>
            <a:off x="1061610"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三</a:t>
            </a:r>
            <a:endParaRPr lang="zh-CN" altLang="en-US" sz="1200" dirty="0">
              <a:solidFill>
                <a:schemeClr val="bg1"/>
              </a:solidFill>
            </a:endParaRPr>
          </a:p>
        </p:txBody>
      </p:sp>
      <p:sp>
        <p:nvSpPr>
          <p:cNvPr id="10" name="圆角矩形 9">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6" name="矩形 5"/>
          <p:cNvSpPr>
            <a:spLocks noChangeAspect="1"/>
          </p:cNvSpPr>
          <p:nvPr/>
        </p:nvSpPr>
        <p:spPr>
          <a:xfrm>
            <a:off x="508000" y="1596396"/>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小说主人公马里诺这一形象有哪些特点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08000" y="2079670"/>
            <a:ext cx="8128000" cy="170046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演艺精湛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能说会道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善于捕捉观众心理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赋予无声的影子以独立的生命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地位卑微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人前强颜欢笑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依靠表演取悦观众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却遭观众厌弃和警察驱逐</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忍辱负重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为养家糊口而奔走卖艺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却只能独自忍受精神的孤独和痛苦。</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08000" y="3746245"/>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此题考查鉴赏文学作品形象的能力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侧重于对形象个性特征的考查。考生应该通过小说具体的情节、细节把握人物的个性特征。作者用大量的篇幅来写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是衬托人物的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突出了主人公精湛的表演技艺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从中也可看出主人公地位的卑微。小说结尾处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写主人公表演结束回到家里的情景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这是作品的核心内容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这里的细节描写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表现了主人公生活的艰辛、痛苦和他的孤独无助。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69276745"/>
      </p:ext>
    </p:extLst>
  </p:cSld>
  <p:clrMapOvr>
    <a:masterClrMapping/>
  </p:clrMapOvr>
  <mc:AlternateContent xmlns:mc="http://schemas.openxmlformats.org/markup-compatibility/2006">
    <mc:Choice xmlns:p14="http://schemas.microsoft.com/office/powerpoint/2010/main" xmlns="" Requires="p14">
      <p:transition spd="slow" p14:dur="1400">
        <p:wipe dir="r"/>
      </p:transition>
    </mc:Choice>
    <mc:Fallback>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3" name="椭圆 2">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4" name="椭圆 3">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5" name="椭圆 4">
            <a:hlinkClick r:id="rId4" action="ppaction://hlinksldjump"/>
          </p:cNvPr>
          <p:cNvSpPr/>
          <p:nvPr/>
        </p:nvSpPr>
        <p:spPr>
          <a:xfrm>
            <a:off x="1061610"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三</a:t>
            </a:r>
            <a:endParaRPr lang="zh-CN" altLang="en-US" sz="1200" dirty="0">
              <a:solidFill>
                <a:schemeClr val="bg1"/>
              </a:solidFill>
            </a:endParaRPr>
          </a:p>
        </p:txBody>
      </p:sp>
      <p:sp>
        <p:nvSpPr>
          <p:cNvPr id="10" name="圆角矩形 9">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7" name="矩形 6"/>
          <p:cNvSpPr>
            <a:spLocks noChangeAspect="1"/>
          </p:cNvSpPr>
          <p:nvPr/>
        </p:nvSpPr>
        <p:spPr>
          <a:xfrm>
            <a:off x="508000" y="1374126"/>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小说前半部分侧重写马里诺的影子表演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后半部分侧重写马里诺的现实生活。作者这样安排有什么用意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谈谈你的看法</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2603312"/>
            <a:ext cx="8128000" cy="413805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小说以马里诺影子表演的玄妙神秘与他在现实生活的平淡无奇相对比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赋予故事情节以戏剧性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有助于吸引读者阅读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小说以前半部分影子表演的热闹有趣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与后半部分马里诺现实生活的凄凉孤独相对比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有助于增强小说的悲剧感</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小说以饭店内观众对马里诺的冷漠与家人对马里诺的关心相对比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有助于表现世态炎凉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④</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小说以马里诺在观众面前谈笑风生与在家里的茫然失神相对比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有助于深入刻画他性格的复杂性</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⑤</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小说以影子的虚幻与现实生活的真实相对比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有助于增强作品反映现实的力度</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⑥</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小说通过对马里诺在饭店和家里活动状态的对比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表达了作者对底层人民的同情和对社会的批判。</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99667730"/>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3" name="椭圆 2">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4" name="椭圆 3">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5" name="椭圆 4">
            <a:hlinkClick r:id="rId4" action="ppaction://hlinksldjump"/>
          </p:cNvPr>
          <p:cNvSpPr/>
          <p:nvPr/>
        </p:nvSpPr>
        <p:spPr>
          <a:xfrm>
            <a:off x="1061610"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rPr>
              <a:t>三</a:t>
            </a:r>
            <a:endParaRPr lang="zh-CN" altLang="en-US" sz="1200" dirty="0">
              <a:solidFill>
                <a:schemeClr val="bg1"/>
              </a:solidFill>
            </a:endParaRPr>
          </a:p>
        </p:txBody>
      </p:sp>
      <p:sp>
        <p:nvSpPr>
          <p:cNvPr id="10" name="圆角矩形 9">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8" name="矩形 7"/>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此题考查对作品思想意蕴的探究能力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同时涉及对小说采用的对比手法的考查。一要明确题干的要求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影子表演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现实生活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的安排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。二要多角度地思考对比手法的效果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有助于吸引读者阅读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有助于增强小说的悲剧感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有助于表现世态炎凉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有助于深入刻画人物性格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有助于增强反映现实的力度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有助于表达作者对人物命运的同情。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78100931"/>
      </p:ext>
    </p:extLst>
  </p:cSld>
  <p:clrMapOvr>
    <a:masterClrMapping/>
  </p:clrMapOvr>
  <mc:AlternateContent xmlns:mc="http://schemas.openxmlformats.org/markup-compatibility/2006">
    <mc:Choice xmlns:p14="http://schemas.microsoft.com/office/powerpoint/2010/main" xmlns="" Requires="p14">
      <p:transition spd="slow" p14:dur="1400">
        <p:cover dir="ru"/>
      </p:transition>
    </mc:Choice>
    <mc:Fallback>
      <p:transition spd="slow">
        <p:cover dir="ru"/>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3" name="椭圆 2">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4" name="椭圆 3">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5" name="椭圆 4">
            <a:hlinkClick r:id="rId5"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10" name="圆角矩形 9">
            <a:hlinkClick r:id="rId6" action="ppaction://hlinksldjump"/>
          </p:cNvPr>
          <p:cNvSpPr/>
          <p:nvPr/>
        </p:nvSpPr>
        <p:spPr>
          <a:xfrm>
            <a:off x="1475656" y="1052513"/>
            <a:ext cx="936104" cy="288255"/>
          </a:xfrm>
          <a:prstGeom prst="round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mj-ea"/>
                <a:ea typeface="+mj-ea"/>
              </a:rPr>
              <a:t>自我体验</a:t>
            </a:r>
            <a:endParaRPr lang="zh-CN" altLang="en-US" sz="1200" dirty="0">
              <a:solidFill>
                <a:schemeClr val="bg1"/>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326176737"/>
              </p:ext>
            </p:extLst>
          </p:nvPr>
        </p:nvGraphicFramePr>
        <p:xfrm>
          <a:off x="508000" y="2063587"/>
          <a:ext cx="8128000" cy="3453645"/>
        </p:xfrm>
        <a:graphic>
          <a:graphicData uri="http://schemas.openxmlformats.org/presentationml/2006/ole">
            <p:oleObj spid="_x0000_s2060" name="文档" r:id="rId7" imgW="3837032" imgH="1630742" progId="">
              <p:embed/>
            </p:oleObj>
          </a:graphicData>
        </a:graphic>
      </p:graphicFrame>
    </p:spTree>
    <p:extLst>
      <p:ext uri="{BB962C8B-B14F-4D97-AF65-F5344CB8AC3E}">
        <p14:creationId xmlns:p14="http://schemas.microsoft.com/office/powerpoint/2010/main" xmlns="" val="870978309"/>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56584" y="2994230"/>
            <a:ext cx="6987416" cy="809797"/>
          </a:xfrm>
        </p:spPr>
        <p:txBody>
          <a:bodyPr/>
          <a:lstStyle/>
          <a:p>
            <a:r>
              <a:rPr lang="zh-CN" altLang="zh-CN" sz="3200" dirty="0"/>
              <a:t>第一板块　从命题角度把握复习方向</a:t>
            </a:r>
          </a:p>
        </p:txBody>
      </p:sp>
    </p:spTree>
    <p:extLst>
      <p:ext uri="{BB962C8B-B14F-4D97-AF65-F5344CB8AC3E}">
        <p14:creationId xmlns:p14="http://schemas.microsoft.com/office/powerpoint/2010/main" xmlns="" val="220719940"/>
      </p:ext>
    </p:extLst>
  </p:cSld>
  <p:clrMapOvr>
    <a:masterClrMapping/>
  </p:clrMapOvr>
  <p:transition spd="slow">
    <p:strips/>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9" name="椭圆 8">
            <a:hlinkClick r:id="rId2"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一</a:t>
            </a:r>
            <a:endParaRPr lang="zh-CN" altLang="en-US" sz="1200" dirty="0">
              <a:solidFill>
                <a:srgbClr val="CD242B"/>
              </a:solidFill>
            </a:endParaRPr>
          </a:p>
        </p:txBody>
      </p:sp>
      <p:sp>
        <p:nvSpPr>
          <p:cNvPr id="11" name="椭圆 10">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12" name="椭圆 11">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13" name="圆角矩形 12">
            <a:hlinkClick r:id="rId5" action="ppaction://hlinksldjump"/>
          </p:cNvPr>
          <p:cNvSpPr/>
          <p:nvPr/>
        </p:nvSpPr>
        <p:spPr>
          <a:xfrm>
            <a:off x="1475656" y="1052513"/>
            <a:ext cx="936104" cy="288255"/>
          </a:xfrm>
          <a:prstGeom prst="round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mj-ea"/>
                <a:ea typeface="+mj-ea"/>
              </a:rPr>
              <a:t>自我体验</a:t>
            </a:r>
            <a:endParaRPr lang="zh-CN" altLang="en-US" sz="1200" dirty="0">
              <a:solidFill>
                <a:schemeClr val="bg1"/>
              </a:solidFill>
              <a:latin typeface="+mj-ea"/>
              <a:ea typeface="+mj-ea"/>
            </a:endParaRPr>
          </a:p>
        </p:txBody>
      </p:sp>
      <p:pic>
        <p:nvPicPr>
          <p:cNvPr id="3" name="图片 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042203" y="1402385"/>
            <a:ext cx="7130197" cy="5273029"/>
          </a:xfrm>
          <a:prstGeom prst="rect">
            <a:avLst/>
          </a:prstGeom>
        </p:spPr>
      </p:pic>
    </p:spTree>
    <p:extLst>
      <p:ext uri="{BB962C8B-B14F-4D97-AF65-F5344CB8AC3E}">
        <p14:creationId xmlns:p14="http://schemas.microsoft.com/office/powerpoint/2010/main" xmlns="" val="1632514875"/>
      </p:ext>
    </p:extLst>
  </p:cSld>
  <p:clrMapOvr>
    <a:masterClrMapping/>
  </p:clrMapOvr>
  <mc:AlternateContent xmlns:mc="http://schemas.openxmlformats.org/markup-compatibility/2006">
    <mc:Choice xmlns:p14="http://schemas.microsoft.com/office/powerpoint/2010/main" xmlns="" Requires="p14">
      <p:transition spd="slow" p14:dur="1400">
        <p:zoom/>
      </p:transition>
    </mc:Choice>
    <mc:Fallback>
      <p:transition spd="slow">
        <p:zo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45" name="椭圆 44">
            <a:hlinkClick r:id="rId2" action="ppaction://hlinksldjump"/>
          </p:cNvPr>
          <p:cNvSpPr/>
          <p:nvPr/>
        </p:nvSpPr>
        <p:spPr>
          <a:xfrm>
            <a:off x="39553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一</a:t>
            </a:r>
            <a:endParaRPr lang="zh-CN" altLang="en-US" sz="1200" dirty="0"/>
          </a:p>
        </p:txBody>
      </p:sp>
      <p:sp>
        <p:nvSpPr>
          <p:cNvPr id="46" name="椭圆 45">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47" name="椭圆 46">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33" name="圆角矩形 32">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4" name="矩形 3"/>
          <p:cNvSpPr>
            <a:spLocks noChangeAspect="1"/>
          </p:cNvSpPr>
          <p:nvPr/>
        </p:nvSpPr>
        <p:spPr>
          <a:xfrm>
            <a:off x="508000" y="1406446"/>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课标全国卷</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塾师老汪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老汪在开封上过七年学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也算有学问了。老汪瘦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留个分头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穿上长衫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像个读书人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但老汪嘴笨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又有些结巴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并不适合教书。也许他肚子里有东西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但像茶壶里煮饺子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倒不出来。头几年教私塾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每到一家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教不到三个月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就被人辞退了。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你有学问吗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老汪红着脸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拿纸笔来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我给你做一篇述论。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咋说不出来呢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老汪叹息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我跟你说不清楚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躁人之辞多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吉人之辞寡。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但不管辞之多寡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学堂上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《论语》中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四海困穷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天禄永终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哪有翻来覆去讲十天还讲不清楚的道理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自己讲不清楚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动不动还跟学生急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啥叫朽木不可雕呢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圣人指的就是你们。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396954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45" name="椭圆 44">
            <a:hlinkClick r:id="rId2" action="ppaction://hlinksldjump"/>
          </p:cNvPr>
          <p:cNvSpPr/>
          <p:nvPr/>
        </p:nvSpPr>
        <p:spPr>
          <a:xfrm>
            <a:off x="39553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一</a:t>
            </a:r>
            <a:endParaRPr lang="zh-CN" altLang="en-US" sz="1200" dirty="0"/>
          </a:p>
        </p:txBody>
      </p:sp>
      <p:sp>
        <p:nvSpPr>
          <p:cNvPr id="46" name="椭圆 45">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47" name="椭圆 46">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33" name="圆角矩形 32">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2" name="矩形 1"/>
          <p:cNvSpPr>
            <a:spLocks noChangeAspect="1"/>
          </p:cNvSpPr>
          <p:nvPr/>
        </p:nvSpPr>
        <p:spPr>
          <a:xfrm>
            <a:off x="508000" y="1355735"/>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四处流落七八年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老汪终于在镇上落下了脚。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老汪的私塾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设在东家老范的牛屋。老汪亲题了一块匾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种桃书屋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挂在牛屋的门楣上。老范自家设私塾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允许别家孩子来随听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不用交束脩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自带干粮就行了。十里八乡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便有许多孩子来随听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由于老汪讲文讲不清楚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徒儿们十有八个与他作对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何况十有八个本也没想听学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只是借此躲开家中活计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图个安逸罢了。但老汪是个认真的人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便平添了许多烦恼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往往讲着讲着就不讲了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我讲你们也不懂。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如讲到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有朋自远方来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不亦乐乎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徒儿们以为远道来了朋友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孔子高兴。而老汪说高兴个啥呀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恰恰是圣人伤了心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如果身边有朋友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心里的话都说完了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远道来个人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不是添堵吗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恰恰是身边没朋友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才把这个远道来的人当朋友呢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这个远道来的人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还两说着呢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只不过借着这话儿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拐着弯骂人罢了。徒儿们都说孔子不是东西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老汪一个人伤心地流下了眼泪。</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05018319"/>
      </p:ext>
    </p:extLst>
  </p:cSld>
  <p:clrMapOvr>
    <a:masterClrMapping/>
  </p:clrMapOvr>
  <mc:AlternateContent xmlns:mc="http://schemas.openxmlformats.org/markup-compatibility/2006">
    <mc:Choice xmlns:p14="http://schemas.microsoft.com/office/powerpoint/2010/main" xmlns="" Requires="p14">
      <p:transition spd="slow" p14:dur="1400">
        <p:pull dir="r"/>
      </p:transition>
    </mc:Choice>
    <mc:Fallback>
      <p:transition spd="slow">
        <p:pull dir="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45" name="椭圆 44">
            <a:hlinkClick r:id="rId2" action="ppaction://hlinksldjump"/>
          </p:cNvPr>
          <p:cNvSpPr/>
          <p:nvPr/>
        </p:nvSpPr>
        <p:spPr>
          <a:xfrm>
            <a:off x="39553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一</a:t>
            </a:r>
            <a:endParaRPr lang="zh-CN" altLang="en-US" sz="1200" dirty="0"/>
          </a:p>
        </p:txBody>
      </p:sp>
      <p:sp>
        <p:nvSpPr>
          <p:cNvPr id="46" name="椭圆 45">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47" name="椭圆 46">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33" name="圆角矩形 32">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3" name="矩形 2"/>
          <p:cNvSpPr>
            <a:spLocks noChangeAspect="1"/>
          </p:cNvSpPr>
          <p:nvPr/>
        </p:nvSpPr>
        <p:spPr>
          <a:xfrm>
            <a:off x="508000" y="1473453"/>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老汪教学之余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有个癖好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每月两次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阴历十五和三十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中午时分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爱一个人四处乱走。拽开大步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一路走去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见人也不打招呼。有时顺着大路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有时在野地里。夏天走出一头汗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冬天也走出一头汗。大家一开始觉得他是乱走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但月月如此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年年如此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也就不是乱走了。十五或三十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偶尔刮大风下大雨不能走了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老汪会被憋得满头青筋。一天中午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东家老范从各村起租子回来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老汪身披褂子正要出门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两人在门口碰上了。老范想起今天是阴历十五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便拦住老汪问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这一年一年的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到底走个啥呢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没法给你说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说也说不清。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这年端午节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老范招待老汪吃饭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吃着吃着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又说到走上。老汪喝多了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趴到桌角上哭着说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总想一个人。半个月积得憋得慌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走走散散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也就好了。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04514918"/>
      </p:ext>
    </p:extLst>
  </p:cSld>
  <p:clrMapOvr>
    <a:masterClrMapping/>
  </p:clrMapOvr>
  <mc:AlternateContent xmlns:mc="http://schemas.openxmlformats.org/markup-compatibility/2006">
    <mc:Choice xmlns:p14="http://schemas.microsoft.com/office/powerpoint/2010/main" xmlns="" Requires="p14">
      <p:transition spd="slow" p14:dur="1400">
        <p:split dir="in"/>
      </p:transition>
    </mc:Choice>
    <mc:Fallback>
      <p:transition spd="slow">
        <p:split dir="in"/>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45" name="椭圆 44">
            <a:hlinkClick r:id="rId2" action="ppaction://hlinksldjump"/>
          </p:cNvPr>
          <p:cNvSpPr/>
          <p:nvPr/>
        </p:nvSpPr>
        <p:spPr>
          <a:xfrm>
            <a:off x="39553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一</a:t>
            </a:r>
            <a:endParaRPr lang="zh-CN" altLang="en-US" sz="1200" dirty="0"/>
          </a:p>
        </p:txBody>
      </p:sp>
      <p:sp>
        <p:nvSpPr>
          <p:cNvPr id="46" name="椭圆 45">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47" name="椭圆 46">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33" name="圆角矩形 32">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2" name="矩形 1"/>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这下老范明白了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怕不是你爹吧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当年供你上学不容易。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老汪哭着摇头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不会是他。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如果是活着的人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找谁一趟不就完了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老汪摇头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找不得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找不得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当年就是因为个找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我差点丢了命。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老范心里一惊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不再问了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大中午的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野地里不干净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别碰着无常。</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老汪摇头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缘溪行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忘路之远近。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碰到无常也不怕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他要让我走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我就跟他走了。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老汪的老婆叫银瓶。银瓶不识字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但跟老汪一起张罗私塾。老汪嘴笨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银瓶嘴却能说。但她说的不是学堂的事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尽是些东邻西舍的闲话。嘴像刮风似的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想起什么说什么。人劝老汪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你是有学问的人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你老婆那个嘴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你也劝劝。</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97590282"/>
      </p:ext>
    </p:extLst>
  </p:cSld>
  <p:clrMapOvr>
    <a:masterClrMapping/>
  </p:clrMapOvr>
  <mc:AlternateContent xmlns:mc="http://schemas.openxmlformats.org/markup-compatibility/2006">
    <mc:Choice xmlns:p14="http://schemas.microsoft.com/office/powerpoint/2010/main" xmlns="" Requires="p14">
      <p:transition spd="slow" p14:dur="1400">
        <p:zoom dir="in"/>
      </p:transition>
    </mc:Choice>
    <mc:Fallback>
      <p:transition spd="slow">
        <p:zoom dir="in"/>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45" name="椭圆 44">
            <a:hlinkClick r:id="rId2" action="ppaction://hlinksldjump"/>
          </p:cNvPr>
          <p:cNvSpPr/>
          <p:nvPr/>
        </p:nvSpPr>
        <p:spPr>
          <a:xfrm>
            <a:off x="39553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一</a:t>
            </a:r>
            <a:endParaRPr lang="zh-CN" altLang="en-US" sz="1200" dirty="0"/>
          </a:p>
        </p:txBody>
      </p:sp>
      <p:sp>
        <p:nvSpPr>
          <p:cNvPr id="46" name="椭圆 45">
            <a:hlinkClick r:id="rId3"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二</a:t>
            </a:r>
            <a:endParaRPr lang="zh-CN" altLang="en-US" sz="1200" dirty="0">
              <a:solidFill>
                <a:srgbClr val="CD242B"/>
              </a:solidFill>
            </a:endParaRPr>
          </a:p>
        </p:txBody>
      </p:sp>
      <p:sp>
        <p:nvSpPr>
          <p:cNvPr id="47" name="椭圆 46">
            <a:hlinkClick r:id="rId4"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rPr>
              <a:t>三</a:t>
            </a:r>
            <a:endParaRPr lang="zh-CN" altLang="en-US" sz="1200" dirty="0">
              <a:solidFill>
                <a:srgbClr val="CD242B"/>
              </a:solidFill>
            </a:endParaRPr>
          </a:p>
        </p:txBody>
      </p:sp>
      <p:sp>
        <p:nvSpPr>
          <p:cNvPr id="33" name="圆角矩形 32">
            <a:hlinkClick r:id="rId5" action="ppaction://hlinksldjump"/>
          </p:cNvPr>
          <p:cNvSpPr/>
          <p:nvPr/>
        </p:nvSpPr>
        <p:spPr>
          <a:xfrm>
            <a:off x="1454874" y="1052513"/>
            <a:ext cx="936104" cy="288255"/>
          </a:xfrm>
          <a:prstGeom prst="roundRect">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D242B"/>
                </a:solidFill>
                <a:latin typeface="+mj-ea"/>
                <a:ea typeface="+mj-ea"/>
              </a:rPr>
              <a:t>自我体验</a:t>
            </a:r>
            <a:endParaRPr lang="zh-CN" altLang="en-US" sz="1200" dirty="0">
              <a:solidFill>
                <a:srgbClr val="CD242B"/>
              </a:solidFill>
              <a:latin typeface="+mj-ea"/>
              <a:ea typeface="+mj-ea"/>
            </a:endParaRPr>
          </a:p>
        </p:txBody>
      </p:sp>
      <p:sp>
        <p:nvSpPr>
          <p:cNvPr id="3" name="矩形 2"/>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老汪一声叹息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一个人说正经话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说得不对可以劝他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一个人胡言乱语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何劝之有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银瓶除了嘴能说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还爱占人便宜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不占便宜就觉得吃亏。逛一趟集市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买人几棵葱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非拿人两头蒜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买人二尺布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非搭两绺线。夏秋两季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爱到地里拾庄稼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碰到谁家还没收的庄稼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也顺手牵羊捋上两把。从学堂出南门离东家老范的地亩最近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所以捋拿老范的庄稼最多。一次老范到后院牲口棚看牲口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管家老季跟了过来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把老汪辞了吧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老汪教书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娃儿们都听不懂。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不懂才教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懂还教个啥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不为老汪。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30664684"/>
      </p:ext>
    </p:extLst>
  </p:cSld>
  <p:clrMapOvr>
    <a:masterClrMapping/>
  </p:clrMapOvr>
  <mc:AlternateContent xmlns:mc="http://schemas.openxmlformats.org/markup-compatibility/2006">
    <mc:Choice xmlns:p14="http://schemas.microsoft.com/office/powerpoint/2010/main" xmlns="" Requires="p14">
      <p:transition spd="slow" p14:dur="1400">
        <p:checker/>
      </p:transition>
    </mc:Choice>
    <mc:Fallback>
      <p:transition spd="slow">
        <p:checker/>
      </p:transition>
    </mc:Fallback>
  </mc:AlternateContent>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48</TotalTime>
  <Words>9618</Words>
  <Application>Microsoft Office PowerPoint</Application>
  <PresentationFormat>On-screen Show (4:3)</PresentationFormat>
  <Paragraphs>387</Paragraphs>
  <Slides>40</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40</vt:i4>
      </vt:variant>
    </vt:vector>
  </HeadingPairs>
  <TitlesOfParts>
    <vt:vector size="42" baseType="lpstr">
      <vt:lpstr>高优14新制作模板</vt:lpstr>
      <vt:lpstr>文档</vt:lpstr>
      <vt:lpstr>专题二　文学类文本阅读——小说阅读</vt:lpstr>
      <vt:lpstr>Slide 2</vt:lpstr>
      <vt:lpstr>Slide 3</vt:lpstr>
      <vt:lpstr>第一板块　从命题角度把握复习方向</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xbany</cp:lastModifiedBy>
  <cp:revision>语文备课大师【全免费】</cp:revision>
  <dcterms:created xsi:type="dcterms:W3CDTF">2016-01-30T04:19:18Z</dcterms:created>
  <dcterms:modified xsi:type="dcterms:W3CDTF">2017-06-18T02:29:37Z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