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58" r:id="rId3"/>
    <p:sldId id="329" r:id="rId4"/>
    <p:sldId id="346" r:id="rId5"/>
    <p:sldId id="328" r:id="rId6"/>
    <p:sldId id="347" r:id="rId7"/>
    <p:sldId id="327" r:id="rId8"/>
    <p:sldId id="298" r:id="rId9"/>
    <p:sldId id="348" r:id="rId10"/>
    <p:sldId id="330" r:id="rId11"/>
    <p:sldId id="299" r:id="rId12"/>
    <p:sldId id="349" r:id="rId13"/>
    <p:sldId id="331" r:id="rId14"/>
    <p:sldId id="318" r:id="rId15"/>
    <p:sldId id="350" r:id="rId16"/>
    <p:sldId id="357" r:id="rId17"/>
    <p:sldId id="356" r:id="rId18"/>
    <p:sldId id="332" r:id="rId19"/>
    <p:sldId id="320" r:id="rId20"/>
    <p:sldId id="351" r:id="rId21"/>
    <p:sldId id="333" r:id="rId22"/>
    <p:sldId id="321" r:id="rId23"/>
    <p:sldId id="352" r:id="rId24"/>
    <p:sldId id="355" r:id="rId25"/>
    <p:sldId id="360" r:id="rId26"/>
    <p:sldId id="334" r:id="rId27"/>
    <p:sldId id="326" r:id="rId28"/>
    <p:sldId id="353" r:id="rId29"/>
    <p:sldId id="335" r:id="rId30"/>
    <p:sldId id="359" r:id="rId31"/>
    <p:sldId id="322" r:id="rId32"/>
    <p:sldId id="336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&#26085;&#26412;&#20405;&#21326;&#25112;&#20105;.mp4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6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3180" y="-29210"/>
            <a:ext cx="12209780" cy="6871970"/>
          </a:xfrm>
          <a:prstGeom prst="rect">
            <a:avLst/>
          </a:prstGeom>
        </p:spPr>
      </p:pic>
      <p:pic>
        <p:nvPicPr>
          <p:cNvPr id="3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2" name="文本框 1"/>
          <p:cNvSpPr txBox="1"/>
          <p:nvPr/>
        </p:nvSpPr>
        <p:spPr>
          <a:xfrm>
            <a:off x="-42545" y="4138930"/>
            <a:ext cx="12209145" cy="1322070"/>
          </a:xfrm>
          <a:prstGeom prst="rect">
            <a:avLst/>
          </a:prstGeom>
          <a:solidFill>
            <a:schemeClr val="bg1">
              <a:alpha val="5294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3" name="标题 1"/>
          <p:cNvSpPr>
            <a:spLocks noGrp="1"/>
          </p:cNvSpPr>
          <p:nvPr/>
        </p:nvSpPr>
        <p:spPr>
          <a:xfrm>
            <a:off x="4175125" y="4219258"/>
            <a:ext cx="3771900" cy="717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/>
            </a:lvl1pPr>
          </a:lstStyle>
          <a:p>
            <a:pPr lvl="0" algn="ctr" eaLnBrk="1" hangingPunct="1">
              <a:buClrTx/>
            </a:pPr>
            <a:r>
              <a:rPr lang="en-US" altLang="zh-CN" sz="4000" b="1" dirty="0">
                <a:latin typeface="黑体" panose="02010609060101010101" charset="-122"/>
                <a:ea typeface="黑体" panose="02010609060101010101" charset="-122"/>
              </a:rPr>
              <a:t>2 </a:t>
            </a: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我爱这土地</a:t>
            </a:r>
            <a:endParaRPr lang="zh-CN" altLang="en-US" sz="4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359275" y="4952365"/>
            <a:ext cx="34734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2705" name="文本框 9218"/>
          <p:cNvSpPr txBox="1"/>
          <p:nvPr/>
        </p:nvSpPr>
        <p:spPr>
          <a:xfrm>
            <a:off x="991892" y="809544"/>
            <a:ext cx="9856922" cy="7325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诗中的“鸟”歌唱了哪些内容？有何象征含义？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2714324" y="1885364"/>
            <a:ext cx="7194550" cy="3046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这被暴风雨所打击着的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土地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这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永远汹涌着我们的悲愤的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河流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这无止息地吹刮着的激怒的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和那来自林间的无比温柔的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黎明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849880" y="2665154"/>
            <a:ext cx="3654425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860993" y="3408104"/>
            <a:ext cx="446405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794318" y="4152641"/>
            <a:ext cx="446405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794318" y="4930516"/>
            <a:ext cx="446405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34322" y="2145482"/>
            <a:ext cx="21399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被暴风雨所打击着的</a:t>
            </a:r>
            <a:endParaRPr lang="zh-CN" altLang="zh-CN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99811" y="764417"/>
            <a:ext cx="6979619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象征繁衍养育中华民族的祖国大地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0" name=" 220"/>
          <p:cNvSpPr/>
          <p:nvPr/>
        </p:nvSpPr>
        <p:spPr>
          <a:xfrm>
            <a:off x="1387571" y="819979"/>
            <a:ext cx="1516909" cy="496888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土地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2822" y="5007610"/>
            <a:ext cx="7297738" cy="554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祖国大地正在被日本帝国主义摧残、肆虐</a:t>
            </a:r>
            <a:endParaRPr lang="zh-CN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4138" y="1766808"/>
            <a:ext cx="3811711" cy="277842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24285" y="1872669"/>
            <a:ext cx="703148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B7DEE8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永远汹涌着我们的悲愤的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buClr>
                <a:srgbClr val="B7DEE8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无止息地吹刮着的激怒的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4476" y="759751"/>
            <a:ext cx="6822892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象征中国人民不屈不挠的反抗精神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0" name=" 220"/>
          <p:cNvSpPr/>
          <p:nvPr/>
        </p:nvSpPr>
        <p:spPr>
          <a:xfrm>
            <a:off x="1069496" y="759751"/>
            <a:ext cx="2473492" cy="496888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河流、风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7960" y="3521344"/>
            <a:ext cx="772896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B7DEE8"/>
              </a:buClr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人民心中对侵略者暴行的愤怒，中国人民正满怀悲愤地进行不屈不挠的斗争。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932584" y="2021806"/>
            <a:ext cx="47656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那来自林间的无比温柔的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4771" y="1018605"/>
            <a:ext cx="7104062" cy="584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象征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独立自由的解放区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0" name=" 220"/>
          <p:cNvSpPr/>
          <p:nvPr/>
        </p:nvSpPr>
        <p:spPr>
          <a:xfrm>
            <a:off x="1288715" y="1018603"/>
            <a:ext cx="1344613" cy="496888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黎明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9285" y="2938778"/>
            <a:ext cx="6354305" cy="2169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B7DEE8"/>
              </a:buClr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这些描写形象地表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现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了当时祖国大地遭受的苦难，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表达了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人民的悲愤以及对光明的向往和希冀。</a:t>
            </a:r>
            <a:endParaRPr lang="zh-CN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87179" y="1363850"/>
            <a:ext cx="2625106" cy="3394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1" name="文本框 9218"/>
          <p:cNvSpPr txBox="1"/>
          <p:nvPr/>
        </p:nvSpPr>
        <p:spPr>
          <a:xfrm>
            <a:off x="1709591" y="456603"/>
            <a:ext cx="8185150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鸟的歌唱为何用“嘶哑”一词，而不用“清脆”或“嘹亮”？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1515" y="2061350"/>
            <a:ext cx="8107362" cy="3692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buClr>
                <a:srgbClr val="B7DEE8"/>
              </a:buClr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“嘶哑”表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现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出“鸟儿”歌唱不已，哪怕唱至喉咙充血，声音嘶哑，面对困难斗争的几多悲伤，也不会停息对大地的歌唱，不会停止对祖国的爱的表达。如果用“清脆”或“嘹亮”虽添了亮色，但少了艰辛，减弱了对大地挚诚感情的表达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5" name="文本框 9218"/>
          <p:cNvSpPr txBox="1"/>
          <p:nvPr/>
        </p:nvSpPr>
        <p:spPr>
          <a:xfrm>
            <a:off x="1988422" y="669839"/>
            <a:ext cx="8185150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“然后我死了，连羽毛也腐烂在土地里面”有何深意？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11083" y="2386943"/>
            <a:ext cx="8131175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Clr>
                <a:srgbClr val="B7DEE8"/>
              </a:buClr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这只鸟是一个饱受磨难、拼尽全力用整个生命去歌唱的形象，它歌唱土地、河流、风和黎明，生命耗尽后便投身土地的怀抱，与它所挚爱的土地融为一体。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t="12354" b="19056"/>
          <a:stretch>
            <a:fillRect/>
          </a:stretch>
        </p:blipFill>
        <p:spPr>
          <a:xfrm>
            <a:off x="8289630" y="1475398"/>
            <a:ext cx="2961640" cy="2695575"/>
          </a:xfrm>
          <a:prstGeom prst="ellipse">
            <a:avLst/>
          </a:prstGeom>
        </p:spPr>
      </p:pic>
      <p:sp>
        <p:nvSpPr>
          <p:cNvPr id="78850" name="文本框 2"/>
          <p:cNvSpPr txBox="1"/>
          <p:nvPr/>
        </p:nvSpPr>
        <p:spPr>
          <a:xfrm>
            <a:off x="1187032" y="1619629"/>
            <a:ext cx="7383531" cy="2169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"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表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现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出诗人对土地的眷恋，将自身融进大地，隐含了一种敢于牺牲自我之意。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"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生于斯，歌于斯，葬于斯，至死不渝。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3" name="Rectangle 5"/>
          <p:cNvSpPr/>
          <p:nvPr/>
        </p:nvSpPr>
        <p:spPr>
          <a:xfrm>
            <a:off x="1777042" y="631567"/>
            <a:ext cx="8639175" cy="554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找出揭示全诗主旨的诗句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，并分析其表达效果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zh-CN" sz="3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Rectangle 5"/>
          <p:cNvSpPr/>
          <p:nvPr/>
        </p:nvSpPr>
        <p:spPr>
          <a:xfrm>
            <a:off x="2167706" y="1553070"/>
            <a:ext cx="7813201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“为什么我的眼里常含泪水？因为我对这土地爱得深沉……”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1921790" y="3369628"/>
            <a:ext cx="8397595" cy="2011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由上文对歌唱者动态的描述，转而对“我”进行了一个近镜头的特写。这是以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设问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的方式进行的。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897" name="矩形 1"/>
          <p:cNvSpPr/>
          <p:nvPr/>
        </p:nvSpPr>
        <p:spPr>
          <a:xfrm>
            <a:off x="1983782" y="1441004"/>
            <a:ext cx="8679051" cy="329320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19455">
              <a:lnSpc>
                <a:spcPct val="130000"/>
              </a:lnSpc>
              <a:buClr>
                <a:srgbClr val="00CCFF"/>
              </a:buClr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“眼里常含泪水”这样一个静态的特写，表现了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悲愤痛苦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的情感恒久萦绕在“我”心中。“因为我对这个土地爱得深沉”，目睹山河破碎、人民涂炭的现实，对祖国爱得越深，心中的痛苦也越强烈。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1" name="TextBox 1"/>
          <p:cNvSpPr txBox="1"/>
          <p:nvPr/>
        </p:nvSpPr>
        <p:spPr>
          <a:xfrm>
            <a:off x="1301858" y="1200533"/>
            <a:ext cx="9577953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最后这两句是全诗的精华，是那个苦难的时代，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一切爱国知识分子对祖国的最真挚的爱的表白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。这种爱刻骨铭心，至死不渝，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不仅来自诗人内心深处，更是全民族普遍的爱国情绪的浓缩。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艾青以这两句诗，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抒发了那个时代华夏儿女共同的心声。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76801" name="文本框 4"/>
          <p:cNvSpPr txBox="1">
            <a:spLocks noChangeArrowheads="1"/>
          </p:cNvSpPr>
          <p:nvPr/>
        </p:nvSpPr>
        <p:spPr bwMode="auto">
          <a:xfrm>
            <a:off x="1903579" y="1380823"/>
            <a:ext cx="7883525" cy="3330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446405" marR="0" indent="-446405" defTabSz="914400">
              <a:lnSpc>
                <a:spcPct val="150000"/>
              </a:lnSpc>
              <a:spcBef>
                <a:spcPts val="1200"/>
              </a:spcBef>
              <a:buClrTx/>
              <a:buSzTx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有感情地诵读这首诗，把握诗歌的感情基调，读出重音和节奏。</a:t>
            </a:r>
            <a:endParaRPr kumimoji="0" lang="en-US" altLang="zh-CN" sz="32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defTabSz="914400">
              <a:lnSpc>
                <a:spcPct val="150000"/>
              </a:lnSpc>
              <a:spcBef>
                <a:spcPts val="1200"/>
              </a:spcBef>
              <a:buClrTx/>
              <a:buSzTx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把握诗中的意象，揣摩诗人营造的氛围。</a:t>
            </a:r>
            <a:endParaRPr kumimoji="0" lang="en-US" altLang="zh-CN" sz="32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defTabSz="914400">
              <a:lnSpc>
                <a:spcPct val="150000"/>
              </a:lnSpc>
              <a:spcBef>
                <a:spcPts val="1200"/>
              </a:spcBef>
              <a:buClrTx/>
              <a:buSzTx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kumimoji="0" lang="zh-CN" altLang="en-US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体会诗中蕴含的深沉而真挚的爱国之情。</a:t>
            </a:r>
            <a:endParaRPr kumimoji="0" lang="zh-CN" altLang="en-US" sz="32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2469" name="AutoShape 14" descr="u=659003504,3790867401&amp;fm=214&amp;gp=0"/>
          <p:cNvSpPr>
            <a:spLocks noChangeAspect="1"/>
          </p:cNvSpPr>
          <p:nvPr/>
        </p:nvSpPr>
        <p:spPr>
          <a:xfrm>
            <a:off x="6108700" y="339725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2470" name="AutoShape 16" descr="u=659003504,3790867401&amp;fm=214&amp;gp=0"/>
          <p:cNvSpPr>
            <a:spLocks noChangeAspect="1"/>
          </p:cNvSpPr>
          <p:nvPr/>
        </p:nvSpPr>
        <p:spPr>
          <a:xfrm>
            <a:off x="6235700" y="352425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1410" y="1140499"/>
            <a:ext cx="10027403" cy="6832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1.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这首诗在结构上，一、二节之间有什么内在联系？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1973" y="2186015"/>
            <a:ext cx="9279830" cy="2491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都饱含着诗人对祖国深深的眷恋和无尽的热爱之情。第一节是对“爱土地（祖国）”主题的抒情性的铺陈描述，第二节可看作感情的迸发，感情的升华，让读者更能感受到这种真挚的感情。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3505" y="179070"/>
            <a:ext cx="3324860" cy="632460"/>
            <a:chOff x="163" y="282"/>
            <a:chExt cx="5236" cy="996"/>
          </a:xfrm>
        </p:grpSpPr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写法探究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78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69" name="文本框 2"/>
          <p:cNvSpPr txBox="1"/>
          <p:nvPr/>
        </p:nvSpPr>
        <p:spPr>
          <a:xfrm>
            <a:off x="1811655" y="531495"/>
            <a:ext cx="8415338" cy="1273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2.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本诗出现了许多“的”字，这样会不会拖泥带水，冲谈了诗味，谈谈你的理解。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2768" y="2104708"/>
            <a:ext cx="8415337" cy="30918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艾青敢于用由一系列“的”字组成的长句来抒发缠绵而深沉的感情，喜欢在所描写的对象前面加上大量的形容词和修饰语，以展现对象的神采风貌，形成一种特殊的立体感和雕塑感，这也正是艾青诗作不同于其他诗作的一个重要特色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8" name="文本框 1"/>
          <p:cNvSpPr txBox="1"/>
          <p:nvPr/>
        </p:nvSpPr>
        <p:spPr>
          <a:xfrm>
            <a:off x="1689316" y="1571685"/>
            <a:ext cx="8477572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这首诗凝聚着诗人对祖国大地母亲最深沉的爱，是在那个苦难的年代，诗人对祖国最真挚的爱的表白。这心声，是历久不衰的主旋律，更是永远唱不尽的主题。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135" y="158750"/>
            <a:ext cx="3364230" cy="652780"/>
            <a:chOff x="101" y="250"/>
            <a:chExt cx="5298" cy="1028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zh-CN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zh-CN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20" name="TextBox 5"/>
          <p:cNvSpPr txBox="1"/>
          <p:nvPr/>
        </p:nvSpPr>
        <p:spPr>
          <a:xfrm>
            <a:off x="4371975" y="1158240"/>
            <a:ext cx="2552700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我爱这土地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83488" y="3712528"/>
            <a:ext cx="10477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祖国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24125" y="2228215"/>
            <a:ext cx="596900" cy="5857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73613" y="2239328"/>
            <a:ext cx="1122362" cy="5857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歌唱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99150" y="1832928"/>
            <a:ext cx="457200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土地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（河流、风黎明）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46275" y="3264853"/>
            <a:ext cx="2244725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诗人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（全民族）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84725" y="3666490"/>
            <a:ext cx="1122363" cy="5857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挚爱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135" y="158750"/>
            <a:ext cx="3364230" cy="652780"/>
            <a:chOff x="101" y="250"/>
            <a:chExt cx="5298" cy="1028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zh-CN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  <a:endParaRPr lang="zh-CN" altLang="zh-CN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3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2"/>
          <p:cNvSpPr txBox="1">
            <a:spLocks noChangeArrowheads="1"/>
          </p:cNvSpPr>
          <p:nvPr/>
        </p:nvSpPr>
        <p:spPr bwMode="auto">
          <a:xfrm>
            <a:off x="2074593" y="2295122"/>
            <a:ext cx="638175" cy="2060575"/>
          </a:xfrm>
          <a:prstGeom prst="rect">
            <a:avLst/>
          </a:prstGeom>
          <a:solidFill>
            <a:srgbClr val="DDD9C3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比较阅读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文本框 3"/>
          <p:cNvSpPr txBox="1">
            <a:spLocks noChangeArrowheads="1"/>
          </p:cNvSpPr>
          <p:nvPr/>
        </p:nvSpPr>
        <p:spPr bwMode="auto">
          <a:xfrm>
            <a:off x="4419762" y="688060"/>
            <a:ext cx="2848943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中国的土地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刘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湛秋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3325920" y="1921172"/>
            <a:ext cx="5854700" cy="3930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你可知道这块神奇的土地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埋藏着黄金般的相思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一串串杜鹃花嫣红姹紫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激流的三峡传来神女的叹息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冬天从冻土层到绿色的椰子林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蔷薇色的海浪抚爱着砂粒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03505" y="179070"/>
            <a:ext cx="3324860" cy="632460"/>
            <a:chOff x="163" y="282"/>
            <a:chExt cx="5236" cy="996"/>
          </a:xfrm>
        </p:grpSpPr>
        <p:sp>
          <p:nvSpPr>
            <p:cNvPr id="28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扩展延伸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grpSp>
          <p:nvGrpSpPr>
            <p:cNvPr id="29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30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65" name="文本框 1"/>
          <p:cNvSpPr txBox="1"/>
          <p:nvPr/>
        </p:nvSpPr>
        <p:spPr>
          <a:xfrm>
            <a:off x="1763713" y="1047750"/>
            <a:ext cx="5853112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你可知道这块神奇的土地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黄皮肤，黑头发是那样美丽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敦厚的性格像微风下的湖水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顽强勇敢又如长江一泻千里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挂霜的葡萄下跃动着欢乐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坚硬的核里已绽开复兴的契机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l="12818" t="8204" r="14415" b="15030"/>
          <a:stretch>
            <a:fillRect/>
          </a:stretch>
        </p:blipFill>
        <p:spPr>
          <a:xfrm>
            <a:off x="7461885" y="1587500"/>
            <a:ext cx="2950210" cy="326072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1880870" y="893763"/>
            <a:ext cx="20732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背景不同：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084070" y="1598613"/>
            <a:ext cx="7253288" cy="1370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《我爱这土地》是充满硝烟的抗战时期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《中国的土地》是改革开放的新时代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880870" y="3341688"/>
            <a:ext cx="20732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写法不同：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084070" y="4029075"/>
            <a:ext cx="7943850" cy="1370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《我爱这土地》借用鸟的歌唱作比抒情言绪《中国的土地》是直抒胸臆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8" grpId="0"/>
      <p:bldP spid="43" grpId="0"/>
      <p:bldP spid="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0113" name="文本框 2"/>
          <p:cNvSpPr txBox="1"/>
          <p:nvPr/>
        </p:nvSpPr>
        <p:spPr>
          <a:xfrm>
            <a:off x="1681163" y="656908"/>
            <a:ext cx="20732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主题相近：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0063" y="1579245"/>
            <a:ext cx="8299450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《我爱这土地》抒发诗人面对遭受苦难的大地，要为此而献身的强烈愿望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，表现了对祖国的挚爱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  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《中国的土地》是面对这块神奇的土地，表达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赞美与爱恋的情感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1137" name="文本框 2"/>
          <p:cNvSpPr txBox="1"/>
          <p:nvPr/>
        </p:nvSpPr>
        <p:spPr>
          <a:xfrm>
            <a:off x="1870075" y="1101725"/>
            <a:ext cx="46545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两首诗都注重意象创造：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8353" y="1989455"/>
            <a:ext cx="8074025" cy="3046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①艾青是借助“土地”“河流”“风”“黎明”来描绘祖国大地遭受的苦难，中国人民的无比愤怒以及解放区的勃勃生机，让人们看到抗战胜利的光明曙光。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5" name="文本框 3"/>
          <p:cNvSpPr txBox="1"/>
          <p:nvPr/>
        </p:nvSpPr>
        <p:spPr>
          <a:xfrm>
            <a:off x="2217738" y="1458913"/>
            <a:ext cx="8074025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②刘湛秋则是把对中国土地的讴歌，对中国人民的礼赞寄寓在典型新颖的意象之中。如“激流的三峡传来神女的叹息”，既写出了祖国山川的秀美，又自然地暗示了中华民族的悠久历史和古老文化。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305175" y="2043430"/>
            <a:ext cx="558228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hlinkClick r:id="rId3" action="ppaction://hlinkfile"/>
              </a:rPr>
              <a:t>勿忘国耻，振兴中华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hlinkClick r:id="rId3" action="ppaction://hlinkfile"/>
            </a:endParaRPr>
          </a:p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点击上面文字播放视频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随堂练习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3" name="文本框 1"/>
          <p:cNvSpPr txBox="1"/>
          <p:nvPr/>
        </p:nvSpPr>
        <p:spPr>
          <a:xfrm>
            <a:off x="2101850" y="1316990"/>
            <a:ext cx="8077200" cy="20113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假如你是一只鸟，联系我们今天改革开放的新时代，你会唱些什么呢？仿照例子试一试。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01850" y="3582353"/>
            <a:ext cx="8077200" cy="2011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示例：假如我是一只鸟，我也应该用清脆的喉咙歌唱：这高峡出平湖的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峡大坝，这可上九天揽月的神州飞船……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r="16178"/>
          <a:stretch>
            <a:fillRect/>
          </a:stretch>
        </p:blipFill>
        <p:spPr>
          <a:xfrm>
            <a:off x="7890139" y="1200840"/>
            <a:ext cx="3579542" cy="2918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4211" name="文本框 1"/>
          <p:cNvSpPr txBox="1"/>
          <p:nvPr/>
        </p:nvSpPr>
        <p:spPr>
          <a:xfrm>
            <a:off x="1494101" y="611586"/>
            <a:ext cx="6200775" cy="5408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假如我是一只鸟，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我也要欢快的歌唱：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这个养育中华儿女的家园，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这个有着五千年灿烂文化的土地，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这个被太阳照亮的前程，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和那东方雄狮崛起的时代……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——然后，我的青春开始褪色，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为什么我仍面带微笑，心含希望？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因为我对这土地爱得深沉……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1520" cy="681990"/>
            <a:chOff x="247" y="204"/>
            <a:chExt cx="5152" cy="107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41989" name="文本框 96258"/>
          <p:cNvSpPr txBox="1"/>
          <p:nvPr/>
        </p:nvSpPr>
        <p:spPr>
          <a:xfrm>
            <a:off x="1023143" y="1072546"/>
            <a:ext cx="6044085" cy="47705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【艾青】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（1910—1996），原名蒋正涵，号海澄，浙江省金华人。中国现代诗人，被认为是中国现代诗的代表诗人之一。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【代表作】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诗集《大堰河》《北方》，长篇小说《绿洲笔记》等。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rcRect t="1063"/>
          <a:stretch>
            <a:fillRect/>
          </a:stretch>
        </p:blipFill>
        <p:spPr>
          <a:xfrm>
            <a:off x="7532177" y="1317356"/>
            <a:ext cx="3456122" cy="4231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8" name="Text Box 6"/>
          <p:cNvSpPr txBox="1"/>
          <p:nvPr/>
        </p:nvSpPr>
        <p:spPr>
          <a:xfrm>
            <a:off x="1348352" y="1353110"/>
            <a:ext cx="9608949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本文写于1938年11月17日，发表于同年12月桂林出版的《十日文萃》。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1938年10月，武汉失守，日本侵略者的铁蹄猖狂地践踏中国大地。作者和当时文艺界许多人士一同撤出武汉，汇集于桂林。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作者满怀对祖国的挚爱和对侵略者的仇恨写下了这首诗。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写作背景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8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5"/>
          <p:cNvSpPr/>
          <p:nvPr/>
        </p:nvSpPr>
        <p:spPr>
          <a:xfrm>
            <a:off x="1673817" y="2167034"/>
            <a:ext cx="8911526" cy="2306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读现代诗歌的时候，一定要把握好诗歌的节奏、停顿，轻重缓急，抑扬顿挫，在反复朗读的基础上培养自己的语感。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4828260" y="1165602"/>
            <a:ext cx="2076450" cy="52228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朗 诵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3" name="Rectangle 5"/>
          <p:cNvSpPr/>
          <p:nvPr/>
        </p:nvSpPr>
        <p:spPr>
          <a:xfrm>
            <a:off x="1273353" y="537786"/>
            <a:ext cx="7194550" cy="555876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假如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我是一只鸟，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我也应该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用嘶哑的喉咙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歌唱： 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这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被暴风雨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所打击着的土地， 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这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永远汹涌着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我们的悲愤的河流， 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这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无止息地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吹刮着的激怒的风， 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和那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来自林间的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无比温柔的黎明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……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然后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死了， 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连羽毛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也腐烂在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土地里面。 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为什么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我的眼里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常含泪水？ 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因为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我对这土地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爱得深沉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33194" y="2092272"/>
            <a:ext cx="3134072" cy="38922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73729" name="文本框 1"/>
          <p:cNvSpPr txBox="1"/>
          <p:nvPr/>
        </p:nvSpPr>
        <p:spPr>
          <a:xfrm>
            <a:off x="2341046" y="2260945"/>
            <a:ext cx="5414962" cy="1370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假如我是一只鸟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我也应该用嘶哑的喉咙歌唱：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1203" name="文本框 9218"/>
          <p:cNvSpPr txBox="1"/>
          <p:nvPr/>
        </p:nvSpPr>
        <p:spPr>
          <a:xfrm>
            <a:off x="1982244" y="1048601"/>
            <a:ext cx="7831138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719455"/>
            <a:r>
              <a:rPr lang="zh-CN" altLang="zh-CN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诗中是通过什么形象来表达爱国激情的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，有什么作用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zh-CN" sz="3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2130286" y="3952399"/>
            <a:ext cx="5414963" cy="1370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——然后我死了，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连羽毛也腐烂在土地里面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V="1">
            <a:off x="7403289" y="3011076"/>
            <a:ext cx="1706563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文本框 1"/>
          <p:cNvSpPr txBox="1"/>
          <p:nvPr/>
        </p:nvSpPr>
        <p:spPr>
          <a:xfrm>
            <a:off x="7576246" y="2395878"/>
            <a:ext cx="114776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虚拟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9" name="文本框 1"/>
          <p:cNvSpPr txBox="1"/>
          <p:nvPr/>
        </p:nvSpPr>
        <p:spPr>
          <a:xfrm>
            <a:off x="9075599" y="2475254"/>
            <a:ext cx="11461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诗人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3" name="云形标注 52"/>
          <p:cNvSpPr/>
          <p:nvPr/>
        </p:nvSpPr>
        <p:spPr>
          <a:xfrm>
            <a:off x="7322999" y="4110514"/>
            <a:ext cx="2776538" cy="1443038"/>
          </a:xfrm>
          <a:prstGeom prst="cloudCallout">
            <a:avLst>
              <a:gd name="adj1" fmla="val -98310"/>
              <a:gd name="adj2" fmla="val -3627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Tx/>
              <a:buFont typeface="Wingdings" panose="05000000000000000000" charset="0"/>
              <a:buNone/>
              <a:defRPr/>
            </a:pPr>
            <a:r>
              <a:rPr kumimoji="0" lang="zh-CN" altLang="zh-CN" sz="3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为祖国献身的愿望</a:t>
            </a: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55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3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3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3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29" grpId="0"/>
      <p:bldP spid="51203" grpId="0" animBg="1"/>
      <p:bldP spid="14" grpId="0"/>
      <p:bldP spid="34" grpId="0"/>
      <p:bldP spid="49" grpId="0"/>
      <p:bldP spid="5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71681" name="文本框 9218"/>
          <p:cNvSpPr txBox="1"/>
          <p:nvPr/>
        </p:nvSpPr>
        <p:spPr>
          <a:xfrm>
            <a:off x="1609795" y="833842"/>
            <a:ext cx="142716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作用：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14959" y="1915548"/>
            <a:ext cx="8775915" cy="147117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  <a:buClr>
                <a:srgbClr val="B7DEE8"/>
              </a:buClr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这种寓情于形象的描写，不仅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有助于感情的抒发，也增强了诗歌的形象感，避免空吟无有依。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ags/tag1.xml><?xml version="1.0" encoding="utf-8"?>
<p:tagLst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2604</Words>
  <Application>WPS 演示</Application>
  <PresentationFormat>自定义</PresentationFormat>
  <Paragraphs>202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Wingdings</vt:lpstr>
      <vt:lpstr>Arial Unicode MS</vt:lpstr>
      <vt:lpstr>Calibri</vt:lpstr>
      <vt:lpstr>Raleway Black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Ulysses</cp:lastModifiedBy>
  <cp:revision>语文备课大师【全免费】</cp:revision>
  <dcterms:created xsi:type="dcterms:W3CDTF">2017-08-12T10:14:00Z</dcterms:created>
  <dcterms:modified xsi:type="dcterms:W3CDTF">2019-05-22T06:22:35Z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