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8"/>
  </p:notesMasterIdLst>
  <p:sldIdLst>
    <p:sldId id="256" r:id="rId2"/>
    <p:sldId id="271" r:id="rId3"/>
    <p:sldId id="264" r:id="rId4"/>
    <p:sldId id="285" r:id="rId5"/>
    <p:sldId id="263" r:id="rId6"/>
    <p:sldId id="306" r:id="rId7"/>
    <p:sldId id="307" r:id="rId8"/>
    <p:sldId id="308" r:id="rId9"/>
    <p:sldId id="258" r:id="rId10"/>
    <p:sldId id="289" r:id="rId11"/>
    <p:sldId id="290" r:id="rId12"/>
    <p:sldId id="292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269" r:id="rId21"/>
    <p:sldId id="259" r:id="rId22"/>
    <p:sldId id="260" r:id="rId23"/>
    <p:sldId id="261" r:id="rId24"/>
    <p:sldId id="305" r:id="rId25"/>
    <p:sldId id="266" r:id="rId26"/>
    <p:sldId id="267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80B93373-1CC6-482F-8869-798B94343C63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云形标注 14339"/>
          <p:cNvSpPr>
            <a:spLocks noChangeArrowheads="1"/>
          </p:cNvSpPr>
          <p:nvPr/>
        </p:nvSpPr>
        <p:spPr bwMode="auto">
          <a:xfrm>
            <a:off x="1907815" y="1772885"/>
            <a:ext cx="4801290" cy="2880200"/>
          </a:xfrm>
          <a:prstGeom prst="cloudCallout">
            <a:avLst>
              <a:gd name="adj1" fmla="val -46694"/>
              <a:gd name="adj2" fmla="val 69009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2000" dirty="0">
                <a:ea typeface="楷体_GB2312" pitchFamily="1" charset="-122"/>
              </a:rPr>
              <a:t>　　</a:t>
            </a:r>
            <a:r>
              <a:rPr lang="zh-CN" altLang="en-US" sz="3200" dirty="0">
                <a:ea typeface="楷体_GB2312" pitchFamily="1" charset="-122"/>
              </a:rPr>
              <a:t>这么大的雨，来了许多请求避雨的人，他们都是谁？</a:t>
            </a: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4340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>
            <a:spLocks noChangeArrowheads="1"/>
          </p:cNvSpPr>
          <p:nvPr/>
        </p:nvSpPr>
        <p:spPr bwMode="auto">
          <a:xfrm>
            <a:off x="304800" y="2971800"/>
            <a:ext cx="18351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很小的房子</a:t>
            </a:r>
          </a:p>
        </p:txBody>
      </p:sp>
      <p:sp>
        <p:nvSpPr>
          <p:cNvPr id="15363" name="文本框 15362"/>
          <p:cNvSpPr txBox="1">
            <a:spLocks noChangeArrowheads="1"/>
          </p:cNvSpPr>
          <p:nvPr/>
        </p:nvSpPr>
        <p:spPr bwMode="auto">
          <a:xfrm>
            <a:off x="2819400" y="1136650"/>
            <a:ext cx="8445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自己</a:t>
            </a:r>
          </a:p>
        </p:txBody>
      </p:sp>
      <p:sp>
        <p:nvSpPr>
          <p:cNvPr id="15364" name="文本框 15363"/>
          <p:cNvSpPr txBox="1">
            <a:spLocks noChangeArrowheads="1"/>
          </p:cNvSpPr>
          <p:nvPr/>
        </p:nvSpPr>
        <p:spPr bwMode="auto">
          <a:xfrm>
            <a:off x="2819400" y="2032000"/>
            <a:ext cx="8445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老人</a:t>
            </a:r>
          </a:p>
        </p:txBody>
      </p:sp>
      <p:sp>
        <p:nvSpPr>
          <p:cNvPr id="15365" name="左大括号 15364"/>
          <p:cNvSpPr/>
          <p:nvPr/>
        </p:nvSpPr>
        <p:spPr bwMode="auto">
          <a:xfrm>
            <a:off x="2286000" y="1371600"/>
            <a:ext cx="217357" cy="3290341"/>
          </a:xfrm>
          <a:prstGeom prst="leftBrace">
            <a:avLst>
              <a:gd name="adj1" fmla="val 1125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7409"/>
          <p:cNvSpPr txBox="1">
            <a:spLocks noChangeArrowheads="1"/>
          </p:cNvSpPr>
          <p:nvPr/>
        </p:nvSpPr>
        <p:spPr bwMode="auto">
          <a:xfrm>
            <a:off x="304800" y="2971800"/>
            <a:ext cx="18351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很小的房子</a:t>
            </a:r>
          </a:p>
        </p:txBody>
      </p:sp>
      <p:sp>
        <p:nvSpPr>
          <p:cNvPr id="17410" name="文本框 17410"/>
          <p:cNvSpPr txBox="1">
            <a:spLocks noChangeArrowheads="1"/>
          </p:cNvSpPr>
          <p:nvPr/>
        </p:nvSpPr>
        <p:spPr bwMode="auto">
          <a:xfrm>
            <a:off x="2819400" y="1136650"/>
            <a:ext cx="8445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自己</a:t>
            </a:r>
          </a:p>
        </p:txBody>
      </p:sp>
      <p:sp>
        <p:nvSpPr>
          <p:cNvPr id="17411" name="文本框 17411"/>
          <p:cNvSpPr txBox="1">
            <a:spLocks noChangeArrowheads="1"/>
          </p:cNvSpPr>
          <p:nvPr/>
        </p:nvSpPr>
        <p:spPr bwMode="auto">
          <a:xfrm>
            <a:off x="2819400" y="2032000"/>
            <a:ext cx="8445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老人</a:t>
            </a:r>
          </a:p>
        </p:txBody>
      </p:sp>
      <p:sp>
        <p:nvSpPr>
          <p:cNvPr id="17413" name="文本框 17412"/>
          <p:cNvSpPr txBox="1">
            <a:spLocks noChangeArrowheads="1"/>
          </p:cNvSpPr>
          <p:nvPr/>
        </p:nvSpPr>
        <p:spPr bwMode="auto">
          <a:xfrm>
            <a:off x="2819400" y="3022600"/>
            <a:ext cx="8445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女人</a:t>
            </a:r>
          </a:p>
        </p:txBody>
      </p:sp>
      <p:sp>
        <p:nvSpPr>
          <p:cNvPr id="17415" name="文本框 17414"/>
          <p:cNvSpPr txBox="1">
            <a:spLocks noChangeArrowheads="1"/>
          </p:cNvSpPr>
          <p:nvPr/>
        </p:nvSpPr>
        <p:spPr bwMode="auto">
          <a:xfrm>
            <a:off x="2609590" y="4149050"/>
            <a:ext cx="15049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dirty="0">
                <a:ea typeface="楷体_GB2312" pitchFamily="1" charset="-122"/>
              </a:rPr>
              <a:t>接二连三</a:t>
            </a:r>
          </a:p>
        </p:txBody>
      </p:sp>
      <p:sp>
        <p:nvSpPr>
          <p:cNvPr id="2" name="左大括号 17415"/>
          <p:cNvSpPr/>
          <p:nvPr/>
        </p:nvSpPr>
        <p:spPr bwMode="auto">
          <a:xfrm>
            <a:off x="2286000" y="1371600"/>
            <a:ext cx="304800" cy="3266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9457"/>
          <p:cNvSpPr txBox="1">
            <a:spLocks noChangeArrowheads="1"/>
          </p:cNvSpPr>
          <p:nvPr/>
        </p:nvSpPr>
        <p:spPr bwMode="auto">
          <a:xfrm>
            <a:off x="304800" y="2971800"/>
            <a:ext cx="18351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很小的房子</a:t>
            </a:r>
          </a:p>
        </p:txBody>
      </p:sp>
      <p:sp>
        <p:nvSpPr>
          <p:cNvPr id="19458" name="文本框 19458"/>
          <p:cNvSpPr txBox="1">
            <a:spLocks noChangeArrowheads="1"/>
          </p:cNvSpPr>
          <p:nvPr/>
        </p:nvSpPr>
        <p:spPr bwMode="auto">
          <a:xfrm>
            <a:off x="2819400" y="1136650"/>
            <a:ext cx="8445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自己</a:t>
            </a:r>
          </a:p>
        </p:txBody>
      </p:sp>
      <p:sp>
        <p:nvSpPr>
          <p:cNvPr id="19459" name="文本框 19459"/>
          <p:cNvSpPr txBox="1">
            <a:spLocks noChangeArrowheads="1"/>
          </p:cNvSpPr>
          <p:nvPr/>
        </p:nvSpPr>
        <p:spPr bwMode="auto">
          <a:xfrm>
            <a:off x="2819400" y="2032000"/>
            <a:ext cx="8445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老人</a:t>
            </a:r>
          </a:p>
        </p:txBody>
      </p:sp>
      <p:sp>
        <p:nvSpPr>
          <p:cNvPr id="19460" name="文本框 19460"/>
          <p:cNvSpPr txBox="1">
            <a:spLocks noChangeArrowheads="1"/>
          </p:cNvSpPr>
          <p:nvPr/>
        </p:nvSpPr>
        <p:spPr bwMode="auto">
          <a:xfrm>
            <a:off x="2819400" y="3022600"/>
            <a:ext cx="8445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女人</a:t>
            </a:r>
          </a:p>
        </p:txBody>
      </p:sp>
      <p:sp>
        <p:nvSpPr>
          <p:cNvPr id="19462" name="文本框 19462"/>
          <p:cNvSpPr txBox="1">
            <a:spLocks noChangeArrowheads="1"/>
          </p:cNvSpPr>
          <p:nvPr/>
        </p:nvSpPr>
        <p:spPr bwMode="auto">
          <a:xfrm>
            <a:off x="2592702" y="4149050"/>
            <a:ext cx="15049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dirty="0">
                <a:ea typeface="楷体_GB2312" pitchFamily="1" charset="-122"/>
              </a:rPr>
              <a:t>接二连三</a:t>
            </a:r>
          </a:p>
        </p:txBody>
      </p:sp>
      <p:sp>
        <p:nvSpPr>
          <p:cNvPr id="19464" name="文本框 19463"/>
          <p:cNvSpPr txBox="1">
            <a:spLocks noChangeArrowheads="1"/>
          </p:cNvSpPr>
          <p:nvPr/>
        </p:nvSpPr>
        <p:spPr bwMode="auto">
          <a:xfrm>
            <a:off x="4724400" y="3092450"/>
            <a:ext cx="41465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ea typeface="楷体_GB2312" pitchFamily="1" charset="-122"/>
              </a:rPr>
              <a:t>好人的心容得下全世界的人</a:t>
            </a:r>
          </a:p>
        </p:txBody>
      </p:sp>
      <p:sp>
        <p:nvSpPr>
          <p:cNvPr id="2" name="左大括号 19464"/>
          <p:cNvSpPr/>
          <p:nvPr/>
        </p:nvSpPr>
        <p:spPr bwMode="auto">
          <a:xfrm>
            <a:off x="2286000" y="1371600"/>
            <a:ext cx="306702" cy="3425495"/>
          </a:xfrm>
          <a:prstGeom prst="leftBrace">
            <a:avLst>
              <a:gd name="adj1" fmla="val 1125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右大括号 19465"/>
          <p:cNvSpPr/>
          <p:nvPr/>
        </p:nvSpPr>
        <p:spPr bwMode="auto">
          <a:xfrm>
            <a:off x="4267200" y="1295400"/>
            <a:ext cx="304800" cy="3342600"/>
          </a:xfrm>
          <a:prstGeom prst="rightBrace">
            <a:avLst>
              <a:gd name="adj1" fmla="val 11452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20481"/>
          <p:cNvSpPr>
            <a:spLocks noChangeArrowheads="1"/>
          </p:cNvSpPr>
          <p:nvPr/>
        </p:nvSpPr>
        <p:spPr bwMode="auto">
          <a:xfrm>
            <a:off x="539720" y="979488"/>
            <a:ext cx="8604280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CC3300"/>
                </a:solidFill>
              </a:rPr>
              <a:t>   </a:t>
            </a:r>
            <a:r>
              <a:rPr lang="zh-CN" altLang="en-US" sz="4400" b="1" dirty="0">
                <a:solidFill>
                  <a:srgbClr val="CC3300"/>
                </a:solidFill>
              </a:rPr>
              <a:t>思考：</a:t>
            </a:r>
          </a:p>
          <a:p>
            <a:endParaRPr lang="zh-CN" altLang="en-US" sz="4400" b="1" dirty="0">
              <a:solidFill>
                <a:srgbClr val="CC3300"/>
              </a:solidFill>
            </a:endParaRPr>
          </a:p>
          <a:p>
            <a:r>
              <a:rPr lang="zh-CN" altLang="en-US" b="1" dirty="0"/>
              <a:t>            </a:t>
            </a:r>
            <a:r>
              <a:rPr lang="en-US" altLang="zh-CN" sz="3600" b="1" dirty="0"/>
              <a:t>1.</a:t>
            </a:r>
            <a:r>
              <a:rPr lang="en-US" altLang="zh-CN" b="1" dirty="0"/>
              <a:t> </a:t>
            </a:r>
            <a:r>
              <a:rPr lang="zh-CN" altLang="en-US" sz="3600" b="1" dirty="0"/>
              <a:t>木匠有些弄不懂：“屋子这么小，怎么能待下这么多人呢？”老人是怎么回答木匠的？</a:t>
            </a:r>
          </a:p>
          <a:p>
            <a:r>
              <a:rPr lang="zh-CN" altLang="en-US" sz="3600" b="1" dirty="0"/>
              <a:t>      </a:t>
            </a:r>
            <a:r>
              <a:rPr lang="en-US" altLang="zh-CN" sz="3600" b="1" dirty="0"/>
              <a:t>2. </a:t>
            </a:r>
            <a:r>
              <a:rPr lang="zh-CN" altLang="en-US" sz="3600" b="1" dirty="0"/>
              <a:t>你是怎样理解老人说的话的？</a:t>
            </a:r>
          </a:p>
          <a:p>
            <a:endParaRPr lang="zh-CN" altLang="en-US" sz="3600" b="1" dirty="0"/>
          </a:p>
          <a:p>
            <a:endParaRPr lang="zh-CN" altLang="en-US" b="1" dirty="0"/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1506"/>
          <p:cNvSpPr txBox="1">
            <a:spLocks noChangeArrowheads="1"/>
          </p:cNvSpPr>
          <p:nvPr/>
        </p:nvSpPr>
        <p:spPr bwMode="auto">
          <a:xfrm>
            <a:off x="467715" y="1484865"/>
            <a:ext cx="820857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CC3300"/>
                </a:solidFill>
              </a:rPr>
              <a:t>读一读：</a:t>
            </a:r>
          </a:p>
          <a:p>
            <a:endParaRPr lang="zh-CN" altLang="en-US" sz="3600" b="1" dirty="0">
              <a:solidFill>
                <a:srgbClr val="CC3300"/>
              </a:solidFill>
            </a:endParaRPr>
          </a:p>
          <a:p>
            <a:r>
              <a:rPr lang="zh-CN" altLang="en-US" sz="3600" b="1" dirty="0"/>
              <a:t> </a:t>
            </a:r>
            <a:r>
              <a:rPr lang="en-US" altLang="zh-CN" sz="3600" b="1" dirty="0"/>
              <a:t>1.  </a:t>
            </a:r>
            <a:r>
              <a:rPr lang="zh-CN" altLang="en-US" sz="3600" b="1" dirty="0"/>
              <a:t>请同学们有感情地读一读木匠和老人的话。</a:t>
            </a:r>
            <a:endParaRPr lang="en-US" altLang="zh-CN" sz="3600" b="1" dirty="0"/>
          </a:p>
          <a:p>
            <a:r>
              <a:rPr lang="en-US" altLang="zh-CN" sz="3600" b="1" dirty="0"/>
              <a:t>2.</a:t>
            </a:r>
            <a:r>
              <a:rPr lang="zh-CN" altLang="en-US" sz="3600" b="1" dirty="0"/>
              <a:t>你喜欢课文中的哪句话？找出来，读一读。</a:t>
            </a:r>
            <a:endParaRPr lang="en-US" altLang="zh-CN" sz="3600" b="1" dirty="0"/>
          </a:p>
          <a:p>
            <a:endParaRPr lang="en-US" altLang="zh-CN" sz="3600" b="1" dirty="0"/>
          </a:p>
          <a:p>
            <a:endParaRPr lang="en-US" altLang="zh-CN" sz="3600" b="1" dirty="0"/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29"/>
          <p:cNvSpPr>
            <a:spLocks noChangeArrowheads="1"/>
          </p:cNvSpPr>
          <p:nvPr/>
        </p:nvSpPr>
        <p:spPr bwMode="auto">
          <a:xfrm>
            <a:off x="447575" y="1124840"/>
            <a:ext cx="819636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CC3300"/>
                </a:solidFill>
              </a:rPr>
              <a:t>  </a:t>
            </a:r>
          </a:p>
          <a:p>
            <a:endParaRPr lang="zh-CN" altLang="en-US" sz="3600" b="1" dirty="0">
              <a:solidFill>
                <a:srgbClr val="CC3300"/>
              </a:solidFill>
            </a:endParaRPr>
          </a:p>
          <a:p>
            <a:r>
              <a:rPr lang="zh-CN" altLang="en-US" sz="3600" b="1" dirty="0"/>
              <a:t> </a:t>
            </a:r>
            <a:r>
              <a:rPr lang="zh-CN" altLang="en-US" sz="3600" b="1" dirty="0" smtClean="0"/>
              <a:t>你怎样</a:t>
            </a:r>
            <a:r>
              <a:rPr lang="zh-CN" altLang="en-US" sz="3600" b="1" dirty="0"/>
              <a:t>理解老人说的话的？ (“一个好人的心，容得下全世界的</a:t>
            </a:r>
            <a:r>
              <a:rPr lang="zh-CN" altLang="en-US" sz="3600" b="1" dirty="0" smtClean="0"/>
              <a:t>人！”</a:t>
            </a:r>
            <a:r>
              <a:rPr lang="zh-CN" altLang="en-US" sz="3600" b="1" dirty="0"/>
              <a:t>）</a:t>
            </a:r>
          </a:p>
          <a:p>
            <a:endParaRPr lang="zh-CN" altLang="en-US" sz="3600" b="1" dirty="0"/>
          </a:p>
          <a:p>
            <a:r>
              <a:rPr lang="zh-CN" altLang="en-US" sz="3600" b="1" dirty="0"/>
              <a:t>  这句话是说人应该心胸广阔，乐于助人，尤其是在别人需要帮助的</a:t>
            </a:r>
            <a:r>
              <a:rPr lang="zh-CN" altLang="en-US" sz="3600" b="1" dirty="0" smtClean="0"/>
              <a:t>时候</a:t>
            </a:r>
            <a:r>
              <a:rPr lang="zh-CN" altLang="en-US" sz="3600" b="1" dirty="0"/>
              <a:t>。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4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charRg st="45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4"/>
          <p:cNvSpPr txBox="1">
            <a:spLocks noChangeArrowheads="1"/>
          </p:cNvSpPr>
          <p:nvPr/>
        </p:nvSpPr>
        <p:spPr bwMode="auto">
          <a:xfrm>
            <a:off x="395710" y="909638"/>
            <a:ext cx="8713365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C3300"/>
                </a:solidFill>
              </a:rPr>
              <a:t>交流展示 、课堂延伸</a:t>
            </a:r>
          </a:p>
          <a:p>
            <a:endParaRPr lang="zh-CN" altLang="en-US" sz="3200" b="1" dirty="0"/>
          </a:p>
          <a:p>
            <a:r>
              <a:rPr lang="zh-CN" altLang="en-US" sz="3200" b="1" dirty="0"/>
              <a:t>1. 请同学们分角色表演，木匠、老人</a:t>
            </a:r>
            <a:r>
              <a:rPr lang="zh-CN" altLang="en-US" sz="3200" b="1" dirty="0" smtClean="0"/>
              <a:t>、女人</a:t>
            </a:r>
            <a:r>
              <a:rPr lang="zh-CN" altLang="en-US" sz="3200" b="1" dirty="0"/>
              <a:t>分别由三位同学扮演，旁白由老师来读。</a:t>
            </a:r>
          </a:p>
          <a:p>
            <a:endParaRPr lang="zh-CN" altLang="en-US" sz="3200" b="1" dirty="0"/>
          </a:p>
          <a:p>
            <a:r>
              <a:rPr lang="zh-CN" altLang="en-US" sz="3200" b="1" dirty="0"/>
              <a:t>2.通过表演，同学们发挥想象：</a:t>
            </a:r>
          </a:p>
          <a:p>
            <a:r>
              <a:rPr lang="zh-CN" altLang="en-US" sz="3200" b="1" dirty="0"/>
              <a:t>a.这场雨是怎样下的？</a:t>
            </a:r>
          </a:p>
          <a:p>
            <a:r>
              <a:rPr lang="zh-CN" altLang="en-US" sz="3200" b="1" dirty="0"/>
              <a:t>b.老人进屋后是怎样感谢木匠的？</a:t>
            </a:r>
          </a:p>
          <a:p>
            <a:r>
              <a:rPr lang="zh-CN" altLang="en-US" sz="3200" b="1" dirty="0"/>
              <a:t>c.屋子里的人会说些什么？</a:t>
            </a:r>
          </a:p>
        </p:txBody>
      </p:sp>
      <p:sp>
        <p:nvSpPr>
          <p:cNvPr id="23555" name="文本框 23555"/>
          <p:cNvSpPr txBox="1">
            <a:spLocks noChangeArrowheads="1"/>
          </p:cNvSpPr>
          <p:nvPr/>
        </p:nvSpPr>
        <p:spPr bwMode="auto">
          <a:xfrm>
            <a:off x="36513" y="4076700"/>
            <a:ext cx="91757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3600" b="1"/>
          </a:p>
          <a:p>
            <a:endParaRPr lang="zh-CN" altLang="en-US" sz="3600"/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占位符 24577"/>
          <p:cNvSpPr>
            <a:spLocks noGrp="1" noChangeArrowheads="1"/>
          </p:cNvSpPr>
          <p:nvPr>
            <p:ph idx="1"/>
          </p:nvPr>
        </p:nvSpPr>
        <p:spPr bwMode="auto">
          <a:xfrm>
            <a:off x="612775" y="1484313"/>
            <a:ext cx="7775575" cy="36004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400" b="1" smtClean="0">
                <a:solidFill>
                  <a:srgbClr val="CC3300"/>
                </a:solidFill>
              </a:rPr>
              <a:t>质疑、感悟</a:t>
            </a:r>
            <a:endParaRPr lang="zh-CN" altLang="en-US" sz="4400" smtClean="0">
              <a:solidFill>
                <a:srgbClr val="CC3300"/>
              </a:solidFill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2800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smtClean="0"/>
              <a:t>  </a:t>
            </a:r>
            <a:r>
              <a:rPr lang="en-US" altLang="zh-CN" sz="2800" b="1" smtClean="0"/>
              <a:t>1.“</a:t>
            </a:r>
            <a:r>
              <a:rPr lang="zh-CN" altLang="en-US" sz="2800" b="1" smtClean="0"/>
              <a:t>接二连三”是什么意思？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smtClean="0"/>
              <a:t>      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smtClean="0"/>
              <a:t>   </a:t>
            </a:r>
            <a:r>
              <a:rPr lang="en-US" altLang="zh-CN" sz="2800" b="1" smtClean="0"/>
              <a:t>2.</a:t>
            </a:r>
            <a:r>
              <a:rPr lang="zh-CN" altLang="en-US" sz="2800" b="1" smtClean="0"/>
              <a:t>屋子那么小，为什么大家“开心极了？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2800" b="1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smtClean="0"/>
              <a:t>   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25601"/>
          <p:cNvSpPr>
            <a:spLocks noChangeArrowheads="1"/>
          </p:cNvSpPr>
          <p:nvPr/>
        </p:nvSpPr>
        <p:spPr bwMode="auto">
          <a:xfrm>
            <a:off x="252413" y="1412875"/>
            <a:ext cx="8785225" cy="377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CC3300"/>
                </a:solidFill>
              </a:rPr>
              <a:t>挖掘课文、熏陶感染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/>
              <a:t>  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/>
              <a:t>       讨论：在别人需要帮助的时候，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/>
              <a:t> 我们该怎么做？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4" y="1155700"/>
            <a:ext cx="50403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13 </a:t>
            </a:r>
            <a:r>
              <a:rPr lang="zh-CN" altLang="en-US" sz="5400" b="1" dirty="0" smtClean="0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木匠</a:t>
            </a:r>
            <a:r>
              <a:rPr lang="zh-CN" altLang="en-US" sz="5400" b="1" dirty="0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的房子</a:t>
            </a:r>
            <a:endParaRPr lang="zh-CN" altLang="en-US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8" y="1989139"/>
            <a:ext cx="4463842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0722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图解结构</a:t>
            </a:r>
          </a:p>
        </p:txBody>
      </p:sp>
      <p:sp>
        <p:nvSpPr>
          <p:cNvPr id="30723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4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963" y="981075"/>
            <a:ext cx="277971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矩形 30725"/>
          <p:cNvSpPr>
            <a:spLocks noGrp="1"/>
          </p:cNvSpPr>
          <p:nvPr/>
        </p:nvSpPr>
        <p:spPr>
          <a:xfrm>
            <a:off x="396875" y="19177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lvl="1" indent="-28575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2pPr>
            <a:lvl3pPr marL="1143000" lvl="2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3pPr>
            <a:lvl4pPr marL="1600200" lvl="3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4pPr>
            <a:lvl5pPr marL="2057400" lvl="4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5pPr>
          </a:lstStyle>
          <a:p>
            <a:pPr marL="1905" indent="-1905" algn="ctr">
              <a:buFont typeface="Arial" panose="020B0604020202020204" pitchFamily="34" charset="0"/>
              <a:buNone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木匠的房子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marL="1905" indent="-1905">
              <a:buFont typeface="Arial" panose="020B0604020202020204" pitchFamily="34" charset="0"/>
              <a:buNone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　　　　　　　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marL="1905" indent="-1905" algn="ctr">
              <a:buFont typeface="Arial" panose="020B0604020202020204" pitchFamily="34" charset="0"/>
              <a:buNone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老人    女人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marL="1905" indent="-1905" algn="ctr">
              <a:buFont typeface="Arial" panose="020B0604020202020204" pitchFamily="34" charset="0"/>
              <a:buNone/>
            </a:pPr>
            <a:r>
              <a:rPr lang="zh-CN" altLang="en-US" sz="4000" b="1" noProof="1" smtClean="0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关爱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他人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marL="1905" indent="-1905">
              <a:buFont typeface="Arial" panose="020B0604020202020204" pitchFamily="34" charset="0"/>
              <a:buNone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marL="1905" indent="-1905">
              <a:buFont typeface="Arial" panose="020B0604020202020204" pitchFamily="34" charset="0"/>
              <a:buNone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　 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1746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31747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48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文本框 31749"/>
          <p:cNvSpPr txBox="1">
            <a:spLocks noChangeArrowheads="1"/>
          </p:cNvSpPr>
          <p:nvPr/>
        </p:nvSpPr>
        <p:spPr bwMode="auto">
          <a:xfrm>
            <a:off x="179388" y="2276475"/>
            <a:ext cx="92170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rgbClr val="FF0066"/>
                </a:solidFill>
              </a:rPr>
              <a:t>      </a:t>
            </a:r>
            <a:r>
              <a:rPr lang="zh-CN" altLang="en-US" sz="3600" dirty="0">
                <a:solidFill>
                  <a:srgbClr val="FF0066"/>
                </a:solidFill>
              </a:rPr>
              <a:t>《木匠的房子》通过木匠的只能容下一人的小房子，在雨天却能容得</a:t>
            </a:r>
            <a:r>
              <a:rPr lang="zh-CN" altLang="en-US" sz="3600" dirty="0" smtClean="0">
                <a:solidFill>
                  <a:srgbClr val="FF0066"/>
                </a:solidFill>
              </a:rPr>
              <a:t>下十一个人</a:t>
            </a:r>
            <a:r>
              <a:rPr lang="zh-CN" altLang="en-US" sz="3600" dirty="0">
                <a:solidFill>
                  <a:srgbClr val="FF0066"/>
                </a:solidFill>
              </a:rPr>
              <a:t>的事，表现木匠关爱他人的高贵品质。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2770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写法点拨</a:t>
            </a:r>
          </a:p>
        </p:txBody>
      </p:sp>
      <p:sp>
        <p:nvSpPr>
          <p:cNvPr id="32771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772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文本框 32773"/>
          <p:cNvSpPr txBox="1">
            <a:spLocks noChangeArrowheads="1"/>
          </p:cNvSpPr>
          <p:nvPr/>
        </p:nvSpPr>
        <p:spPr bwMode="auto">
          <a:xfrm>
            <a:off x="323850" y="2565400"/>
            <a:ext cx="84645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       </a:t>
            </a:r>
            <a:r>
              <a:rPr lang="zh-CN" altLang="en-US" sz="4000" dirty="0"/>
              <a:t>作者巧妙地运用语言描写，表现出了人物的不同心情，把老人和女人请求避雨时急切的心情，以及木匠的同情心表现得淋漓尽致。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379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3379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379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矩形 33797"/>
          <p:cNvSpPr>
            <a:spLocks noGrp="1"/>
          </p:cNvSpPr>
          <p:nvPr/>
        </p:nvSpPr>
        <p:spPr>
          <a:xfrm>
            <a:off x="323850" y="1557338"/>
            <a:ext cx="8569325" cy="41036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rmAutofit fontScale="97500"/>
          </a:bodyPr>
          <a:lstStyle>
            <a:lvl1pPr marL="0" lvl="0" indent="0" algn="ctr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</a:lstStyle>
          <a:p>
            <a:r>
              <a:rPr lang="zh-CN" altLang="en-US" sz="4000" b="1" noProof="1">
                <a:cs typeface="+mn-ea"/>
              </a:rPr>
              <a:t>木匠祖师</a:t>
            </a:r>
            <a:r>
              <a:rPr lang="zh-CN" altLang="en-US" noProof="1">
                <a:cs typeface="+mn-ea"/>
              </a:rPr>
              <a:t> 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noProof="1">
                <a:cs typeface="+mn-ea"/>
              </a:rPr>
              <a:t>        木匠的祖师爷为鲁班，鲁班是春秋时鲁国人，古代著名的建筑工匠、建筑家。本公输氏，名般，后人称为鲁班。他不仅能建筑“宫室台榭”，而且在征战频繁的年代，曾造云梯、钩强等攻城的器械。相传他创造了“机关备具”的“木马车”；发明曲尺、墨斗等多种木制工具；还发明了磨子、碾子等，他的确是少有的勤劳、机巧的匠工，受到社会普遍的赞扬，称他是“机械之圣”。他对后世影响很大，几千年来，一直被奉为木工、石工、泥瓦匠等工艺部门的共同祖师，大家都称他为“鲁班爷”。　</a:t>
            </a:r>
            <a:endParaRPr lang="zh-CN" altLang="en-US" sz="24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34817"/>
          <p:cNvSpPr>
            <a:spLocks noGrp="1" noChangeArrowheads="1"/>
          </p:cNvSpPr>
          <p:nvPr>
            <p:ph idx="1"/>
          </p:nvPr>
        </p:nvSpPr>
        <p:spPr bwMode="auto">
          <a:xfrm>
            <a:off x="396875" y="984250"/>
            <a:ext cx="8424863" cy="4389438"/>
          </a:xfrm>
          <a:prstGeom prst="rect">
            <a:avLst/>
          </a:prstGeom>
          <a:solidFill>
            <a:srgbClr val="FFFFFF"/>
          </a:solidFill>
          <a:ln cap="flat">
            <a:solidFill>
              <a:srgbClr val="000000"/>
            </a:solidFill>
            <a:round/>
          </a:ln>
        </p:spPr>
        <p:txBody>
          <a:bodyPr/>
          <a:lstStyle/>
          <a:p>
            <a:pPr marL="1905" indent="-344805"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600" b="1" smtClean="0"/>
              <a:t>鲁班发明锯的故事</a:t>
            </a:r>
          </a:p>
          <a:p>
            <a:pPr marL="1905" indent="-34480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</a:t>
            </a:r>
          </a:p>
          <a:p>
            <a:pPr marL="1905" indent="-344805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有一天，鲁班和平常一样去山上砍柴，去山顶的路上手突然被割伤，他低头看了看弄伤他手指的东西，是一片叶子，这片叶子边缘是锯齿型的，鲁班看到这，突然灵机一动，平常用斧子砍树很吃力，这片叶子轻易就把我的手划伤，如果做一个有锯齿边缘的东西应该比斧子好用  。于是，鲁班经过思考，发明了锯。</a:t>
            </a:r>
          </a:p>
        </p:txBody>
      </p:sp>
    </p:spTree>
  </p:cSld>
  <p:clrMapOvr>
    <a:masterClrMapping/>
  </p:clrMapOvr>
  <p:transition spd="med"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5842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35843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5844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文本框 35845"/>
          <p:cNvSpPr txBox="1">
            <a:spLocks noChangeArrowheads="1"/>
          </p:cNvSpPr>
          <p:nvPr/>
        </p:nvSpPr>
        <p:spPr bwMode="auto">
          <a:xfrm>
            <a:off x="0" y="2060575"/>
            <a:ext cx="9109075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0066"/>
                </a:solidFill>
              </a:rPr>
              <a:t>     </a:t>
            </a:r>
            <a:r>
              <a:rPr lang="zh-CN" altLang="en-US" sz="4000">
                <a:solidFill>
                  <a:srgbClr val="FF0066"/>
                </a:solidFill>
              </a:rPr>
              <a:t>  </a:t>
            </a:r>
            <a:r>
              <a:rPr lang="zh-CN" altLang="en-US" sz="4400" b="1"/>
              <a:t>“一个好人的心，容得下全世界的人”这句话让我明白了，人应该心胸广阔，乐于助人，尤其是在别人需要帮助的时候。</a:t>
            </a:r>
            <a:endParaRPr lang="zh-CN" altLang="en-US" sz="400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6866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36867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6868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5250" y="4581525"/>
            <a:ext cx="2374900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矩形 36869"/>
          <p:cNvSpPr>
            <a:spLocks noGrp="1" noChangeArrowheads="1"/>
          </p:cNvSpPr>
          <p:nvPr/>
        </p:nvSpPr>
        <p:spPr bwMode="auto">
          <a:xfrm>
            <a:off x="710662" y="2204915"/>
            <a:ext cx="7821613" cy="350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 smtClean="0">
                <a:sym typeface="Calibri" panose="020F0502020204030204" pitchFamily="34" charset="0"/>
              </a:rPr>
              <a:t>照样</a:t>
            </a:r>
            <a:r>
              <a:rPr lang="zh-CN" altLang="en-US" sz="3200" b="1" dirty="0">
                <a:sym typeface="Calibri" panose="020F0502020204030204" pitchFamily="34" charset="0"/>
              </a:rPr>
              <a:t>子，写词语。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zh-CN" altLang="en-US" sz="3200" b="1" dirty="0"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ym typeface="Calibri" panose="020F0502020204030204" pitchFamily="34" charset="0"/>
              </a:rPr>
              <a:t>暖烘烘：</a:t>
            </a:r>
            <a:r>
              <a:rPr lang="zh-CN" altLang="en-US" sz="3200" dirty="0">
                <a:sym typeface="Calibri" panose="020F0502020204030204" pitchFamily="34" charset="0"/>
              </a:rPr>
              <a:t>＿＿   ＿＿     ＿＿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zh-CN" altLang="en-US" sz="3200" dirty="0"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smtClean="0">
                <a:sym typeface="Calibri" panose="020F0502020204030204" pitchFamily="34" charset="0"/>
              </a:rPr>
              <a:t>越下越</a:t>
            </a:r>
            <a:r>
              <a:rPr lang="zh-CN" altLang="en-US" sz="3200" dirty="0">
                <a:sym typeface="Calibri" panose="020F0502020204030204" pitchFamily="34" charset="0"/>
              </a:rPr>
              <a:t>大：＿＿    ＿＿    </a:t>
            </a:r>
            <a:r>
              <a:rPr lang="zh-CN" altLang="en-US" sz="3200" dirty="0" smtClean="0">
                <a:sym typeface="Calibri" panose="020F0502020204030204" pitchFamily="34" charset="0"/>
              </a:rPr>
              <a:t>＿＿                                               </a:t>
            </a:r>
            <a:endParaRPr lang="zh-CN" altLang="en-US" sz="3200" dirty="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6151"/>
          <p:cNvSpPr>
            <a:spLocks noGrp="1" noChangeArrowheads="1"/>
          </p:cNvSpPr>
          <p:nvPr/>
        </p:nvSpPr>
        <p:spPr bwMode="auto">
          <a:xfrm>
            <a:off x="899745" y="1917700"/>
            <a:ext cx="7744194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70000"/>
              </a:lnSpc>
              <a:spcBef>
                <a:spcPct val="18000"/>
              </a:spcBef>
            </a:pPr>
            <a:r>
              <a:rPr lang="zh-CN" altLang="en-US" sz="2800" b="1" dirty="0">
                <a:latin typeface="宋体" panose="02010600030101010101" pitchFamily="2" charset="-122"/>
                <a:sym typeface="Calibri" panose="020F0502020204030204" pitchFamily="34" charset="0"/>
              </a:rPr>
              <a:t>木匠简介：</a:t>
            </a:r>
          </a:p>
          <a:p>
            <a:pPr>
              <a:lnSpc>
                <a:spcPts val="2400"/>
              </a:lnSpc>
              <a:spcBef>
                <a:spcPct val="18000"/>
              </a:spcBef>
            </a:pPr>
            <a:r>
              <a:rPr lang="zh-CN" altLang="en-US" sz="1400" dirty="0">
                <a:latin typeface="宋体" panose="02010600030101010101" pitchFamily="2" charset="-122"/>
                <a:sym typeface="Calibri" panose="020F0502020204030204" pitchFamily="34" charset="0"/>
              </a:rPr>
              <a:t>        </a:t>
            </a:r>
            <a:r>
              <a:rPr lang="zh-CN" altLang="en-US" sz="2400" dirty="0">
                <a:latin typeface="宋体" panose="02010600030101010101" pitchFamily="2" charset="-122"/>
                <a:sym typeface="Calibri" panose="020F0502020204030204" pitchFamily="34" charset="0"/>
              </a:rPr>
              <a:t>木匠，读音mùjiang， 亦称“木工”。在制造家具、门窗框架,或其他木制品过程中用手工工具或机器工具进行操作的人。</a:t>
            </a:r>
          </a:p>
          <a:p>
            <a:pPr>
              <a:lnSpc>
                <a:spcPts val="2400"/>
              </a:lnSpc>
              <a:spcBef>
                <a:spcPct val="18000"/>
              </a:spcBef>
            </a:pPr>
            <a:r>
              <a:rPr lang="zh-CN" altLang="en-US" sz="2400" dirty="0">
                <a:latin typeface="宋体" panose="02010600030101010101" pitchFamily="2" charset="-122"/>
                <a:sym typeface="Calibri" panose="020F0502020204030204" pitchFamily="34" charset="0"/>
              </a:rPr>
              <a:t>    木匠是一种古老的行业。木匠以木头为材料，他们伸展绳墨，用笔划线，后拿刨子刨平，再用量具测量，制作成各种各样的家具和工艺品。木匠从事的行业是很广泛的，他们不仅可以制作各种家具，在建筑行业、装饰行业、广告行业等都离不开木匠。比如，在建筑行业要通过木匠来做必不可少的门窗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/>
          <p:nvPr/>
        </p:nvSpPr>
        <p:spPr>
          <a:xfrm>
            <a:off x="323850" y="1628775"/>
            <a:ext cx="9180513" cy="399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木匠工具： </a:t>
            </a:r>
            <a:endParaRPr lang="zh-CN" altLang="en-US" sz="32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endParaRPr lang="zh-CN" altLang="en-US" sz="32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r>
              <a:rPr lang="zh-CN" altLang="en-US" sz="3200" noProof="1">
                <a:cs typeface="+mn-ea"/>
              </a:rPr>
              <a:t>斧头：用以劈开木材，砍削平直木料。</a:t>
            </a:r>
            <a:endParaRPr lang="zh-CN" altLang="en-US" sz="3200" noProof="1"/>
          </a:p>
          <a:p>
            <a:r>
              <a:rPr lang="zh-CN" altLang="en-US" sz="3200" noProof="1">
                <a:cs typeface="+mn-ea"/>
              </a:rPr>
              <a:t>刨子；更细致的刨平修饰木料表面。</a:t>
            </a:r>
            <a:endParaRPr lang="zh-CN" altLang="en-US" sz="3200" noProof="1"/>
          </a:p>
          <a:p>
            <a:r>
              <a:rPr lang="zh-CN" altLang="en-US" sz="3200" noProof="1">
                <a:cs typeface="+mn-ea"/>
              </a:rPr>
              <a:t>凿子：用以凿孔与开槽。</a:t>
            </a:r>
            <a:endParaRPr lang="zh-CN" altLang="en-US" sz="3200" noProof="1"/>
          </a:p>
          <a:p>
            <a:r>
              <a:rPr lang="zh-CN" altLang="en-US" sz="3200" noProof="1">
                <a:cs typeface="+mn-ea"/>
              </a:rPr>
              <a:t>锯子：用来开料和切断木料。</a:t>
            </a:r>
            <a:endParaRPr lang="zh-CN" altLang="en-US" sz="3200" noProof="1"/>
          </a:p>
          <a:p>
            <a:r>
              <a:rPr lang="zh-CN" altLang="en-US" sz="3200" noProof="1">
                <a:cs typeface="+mn-ea"/>
              </a:rPr>
              <a:t>墨斗；用来弹线与矫直屋柱等。</a:t>
            </a:r>
            <a:endParaRPr lang="zh-CN" altLang="en-US" sz="3200" noProof="1"/>
          </a:p>
          <a:p>
            <a:r>
              <a:rPr lang="zh-CN" altLang="en-US" sz="3200" noProof="1">
                <a:cs typeface="+mn-ea"/>
              </a:rPr>
              <a:t>鲁班尺 ：丈量与校正角度等。</a:t>
            </a:r>
            <a:endParaRPr lang="zh-CN" altLang="en-US" sz="3200" noProof="1"/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8194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196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文本框 8197"/>
          <p:cNvSpPr txBox="1">
            <a:spLocks noChangeArrowheads="1"/>
          </p:cNvSpPr>
          <p:nvPr/>
        </p:nvSpPr>
        <p:spPr bwMode="auto">
          <a:xfrm>
            <a:off x="467975" y="2636838"/>
            <a:ext cx="820831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课文一共有几个自然段？讲了什么故事？</a:t>
            </a:r>
          </a:p>
          <a:p>
            <a:r>
              <a:rPr lang="en-US" altLang="zh-CN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木匠的房子是一间什么样的房子？                          </a:t>
            </a:r>
          </a:p>
          <a:p>
            <a:r>
              <a:rPr lang="en-US" altLang="zh-CN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木匠的房子里最后容了几个人？都有哪些人？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971750" y="2780955"/>
            <a:ext cx="691248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匠       避         待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拒       绝         漆      烘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559607" y="2060905"/>
            <a:ext cx="710860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jiàng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bì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dāi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jù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jué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qī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hōng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693"/>
            <a:ext cx="2374900" cy="2376487"/>
            <a:chOff x="0" y="0"/>
            <a:chExt cx="1497" cy="1497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9589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yǔn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允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两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差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851950" y="2752725"/>
            <a:ext cx="16033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liǎng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chà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8195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8216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8197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821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1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9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8210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11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0" name="Group 16"/>
          <p:cNvGrpSpPr/>
          <p:nvPr/>
        </p:nvGrpSpPr>
        <p:grpSpPr bwMode="auto">
          <a:xfrm>
            <a:off x="6376988" y="3644693"/>
            <a:ext cx="2374900" cy="2376487"/>
            <a:chOff x="0" y="0"/>
            <a:chExt cx="1497" cy="1497"/>
          </a:xfrm>
        </p:grpSpPr>
        <p:sp>
          <p:nvSpPr>
            <p:cNvPr id="8207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08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1" name="文本框 9229"/>
          <p:cNvSpPr txBox="1">
            <a:spLocks noChangeArrowheads="1"/>
          </p:cNvSpPr>
          <p:nvPr/>
        </p:nvSpPr>
        <p:spPr bwMode="auto">
          <a:xfrm>
            <a:off x="971750" y="2780955"/>
            <a:ext cx="5854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j</a:t>
            </a:r>
            <a:r>
              <a:rPr lang="en-US" altLang="zh-CN" sz="4000" b="1" dirty="0" err="1" smtClean="0">
                <a:latin typeface="Arial" panose="020B0604020202020204"/>
                <a:cs typeface="Arial" panose="020B0604020202020204"/>
              </a:rPr>
              <a:t>ĭ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8202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挤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203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越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204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题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205" name="文本框 9233"/>
          <p:cNvSpPr txBox="1">
            <a:spLocks noChangeArrowheads="1"/>
          </p:cNvSpPr>
          <p:nvPr/>
        </p:nvSpPr>
        <p:spPr bwMode="auto">
          <a:xfrm>
            <a:off x="4067965" y="2752725"/>
            <a:ext cx="15779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yuè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8206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tí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/>
      <p:bldP spid="8203" grpId="0"/>
      <p:bldP spid="8204" grpId="0"/>
      <p:bldP spid="8205" grpId="0"/>
      <p:bldP spid="82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3314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</a:p>
        </p:txBody>
      </p:sp>
      <p:sp>
        <p:nvSpPr>
          <p:cNvPr id="1331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16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50" y="4076700"/>
            <a:ext cx="29860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文本框 13317"/>
          <p:cNvSpPr txBox="1">
            <a:spLocks noChangeArrowheads="1"/>
          </p:cNvSpPr>
          <p:nvPr/>
        </p:nvSpPr>
        <p:spPr bwMode="auto">
          <a:xfrm>
            <a:off x="468314" y="1989138"/>
            <a:ext cx="835198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CC3300"/>
                </a:solidFill>
              </a:rPr>
              <a:t>思考：</a:t>
            </a:r>
          </a:p>
          <a:p>
            <a:r>
              <a:rPr lang="zh-CN" altLang="en-US" sz="4800" b="1" dirty="0">
                <a:solidFill>
                  <a:srgbClr val="CC3300"/>
                </a:solidFill>
              </a:rPr>
              <a:t>       </a:t>
            </a:r>
            <a:r>
              <a:rPr lang="zh-CN" altLang="en-US" sz="4400" b="1" dirty="0">
                <a:solidFill>
                  <a:schemeClr val="accent2"/>
                </a:solidFill>
              </a:rPr>
              <a:t>下雨时老人来请求避雨，木匠是怎样想的？ 又是怎样做的？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1275</Words>
  <Application>Microsoft Office PowerPoint</Application>
  <PresentationFormat>全屏显示(4:3)</PresentationFormat>
  <Paragraphs>138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108</cp:revision>
  <dcterms:created xsi:type="dcterms:W3CDTF">2015-10-08T12:18:00Z</dcterms:created>
  <dcterms:modified xsi:type="dcterms:W3CDTF">2018-03-12T10:19:01Z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