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3" r:id="rId1"/>
    <p:sldMasterId id="2147483677" r:id="rId2"/>
  </p:sldMasterIdLst>
  <p:notesMasterIdLst>
    <p:notesMasterId r:id="rId47"/>
  </p:notesMasterIdLst>
  <p:handoutMasterIdLst>
    <p:handoutMasterId r:id="rId48"/>
  </p:handoutMasterIdLst>
  <p:sldIdLst>
    <p:sldId id="319" r:id="rId3"/>
    <p:sldId id="359" r:id="rId4"/>
    <p:sldId id="329" r:id="rId5"/>
    <p:sldId id="361" r:id="rId6"/>
    <p:sldId id="362" r:id="rId7"/>
    <p:sldId id="363" r:id="rId8"/>
    <p:sldId id="340" r:id="rId9"/>
    <p:sldId id="341" r:id="rId10"/>
    <p:sldId id="378" r:id="rId11"/>
    <p:sldId id="379" r:id="rId12"/>
    <p:sldId id="380" r:id="rId13"/>
    <p:sldId id="381" r:id="rId14"/>
    <p:sldId id="344" r:id="rId15"/>
    <p:sldId id="382" r:id="rId16"/>
    <p:sldId id="383" r:id="rId17"/>
    <p:sldId id="384" r:id="rId18"/>
    <p:sldId id="345" r:id="rId19"/>
    <p:sldId id="385" r:id="rId20"/>
    <p:sldId id="386" r:id="rId21"/>
    <p:sldId id="387" r:id="rId22"/>
    <p:sldId id="331" r:id="rId23"/>
    <p:sldId id="364" r:id="rId24"/>
    <p:sldId id="388" r:id="rId25"/>
    <p:sldId id="365" r:id="rId26"/>
    <p:sldId id="389" r:id="rId27"/>
    <p:sldId id="390" r:id="rId28"/>
    <p:sldId id="391" r:id="rId29"/>
    <p:sldId id="392" r:id="rId30"/>
    <p:sldId id="393" r:id="rId31"/>
    <p:sldId id="366" r:id="rId32"/>
    <p:sldId id="394" r:id="rId33"/>
    <p:sldId id="395" r:id="rId34"/>
    <p:sldId id="396" r:id="rId35"/>
    <p:sldId id="397" r:id="rId36"/>
    <p:sldId id="398" r:id="rId37"/>
    <p:sldId id="399" r:id="rId38"/>
    <p:sldId id="400" r:id="rId39"/>
    <p:sldId id="402" r:id="rId40"/>
    <p:sldId id="403" r:id="rId41"/>
    <p:sldId id="404" r:id="rId42"/>
    <p:sldId id="405" r:id="rId43"/>
    <p:sldId id="406" r:id="rId44"/>
    <p:sldId id="407" r:id="rId45"/>
    <p:sldId id="367" r:id="rId46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6587" autoAdjust="0"/>
  </p:normalViewPr>
  <p:slideViewPr>
    <p:cSldViewPr snapToGrid="0">
      <p:cViewPr varScale="1">
        <p:scale>
          <a:sx n="76" d="100"/>
          <a:sy n="76" d="100"/>
        </p:scale>
        <p:origin x="-17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03FE0-CDD5-4CC6-949B-8927A61CA56B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5865F-B3E2-415A-9F19-100E3F7B58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29995" y="195580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第一单元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175" y="1106805"/>
            <a:ext cx="6851650" cy="5487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18285" y="1089025"/>
            <a:ext cx="663003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5.第三节诗的感情色彩发生了怎样的变化？诗人是用哪些意象表达这种感情的？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76730" y="2299970"/>
            <a:ext cx="5894070" cy="248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第三节诗中的感情色彩由悲哀愁苦变为欣喜亢奋。诗人用的意象有“簇新的理想”“古莲的胚芽”“挂着眼泪的笑涡”“新刷出的雪白的起跑线”“绯红的黎明”等，这显示出祖国摆脱束缚，蒸蒸日上的状态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12290" y="1208405"/>
            <a:ext cx="585724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6.全诗四节，每节的结束都有一个“祖国啊”，这用的是什么手法？有什么好处？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22475" y="3105150"/>
            <a:ext cx="568706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反复。形成回环往复，达到抒发强烈感情的效果。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79270" y="685800"/>
            <a:ext cx="618299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7.在这首诗中，诗人抒发了对祖国怎样的感情？这种感情又是通过哪些事物来表现的？这些事物有什么特点？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46275" y="2571750"/>
            <a:ext cx="5894070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诗人抒发了与祖国血肉相连、荣辱与共的感情，表达了强烈的爱国之情和历史责任感。诗人通过一些具体事物来表现这种情感，如“老水车”“矿灯”“稻穗”“路基”“驳船”等，象征着祖国饱经风雨而依然具有顽强活力的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4715" y="16129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课内精读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36800" y="1245870"/>
            <a:ext cx="731710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我是你河边上破旧的老水车，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数百年来纺着疲惫的歌；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我是你额上熏黑的矿灯，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照你在历史的隧洞里蜗行摸索；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我是干瘪的稻穗；是失修的路基；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是淤滩上的驳船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把纤绳深深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勒进你的肩膊；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——祖国啊！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91410" y="843280"/>
            <a:ext cx="4628515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我是贫穷，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我是悲哀。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我是你祖祖辈辈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痛苦的希望啊，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是“飞天”袖间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千百年未落到地面的花朵；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——祖国啊！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91410" y="843280"/>
            <a:ext cx="4628515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我是你簇新的理想，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刚从神话的蛛网里挣脱；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我是你雪被下古莲的胚芽；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我是你挂着眼泪的笑涡；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我是新刷出的雪白的起跑线；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是绯红的黎明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正在喷薄；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——祖国啊！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412365" y="253365"/>
            <a:ext cx="4617720" cy="577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我是你十亿分之一，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是你九百六十万平方的总和；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你以伤痕累累的乳房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喂养了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迷惘的我、深思的我、沸腾的我；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那就从我的血肉之躯上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去取得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你的富饶、你的荣光、你的自由；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——祖国啊，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我亲爱的祖国！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7970" y="738505"/>
            <a:ext cx="676465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1.诗中的“我”就是诗人自己吗?</a:t>
            </a:r>
          </a:p>
          <a:p>
            <a:pPr fontAlgn="auto">
              <a:lnSpc>
                <a:spcPct val="130000"/>
              </a:lnSpc>
            </a:pPr>
            <a:endParaRPr lang="zh-CN" altLang="en-US" sz="2800"/>
          </a:p>
          <a:p>
            <a:pPr fontAlgn="auto">
              <a:lnSpc>
                <a:spcPct val="130000"/>
              </a:lnSpc>
            </a:pPr>
            <a:endParaRPr lang="zh-CN" altLang="en-US" sz="2800"/>
          </a:p>
          <a:p>
            <a:pPr fontAlgn="auto">
              <a:lnSpc>
                <a:spcPct val="130000"/>
              </a:lnSpc>
            </a:pP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2.第一节诗中作者都写了哪些意象?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94840" y="1445260"/>
            <a:ext cx="57232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诗中的“我”不仅仅指诗人自己，也指中国文人群体，乃至华夏儿女，是“小我”与“大我”的融合。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51660" y="3788410"/>
            <a:ext cx="57664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作者写的意象有：老水车、矿灯、稻穗、路基、驳船。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7970" y="1032510"/>
            <a:ext cx="676465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3.诗中“迷惘”“深思”“沸腾”反映了谁的情感历程?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84680" y="2402840"/>
            <a:ext cx="57232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这不仅仅是走过“文革”的青年一代的情感历程，而且也是中华民族心灵历程的高度概括。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00530" y="684530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4.本首诗之所以取得巨大成功的原因有哪些?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11350" y="2000250"/>
            <a:ext cx="59334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原因：一是以“小我”之情反映“大我”之情，感情深刻真挚，将历史的纵深感和现实的超越感合二为一，形成了强大的冲击力。二是诗人继承了中国传统诗歌的抒情手法并发展了它，运用了如象征、隐喻，尤其是新鲜、准确、包容性很强的意象，使表述极具张力，给读者的“再加工”提供了广阔的空间，也使文字所负载的信息更加丰富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59000" y="2550160"/>
            <a:ext cx="5589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latin typeface="方正大标宋简体" panose="03000509000000000000" charset="-122"/>
                <a:ea typeface="方正大标宋简体" panose="03000509000000000000" charset="-122"/>
              </a:rPr>
              <a:t>1 </a:t>
            </a:r>
            <a:r>
              <a:rPr lang="zh-CN" altLang="en-US" sz="3600">
                <a:latin typeface="方正大标宋简体" panose="03000509000000000000" charset="-122"/>
                <a:ea typeface="方正大标宋简体" panose="03000509000000000000" charset="-122"/>
              </a:rPr>
              <a:t>祖国啊，我亲爱的祖国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78940" y="1490345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5.第三节诗主要运用了哪些修辞方法，请指出并具体分析。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84350" y="2925445"/>
            <a:ext cx="5933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比喻，如“我是你簇新的理想”等，形象生动地描摹出新生的充满希望的祖国形象。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4730" y="31369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课外导航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80795" y="1328420"/>
            <a:ext cx="658177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>
                <a:sym typeface="+mn-ea"/>
              </a:rPr>
              <a:t>	</a:t>
            </a:r>
            <a:r>
              <a:rPr lang="zh-CN" altLang="en-US" sz="2800">
                <a:sym typeface="+mn-ea"/>
              </a:rPr>
              <a:t>推荐阅读：《致橡树》——舒婷</a:t>
            </a:r>
          </a:p>
          <a:p>
            <a:pPr algn="l" fontAlgn="auto">
              <a:lnSpc>
                <a:spcPct val="130000"/>
              </a:lnSpc>
            </a:pPr>
            <a:r>
              <a:rPr lang="en-US" altLang="zh-CN" sz="2800">
                <a:sym typeface="+mn-ea"/>
              </a:rPr>
              <a:t>	</a:t>
            </a:r>
            <a:r>
              <a:rPr lang="zh-CN" altLang="en-US" sz="2800">
                <a:sym typeface="+mn-ea"/>
              </a:rPr>
              <a:t>作品介绍：《致橡树》是舒婷创作于1977年3月的爱情诗，是朦胧诗派的代表作之一。作者通过木棉树对橡树的“告白”，来否定世俗的，不平等的爱情观，呼唤自由，平等独立，风雨同舟的爱情观，喊出了爱情中男女平等，心心相印的口号，发出新时代女性的独立宣言，表达对爱情的憧憬与向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6223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中考链接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02995" y="1722120"/>
            <a:ext cx="7763510" cy="449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sz="2600"/>
              <a:t>1.(2018重庆B)  下列句子中加点词语使用不恰当的一项是（      ）</a:t>
            </a:r>
          </a:p>
          <a:p>
            <a:pPr fontAlgn="auto">
              <a:lnSpc>
                <a:spcPct val="110000"/>
              </a:lnSpc>
            </a:pPr>
            <a:r>
              <a:rPr sz="2600"/>
              <a:t>A．现在的年轻人经常熬夜加班，难免会出现生物钟紊乱的情况。</a:t>
            </a:r>
          </a:p>
          <a:p>
            <a:pPr fontAlgn="auto">
              <a:lnSpc>
                <a:spcPct val="110000"/>
              </a:lnSpc>
            </a:pPr>
            <a:r>
              <a:rPr sz="2600"/>
              <a:t>B．胡杨林边的那潭碧水，宛如一颗绿宝石镶嵌在沙漠中心。</a:t>
            </a:r>
          </a:p>
          <a:p>
            <a:pPr fontAlgn="auto">
              <a:lnSpc>
                <a:spcPct val="110000"/>
              </a:lnSpc>
            </a:pPr>
            <a:r>
              <a:rPr sz="2600"/>
              <a:t>C．狂风骤起，深蓝色的海面卷起阵阵巨浪，滔滔不绝地涌向岸边。</a:t>
            </a:r>
          </a:p>
          <a:p>
            <a:pPr fontAlgn="auto">
              <a:lnSpc>
                <a:spcPct val="110000"/>
              </a:lnSpc>
            </a:pPr>
            <a:r>
              <a:rPr sz="2600"/>
              <a:t>D．月下的松树林里不时传来怪鸟的哀啼，令人不寒而栗。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2995" y="107696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积累与运用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40280" y="2192655"/>
            <a:ext cx="1007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9200" y="3310255"/>
            <a:ext cx="676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•    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32980" y="3782695"/>
            <a:ext cx="676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•    •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703820" y="4667250"/>
            <a:ext cx="1162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•    •    •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19200" y="5035550"/>
            <a:ext cx="676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•  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09890" y="5499100"/>
            <a:ext cx="676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•    •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19200" y="5945505"/>
            <a:ext cx="676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•    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  <p:bldP spid="14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64310" y="174625"/>
            <a:ext cx="6771640" cy="680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2.(2018永州) 将下列句子依次填入横线上，衔接最恰当的一项是（       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  </a:t>
            </a:r>
            <a:r>
              <a:rPr lang="en-US" altLang="zh-CN" sz="2800"/>
              <a:t>	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几番秋雨之后，</a:t>
            </a:r>
            <a:r>
              <a:rPr lang="zh-CN" altLang="en-US"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；早凋的梧楸，</a:t>
            </a:r>
            <a:r>
              <a:rPr lang="zh-CN" altLang="en-US"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；金黄色的晓霞，</a:t>
            </a:r>
            <a:r>
              <a:rPr lang="zh-CN" altLang="en-US"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；泼靛的波面，</a:t>
            </a:r>
            <a:r>
              <a:rPr lang="zh-CN" altLang="en-US"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①从杈枒树隙里，深入溪中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②溪水长了几篙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③便泛出彩虹似的光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④飞尽了翠叶 </a:t>
            </a:r>
            <a:endParaRPr lang="zh-CN" altLang="en-US" sz="2800"/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A．②④①③      B．①③④②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C．①④③②      D．②④③①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78120" y="865505"/>
            <a:ext cx="1007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9080" y="1191260"/>
            <a:ext cx="638619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>
                <a:sym typeface="+mn-ea"/>
              </a:rPr>
              <a:t>3.(2018莱芜) 综合性学习。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>
                <a:sym typeface="+mn-ea"/>
              </a:rPr>
              <a:t>	</a:t>
            </a:r>
            <a:r>
              <a:rPr lang="zh-CN" altLang="en-US" sz="2800">
                <a:sym typeface="+mn-ea"/>
              </a:rPr>
              <a:t>无数英雄先烈是我们民族的脊梁，是我们不断开拓前进的勇气和力量所在，近期，某学校举办向英雄致敬活动，请你参与并完成下列任务。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9080" y="1191260"/>
            <a:ext cx="660400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>
                <a:sym typeface="+mn-ea"/>
              </a:rPr>
              <a:t>	</a:t>
            </a:r>
            <a:r>
              <a:rPr lang="zh-CN" altLang="en-US" sz="2800">
                <a:sym typeface="+mn-ea"/>
              </a:rPr>
              <a:t>材料一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黄旭华，“中国核潜艇之父”，30多年中，父母和8个兄弟姐妹都不知道他搞核潜艇，他带领团队研制出我国第一艘核潜艇。他亲自下潜300米，是世界上核潜艇总设计师亲自下水做深潜试验的第一人，为我国核潜艇事业的发展做出了重要贡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9080" y="1191260"/>
            <a:ext cx="660400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sym typeface="+mn-ea"/>
              </a:rPr>
              <a:t>	</a:t>
            </a:r>
            <a:r>
              <a:rPr sz="2800">
                <a:sym typeface="+mn-ea"/>
              </a:rPr>
              <a:t>材料二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廖俊波是一位扎根基层的县委书记，勤勉敬业、忘我工作，为群众做好事、办实事、解难事，三年多时间，政和县贫困人口减少了3万多人，脱贫率达69.1%，向我们展示了“一线总指挥”的时代情怀，是新时代的“铁人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9080" y="1191260"/>
            <a:ext cx="660400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sym typeface="+mn-ea"/>
              </a:rPr>
              <a:t>	</a:t>
            </a:r>
            <a:r>
              <a:rPr sz="2800">
                <a:sym typeface="+mn-ea"/>
              </a:rPr>
              <a:t>材料三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2013年5月，孙杰通过微博账号“作业本”发文：“由于邱少云趴在火堆里一动不动，最终食客们拒绝为半面熟买单，他们纷纷表示还是赖宁的烤肉较好。”(这种言论一经发出，立即受到网友们的谴责)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78940" y="1490345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）根据材料一、二，概括两位英雄的特点。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91360" y="2838450"/>
            <a:ext cx="59334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默默无闻、埋头苦干；以身作则、忠心报国；勤勉敬业、扎根基层、心系人民、无私奉献。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11960" y="1261745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sz="2800"/>
              <a:t>结合上述三则材料，说说我们应该怎样向英雄学习。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45970" y="2472690"/>
            <a:ext cx="59334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对中华民族的英雄，要心怀崇敬、讴歌英雄，从英雄身上获取前行的力量，让英雄精神代代相传；绝不诋毁英雄人物，不做亵渎英雄的事情。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10604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课文助读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23010" y="2005965"/>
            <a:ext cx="669861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/>
              <a:t>	</a:t>
            </a:r>
            <a:r>
              <a:rPr lang="zh-CN" altLang="en-US" sz="2800"/>
              <a:t>舒婷，著有诗集《</a:t>
            </a:r>
            <a:r>
              <a:rPr lang="zh-CN" altLang="en-US" sz="2800" u="sng"/>
              <a:t>                </a:t>
            </a:r>
            <a:r>
              <a:rPr lang="zh-CN" altLang="en-US" sz="2800"/>
              <a:t>》《会唱歌的鸢尾花》《舒婷顾城抒情诗选》，散文集《心烟》。她的诗被译成多国文字，介绍到德国、法国、美国、荷兰、日本、意大利、印度等国家。是新时期以来，最受青年欢迎的诗人。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23010" y="118554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走近作者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46675" y="2127885"/>
            <a:ext cx="1235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双桅船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07440" y="948690"/>
            <a:ext cx="776351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（重庆一中中考模拟）</a:t>
            </a:r>
          </a:p>
          <a:p>
            <a:pPr algn="ctr" fontAlgn="auto">
              <a:lnSpc>
                <a:spcPct val="130000"/>
              </a:lnSpc>
            </a:pPr>
            <a:r>
              <a:rPr sz="2800">
                <a:latin typeface="黑体" panose="02010609060101010101" charset="-122"/>
                <a:ea typeface="黑体" panose="02010609060101010101" charset="-122"/>
              </a:rPr>
              <a:t>尘埃深处是繁花</a:t>
            </a:r>
            <a:r>
              <a:rPr sz="2800"/>
              <a:t>	</a:t>
            </a:r>
          </a:p>
          <a:p>
            <a:pPr algn="ctr" fontAlgn="auto">
              <a:lnSpc>
                <a:spcPct val="130000"/>
              </a:lnSpc>
            </a:pPr>
            <a:r>
              <a:rPr sz="2800"/>
              <a:t>七夕草</a:t>
            </a:r>
          </a:p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①她叫乔，认识她，是在去年夏天。</a:t>
            </a:r>
          </a:p>
          <a:p>
            <a:pPr fontAlgn="auto">
              <a:lnSpc>
                <a:spcPct val="13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那天交完班，我刚从一间病房走出来，就看见候诊区坐着一位白皙如莲的女子，姣好的面容，优雅得体的举止，她正在回答医生的问话。我走过去的时候，再次被她的美吸引，于是，我多看了一眼，正好她也回过头看我，她的双眸澄澈纯净，如一汪清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7440" y="18097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现代文阅读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09650" y="445135"/>
            <a:ext cx="7545705" cy="581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③做了相关检查，她住院了，VIP病房，她说常常失眠，有时候头晕，天旋地转。医生下了医嘱，输液体的时候，她已经躺在病床上，一边撒娇，一边和母亲说笑。</a:t>
            </a:r>
          </a:p>
          <a:p>
            <a:pPr fontAlgn="auto">
              <a:lnSpc>
                <a:spcPct val="130000"/>
              </a:lnSpc>
            </a:pP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④中午时分，液体还没有输完，有人送饭来，是她的父亲，一家人在病房里共进午餐，吃穿用度尽显阔绰。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⑤因为病房里的很多病人，都是面色苍白，一副病怏怏的神态，而她却不同，除了输液体的时候睡着，但凡醒的时候，神清气爽，神采奕奕，妆容精致。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09650" y="263525"/>
            <a:ext cx="7545705" cy="633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⑥爱咬舌根的同事说，她命好，人长得漂亮，家世背景又好，语气里带着羡慕和嫉妒，谁说不是呢，她的确是个公主。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再后来，知道了她的隐私，在某艺术学校当钢琴老师，收入丰厚，单身贵族。科里的护士姐妹们越发羡慕嫉妒恨，而我也是其中一个。每逢进病房看见她，内心除了被她身上散发的气质吸引外，更多的是嫉妒，她有姣好的面容，婀娜多姿，有很好的工作，有富裕的家庭，爱她的父母，一个女孩子该有的她都有了，而我，除了自食其力，勉强养活自己的工作，在单亲家庭长大，有一个嗜酒如命的父亲，再无其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09650" y="263525"/>
            <a:ext cx="7545705" cy="529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⑧攀比得越多，越自卑，那些日子，科室里的小姐妹们总是格外关注她。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⑨有一天，我上夜班，夜间巡视病房，大概12点了，她的病房里还亮着灯，我推门进去，我看见的场面，让我大吃一惊。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⑩乔没有睡，她正坐在床沿上，手里拿着一条假肢，正往墙角放，我看见她的右膝盖之下是空的，看见我一脸的震惊，她下意识地用被子盖住自己，一脸歉意地笑笑，而我，尴尬至极，不知道说什么好，竟呆呆地站在那里好几秒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24170" y="4736465"/>
            <a:ext cx="7099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ym typeface="+mn-ea"/>
              </a:rPr>
              <a:t>•    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09650" y="263525"/>
            <a:ext cx="7545705" cy="529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⑪还是乔先说话，打破了僵局，“吓着你了吧，平时我请假回家，除了主管医生，没人知道我的秘密，明天要做一项检查，我怕来不及，就住在医院里，被你看见了。”她说完，还是笑着，反而是我，像做错事的孩子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⑫我胡乱说了几句，赶紧出来，内心汹涌澎湃，怎么会这样呢，她明明是个完美无瑕的公主？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⑬过了半个小时，竟不知不觉又来到她的病房，她还没睡，她说，睡前看了会儿书，睡不着了，她居然问我，能不能陪她聊一会儿。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09650" y="263525"/>
            <a:ext cx="7545705" cy="633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⑭于是，坐在床前。与其说是聊天，不如说，是她为我刚才的震惊，做一些解释。她说，很少有人知道，有关假肢的秘密，而我是很少人里的一个。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⑮她从小学跳舞，梦想长大做一位舞蹈家。可是，上初中后，在一次意外触电后，一条腿被截肢，那年才十三岁的她，遭受了这么大的打击，别说是梦想，好几次，她都想自杀。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⑯那是最后一次，她喝了家里的杀虫药，被父母送到医院，洗胃，住院，出院后，经常手抖。她的母亲多方打听到一位老中医医术高明，于是，带她去看，说明病史后，老中医什么都没说，只是揭开自己的白大褂，她看见，他只有一条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31240" y="405130"/>
            <a:ext cx="7545705" cy="4771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⑰他说，人活着，不是靠双腿，靠的是一颗完整的心，我只有一条腿，活得好好的，你还比我多半条腿呢，怕什么？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⑱从那以后，她常常去老中医那里，不是看病，而是疗心。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⑲再后来，父母给她装了假肢，搬了家，学了钢琴，当了钢琴老师，成了现在的自己。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⑳说完，她淡淡地笑，而我，似乎看见另外一个不一样的她，在我眼前，诉说别人的故事。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44595" y="4420235"/>
            <a:ext cx="2516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   </a:t>
            </a:r>
            <a:r>
              <a:rPr lang="zh-CN" altLang="en-US">
                <a:sym typeface="+mn-ea"/>
              </a:rPr>
              <a:t>•    •    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09650" y="263525"/>
            <a:ext cx="7545705" cy="529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是啊，如果不是偶然看见，在我心里，在我眼里，她依旧是那个只会撒娇、娇弱漂亮的公主，而此刻，我似乎看见，那些她曾经受过的伤害和遭遇，凝聚成一股钢铁般的力量，让她坚强。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再后来，她睡了。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我走在走廊的尽头，心绪难平。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我看见天边有一颗星星，异常耀眼，它像天空的眼睛，注视着大地，带给深沉无助的黑夜，一方光亮，也给黑夜里迷路的人们，一抹希望。</a:t>
            </a:r>
          </a:p>
          <a:p>
            <a:pPr fontAlgn="auto">
              <a:lnSpc>
                <a:spcPct val="130000"/>
              </a:lnSpc>
            </a:pP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慢慢地，我看见天边泛着鱼肚白，黎明来了。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850" y="419100"/>
            <a:ext cx="358140" cy="343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855" y="2406015"/>
            <a:ext cx="445135" cy="445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305" y="2995930"/>
            <a:ext cx="400685" cy="415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0850" y="3531235"/>
            <a:ext cx="358140" cy="281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3845" y="5111750"/>
            <a:ext cx="351790" cy="315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49425" y="1232535"/>
            <a:ext cx="6044565" cy="3211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那一刻，内心的迷茫，似乎慢慢退却，一点点被一束光照亮，所有难以启齿的磨难和曾经以为的绝望，慢慢变成了希冀。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是的，繁华尽头有悲凉，尘埃深处是繁花。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445" y="1379855"/>
            <a:ext cx="3683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080" y="3441700"/>
            <a:ext cx="367665" cy="38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26565" y="488950"/>
            <a:ext cx="614426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4.第⑩段“乔没有睡……而我，尴尬至极，不知道说什么好，竟呆呆地站在那里好几秒”一句中，“尴尬”一词有什么含义和作用？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26565" y="2895600"/>
            <a:ext cx="59334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“尴尬”的本义是神情态度不自然。在这里是指“我”无意中发现了乔的隐私（右膝盖之下是空的或者是发现了假肢），感觉自己对乔的自尊造成伤害后内心的不自然，表现了我对乔的歉意以及不知道该怎么办的心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49680" y="1490345"/>
            <a:ext cx="664400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《祖国啊，我亲爱的祖国》获1981年全国优秀诗歌奖。旨在表达诗人对祖国的一种深情。与以往同类的诗作比较，它具有鲜明的时代特征与个性特色——既有当代青年那迷惘的痛苦与欢欣的希望，又有女儿对祖国母亲的不满与献身的真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85215" y="53975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写作背景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055370"/>
            <a:ext cx="614426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5.第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⑳</a:t>
            </a:r>
            <a:r>
              <a:rPr sz="2800"/>
              <a:t>段“说完，她淡淡地笑，而我，似乎看见另外一个不一样的她，在我眼前，诉说别人的故事”，这句话中的“淡淡地笑”对描写乔有什么作用？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499870" y="3462020"/>
            <a:ext cx="61436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“淡淡地笑”运用了神态描写，写出了乔面对生活的困境和磨难的轻松平静心理，同时表现了乔的坚强性格、积极乐观的生活态度。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055370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6.联系全文谈谈你对第     段画线句子的理解。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17040" y="2395220"/>
            <a:ext cx="61436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运用比喻修辞，把乔比作天边的一颗星星，她给像“我”一样身处困境中的人带来光亮、希望。表达了“我”对乔的感激、赞美之情。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240" y="1310640"/>
            <a:ext cx="358140" cy="28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055370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7.结合全文谈谈文章最后一个自然段有什么作用？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96085" y="2459990"/>
            <a:ext cx="61436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照应文章标题；总结全文；升华主题，鼓励人们在困境中不要迷茫绝望，要以积极乐观的心态，努力战胜自我，相信风雨过后一定会有彩虹。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97660" y="1273175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8.结合文章中心，联系自己生活实际，谈谈你的感悟。（80字以内）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06880" y="2720975"/>
            <a:ext cx="61436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提示：结合文章中心，表达自己的观点（面对困境、挫折应有的态度）；联系恰当的生活实际并简析即可。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0130" y="61722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片段练习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37030" y="2099945"/>
            <a:ext cx="615251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请你写一首小诗，抒发对祖国的热爱之情。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12850" y="1751330"/>
            <a:ext cx="732790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《祖国啊，我亲爱的祖国》这是一首深情的爱国之歌，诗中将个体的自我放在祖国的大形象里，并承担起使祖国繁荣富强的重任，表达了</a:t>
            </a:r>
            <a:r>
              <a:rPr sz="2800" u="sng"/>
              <a:t>                                                                    </a:t>
            </a:r>
            <a:r>
              <a:rPr sz="2800"/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62990" y="75819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主要内容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34285" y="3523615"/>
            <a:ext cx="5578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强烈的爱国之情和深沉的历史责任感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3300" y="43180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基础过关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86535" y="1381125"/>
            <a:ext cx="541210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1.写一写，背一背。</a:t>
            </a:r>
          </a:p>
          <a:p>
            <a:pPr algn="ctr" fontAlgn="auto">
              <a:lnSpc>
                <a:spcPct val="130000"/>
              </a:lnSpc>
            </a:pPr>
            <a:r>
              <a:rPr sz="2800"/>
              <a:t>国家兴亡，匹夫有责。</a:t>
            </a:r>
          </a:p>
          <a:p>
            <a:pPr algn="r" fontAlgn="auto">
              <a:lnSpc>
                <a:spcPct val="130000"/>
              </a:lnSpc>
            </a:pPr>
            <a:r>
              <a:rPr sz="2800"/>
              <a:t>(顾炎武《日知录·正始》)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0405" y="3216910"/>
            <a:ext cx="4444365" cy="210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16075" y="367030"/>
            <a:ext cx="710946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2.为加点的字注音，并在横线上将该词语抄写一遍。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干瘪（         ）</a:t>
            </a:r>
            <a:r>
              <a:rPr lang="zh-CN" altLang="en-US" sz="2800" u="sng"/>
              <a:t>                  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驳船</a:t>
            </a:r>
            <a:r>
              <a:rPr lang="zh-CN" altLang="en-US" sz="2800">
                <a:sym typeface="+mn-ea"/>
              </a:rPr>
              <a:t>（         ）</a:t>
            </a:r>
            <a:r>
              <a:rPr lang="zh-CN" altLang="en-US" sz="2800"/>
              <a:t>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蜗行</a:t>
            </a:r>
            <a:r>
              <a:rPr lang="zh-CN" altLang="en-US" sz="2800">
                <a:sym typeface="+mn-ea"/>
              </a:rPr>
              <a:t>（         ）</a:t>
            </a:r>
            <a:r>
              <a:rPr lang="zh-CN" altLang="en-US" sz="2800"/>
              <a:t>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胚芽</a:t>
            </a:r>
            <a:r>
              <a:rPr lang="zh-CN" altLang="en-US" sz="2800">
                <a:sym typeface="+mn-ea"/>
              </a:rPr>
              <a:t>（         ）</a:t>
            </a:r>
            <a:r>
              <a:rPr lang="zh-CN" altLang="en-US" sz="2800"/>
              <a:t>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迷惘</a:t>
            </a:r>
            <a:r>
              <a:rPr lang="zh-CN" altLang="en-US" sz="2800">
                <a:sym typeface="+mn-ea"/>
              </a:rPr>
              <a:t>（         ）</a:t>
            </a:r>
            <a:r>
              <a:rPr lang="zh-CN" altLang="en-US" sz="2800"/>
              <a:t>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隧洞</a:t>
            </a:r>
            <a:r>
              <a:rPr lang="zh-CN" altLang="en-US" sz="2800">
                <a:sym typeface="+mn-ea"/>
              </a:rPr>
              <a:t>（         ）</a:t>
            </a:r>
            <a:r>
              <a:rPr lang="zh-CN" altLang="en-US" sz="2800"/>
              <a:t>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纤绳</a:t>
            </a:r>
            <a:r>
              <a:rPr lang="zh-CN" altLang="en-US" sz="2800">
                <a:sym typeface="+mn-ea"/>
              </a:rPr>
              <a:t>（         ）</a:t>
            </a:r>
            <a:r>
              <a:rPr lang="zh-CN" altLang="en-US" sz="2800"/>
              <a:t> 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淤滩</a:t>
            </a:r>
            <a:r>
              <a:rPr lang="zh-CN" altLang="en-US" sz="2800">
                <a:sym typeface="+mn-ea"/>
              </a:rPr>
              <a:t>（         ）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168525" y="18808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41805" y="239268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41805" y="293814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41805" y="359283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68525" y="404622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72105" y="1551305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biě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41805" y="463423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741805" y="514413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741805" y="575437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4015740" y="1880870"/>
            <a:ext cx="11214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015740" y="3592830"/>
            <a:ext cx="11214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015740" y="4137025"/>
            <a:ext cx="11214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015740" y="4735830"/>
            <a:ext cx="11214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015740" y="5328285"/>
            <a:ext cx="11214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015740" y="5856605"/>
            <a:ext cx="11214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4015740" y="2464435"/>
            <a:ext cx="11214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4015740" y="3122295"/>
            <a:ext cx="11214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2872105" y="2124710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bó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872105" y="2661920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wō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872105" y="3223895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pēi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806065" y="3785235"/>
            <a:ext cx="963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wǎng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2872105" y="4345940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suì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2806065" y="4867910"/>
            <a:ext cx="821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qiàn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2806065" y="5512435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yū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4119880" y="1551305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干瘪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4119880" y="2124710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驳船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4119880" y="2760980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蜗行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4119880" y="3223895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胚芽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4119880" y="3684270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 迷惘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4015740" y="4345940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隧洞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4015740" y="4867910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 纤绳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4119880" y="5512435"/>
            <a:ext cx="101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淤滩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  <p:bldP spid="5" grpId="0"/>
      <p:bldP spid="10" grpId="0"/>
      <p:bldP spid="11" grpId="0"/>
      <p:bldP spid="14" grpId="0"/>
      <p:bldP spid="24" grpId="0"/>
      <p:bldP spid="25" grpId="0"/>
      <p:bldP spid="26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9080" y="860425"/>
            <a:ext cx="710946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3.根据解释从课文中找出相对应的词语。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（1）非常疲乏。（         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（2）极新（多指服装）。</a:t>
            </a:r>
            <a:r>
              <a:rPr lang="zh-CN" altLang="en-US" sz="2800">
                <a:sym typeface="+mn-ea"/>
              </a:rPr>
              <a:t>（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（3）由于分辨不清而感到不知怎么办。</a:t>
            </a:r>
            <a:r>
              <a:rPr lang="zh-CN" altLang="en-US" sz="2800">
                <a:sym typeface="+mn-ea"/>
              </a:rPr>
              <a:t>（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（4）鲜红。</a:t>
            </a:r>
            <a:r>
              <a:rPr lang="zh-CN" altLang="en-US" sz="2800">
                <a:sym typeface="+mn-ea"/>
              </a:rPr>
              <a:t>（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（5）形容水或太阳涌起、上升的样子。</a:t>
            </a:r>
            <a:r>
              <a:rPr lang="zh-CN" altLang="en-US" sz="2800">
                <a:sym typeface="+mn-ea"/>
              </a:rPr>
              <a:t>（             ）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4766310" y="1518285"/>
            <a:ext cx="1007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疲惫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92520" y="2044065"/>
            <a:ext cx="1181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簇新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07565" y="3190875"/>
            <a:ext cx="985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迷惘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50995" y="3762375"/>
            <a:ext cx="920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绯红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07565" y="4871720"/>
            <a:ext cx="1007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喷薄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76680" y="1034415"/>
            <a:ext cx="6630035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30000"/>
              </a:lnSpc>
            </a:pPr>
            <a:r>
              <a:rPr lang="zh-CN" altLang="en-US" sz="2800"/>
              <a:t>4.下列诗句，朗读节奏标示有误的一项是（   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A.我／是你河边上／破旧的老水车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B.照你／在历史的隧洞里／蜗行摸索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C.我／是新刷出的／雪白的／起跑线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D.是“飞天”袖间／千百年未落到／地面的花朵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71690" y="1703070"/>
            <a:ext cx="1007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1869</Words>
  <Application>WPS 演示</Application>
  <PresentationFormat>全屏显示(4:3)</PresentationFormat>
  <Paragraphs>199</Paragraphs>
  <Slides>44</Slides>
  <Notes>37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2018-03-16T10:25:00Z</dcterms:created>
  <dcterms:modified xsi:type="dcterms:W3CDTF">2019-01-23T06:32:28Z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