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476" r:id="rId3"/>
    <p:sldId id="474" r:id="rId5"/>
    <p:sldId id="475" r:id="rId6"/>
    <p:sldId id="484" r:id="rId7"/>
    <p:sldId id="493" r:id="rId8"/>
    <p:sldId id="494" r:id="rId9"/>
    <p:sldId id="495" r:id="rId10"/>
    <p:sldId id="496" r:id="rId11"/>
    <p:sldId id="497" r:id="rId12"/>
    <p:sldId id="498" r:id="rId13"/>
    <p:sldId id="499" r:id="rId14"/>
    <p:sldId id="500" r:id="rId15"/>
    <p:sldId id="501" r:id="rId16"/>
    <p:sldId id="506" r:id="rId17"/>
    <p:sldId id="482" r:id="rId18"/>
    <p:sldId id="473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8A54"/>
    <a:srgbClr val="E97C6D"/>
    <a:srgbClr val="F56161"/>
    <a:srgbClr val="E37373"/>
    <a:srgbClr val="CE8C89"/>
    <a:srgbClr val="FDFFF7"/>
    <a:srgbClr val="DC907B"/>
    <a:srgbClr val="E86F6F"/>
    <a:srgbClr val="E48072"/>
    <a:srgbClr val="F0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00" y="-804"/>
      </p:cViewPr>
      <p:guideLst>
        <p:guide orient="horz" pos="656"/>
        <p:guide orient="horz" pos="2021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2585A-863D-4499-9975-7664121E1F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777E2-C7A8-4780-AAF0-D648D1421D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3.jpe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.png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ooopen_sy_239231994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9144000" cy="514398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21744" y="948214"/>
            <a:ext cx="4100036" cy="2007394"/>
          </a:xfrm>
          <a:prstGeom prst="rect">
            <a:avLst/>
          </a:prstGeom>
          <a:solidFill>
            <a:srgbClr val="948A54">
              <a:alpha val="50196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习 作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学写倡议书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423" y="194310"/>
            <a:ext cx="8549164" cy="4632960"/>
          </a:xfrm>
          <a:prstGeom prst="rect">
            <a:avLst/>
          </a:prstGeom>
          <a:noFill/>
          <a:ln w="349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93734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2179" y="909162"/>
            <a:ext cx="8579644" cy="23941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tabLst>
                <a:tab pos="4566285" algn="l"/>
              </a:tabLst>
            </a:pPr>
            <a:r>
              <a:rPr lang="en-US" sz="21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我们小学生是祖国的未来和希望，是最具科技意识和创新能力的一代，如果我们在上网时不加以抵制不良信息、不能够做到文明上网、健康上网，就会对在网络环境中成长的我们这一代学生产生极其不利的影响。 　　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tabLst>
                <a:tab pos="4566285" algn="l"/>
              </a:tabLst>
            </a:pP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2100" b="1" dirty="0" err="1">
                <a:latin typeface="楷体" panose="02010609060101010101" charset="-122"/>
                <a:ea typeface="楷体" panose="02010609060101010101" charset="-122"/>
              </a:rPr>
              <a:t>为此，我们向全校小学生发出“文明上网、健康上网，做网络时代好公民”的倡议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92091" y="3353276"/>
            <a:ext cx="6159818" cy="1016318"/>
            <a:chOff x="3133" y="6915"/>
            <a:chExt cx="12934" cy="2134"/>
          </a:xfrm>
        </p:grpSpPr>
        <p:sp>
          <p:nvSpPr>
            <p:cNvPr id="2" name="矩形 1"/>
            <p:cNvSpPr/>
            <p:nvPr/>
          </p:nvSpPr>
          <p:spPr>
            <a:xfrm>
              <a:off x="3133" y="6915"/>
              <a:ext cx="12934" cy="213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76" y="7057"/>
              <a:ext cx="12249" cy="1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400" b="1" dirty="0">
                  <a:latin typeface="+mn-ea"/>
                  <a:cs typeface="+mn-ea"/>
                  <a:sym typeface="+mn-ea"/>
                </a:rPr>
                <a:t>从“未来”和“希望”的角度，</a:t>
              </a:r>
              <a:endParaRPr lang="zh-CN" altLang="en-US" sz="2400" b="1" dirty="0">
                <a:latin typeface="+mn-ea"/>
                <a:cs typeface="+mn-ea"/>
                <a:sym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400" b="1" dirty="0">
                  <a:latin typeface="+mn-ea"/>
                  <a:cs typeface="+mn-ea"/>
                  <a:sym typeface="+mn-ea"/>
                </a:rPr>
                <a:t>阐述小学生如果不健康上网会产生的后果。</a:t>
              </a:r>
              <a:endParaRPr lang="zh-CN" altLang="en-US" sz="2400" b="1" dirty="0">
                <a:latin typeface="+mn-ea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100189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2416" y="909161"/>
            <a:ext cx="4432935" cy="34270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en-US" sz="21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sz="2100" b="1" dirty="0" err="1">
                <a:latin typeface="楷体" panose="02010609060101010101" charset="-122"/>
                <a:ea typeface="楷体" panose="02010609060101010101" charset="-122"/>
              </a:rPr>
              <a:t>一、要认真学习、贯彻和践行以“八荣八耻”为主要内容的社会主义荣辱观，坚持文明上网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。 　　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sz="2100" b="1" dirty="0" err="1">
                <a:latin typeface="楷体" panose="02010609060101010101" charset="-122"/>
                <a:ea typeface="楷体" panose="02010609060101010101" charset="-122"/>
              </a:rPr>
              <a:t>二、互联网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为崇尚科学知识，传播先进文化，塑造美好心灵，弘扬社会正气的主阵地，小学生有责任和义务来共同营造积极向上、和谐文明的网上舆论氛围。 　　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213d067c6c34f763762a8ba00d2326de"/>
          <p:cNvPicPr>
            <a:picLocks noChangeAspect="1"/>
          </p:cNvPicPr>
          <p:nvPr/>
        </p:nvPicPr>
        <p:blipFill>
          <a:blip r:embed="rId2">
            <a:clrChange>
              <a:clrFrom>
                <a:srgbClr val="A5DFF5">
                  <a:alpha val="100000"/>
                </a:srgbClr>
              </a:clrFrom>
              <a:clrTo>
                <a:srgbClr val="A5DF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9662" y="1240394"/>
            <a:ext cx="3913823" cy="2764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95348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904" y="1068229"/>
            <a:ext cx="8398193" cy="300704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21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三、从自身做起，在主观思想上建立一道防线，抵制网络上反动、腐朽、不健康的内容对自己精神上的侵蚀，树立与之斗争的信念与决心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 　　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四、广大小学生上网要做到“三不”和“三上”，即：不进营业性网吧；不进垃圾网站；不沉迷于网络游戏；健康上网，把网络作为获取知识的园地；文明上网，正确处理上网与学习的关系；绿色上网，熟悉上网的安全通道。 　　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6" name="图片 35" descr="e35d049084dd72f8f31fd0ce375d788e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23" t="45783" r="28718" b="16572"/>
          <a:stretch>
            <a:fillRect/>
          </a:stretch>
        </p:blipFill>
        <p:spPr>
          <a:xfrm>
            <a:off x="7542371" y="3769995"/>
            <a:ext cx="1228725" cy="658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98575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0995" y="1667827"/>
            <a:ext cx="4534376" cy="1594009"/>
            <a:chOff x="1200" y="1786"/>
            <a:chExt cx="9521" cy="3347"/>
          </a:xfrm>
        </p:grpSpPr>
        <p:sp>
          <p:nvSpPr>
            <p:cNvPr id="2" name="矩形 1"/>
            <p:cNvSpPr/>
            <p:nvPr/>
          </p:nvSpPr>
          <p:spPr>
            <a:xfrm>
              <a:off x="1200" y="1786"/>
              <a:ext cx="9521" cy="334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25" y="1993"/>
              <a:ext cx="8671" cy="2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n-ea"/>
                  <a:cs typeface="+mn-ea"/>
                  <a:sym typeface="+mn-ea"/>
                </a:rPr>
                <a:t>采用分条述说的方法提出倡议，使所提倡议条理清楚，</a:t>
              </a:r>
              <a:endParaRPr lang="zh-CN" altLang="en-US" sz="2400" b="1" dirty="0">
                <a:latin typeface="+mn-ea"/>
                <a:cs typeface="+mn-ea"/>
                <a:sym typeface="+mn-ea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n-ea"/>
                  <a:cs typeface="+mn-ea"/>
                  <a:sym typeface="+mn-ea"/>
                </a:rPr>
                <a:t>更具有说服力。</a:t>
              </a:r>
              <a:endParaRPr lang="zh-CN" altLang="en-US" sz="2400" b="1" dirty="0">
                <a:latin typeface="+mn-ea"/>
                <a:cs typeface="+mn-ea"/>
                <a:sym typeface="+mn-ea"/>
              </a:endParaRPr>
            </a:p>
          </p:txBody>
        </p:sp>
      </p:grpSp>
      <p:pic>
        <p:nvPicPr>
          <p:cNvPr id="5" name="图片 4" descr="tim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5377" y="989171"/>
            <a:ext cx="4033838" cy="295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1009958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904" y="859156"/>
            <a:ext cx="8398193" cy="301005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同学们，让我们信守倡议，从现在做起，从自我做起，坚持自尊、自律、自强，努力弘扬网络文明，遵守《全国青少年网络文明公约》，追求健康时尚的网络新生活，为社会的和谐健康发展做出自己的贡献!</a:t>
            </a:r>
            <a:endParaRPr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r">
              <a:lnSpc>
                <a:spcPct val="130000"/>
              </a:lnSpc>
              <a:tabLst>
                <a:tab pos="4566285" algn="l"/>
              </a:tabLst>
            </a:pPr>
            <a:r>
              <a:rPr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</a:t>
            </a:r>
            <a:endParaRPr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r">
              <a:lnSpc>
                <a:spcPct val="130000"/>
              </a:lnSpc>
              <a:tabLst>
                <a:tab pos="4566285" algn="l"/>
              </a:tabLst>
            </a:pPr>
            <a:r>
              <a:rPr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倡议人：李林</a:t>
            </a:r>
            <a:endParaRPr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r">
              <a:lnSpc>
                <a:spcPct val="130000"/>
              </a:lnSpc>
              <a:tabLst>
                <a:tab pos="4566285" algn="l"/>
              </a:tabLst>
            </a:pPr>
            <a:r>
              <a:rPr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2018年3月4日</a:t>
            </a:r>
            <a:endParaRPr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96378" y="3559967"/>
            <a:ext cx="6151721" cy="660559"/>
            <a:chOff x="1228" y="7115"/>
            <a:chExt cx="12917" cy="1387"/>
          </a:xfrm>
        </p:grpSpPr>
        <p:sp>
          <p:nvSpPr>
            <p:cNvPr id="3" name="矩形 2"/>
            <p:cNvSpPr/>
            <p:nvPr/>
          </p:nvSpPr>
          <p:spPr>
            <a:xfrm>
              <a:off x="1228" y="7115"/>
              <a:ext cx="12917" cy="13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26" y="7310"/>
              <a:ext cx="12121" cy="1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zh-CN" altLang="en-US" sz="2400" b="1">
                  <a:latin typeface="+mn-ea"/>
                  <a:cs typeface="+mn-ea"/>
                  <a:sym typeface="+mn-ea"/>
                </a:rPr>
                <a:t>结尾再次提出要求，点明了倡议书的主旨。</a:t>
              </a:r>
              <a:endParaRPr lang="zh-CN" altLang="en-US" sz="2400" b="1">
                <a:latin typeface="+mn-ea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85813" y="542449"/>
            <a:ext cx="1732121" cy="522446"/>
          </a:xfrm>
        </p:spPr>
        <p:txBody>
          <a:bodyPr>
            <a:noAutofit/>
          </a:bodyPr>
          <a:lstStyle/>
          <a:p>
            <a:r>
              <a:rPr lang="zh-CN" altLang="en-US" sz="3000" dirty="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课堂小结</a:t>
            </a:r>
            <a:endParaRPr lang="zh-CN" altLang="en-US" sz="3000" dirty="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e8b24d3b17f6846f0484be95927f3e8a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7165"/>
            <a:ext cx="1064419" cy="1066800"/>
          </a:xfrm>
          <a:prstGeom prst="rect">
            <a:avLst/>
          </a:prstGeom>
        </p:spPr>
      </p:pic>
      <p:pic>
        <p:nvPicPr>
          <p:cNvPr id="25" name="图片 24" descr="5627275244409090409cde2705ba57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">
            <a:off x="654844" y="130969"/>
            <a:ext cx="362426" cy="36433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48202" y="1009650"/>
            <a:ext cx="1607344" cy="0"/>
          </a:xfrm>
          <a:prstGeom prst="line">
            <a:avLst/>
          </a:prstGeom>
          <a:ln w="31750">
            <a:solidFill>
              <a:srgbClr val="E373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07018" y="1150620"/>
            <a:ext cx="352996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tx2">
                    <a:lumMod val="50000"/>
                  </a:schemeClr>
                </a:solidFill>
                <a:latin typeface="+mn-ea"/>
                <a:cs typeface="+mn-ea"/>
                <a:sym typeface="+mn-ea"/>
              </a:rPr>
              <a:t>习 作：学写倡议书</a:t>
            </a:r>
            <a:endParaRPr lang="en-US" altLang="zh-CN" sz="2700" b="1" dirty="0">
              <a:solidFill>
                <a:schemeClr val="tx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29941" y="1844993"/>
            <a:ext cx="6284595" cy="2368391"/>
            <a:chOff x="2976" y="3874"/>
            <a:chExt cx="13196" cy="4973"/>
          </a:xfrm>
        </p:grpSpPr>
        <p:grpSp>
          <p:nvGrpSpPr>
            <p:cNvPr id="14" name="组合 13"/>
            <p:cNvGrpSpPr/>
            <p:nvPr/>
          </p:nvGrpSpPr>
          <p:grpSpPr>
            <a:xfrm>
              <a:off x="2976" y="3874"/>
              <a:ext cx="4477" cy="4973"/>
              <a:chOff x="716" y="3641"/>
              <a:chExt cx="4477" cy="4973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716" y="3641"/>
                <a:ext cx="4294" cy="1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倡议书的格式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752" y="5163"/>
                <a:ext cx="4441" cy="3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1.</a:t>
                </a:r>
                <a:r>
                  <a:rPr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标题</a:t>
                </a:r>
                <a:r>
                  <a:rPr lang="zh-CN" alt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；</a:t>
                </a:r>
                <a:endPara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2.</a:t>
                </a:r>
                <a:r>
                  <a:rPr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称呼</a:t>
                </a:r>
                <a:r>
                  <a:rPr lang="zh-CN" alt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；</a:t>
                </a:r>
                <a:endPara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3.</a:t>
                </a:r>
                <a:r>
                  <a:rPr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倡议的内容</a:t>
                </a:r>
                <a:r>
                  <a:rPr lang="zh-CN" alt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；</a:t>
                </a:r>
                <a:endPara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4.</a:t>
                </a:r>
                <a:r>
                  <a:rPr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署名和日期。</a:t>
                </a:r>
                <a:endParaRPr lang="en-US" altLang="zh-CN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902" y="4829"/>
                <a:ext cx="4108" cy="12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727" y="3894"/>
              <a:ext cx="6445" cy="4325"/>
              <a:chOff x="8845" y="3642"/>
              <a:chExt cx="6445" cy="432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8845" y="3642"/>
                <a:ext cx="4294" cy="1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倡议书的内容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8863" y="5127"/>
                <a:ext cx="6427" cy="2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1.</a:t>
                </a:r>
                <a:r>
                  <a:rPr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指出存在的问题</a:t>
                </a:r>
                <a:r>
                  <a:rPr lang="zh-CN" alt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；</a:t>
                </a:r>
                <a:endPara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2.倡议需要采取的措施</a:t>
                </a:r>
                <a:r>
                  <a:rPr lang="zh-CN" alt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；</a:t>
                </a:r>
                <a:endParaRPr lang="en-US" altLang="zh-CN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3.提出解决问题的建议</a:t>
                </a:r>
                <a:r>
                  <a:rPr lang="zh-CN" altLang="en-US" sz="2100" b="1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。</a:t>
                </a:r>
                <a:endPara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9040" y="4828"/>
                <a:ext cx="4108" cy="12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8" name="图片 17" descr="timg (21)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6050" b="28702"/>
          <a:stretch>
            <a:fillRect/>
          </a:stretch>
        </p:blipFill>
        <p:spPr>
          <a:xfrm>
            <a:off x="6958489" y="0"/>
            <a:ext cx="3086100" cy="1395889"/>
          </a:xfrm>
          <a:prstGeom prst="rect">
            <a:avLst/>
          </a:prstGeom>
        </p:spPr>
      </p:pic>
      <p:pic>
        <p:nvPicPr>
          <p:cNvPr id="17" name="图片 16" descr="tim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" y="3889534"/>
            <a:ext cx="866299" cy="659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526" y="1940719"/>
            <a:ext cx="2677656" cy="83099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5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谢谢观赏</a:t>
            </a:r>
            <a:endParaRPr lang="zh-CN" altLang="en-US" sz="5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>
            <p:custDataLst>
              <p:tags r:id="rId1"/>
            </p:custDataLst>
          </p:nvPr>
        </p:nvSpPr>
        <p:spPr bwMode="auto">
          <a:xfrm>
            <a:off x="824389" y="2051686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graphicFrame>
        <p:nvGraphicFramePr>
          <p:cNvPr id="8" name="对象 7">
            <a:hlinkClick r:id="" action="ppaction://ole?verb=0"/>
          </p:cNvPr>
          <p:cNvGraphicFramePr/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1024" descr="image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任意多边形 11"/>
          <p:cNvSpPr/>
          <p:nvPr>
            <p:custDataLst>
              <p:tags r:id="rId4"/>
            </p:custDataLst>
          </p:nvPr>
        </p:nvSpPr>
        <p:spPr bwMode="auto">
          <a:xfrm>
            <a:off x="824389" y="2930843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778193" y="542449"/>
            <a:ext cx="1732121" cy="522446"/>
          </a:xfrm>
        </p:spPr>
        <p:txBody>
          <a:bodyPr>
            <a:noAutofit/>
          </a:bodyPr>
          <a:lstStyle/>
          <a:p>
            <a:r>
              <a:rPr lang="zh-CN" altLang="en-US" sz="3000" dirty="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教学目标</a:t>
            </a:r>
            <a:endParaRPr lang="zh-CN" altLang="en-US" sz="3000" dirty="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48202" y="1009650"/>
            <a:ext cx="1607344" cy="0"/>
          </a:xfrm>
          <a:prstGeom prst="line">
            <a:avLst/>
          </a:prstGeom>
          <a:ln w="31750">
            <a:solidFill>
              <a:srgbClr val="E373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timg (18)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597"/>
          <a:stretch>
            <a:fillRect/>
          </a:stretch>
        </p:blipFill>
        <p:spPr>
          <a:xfrm>
            <a:off x="60008" y="145732"/>
            <a:ext cx="866775" cy="91916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7306" y="1949767"/>
            <a:ext cx="741997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1.</a:t>
            </a:r>
            <a:r>
              <a:rPr lang="zh-CN" altLang="en-US" sz="2100" dirty="0"/>
              <a:t>知道什么是倡议书，掌握怎样写倡议书，明确倡议书的格式。</a:t>
            </a:r>
            <a:endParaRPr lang="zh-CN" altLang="en-US" sz="21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317308" y="2796064"/>
            <a:ext cx="44591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2.就自己关心的问题，写一份倡议书。</a:t>
            </a:r>
            <a:endParaRPr lang="zh-CN" altLang="en-US" sz="2100" dirty="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3452" y="417195"/>
            <a:ext cx="103046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情境导入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982" y="1099185"/>
            <a:ext cx="8676323" cy="31689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国是一个干旱缺水严重的国家。我国的淡水资源总量为28000亿立方米，占全球水资源的6%，仅次于巴西、俄罗斯和加拿大，名列世界第四位。但是，我国的人均水资源量只有2300立方米，仅为世界平均水平的，是全球人均水资源最贫乏的国家之一。然而，中国又是世界上用水量最多的国家。仅2002年，全国淡水取用量达到5497亿立方米，大约占世界年取用量的13%，是美国1995年淡水供应量4700亿立方米的约1.2倍。</a:t>
            </a:r>
            <a:endParaRPr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" name="图片 6" descr="timg"/>
          <p:cNvPicPr>
            <a:picLocks noChangeAspect="1"/>
          </p:cNvPicPr>
          <p:nvPr/>
        </p:nvPicPr>
        <p:blipFill>
          <a:blip r:embed="rId2" cstate="print"/>
          <a:srcRect l="9066" t="10607" r="8793" b="8384"/>
          <a:stretch>
            <a:fillRect/>
          </a:stretch>
        </p:blipFill>
        <p:spPr>
          <a:xfrm rot="18420000">
            <a:off x="7875270" y="114776"/>
            <a:ext cx="1640205" cy="886778"/>
          </a:xfrm>
          <a:prstGeom prst="rect">
            <a:avLst/>
          </a:prstGeom>
        </p:spPr>
      </p:pic>
      <p:pic>
        <p:nvPicPr>
          <p:cNvPr id="8" name="图片 7" descr="timg"/>
          <p:cNvPicPr>
            <a:picLocks noChangeAspect="1"/>
          </p:cNvPicPr>
          <p:nvPr/>
        </p:nvPicPr>
        <p:blipFill>
          <a:blip r:embed="rId3" cstate="print"/>
          <a:srcRect l="9066" t="10607" r="6146" b="9300"/>
          <a:stretch>
            <a:fillRect/>
          </a:stretch>
        </p:blipFill>
        <p:spPr>
          <a:xfrm rot="3180000" flipH="1">
            <a:off x="-441008" y="4229101"/>
            <a:ext cx="1122998" cy="581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999037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阅读分析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5843" y="798195"/>
            <a:ext cx="3291364" cy="5667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节约用水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倡议书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324" y="1631632"/>
            <a:ext cx="7773353" cy="23288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同学们：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我国是水资源紧缺的国家，爱护水资源是我们每个人的义务。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节约用水不能仅仅是一句口号，我们还要时时刻刻注意。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为此，我们向全校同学发出节约用水的倡议，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让我们从今天起努力做到以下几点：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 rot="13560000">
            <a:off x="7036117" y="-469106"/>
            <a:ext cx="2469833" cy="2815590"/>
            <a:chOff x="0" y="1988"/>
            <a:chExt cx="5492" cy="6262"/>
          </a:xfrm>
        </p:grpSpPr>
        <p:pic>
          <p:nvPicPr>
            <p:cNvPr id="6" name="图片 5" descr="6720d975fc36d158416ddc3f9b22d08d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192" t="10907" r="17218" b="5172"/>
            <a:stretch>
              <a:fillRect/>
            </a:stretch>
          </p:blipFill>
          <p:spPr>
            <a:xfrm>
              <a:off x="0" y="1988"/>
              <a:ext cx="5492" cy="6263"/>
            </a:xfrm>
            <a:prstGeom prst="ellipse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366" y="5237"/>
              <a:ext cx="1004" cy="1309"/>
            </a:xfrm>
            <a:prstGeom prst="rect">
              <a:avLst/>
            </a:prstGeom>
            <a:solidFill>
              <a:srgbClr val="FDFF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1039858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阅读分析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0562" y="930592"/>
            <a:ext cx="7773353" cy="3977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1.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洗漱时，请及时关掉水龙头。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2.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请做到一水多用，充分利用水资源。如用淘米水浇花、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用洗脸水冲厕所。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3.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制作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节约用水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的标签并张贴。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4.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看到浪费水的现象，要及时劝说并制止。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一份倡议，一个承诺，一种责任。亲爱的同学们，让我们行动起来吧！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r"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育英小学阳光中队全体少先队员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r">
              <a:lnSpc>
                <a:spcPct val="110000"/>
              </a:lnSpc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月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日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 descr="09d4b7969ca9d061ec30d9dd916c4bda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60000" flipH="1">
            <a:off x="-488633" y="3325178"/>
            <a:ext cx="1668780" cy="1668780"/>
          </a:xfrm>
          <a:prstGeom prst="rect">
            <a:avLst/>
          </a:prstGeom>
        </p:spPr>
      </p:pic>
      <p:pic>
        <p:nvPicPr>
          <p:cNvPr id="7" name="图片 6" descr="09d4b7969ca9d061ec30d9dd916c4bd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440000">
            <a:off x="7567137" y="-165735"/>
            <a:ext cx="2414111" cy="2414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106435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阅读分析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78994" y="798671"/>
            <a:ext cx="2386489" cy="622935"/>
            <a:chOff x="7192" y="1677"/>
            <a:chExt cx="5011" cy="1308"/>
          </a:xfrm>
        </p:grpSpPr>
        <p:sp>
          <p:nvSpPr>
            <p:cNvPr id="12" name="矩形 11"/>
            <p:cNvSpPr/>
            <p:nvPr/>
          </p:nvSpPr>
          <p:spPr>
            <a:xfrm>
              <a:off x="7192" y="1677"/>
              <a:ext cx="5011" cy="130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89" y="1736"/>
              <a:ext cx="4817" cy="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700" b="1" dirty="0">
                  <a:latin typeface="+mn-ea"/>
                  <a:sym typeface="+mn-ea"/>
                </a:rPr>
                <a:t>倡议书的格式</a:t>
              </a:r>
              <a:endParaRPr lang="zh-CN" altLang="en-US" sz="2700" b="1" dirty="0">
                <a:latin typeface="+mn-ea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73505" y="1691640"/>
            <a:ext cx="6749960" cy="42473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倡议书的第一行是标题，概括写明所要倡议的内容。</a:t>
            </a:r>
            <a:endParaRPr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3506" y="2259330"/>
            <a:ext cx="6397466" cy="7791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倡议书标题下面先写称呼，要顶格写。</a:t>
            </a:r>
            <a:endParaRPr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sz="21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有时也可以不用称呼，在正文中点出即可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3505" y="3168967"/>
            <a:ext cx="6397466" cy="4238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倡议书称呼的后面写倡议的内容，可以分点说明。</a:t>
            </a:r>
            <a:endParaRPr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3505" y="3758565"/>
            <a:ext cx="3641408" cy="4238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倡议书最后写署名和日期。</a:t>
            </a:r>
            <a:endParaRPr sz="2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4" name="图片 13" descr="timg"/>
          <p:cNvPicPr>
            <a:picLocks noChangeAspect="1"/>
          </p:cNvPicPr>
          <p:nvPr/>
        </p:nvPicPr>
        <p:blipFill>
          <a:blip r:embed="rId2" cstate="print"/>
          <a:srcRect l="9066" t="10607" r="8793" b="8384"/>
          <a:stretch>
            <a:fillRect/>
          </a:stretch>
        </p:blipFill>
        <p:spPr>
          <a:xfrm rot="18420000">
            <a:off x="7711916" y="196215"/>
            <a:ext cx="1919288" cy="1037749"/>
          </a:xfrm>
          <a:prstGeom prst="rect">
            <a:avLst/>
          </a:prstGeom>
        </p:spPr>
      </p:pic>
      <p:pic>
        <p:nvPicPr>
          <p:cNvPr id="15" name="图片 14" descr="timg"/>
          <p:cNvPicPr>
            <a:picLocks noChangeAspect="1"/>
          </p:cNvPicPr>
          <p:nvPr/>
        </p:nvPicPr>
        <p:blipFill>
          <a:blip r:embed="rId3" cstate="print"/>
          <a:srcRect l="9066" t="10607" r="6146" b="9300"/>
          <a:stretch>
            <a:fillRect/>
          </a:stretch>
        </p:blipFill>
        <p:spPr>
          <a:xfrm rot="3180000" flipH="1">
            <a:off x="-369570" y="3524727"/>
            <a:ext cx="1122998" cy="581501"/>
          </a:xfrm>
          <a:prstGeom prst="rect">
            <a:avLst/>
          </a:prstGeom>
        </p:spPr>
      </p:pic>
      <p:pic>
        <p:nvPicPr>
          <p:cNvPr id="16" name="图片 15" descr="timg"/>
          <p:cNvPicPr>
            <a:picLocks noChangeAspect="1"/>
          </p:cNvPicPr>
          <p:nvPr/>
        </p:nvPicPr>
        <p:blipFill>
          <a:blip r:embed="rId4" cstate="print"/>
          <a:srcRect l="9066" t="10607" r="8793" b="8384"/>
          <a:stretch>
            <a:fillRect/>
          </a:stretch>
        </p:blipFill>
        <p:spPr>
          <a:xfrm rot="18420000">
            <a:off x="7750969" y="36671"/>
            <a:ext cx="137350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106435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阅读分析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28237" y="2097405"/>
            <a:ext cx="2386489" cy="622935"/>
            <a:chOff x="7192" y="1677"/>
            <a:chExt cx="5011" cy="1308"/>
          </a:xfrm>
        </p:grpSpPr>
        <p:sp>
          <p:nvSpPr>
            <p:cNvPr id="12" name="矩形 11"/>
            <p:cNvSpPr/>
            <p:nvPr/>
          </p:nvSpPr>
          <p:spPr>
            <a:xfrm>
              <a:off x="7192" y="1677"/>
              <a:ext cx="5011" cy="130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89" y="1736"/>
              <a:ext cx="4817" cy="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700" b="1" dirty="0">
                  <a:latin typeface="+mn-ea"/>
                  <a:sym typeface="+mn-ea"/>
                </a:rPr>
                <a:t>倡议书的内容</a:t>
              </a:r>
              <a:endParaRPr lang="zh-CN" altLang="en-US" sz="2700" b="1" dirty="0">
                <a:latin typeface="+mn-ea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39992" y="1315879"/>
            <a:ext cx="3817144" cy="21864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指出存在的问题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2.倡议需要采取的措施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en-US" altLang="zh-CN" sz="27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3.提出解决问题的建议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0a748f707c409dcb81f324956897347e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35198" t="15628" r="37749" b="17851"/>
          <a:stretch>
            <a:fillRect/>
          </a:stretch>
        </p:blipFill>
        <p:spPr>
          <a:xfrm>
            <a:off x="-26194" y="2508409"/>
            <a:ext cx="1163955" cy="202406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13560000">
            <a:off x="7298531" y="-460058"/>
            <a:ext cx="2239328" cy="2552700"/>
            <a:chOff x="0" y="1988"/>
            <a:chExt cx="5492" cy="6262"/>
          </a:xfrm>
        </p:grpSpPr>
        <p:pic>
          <p:nvPicPr>
            <p:cNvPr id="14" name="图片 13" descr="6720d975fc36d158416ddc3f9b22d08d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192" t="10907" r="17218" b="5172"/>
            <a:stretch>
              <a:fillRect/>
            </a:stretch>
          </p:blipFill>
          <p:spPr>
            <a:xfrm>
              <a:off x="0" y="1988"/>
              <a:ext cx="5492" cy="6263"/>
            </a:xfrm>
            <a:prstGeom prst="ellipse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3366" y="5237"/>
              <a:ext cx="1004" cy="1309"/>
            </a:xfrm>
            <a:prstGeom prst="rect">
              <a:avLst/>
            </a:prstGeom>
            <a:solidFill>
              <a:srgbClr val="FDFF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109054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33249" y="524828"/>
            <a:ext cx="2877503" cy="600076"/>
            <a:chOff x="6200" y="1642"/>
            <a:chExt cx="6042" cy="1260"/>
          </a:xfrm>
        </p:grpSpPr>
        <p:sp>
          <p:nvSpPr>
            <p:cNvPr id="14" name="文本框 13"/>
            <p:cNvSpPr txBox="1"/>
            <p:nvPr/>
          </p:nvSpPr>
          <p:spPr>
            <a:xfrm>
              <a:off x="6200" y="1642"/>
              <a:ext cx="6042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tabLst>
                  <a:tab pos="4566285" algn="l"/>
                </a:tabLst>
              </a:pPr>
              <a:r>
                <a:rPr lang="zh-CN" altLang="en-US" sz="3000" b="1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文明上网倡议书</a:t>
              </a:r>
              <a:endParaRPr lang="zh-CN" altLang="en-US" sz="3000" b="1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724" y="2768"/>
              <a:ext cx="4993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82179" y="1253014"/>
            <a:ext cx="8579644" cy="31694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tabLst>
                <a:tab pos="4566285" algn="l"/>
              </a:tabLst>
            </a:pPr>
            <a:r>
              <a:rPr sz="2100" b="1" dirty="0" err="1">
                <a:latin typeface="楷体" panose="02010609060101010101" charset="-122"/>
                <a:ea typeface="楷体" panose="02010609060101010101" charset="-122"/>
              </a:rPr>
              <a:t>同学们</a:t>
            </a: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tabLst>
                <a:tab pos="4566285" algn="l"/>
              </a:tabLst>
            </a:pPr>
            <a:r>
              <a:rPr sz="2100" b="1" dirty="0">
                <a:latin typeface="楷体" panose="02010609060101010101" charset="-122"/>
                <a:ea typeface="楷体" panose="02010609060101010101" charset="-122"/>
              </a:rPr>
              <a:t> 　　大家好!随着互联网的迅速发展，网络已成为学生学习知识、交流思想、休闲娱乐的重要平台。网络拓宽了学生的求知途径，为小学生打开了认识世界的一扇窗。但互联网在极大地方便人们交流和获取信息的的同时，个别网站也存在着传播不健康信息、提供不文明服务等严重危害社会的问题，尤其危害小学生的身心健康。少数小学生沉迷网络，荒废学业，网上的腐朽文化侵蚀了我们小学生人生观、价值观、道德观。所有这些，令人痛心，令人警醒。 　　</a:t>
            </a:r>
            <a:endParaRPr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 descr="09d4b7969ca9d061ec30d9dd916c4bd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440000">
            <a:off x="7804786" y="220504"/>
            <a:ext cx="1987391" cy="1987391"/>
          </a:xfrm>
          <a:prstGeom prst="rect">
            <a:avLst/>
          </a:prstGeom>
        </p:spPr>
      </p:pic>
      <p:pic>
        <p:nvPicPr>
          <p:cNvPr id="19" name="图片 18" descr="09d4b7969ca9d061ec30d9dd916c4bda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60000" flipH="1">
            <a:off x="-847249" y="1521619"/>
            <a:ext cx="1353979" cy="1353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57f2f15e3ae32d4c777695c3f64e2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58691" y="408623"/>
            <a:ext cx="104223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例文展示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3404" y="876775"/>
            <a:ext cx="8017669" cy="660559"/>
            <a:chOff x="868" y="5723"/>
            <a:chExt cx="16835" cy="1387"/>
          </a:xfrm>
        </p:grpSpPr>
        <p:sp>
          <p:nvSpPr>
            <p:cNvPr id="2" name="矩形 1"/>
            <p:cNvSpPr/>
            <p:nvPr/>
          </p:nvSpPr>
          <p:spPr>
            <a:xfrm>
              <a:off x="868" y="5723"/>
              <a:ext cx="16835" cy="13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10" y="5919"/>
              <a:ext cx="15950" cy="1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zh-CN" altLang="en-US" sz="2400" b="1" dirty="0">
                  <a:latin typeface="+mn-ea"/>
                  <a:cs typeface="+mn-ea"/>
                  <a:sym typeface="+mn-ea"/>
                </a:rPr>
                <a:t>文章开篇点明互联网的利和弊，为后面提出倡议做准备。</a:t>
              </a:r>
              <a:endParaRPr lang="zh-CN" altLang="en-US" sz="2400" b="1" dirty="0">
                <a:latin typeface="+mn-ea"/>
                <a:cs typeface="+mn-ea"/>
                <a:sym typeface="+mn-ea"/>
              </a:endParaRPr>
            </a:p>
          </p:txBody>
        </p:sp>
      </p:grpSp>
      <p:pic>
        <p:nvPicPr>
          <p:cNvPr id="3" name="图片 2" descr="5dfdea16d2cbbf4b2fb0219b3d7886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375" y="1647825"/>
            <a:ext cx="5439251" cy="3059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2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2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DOC_GUID" val="{de9e77fd-3039-462b-b014-6f960b576bc7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1752</Words>
  <Application>WPS 演示</Application>
  <PresentationFormat>全屏显示(16:9)</PresentationFormat>
  <Paragraphs>119</Paragraphs>
  <Slides>16</Slides>
  <Notes>17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楷体</vt:lpstr>
      <vt:lpstr>Arial</vt:lpstr>
      <vt:lpstr>Calibri</vt:lpstr>
      <vt:lpstr>Arial Unicode MS</vt:lpstr>
      <vt:lpstr>第一PPT模板网-WWW.1PPT.COM</vt:lpstr>
      <vt:lpstr>Equation.3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1898</cp:revision>
  <dcterms:created xsi:type="dcterms:W3CDTF">2015-04-02T07:05:00Z</dcterms:created>
  <dcterms:modified xsi:type="dcterms:W3CDTF">2021-09-28T02:42:54Z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