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13" r:id="rId3"/>
    <p:sldId id="305" r:id="rId4"/>
    <p:sldId id="306" r:id="rId5"/>
    <p:sldId id="309" r:id="rId6"/>
    <p:sldId id="308" r:id="rId7"/>
    <p:sldId id="307" r:id="rId8"/>
    <p:sldId id="298" r:id="rId9"/>
    <p:sldId id="299" r:id="rId10"/>
    <p:sldId id="300" r:id="rId11"/>
    <p:sldId id="303" r:id="rId12"/>
    <p:sldId id="311" r:id="rId13"/>
    <p:sldId id="310" r:id="rId14"/>
    <p:sldId id="304" r:id="rId15"/>
    <p:sldId id="294" r:id="rId16"/>
    <p:sldId id="293" r:id="rId17"/>
    <p:sldId id="312" r:id="rId18"/>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1" name="Picture 1" descr="C:\Users\Administrator\Desktop\下载.jpg"/>
          <p:cNvPicPr>
            <a:picLocks noChangeAspect="1" noChangeArrowheads="1"/>
          </p:cNvPicPr>
          <p:nvPr/>
        </p:nvPicPr>
        <p:blipFill>
          <a:blip r:embed="rId1" cstate="print"/>
          <a:srcRect/>
          <a:stretch>
            <a:fillRect/>
          </a:stretch>
        </p:blipFill>
        <p:spPr bwMode="auto">
          <a:xfrm>
            <a:off x="1691680" y="1556792"/>
            <a:ext cx="6192688" cy="345638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矩形 2"/>
          <p:cNvSpPr/>
          <p:nvPr/>
        </p:nvSpPr>
        <p:spPr>
          <a:xfrm>
            <a:off x="3491880" y="764704"/>
            <a:ext cx="2339102" cy="523220"/>
          </a:xfrm>
          <a:prstGeom prst="rect">
            <a:avLst/>
          </a:prstGeom>
        </p:spPr>
        <p:txBody>
          <a:bodyPr wrap="none">
            <a:spAutoFit/>
          </a:bodyPr>
          <a:lstStyle/>
          <a:p>
            <a:r>
              <a:rPr lang="zh-CN" altLang="zh-CN" sz="2800" b="1" dirty="0" smtClean="0">
                <a:solidFill>
                  <a:srgbClr val="FF0000"/>
                </a:solidFill>
                <a:latin typeface="微软雅黑" pitchFamily="34" charset="-122"/>
                <a:ea typeface="微软雅黑" pitchFamily="34" charset="-122"/>
              </a:rPr>
              <a:t>地下森林断想</a:t>
            </a:r>
            <a:endParaRPr lang="zh-CN" altLang="en-US" sz="2800" b="1" dirty="0">
              <a:solidFill>
                <a:srgbClr val="FF0000"/>
              </a:solidFill>
              <a:latin typeface="微软雅黑" pitchFamily="34" charset="-122"/>
              <a:ea typeface="微软雅黑" pitchFamily="34" charset="-122"/>
            </a:endParaRPr>
          </a:p>
        </p:txBody>
      </p:sp>
      <p:sp>
        <p:nvSpPr>
          <p:cNvPr id="4" name="矩形 3"/>
          <p:cNvSpPr/>
          <p:nvPr/>
        </p:nvSpPr>
        <p:spPr>
          <a:xfrm>
            <a:off x="5940152" y="1196752"/>
            <a:ext cx="1415772" cy="523220"/>
          </a:xfrm>
          <a:prstGeom prst="rect">
            <a:avLst/>
          </a:prstGeom>
        </p:spPr>
        <p:txBody>
          <a:bodyPr wrap="square">
            <a:spAutoFit/>
          </a:bodyPr>
          <a:lstStyle/>
          <a:p>
            <a:r>
              <a:rPr lang="zh-CN" altLang="en-US" sz="2800" b="1" dirty="0" smtClean="0">
                <a:solidFill>
                  <a:srgbClr val="000000"/>
                </a:solidFill>
                <a:latin typeface="微软雅黑" pitchFamily="34" charset="-122"/>
                <a:ea typeface="微软雅黑" pitchFamily="34" charset="-122"/>
                <a:cs typeface="Times New Roman" pitchFamily="18" charset="0"/>
              </a:rPr>
              <a:t>张抗抗</a:t>
            </a:r>
            <a:endParaRPr lang="zh-CN" altLang="en-US" sz="2800" dirty="0"/>
          </a:p>
        </p:txBody>
      </p:sp>
      <p:sp>
        <p:nvSpPr>
          <p:cNvPr id="5" name="矩形 4"/>
          <p:cNvSpPr/>
          <p:nvPr/>
        </p:nvSpPr>
        <p:spPr>
          <a:xfrm>
            <a:off x="899592"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ppt_x</p:attrName>
                                        </p:attrNameLst>
                                      </p:cBhvr>
                                      <p:tavLst>
                                        <p:tav tm="0">
                                          <p:val>
                                            <p:strVal val="#ppt_x-.2"/>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15361"/>
                                        </p:tgtEl>
                                        <p:attrNameLst>
                                          <p:attrName>style.visibility</p:attrName>
                                        </p:attrNameLst>
                                      </p:cBhvr>
                                      <p:to>
                                        <p:strVal val="visible"/>
                                      </p:to>
                                    </p:set>
                                    <p:animEffect transition="in" filter="wipe(down)">
                                      <p:cBhvr>
                                        <p:cTn id="22" dur="580">
                                          <p:stCondLst>
                                            <p:cond delay="0"/>
                                          </p:stCondLst>
                                        </p:cTn>
                                        <p:tgtEl>
                                          <p:spTgt spid="15361"/>
                                        </p:tgtEl>
                                      </p:cBhvr>
                                    </p:animEffect>
                                    <p:anim calcmode="lin" valueType="num">
                                      <p:cBhvr>
                                        <p:cTn id="23" dur="1822" tmFilter="0,0; 0.14,0.36; 0.43,0.73; 0.71,0.91; 1.0,1.0">
                                          <p:stCondLst>
                                            <p:cond delay="0"/>
                                          </p:stCondLst>
                                        </p:cTn>
                                        <p:tgtEl>
                                          <p:spTgt spid="15361"/>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5361"/>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5361"/>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5361"/>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5361"/>
                                        </p:tgtEl>
                                        <p:attrNameLst>
                                          <p:attrName>ppt_y</p:attrName>
                                        </p:attrNameLst>
                                      </p:cBhvr>
                                      <p:tavLst>
                                        <p:tav tm="0" fmla="#ppt_y-sin(pi*$)/81">
                                          <p:val>
                                            <p:fltVal val="0"/>
                                          </p:val>
                                        </p:tav>
                                        <p:tav tm="100000">
                                          <p:val>
                                            <p:fltVal val="1"/>
                                          </p:val>
                                        </p:tav>
                                      </p:tavLst>
                                    </p:anim>
                                    <p:animScale>
                                      <p:cBhvr>
                                        <p:cTn id="28" dur="26">
                                          <p:stCondLst>
                                            <p:cond delay="650"/>
                                          </p:stCondLst>
                                        </p:cTn>
                                        <p:tgtEl>
                                          <p:spTgt spid="15361"/>
                                        </p:tgtEl>
                                      </p:cBhvr>
                                      <p:to x="100000" y="60000"/>
                                    </p:animScale>
                                    <p:animScale>
                                      <p:cBhvr>
                                        <p:cTn id="29" dur="166" decel="50000">
                                          <p:stCondLst>
                                            <p:cond delay="676"/>
                                          </p:stCondLst>
                                        </p:cTn>
                                        <p:tgtEl>
                                          <p:spTgt spid="15361"/>
                                        </p:tgtEl>
                                      </p:cBhvr>
                                      <p:to x="100000" y="100000"/>
                                    </p:animScale>
                                    <p:animScale>
                                      <p:cBhvr>
                                        <p:cTn id="30" dur="26">
                                          <p:stCondLst>
                                            <p:cond delay="1312"/>
                                          </p:stCondLst>
                                        </p:cTn>
                                        <p:tgtEl>
                                          <p:spTgt spid="15361"/>
                                        </p:tgtEl>
                                      </p:cBhvr>
                                      <p:to x="100000" y="80000"/>
                                    </p:animScale>
                                    <p:animScale>
                                      <p:cBhvr>
                                        <p:cTn id="31" dur="166" decel="50000">
                                          <p:stCondLst>
                                            <p:cond delay="1338"/>
                                          </p:stCondLst>
                                        </p:cTn>
                                        <p:tgtEl>
                                          <p:spTgt spid="15361"/>
                                        </p:tgtEl>
                                      </p:cBhvr>
                                      <p:to x="100000" y="100000"/>
                                    </p:animScale>
                                    <p:animScale>
                                      <p:cBhvr>
                                        <p:cTn id="32" dur="26">
                                          <p:stCondLst>
                                            <p:cond delay="1642"/>
                                          </p:stCondLst>
                                        </p:cTn>
                                        <p:tgtEl>
                                          <p:spTgt spid="15361"/>
                                        </p:tgtEl>
                                      </p:cBhvr>
                                      <p:to x="100000" y="90000"/>
                                    </p:animScale>
                                    <p:animScale>
                                      <p:cBhvr>
                                        <p:cTn id="33" dur="166" decel="50000">
                                          <p:stCondLst>
                                            <p:cond delay="1668"/>
                                          </p:stCondLst>
                                        </p:cTn>
                                        <p:tgtEl>
                                          <p:spTgt spid="15361"/>
                                        </p:tgtEl>
                                      </p:cBhvr>
                                      <p:to x="100000" y="100000"/>
                                    </p:animScale>
                                    <p:animScale>
                                      <p:cBhvr>
                                        <p:cTn id="34" dur="26">
                                          <p:stCondLst>
                                            <p:cond delay="1808"/>
                                          </p:stCondLst>
                                        </p:cTn>
                                        <p:tgtEl>
                                          <p:spTgt spid="15361"/>
                                        </p:tgtEl>
                                      </p:cBhvr>
                                      <p:to x="100000" y="95000"/>
                                    </p:animScale>
                                    <p:animScale>
                                      <p:cBhvr>
                                        <p:cTn id="35" dur="166" decel="50000">
                                          <p:stCondLst>
                                            <p:cond delay="1834"/>
                                          </p:stCondLst>
                                        </p:cTn>
                                        <p:tgtEl>
                                          <p:spTgt spid="1536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11K.EPS" descr="id:2147500487;FounderCES"/>
          <p:cNvPicPr/>
          <p:nvPr/>
        </p:nvPicPr>
        <p:blipFill>
          <a:blip r:embed="rId2" cstate="print"/>
          <a:stretch>
            <a:fillRect/>
          </a:stretch>
        </p:blipFill>
        <p:spPr>
          <a:xfrm>
            <a:off x="611560" y="1700808"/>
            <a:ext cx="8064896" cy="4032448"/>
          </a:xfrm>
          <a:prstGeom prst="rect">
            <a:avLst/>
          </a:prstGeom>
          <a:ln w="88900" cap="sq" cmpd="thickThin">
            <a:solidFill>
              <a:srgbClr val="00B05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8673" name="Rectangle 1"/>
          <p:cNvSpPr>
            <a:spLocks noChangeArrowheads="1"/>
          </p:cNvSpPr>
          <p:nvPr/>
        </p:nvSpPr>
        <p:spPr bwMode="auto">
          <a:xfrm>
            <a:off x="395536" y="1499592"/>
            <a:ext cx="8568952"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读课文</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结合作者对地下森林的描写</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简要说说地下森林有怎样的“品</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格”。再说说作者由地下森林升华出一个怎样的主题。</a:t>
            </a:r>
            <a:endPar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zh-CN" altLang="en-US" sz="2000" b="1" dirty="0" smtClean="0">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地下森林的“品格”</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坚忍顽强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不怕艰难险阻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不怕黑暗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忍受漫长的</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生长过程的煎熬</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沉着谦逊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拥有无比丰富的财富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却与世无争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沉默寡言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乐</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观豪迈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自信生命力的强大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终究能战胜一切困难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任何时候都不悲伤或消</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无私奉献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把伟岸的木材献给人类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用美丽的景色装点大自然。</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主题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歌颂了地下森林顽强不屈的生命力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抒发了对恶劣环境中挣扎成</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长的生命的礼赞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表达了对孕育地下森林的峡谷的无限景仰之情。启示人们</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不怕命运不公平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只要努力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只要忍耐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终究能获得转机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获得应有的荣耀和尊</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敬。</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对角圆角矩形 6"/>
          <p:cNvSpPr/>
          <p:nvPr/>
        </p:nvSpPr>
        <p:spPr>
          <a:xfrm>
            <a:off x="251520" y="1484784"/>
            <a:ext cx="8640960" cy="468052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descr="C:\Users\Administrator\Desktop\u=2155592759,2665797215&amp;fm=21&amp;gp=0.jpg"/>
          <p:cNvPicPr>
            <a:picLocks noChangeAspect="1" noChangeArrowheads="1"/>
          </p:cNvPicPr>
          <p:nvPr/>
        </p:nvPicPr>
        <p:blipFill>
          <a:blip r:embed="rId2" cstate="print"/>
          <a:srcRect/>
          <a:stretch>
            <a:fillRect/>
          </a:stretch>
        </p:blipFill>
        <p:spPr bwMode="auto">
          <a:xfrm>
            <a:off x="3563888" y="5733256"/>
            <a:ext cx="3717404" cy="7920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3">
                                            <p:txEl>
                                              <p:pRg st="2" end="2"/>
                                            </p:txEl>
                                          </p:spTgt>
                                        </p:tgtEl>
                                        <p:attrNameLst>
                                          <p:attrName>style.visibility</p:attrName>
                                        </p:attrNameLst>
                                      </p:cBhvr>
                                      <p:to>
                                        <p:strVal val="visible"/>
                                      </p:to>
                                    </p:set>
                                    <p:animEffect transition="in" filter="box(in)">
                                      <p:cBhvr>
                                        <p:cTn id="7" dur="500"/>
                                        <p:tgtEl>
                                          <p:spTgt spid="28673">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8673">
                                            <p:txEl>
                                              <p:pRg st="3" end="3"/>
                                            </p:txEl>
                                          </p:spTgt>
                                        </p:tgtEl>
                                        <p:attrNameLst>
                                          <p:attrName>style.visibility</p:attrName>
                                        </p:attrNameLst>
                                      </p:cBhvr>
                                      <p:to>
                                        <p:strVal val="visible"/>
                                      </p:to>
                                    </p:set>
                                    <p:animEffect transition="in" filter="box(in)">
                                      <p:cBhvr>
                                        <p:cTn id="10" dur="500"/>
                                        <p:tgtEl>
                                          <p:spTgt spid="28673">
                                            <p:txEl>
                                              <p:pRg st="3" end="3"/>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8673">
                                            <p:txEl>
                                              <p:pRg st="4" end="4"/>
                                            </p:txEl>
                                          </p:spTgt>
                                        </p:tgtEl>
                                        <p:attrNameLst>
                                          <p:attrName>style.visibility</p:attrName>
                                        </p:attrNameLst>
                                      </p:cBhvr>
                                      <p:to>
                                        <p:strVal val="visible"/>
                                      </p:to>
                                    </p:set>
                                    <p:animEffect transition="in" filter="box(in)">
                                      <p:cBhvr>
                                        <p:cTn id="13" dur="500"/>
                                        <p:tgtEl>
                                          <p:spTgt spid="28673">
                                            <p:txEl>
                                              <p:pRg st="4" end="4"/>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8673">
                                            <p:txEl>
                                              <p:pRg st="5" end="5"/>
                                            </p:txEl>
                                          </p:spTgt>
                                        </p:tgtEl>
                                        <p:attrNameLst>
                                          <p:attrName>style.visibility</p:attrName>
                                        </p:attrNameLst>
                                      </p:cBhvr>
                                      <p:to>
                                        <p:strVal val="visible"/>
                                      </p:to>
                                    </p:set>
                                    <p:animEffect transition="in" filter="box(in)">
                                      <p:cBhvr>
                                        <p:cTn id="16" dur="500"/>
                                        <p:tgtEl>
                                          <p:spTgt spid="28673">
                                            <p:txEl>
                                              <p:pRg st="5" end="5"/>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28673">
                                            <p:txEl>
                                              <p:pRg st="6" end="6"/>
                                            </p:txEl>
                                          </p:spTgt>
                                        </p:tgtEl>
                                        <p:attrNameLst>
                                          <p:attrName>style.visibility</p:attrName>
                                        </p:attrNameLst>
                                      </p:cBhvr>
                                      <p:to>
                                        <p:strVal val="visible"/>
                                      </p:to>
                                    </p:set>
                                    <p:animEffect transition="in" filter="box(in)">
                                      <p:cBhvr>
                                        <p:cTn id="19" dur="500"/>
                                        <p:tgtEl>
                                          <p:spTgt spid="28673">
                                            <p:txEl>
                                              <p:pRg st="6" end="6"/>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28673">
                                            <p:txEl>
                                              <p:pRg st="7" end="7"/>
                                            </p:txEl>
                                          </p:spTgt>
                                        </p:tgtEl>
                                        <p:attrNameLst>
                                          <p:attrName>style.visibility</p:attrName>
                                        </p:attrNameLst>
                                      </p:cBhvr>
                                      <p:to>
                                        <p:strVal val="visible"/>
                                      </p:to>
                                    </p:set>
                                    <p:animEffect transition="in" filter="box(in)">
                                      <p:cBhvr>
                                        <p:cTn id="22" dur="500"/>
                                        <p:tgtEl>
                                          <p:spTgt spid="28673">
                                            <p:txEl>
                                              <p:pRg st="7" end="7"/>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28673">
                                            <p:txEl>
                                              <p:pRg st="8" end="8"/>
                                            </p:txEl>
                                          </p:spTgt>
                                        </p:tgtEl>
                                        <p:attrNameLst>
                                          <p:attrName>style.visibility</p:attrName>
                                        </p:attrNameLst>
                                      </p:cBhvr>
                                      <p:to>
                                        <p:strVal val="visible"/>
                                      </p:to>
                                    </p:set>
                                    <p:animEffect transition="in" filter="box(in)">
                                      <p:cBhvr>
                                        <p:cTn id="25" dur="500"/>
                                        <p:tgtEl>
                                          <p:spTgt spid="28673">
                                            <p:txEl>
                                              <p:pRg st="8" end="8"/>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28673">
                                            <p:txEl>
                                              <p:pRg st="9" end="9"/>
                                            </p:txEl>
                                          </p:spTgt>
                                        </p:tgtEl>
                                        <p:attrNameLst>
                                          <p:attrName>style.visibility</p:attrName>
                                        </p:attrNameLst>
                                      </p:cBhvr>
                                      <p:to>
                                        <p:strVal val="visible"/>
                                      </p:to>
                                    </p:set>
                                    <p:animEffect transition="in" filter="box(in)">
                                      <p:cBhvr>
                                        <p:cTn id="28" dur="500"/>
                                        <p:tgtEl>
                                          <p:spTgt spid="28673">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ppt_x</p:attrName>
                                        </p:attrNameLst>
                                      </p:cBhvr>
                                      <p:tavLst>
                                        <p:tav tm="0">
                                          <p:val>
                                            <p:strVal val="#ppt_x-.2"/>
                                          </p:val>
                                        </p:tav>
                                        <p:tav tm="100000">
                                          <p:val>
                                            <p:strVal val="#ppt_x"/>
                                          </p:val>
                                        </p:tav>
                                      </p:tavLst>
                                    </p:anim>
                                    <p:anim calcmode="lin" valueType="num">
                                      <p:cBhvr>
                                        <p:cTn id="3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9697" name="Picture 1" descr="C:\Users\Administrator\Desktop\课件图片\边框\QQ截图20160912153348.png"/>
          <p:cNvPicPr>
            <a:picLocks noChangeAspect="1" noChangeArrowheads="1"/>
          </p:cNvPicPr>
          <p:nvPr/>
        </p:nvPicPr>
        <p:blipFill>
          <a:blip r:embed="rId2" cstate="print"/>
          <a:srcRect/>
          <a:stretch>
            <a:fillRect/>
          </a:stretch>
        </p:blipFill>
        <p:spPr bwMode="auto">
          <a:xfrm>
            <a:off x="395536" y="1628800"/>
            <a:ext cx="8352928" cy="4248472"/>
          </a:xfrm>
          <a:prstGeom prst="rect">
            <a:avLst/>
          </a:prstGeom>
          <a:noFill/>
        </p:spPr>
      </p:pic>
      <p:sp>
        <p:nvSpPr>
          <p:cNvPr id="29698" name="Rectangle 2"/>
          <p:cNvSpPr>
            <a:spLocks noChangeArrowheads="1"/>
          </p:cNvSpPr>
          <p:nvPr/>
        </p:nvSpPr>
        <p:spPr bwMode="auto">
          <a:xfrm>
            <a:off x="1115616" y="1948190"/>
            <a:ext cx="7132081"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为什么行文结束才正式对地下森林作正面描写</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本来这些描写可以移至文章开篇</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展示作者目击</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地下森林之后的强烈深刻的第一印象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也成为读者阅</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读本文的第一印象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但是作者似乎有意暂且不表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留待</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文尾展示出来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想来是为了突出地下森林的黑暗、艰</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辛、险恶的经历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在极写这种经历之后顺势再现森林</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的壮观景象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劫后余生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庆幸之至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作者写来痛快淋漓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读者读来更觉新奇。</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698">
                                            <p:txEl>
                                              <p:pRg st="2" end="2"/>
                                            </p:txEl>
                                          </p:spTgt>
                                        </p:tgtEl>
                                        <p:attrNameLst>
                                          <p:attrName>style.visibility</p:attrName>
                                        </p:attrNameLst>
                                      </p:cBhvr>
                                      <p:to>
                                        <p:strVal val="visible"/>
                                      </p:to>
                                    </p:set>
                                    <p:anim calcmode="lin" valueType="num">
                                      <p:cBhvr>
                                        <p:cTn id="7" dur="500" fill="hold"/>
                                        <p:tgtEl>
                                          <p:spTgt spid="29698">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29698">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29698">
                                            <p:txEl>
                                              <p:pRg st="2" end="2"/>
                                            </p:txEl>
                                          </p:spTgt>
                                        </p:tgtEl>
                                        <p:attrNameLst>
                                          <p:attrName>style.rotation</p:attrName>
                                        </p:attrNameLst>
                                      </p:cBhvr>
                                      <p:tavLst>
                                        <p:tav tm="0">
                                          <p:val>
                                            <p:fltVal val="360"/>
                                          </p:val>
                                        </p:tav>
                                        <p:tav tm="100000">
                                          <p:val>
                                            <p:fltVal val="0"/>
                                          </p:val>
                                        </p:tav>
                                      </p:tavLst>
                                    </p:anim>
                                    <p:animEffect transition="in" filter="fade">
                                      <p:cBhvr>
                                        <p:cTn id="10" dur="500"/>
                                        <p:tgtEl>
                                          <p:spTgt spid="29698">
                                            <p:txEl>
                                              <p:pRg st="2" end="2"/>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9698">
                                            <p:txEl>
                                              <p:pRg st="3" end="3"/>
                                            </p:txEl>
                                          </p:spTgt>
                                        </p:tgtEl>
                                        <p:attrNameLst>
                                          <p:attrName>style.visibility</p:attrName>
                                        </p:attrNameLst>
                                      </p:cBhvr>
                                      <p:to>
                                        <p:strVal val="visible"/>
                                      </p:to>
                                    </p:set>
                                    <p:anim calcmode="lin" valueType="num">
                                      <p:cBhvr>
                                        <p:cTn id="13" dur="500" fill="hold"/>
                                        <p:tgtEl>
                                          <p:spTgt spid="29698">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29698">
                                            <p:txEl>
                                              <p:pRg st="3" end="3"/>
                                            </p:txEl>
                                          </p:spTgt>
                                        </p:tgtEl>
                                        <p:attrNameLst>
                                          <p:attrName>ppt_h</p:attrName>
                                        </p:attrNameLst>
                                      </p:cBhvr>
                                      <p:tavLst>
                                        <p:tav tm="0">
                                          <p:val>
                                            <p:fltVal val="0"/>
                                          </p:val>
                                        </p:tav>
                                        <p:tav tm="100000">
                                          <p:val>
                                            <p:strVal val="#ppt_h"/>
                                          </p:val>
                                        </p:tav>
                                      </p:tavLst>
                                    </p:anim>
                                    <p:anim calcmode="lin" valueType="num">
                                      <p:cBhvr>
                                        <p:cTn id="15" dur="500" fill="hold"/>
                                        <p:tgtEl>
                                          <p:spTgt spid="29698">
                                            <p:txEl>
                                              <p:pRg st="3" end="3"/>
                                            </p:txEl>
                                          </p:spTgt>
                                        </p:tgtEl>
                                        <p:attrNameLst>
                                          <p:attrName>style.rotation</p:attrName>
                                        </p:attrNameLst>
                                      </p:cBhvr>
                                      <p:tavLst>
                                        <p:tav tm="0">
                                          <p:val>
                                            <p:fltVal val="360"/>
                                          </p:val>
                                        </p:tav>
                                        <p:tav tm="100000">
                                          <p:val>
                                            <p:fltVal val="0"/>
                                          </p:val>
                                        </p:tav>
                                      </p:tavLst>
                                    </p:anim>
                                    <p:animEffect transition="in" filter="fade">
                                      <p:cBhvr>
                                        <p:cTn id="16" dur="500"/>
                                        <p:tgtEl>
                                          <p:spTgt spid="29698">
                                            <p:txEl>
                                              <p:pRg st="3" end="3"/>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9698">
                                            <p:txEl>
                                              <p:pRg st="4" end="4"/>
                                            </p:txEl>
                                          </p:spTgt>
                                        </p:tgtEl>
                                        <p:attrNameLst>
                                          <p:attrName>style.visibility</p:attrName>
                                        </p:attrNameLst>
                                      </p:cBhvr>
                                      <p:to>
                                        <p:strVal val="visible"/>
                                      </p:to>
                                    </p:set>
                                    <p:anim calcmode="lin" valueType="num">
                                      <p:cBhvr>
                                        <p:cTn id="19" dur="500" fill="hold"/>
                                        <p:tgtEl>
                                          <p:spTgt spid="29698">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29698">
                                            <p:txEl>
                                              <p:pRg st="4" end="4"/>
                                            </p:txEl>
                                          </p:spTgt>
                                        </p:tgtEl>
                                        <p:attrNameLst>
                                          <p:attrName>ppt_h</p:attrName>
                                        </p:attrNameLst>
                                      </p:cBhvr>
                                      <p:tavLst>
                                        <p:tav tm="0">
                                          <p:val>
                                            <p:fltVal val="0"/>
                                          </p:val>
                                        </p:tav>
                                        <p:tav tm="100000">
                                          <p:val>
                                            <p:strVal val="#ppt_h"/>
                                          </p:val>
                                        </p:tav>
                                      </p:tavLst>
                                    </p:anim>
                                    <p:anim calcmode="lin" valueType="num">
                                      <p:cBhvr>
                                        <p:cTn id="21" dur="500" fill="hold"/>
                                        <p:tgtEl>
                                          <p:spTgt spid="29698">
                                            <p:txEl>
                                              <p:pRg st="4" end="4"/>
                                            </p:txEl>
                                          </p:spTgt>
                                        </p:tgtEl>
                                        <p:attrNameLst>
                                          <p:attrName>style.rotation</p:attrName>
                                        </p:attrNameLst>
                                      </p:cBhvr>
                                      <p:tavLst>
                                        <p:tav tm="0">
                                          <p:val>
                                            <p:fltVal val="360"/>
                                          </p:val>
                                        </p:tav>
                                        <p:tav tm="100000">
                                          <p:val>
                                            <p:fltVal val="0"/>
                                          </p:val>
                                        </p:tav>
                                      </p:tavLst>
                                    </p:anim>
                                    <p:animEffect transition="in" filter="fade">
                                      <p:cBhvr>
                                        <p:cTn id="22" dur="500"/>
                                        <p:tgtEl>
                                          <p:spTgt spid="29698">
                                            <p:txEl>
                                              <p:pRg st="4" end="4"/>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9698">
                                            <p:txEl>
                                              <p:pRg st="5" end="5"/>
                                            </p:txEl>
                                          </p:spTgt>
                                        </p:tgtEl>
                                        <p:attrNameLst>
                                          <p:attrName>style.visibility</p:attrName>
                                        </p:attrNameLst>
                                      </p:cBhvr>
                                      <p:to>
                                        <p:strVal val="visible"/>
                                      </p:to>
                                    </p:set>
                                    <p:anim calcmode="lin" valueType="num">
                                      <p:cBhvr>
                                        <p:cTn id="25" dur="500" fill="hold"/>
                                        <p:tgtEl>
                                          <p:spTgt spid="29698">
                                            <p:txEl>
                                              <p:pRg st="5" end="5"/>
                                            </p:txEl>
                                          </p:spTgt>
                                        </p:tgtEl>
                                        <p:attrNameLst>
                                          <p:attrName>ppt_w</p:attrName>
                                        </p:attrNameLst>
                                      </p:cBhvr>
                                      <p:tavLst>
                                        <p:tav tm="0">
                                          <p:val>
                                            <p:fltVal val="0"/>
                                          </p:val>
                                        </p:tav>
                                        <p:tav tm="100000">
                                          <p:val>
                                            <p:strVal val="#ppt_w"/>
                                          </p:val>
                                        </p:tav>
                                      </p:tavLst>
                                    </p:anim>
                                    <p:anim calcmode="lin" valueType="num">
                                      <p:cBhvr>
                                        <p:cTn id="26" dur="500" fill="hold"/>
                                        <p:tgtEl>
                                          <p:spTgt spid="29698">
                                            <p:txEl>
                                              <p:pRg st="5" end="5"/>
                                            </p:txEl>
                                          </p:spTgt>
                                        </p:tgtEl>
                                        <p:attrNameLst>
                                          <p:attrName>ppt_h</p:attrName>
                                        </p:attrNameLst>
                                      </p:cBhvr>
                                      <p:tavLst>
                                        <p:tav tm="0">
                                          <p:val>
                                            <p:fltVal val="0"/>
                                          </p:val>
                                        </p:tav>
                                        <p:tav tm="100000">
                                          <p:val>
                                            <p:strVal val="#ppt_h"/>
                                          </p:val>
                                        </p:tav>
                                      </p:tavLst>
                                    </p:anim>
                                    <p:anim calcmode="lin" valueType="num">
                                      <p:cBhvr>
                                        <p:cTn id="27" dur="500" fill="hold"/>
                                        <p:tgtEl>
                                          <p:spTgt spid="29698">
                                            <p:txEl>
                                              <p:pRg st="5" end="5"/>
                                            </p:txEl>
                                          </p:spTgt>
                                        </p:tgtEl>
                                        <p:attrNameLst>
                                          <p:attrName>style.rotation</p:attrName>
                                        </p:attrNameLst>
                                      </p:cBhvr>
                                      <p:tavLst>
                                        <p:tav tm="0">
                                          <p:val>
                                            <p:fltVal val="360"/>
                                          </p:val>
                                        </p:tav>
                                        <p:tav tm="100000">
                                          <p:val>
                                            <p:fltVal val="0"/>
                                          </p:val>
                                        </p:tav>
                                      </p:tavLst>
                                    </p:anim>
                                    <p:animEffect transition="in" filter="fade">
                                      <p:cBhvr>
                                        <p:cTn id="28" dur="500"/>
                                        <p:tgtEl>
                                          <p:spTgt spid="29698">
                                            <p:txEl>
                                              <p:pRg st="5" end="5"/>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9698">
                                            <p:txEl>
                                              <p:pRg st="6" end="6"/>
                                            </p:txEl>
                                          </p:spTgt>
                                        </p:tgtEl>
                                        <p:attrNameLst>
                                          <p:attrName>style.visibility</p:attrName>
                                        </p:attrNameLst>
                                      </p:cBhvr>
                                      <p:to>
                                        <p:strVal val="visible"/>
                                      </p:to>
                                    </p:set>
                                    <p:anim calcmode="lin" valueType="num">
                                      <p:cBhvr>
                                        <p:cTn id="31" dur="500" fill="hold"/>
                                        <p:tgtEl>
                                          <p:spTgt spid="29698">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29698">
                                            <p:txEl>
                                              <p:pRg st="6" end="6"/>
                                            </p:txEl>
                                          </p:spTgt>
                                        </p:tgtEl>
                                        <p:attrNameLst>
                                          <p:attrName>ppt_h</p:attrName>
                                        </p:attrNameLst>
                                      </p:cBhvr>
                                      <p:tavLst>
                                        <p:tav tm="0">
                                          <p:val>
                                            <p:fltVal val="0"/>
                                          </p:val>
                                        </p:tav>
                                        <p:tav tm="100000">
                                          <p:val>
                                            <p:strVal val="#ppt_h"/>
                                          </p:val>
                                        </p:tav>
                                      </p:tavLst>
                                    </p:anim>
                                    <p:anim calcmode="lin" valueType="num">
                                      <p:cBhvr>
                                        <p:cTn id="33" dur="500" fill="hold"/>
                                        <p:tgtEl>
                                          <p:spTgt spid="29698">
                                            <p:txEl>
                                              <p:pRg st="6" end="6"/>
                                            </p:txEl>
                                          </p:spTgt>
                                        </p:tgtEl>
                                        <p:attrNameLst>
                                          <p:attrName>style.rotation</p:attrName>
                                        </p:attrNameLst>
                                      </p:cBhvr>
                                      <p:tavLst>
                                        <p:tav tm="0">
                                          <p:val>
                                            <p:fltVal val="360"/>
                                          </p:val>
                                        </p:tav>
                                        <p:tav tm="100000">
                                          <p:val>
                                            <p:fltVal val="0"/>
                                          </p:val>
                                        </p:tav>
                                      </p:tavLst>
                                    </p:anim>
                                    <p:animEffect transition="in" filter="fade">
                                      <p:cBhvr>
                                        <p:cTn id="34" dur="500"/>
                                        <p:tgtEl>
                                          <p:spTgt spid="29698">
                                            <p:txEl>
                                              <p:pRg st="6" end="6"/>
                                            </p:txEl>
                                          </p:spTgt>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9698">
                                            <p:txEl>
                                              <p:pRg st="7" end="7"/>
                                            </p:txEl>
                                          </p:spTgt>
                                        </p:tgtEl>
                                        <p:attrNameLst>
                                          <p:attrName>style.visibility</p:attrName>
                                        </p:attrNameLst>
                                      </p:cBhvr>
                                      <p:to>
                                        <p:strVal val="visible"/>
                                      </p:to>
                                    </p:set>
                                    <p:anim calcmode="lin" valueType="num">
                                      <p:cBhvr>
                                        <p:cTn id="37" dur="500" fill="hold"/>
                                        <p:tgtEl>
                                          <p:spTgt spid="29698">
                                            <p:txEl>
                                              <p:pRg st="7" end="7"/>
                                            </p:txEl>
                                          </p:spTgt>
                                        </p:tgtEl>
                                        <p:attrNameLst>
                                          <p:attrName>ppt_w</p:attrName>
                                        </p:attrNameLst>
                                      </p:cBhvr>
                                      <p:tavLst>
                                        <p:tav tm="0">
                                          <p:val>
                                            <p:fltVal val="0"/>
                                          </p:val>
                                        </p:tav>
                                        <p:tav tm="100000">
                                          <p:val>
                                            <p:strVal val="#ppt_w"/>
                                          </p:val>
                                        </p:tav>
                                      </p:tavLst>
                                    </p:anim>
                                    <p:anim calcmode="lin" valueType="num">
                                      <p:cBhvr>
                                        <p:cTn id="38" dur="500" fill="hold"/>
                                        <p:tgtEl>
                                          <p:spTgt spid="29698">
                                            <p:txEl>
                                              <p:pRg st="7" end="7"/>
                                            </p:txEl>
                                          </p:spTgt>
                                        </p:tgtEl>
                                        <p:attrNameLst>
                                          <p:attrName>ppt_h</p:attrName>
                                        </p:attrNameLst>
                                      </p:cBhvr>
                                      <p:tavLst>
                                        <p:tav tm="0">
                                          <p:val>
                                            <p:fltVal val="0"/>
                                          </p:val>
                                        </p:tav>
                                        <p:tav tm="100000">
                                          <p:val>
                                            <p:strVal val="#ppt_h"/>
                                          </p:val>
                                        </p:tav>
                                      </p:tavLst>
                                    </p:anim>
                                    <p:anim calcmode="lin" valueType="num">
                                      <p:cBhvr>
                                        <p:cTn id="39" dur="500" fill="hold"/>
                                        <p:tgtEl>
                                          <p:spTgt spid="29698">
                                            <p:txEl>
                                              <p:pRg st="7" end="7"/>
                                            </p:txEl>
                                          </p:spTgt>
                                        </p:tgtEl>
                                        <p:attrNameLst>
                                          <p:attrName>style.rotation</p:attrName>
                                        </p:attrNameLst>
                                      </p:cBhvr>
                                      <p:tavLst>
                                        <p:tav tm="0">
                                          <p:val>
                                            <p:fltVal val="360"/>
                                          </p:val>
                                        </p:tav>
                                        <p:tav tm="100000">
                                          <p:val>
                                            <p:fltVal val="0"/>
                                          </p:val>
                                        </p:tav>
                                      </p:tavLst>
                                    </p:anim>
                                    <p:animEffect transition="in" filter="fade">
                                      <p:cBhvr>
                                        <p:cTn id="40" dur="500"/>
                                        <p:tgtEl>
                                          <p:spTgt spid="29698">
                                            <p:txEl>
                                              <p:pRg st="7" end="7"/>
                                            </p:txEl>
                                          </p:spTgt>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29698">
                                            <p:txEl>
                                              <p:pRg st="8" end="8"/>
                                            </p:txEl>
                                          </p:spTgt>
                                        </p:tgtEl>
                                        <p:attrNameLst>
                                          <p:attrName>style.visibility</p:attrName>
                                        </p:attrNameLst>
                                      </p:cBhvr>
                                      <p:to>
                                        <p:strVal val="visible"/>
                                      </p:to>
                                    </p:set>
                                    <p:anim calcmode="lin" valueType="num">
                                      <p:cBhvr>
                                        <p:cTn id="43" dur="500" fill="hold"/>
                                        <p:tgtEl>
                                          <p:spTgt spid="29698">
                                            <p:txEl>
                                              <p:pRg st="8" end="8"/>
                                            </p:txEl>
                                          </p:spTgt>
                                        </p:tgtEl>
                                        <p:attrNameLst>
                                          <p:attrName>ppt_w</p:attrName>
                                        </p:attrNameLst>
                                      </p:cBhvr>
                                      <p:tavLst>
                                        <p:tav tm="0">
                                          <p:val>
                                            <p:fltVal val="0"/>
                                          </p:val>
                                        </p:tav>
                                        <p:tav tm="100000">
                                          <p:val>
                                            <p:strVal val="#ppt_w"/>
                                          </p:val>
                                        </p:tav>
                                      </p:tavLst>
                                    </p:anim>
                                    <p:anim calcmode="lin" valueType="num">
                                      <p:cBhvr>
                                        <p:cTn id="44" dur="500" fill="hold"/>
                                        <p:tgtEl>
                                          <p:spTgt spid="29698">
                                            <p:txEl>
                                              <p:pRg st="8" end="8"/>
                                            </p:txEl>
                                          </p:spTgt>
                                        </p:tgtEl>
                                        <p:attrNameLst>
                                          <p:attrName>ppt_h</p:attrName>
                                        </p:attrNameLst>
                                      </p:cBhvr>
                                      <p:tavLst>
                                        <p:tav tm="0">
                                          <p:val>
                                            <p:fltVal val="0"/>
                                          </p:val>
                                        </p:tav>
                                        <p:tav tm="100000">
                                          <p:val>
                                            <p:strVal val="#ppt_h"/>
                                          </p:val>
                                        </p:tav>
                                      </p:tavLst>
                                    </p:anim>
                                    <p:anim calcmode="lin" valueType="num">
                                      <p:cBhvr>
                                        <p:cTn id="45" dur="500" fill="hold"/>
                                        <p:tgtEl>
                                          <p:spTgt spid="29698">
                                            <p:txEl>
                                              <p:pRg st="8" end="8"/>
                                            </p:txEl>
                                          </p:spTgt>
                                        </p:tgtEl>
                                        <p:attrNameLst>
                                          <p:attrName>style.rotation</p:attrName>
                                        </p:attrNameLst>
                                      </p:cBhvr>
                                      <p:tavLst>
                                        <p:tav tm="0">
                                          <p:val>
                                            <p:fltVal val="360"/>
                                          </p:val>
                                        </p:tav>
                                        <p:tav tm="100000">
                                          <p:val>
                                            <p:fltVal val="0"/>
                                          </p:val>
                                        </p:tav>
                                      </p:tavLst>
                                    </p:anim>
                                    <p:animEffect transition="in" filter="fade">
                                      <p:cBhvr>
                                        <p:cTn id="46" dur="500"/>
                                        <p:tgtEl>
                                          <p:spTgt spid="2969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7169" name="Picture 1" descr="C:\Users\Administrator\Desktop\课件图片\边框\u=1581315221,1185789848&amp;fm=21&amp;gp=0.jpg"/>
          <p:cNvPicPr>
            <a:picLocks noChangeAspect="1" noChangeArrowheads="1"/>
          </p:cNvPicPr>
          <p:nvPr/>
        </p:nvPicPr>
        <p:blipFill>
          <a:blip r:embed="rId2" cstate="print"/>
          <a:srcRect/>
          <a:stretch>
            <a:fillRect/>
          </a:stretch>
        </p:blipFill>
        <p:spPr bwMode="auto">
          <a:xfrm>
            <a:off x="467544" y="1484784"/>
            <a:ext cx="8424936" cy="4536504"/>
          </a:xfrm>
          <a:prstGeom prst="rect">
            <a:avLst/>
          </a:prstGeom>
          <a:noFill/>
        </p:spPr>
      </p:pic>
      <p:sp>
        <p:nvSpPr>
          <p:cNvPr id="7170" name="Rectangle 2"/>
          <p:cNvSpPr>
            <a:spLocks noChangeArrowheads="1"/>
          </p:cNvSpPr>
          <p:nvPr/>
        </p:nvSpPr>
        <p:spPr bwMode="auto">
          <a:xfrm>
            <a:off x="1043608" y="1844824"/>
            <a:ext cx="7497565" cy="390504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课文对地下森林的称呼有时用“它”有时用“你”</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试分析为什么会有这样不同的称呼。</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课文有时用“它”</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有时用“你”来称呼地下森林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表达的情感的强弱度有所不同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用“它”时比较客观地</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进行叙述、描绘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而用“你”时则掺杂了作者的主观情</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表达情感更加强烈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表达对地下森林的敬仰和热爱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对读者更具有感染力。</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7170">
                                            <p:txEl>
                                              <p:pRg st="2" end="2"/>
                                            </p:txEl>
                                          </p:spTgt>
                                        </p:tgtEl>
                                        <p:attrNameLst>
                                          <p:attrName>style.visibility</p:attrName>
                                        </p:attrNameLst>
                                      </p:cBhvr>
                                      <p:to>
                                        <p:strVal val="visible"/>
                                      </p:to>
                                    </p:set>
                                    <p:anim calcmode="lin" valueType="num">
                                      <p:cBhvr>
                                        <p:cTn id="7" dur="500" decel="50000" fill="hold">
                                          <p:stCondLst>
                                            <p:cond delay="0"/>
                                          </p:stCondLst>
                                        </p:cTn>
                                        <p:tgtEl>
                                          <p:spTgt spid="7170">
                                            <p:txEl>
                                              <p:pRg st="2" end="2"/>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170">
                                            <p:txEl>
                                              <p:pRg st="2" end="2"/>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170">
                                            <p:txEl>
                                              <p:pRg st="2" end="2"/>
                                            </p:txEl>
                                          </p:spTgt>
                                        </p:tgtEl>
                                        <p:attrNameLst>
                                          <p:attrName>ppt_w</p:attrName>
                                        </p:attrNameLst>
                                      </p:cBhvr>
                                      <p:tavLst>
                                        <p:tav tm="0">
                                          <p:val>
                                            <p:strVal val="#ppt_w*.05"/>
                                          </p:val>
                                        </p:tav>
                                        <p:tav tm="100000">
                                          <p:val>
                                            <p:strVal val="#ppt_w"/>
                                          </p:val>
                                        </p:tav>
                                      </p:tavLst>
                                    </p:anim>
                                    <p:anim calcmode="lin" valueType="num">
                                      <p:cBhvr>
                                        <p:cTn id="10" dur="1000" fill="hold"/>
                                        <p:tgtEl>
                                          <p:spTgt spid="7170">
                                            <p:txEl>
                                              <p:pRg st="2" end="2"/>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170">
                                            <p:txEl>
                                              <p:pRg st="2" end="2"/>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170">
                                            <p:txEl>
                                              <p:pRg st="2" end="2"/>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170">
                                            <p:txEl>
                                              <p:pRg st="2" end="2"/>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170">
                                            <p:txEl>
                                              <p:pRg st="2" end="2"/>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7170">
                                            <p:txEl>
                                              <p:pRg st="3" end="3"/>
                                            </p:txEl>
                                          </p:spTgt>
                                        </p:tgtEl>
                                        <p:attrNameLst>
                                          <p:attrName>style.visibility</p:attrName>
                                        </p:attrNameLst>
                                      </p:cBhvr>
                                      <p:to>
                                        <p:strVal val="visible"/>
                                      </p:to>
                                    </p:set>
                                    <p:anim calcmode="lin" valueType="num">
                                      <p:cBhvr>
                                        <p:cTn id="17" dur="500" decel="50000" fill="hold">
                                          <p:stCondLst>
                                            <p:cond delay="0"/>
                                          </p:stCondLst>
                                        </p:cTn>
                                        <p:tgtEl>
                                          <p:spTgt spid="7170">
                                            <p:txEl>
                                              <p:pRg st="3" end="3"/>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7170">
                                            <p:txEl>
                                              <p:pRg st="3" end="3"/>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7170">
                                            <p:txEl>
                                              <p:pRg st="3" end="3"/>
                                            </p:txEl>
                                          </p:spTgt>
                                        </p:tgtEl>
                                        <p:attrNameLst>
                                          <p:attrName>ppt_w</p:attrName>
                                        </p:attrNameLst>
                                      </p:cBhvr>
                                      <p:tavLst>
                                        <p:tav tm="0">
                                          <p:val>
                                            <p:strVal val="#ppt_w*.05"/>
                                          </p:val>
                                        </p:tav>
                                        <p:tav tm="100000">
                                          <p:val>
                                            <p:strVal val="#ppt_w"/>
                                          </p:val>
                                        </p:tav>
                                      </p:tavLst>
                                    </p:anim>
                                    <p:anim calcmode="lin" valueType="num">
                                      <p:cBhvr>
                                        <p:cTn id="20" dur="1000" fill="hold"/>
                                        <p:tgtEl>
                                          <p:spTgt spid="7170">
                                            <p:txEl>
                                              <p:pRg st="3" end="3"/>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7170">
                                            <p:txEl>
                                              <p:pRg st="3" end="3"/>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7170">
                                            <p:txEl>
                                              <p:pRg st="3" end="3"/>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7170">
                                            <p:txEl>
                                              <p:pRg st="3" end="3"/>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7170">
                                            <p:txEl>
                                              <p:pRg st="3" end="3"/>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7170">
                                            <p:txEl>
                                              <p:pRg st="4" end="4"/>
                                            </p:txEl>
                                          </p:spTgt>
                                        </p:tgtEl>
                                        <p:attrNameLst>
                                          <p:attrName>style.visibility</p:attrName>
                                        </p:attrNameLst>
                                      </p:cBhvr>
                                      <p:to>
                                        <p:strVal val="visible"/>
                                      </p:to>
                                    </p:set>
                                    <p:anim calcmode="lin" valueType="num">
                                      <p:cBhvr>
                                        <p:cTn id="27" dur="500" decel="50000" fill="hold">
                                          <p:stCondLst>
                                            <p:cond delay="0"/>
                                          </p:stCondLst>
                                        </p:cTn>
                                        <p:tgtEl>
                                          <p:spTgt spid="7170">
                                            <p:txEl>
                                              <p:pRg st="4" end="4"/>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170">
                                            <p:txEl>
                                              <p:pRg st="4" end="4"/>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170">
                                            <p:txEl>
                                              <p:pRg st="4" end="4"/>
                                            </p:txEl>
                                          </p:spTgt>
                                        </p:tgtEl>
                                        <p:attrNameLst>
                                          <p:attrName>ppt_w</p:attrName>
                                        </p:attrNameLst>
                                      </p:cBhvr>
                                      <p:tavLst>
                                        <p:tav tm="0">
                                          <p:val>
                                            <p:strVal val="#ppt_w*.05"/>
                                          </p:val>
                                        </p:tav>
                                        <p:tav tm="100000">
                                          <p:val>
                                            <p:strVal val="#ppt_w"/>
                                          </p:val>
                                        </p:tav>
                                      </p:tavLst>
                                    </p:anim>
                                    <p:anim calcmode="lin" valueType="num">
                                      <p:cBhvr>
                                        <p:cTn id="30" dur="1000" fill="hold"/>
                                        <p:tgtEl>
                                          <p:spTgt spid="7170">
                                            <p:txEl>
                                              <p:pRg st="4" end="4"/>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170">
                                            <p:txEl>
                                              <p:pRg st="4" end="4"/>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170">
                                            <p:txEl>
                                              <p:pRg st="4" end="4"/>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170">
                                            <p:txEl>
                                              <p:pRg st="4" end="4"/>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170">
                                            <p:txEl>
                                              <p:pRg st="4" end="4"/>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7170">
                                            <p:txEl>
                                              <p:pRg st="5" end="5"/>
                                            </p:txEl>
                                          </p:spTgt>
                                        </p:tgtEl>
                                        <p:attrNameLst>
                                          <p:attrName>style.visibility</p:attrName>
                                        </p:attrNameLst>
                                      </p:cBhvr>
                                      <p:to>
                                        <p:strVal val="visible"/>
                                      </p:to>
                                    </p:set>
                                    <p:anim calcmode="lin" valueType="num">
                                      <p:cBhvr>
                                        <p:cTn id="37" dur="500" decel="50000" fill="hold">
                                          <p:stCondLst>
                                            <p:cond delay="0"/>
                                          </p:stCondLst>
                                        </p:cTn>
                                        <p:tgtEl>
                                          <p:spTgt spid="7170">
                                            <p:txEl>
                                              <p:pRg st="5" end="5"/>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7170">
                                            <p:txEl>
                                              <p:pRg st="5" end="5"/>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7170">
                                            <p:txEl>
                                              <p:pRg st="5" end="5"/>
                                            </p:txEl>
                                          </p:spTgt>
                                        </p:tgtEl>
                                        <p:attrNameLst>
                                          <p:attrName>ppt_w</p:attrName>
                                        </p:attrNameLst>
                                      </p:cBhvr>
                                      <p:tavLst>
                                        <p:tav tm="0">
                                          <p:val>
                                            <p:strVal val="#ppt_w*.05"/>
                                          </p:val>
                                        </p:tav>
                                        <p:tav tm="100000">
                                          <p:val>
                                            <p:strVal val="#ppt_w"/>
                                          </p:val>
                                        </p:tav>
                                      </p:tavLst>
                                    </p:anim>
                                    <p:anim calcmode="lin" valueType="num">
                                      <p:cBhvr>
                                        <p:cTn id="40" dur="1000" fill="hold"/>
                                        <p:tgtEl>
                                          <p:spTgt spid="7170">
                                            <p:txEl>
                                              <p:pRg st="5" end="5"/>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7170">
                                            <p:txEl>
                                              <p:pRg st="5" end="5"/>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7170">
                                            <p:txEl>
                                              <p:pRg st="5" end="5"/>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7170">
                                            <p:txEl>
                                              <p:pRg st="5" end="5"/>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7170">
                                            <p:txEl>
                                              <p:pRg st="5" end="5"/>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7170">
                                            <p:txEl>
                                              <p:pRg st="6" end="6"/>
                                            </p:txEl>
                                          </p:spTgt>
                                        </p:tgtEl>
                                        <p:attrNameLst>
                                          <p:attrName>style.visibility</p:attrName>
                                        </p:attrNameLst>
                                      </p:cBhvr>
                                      <p:to>
                                        <p:strVal val="visible"/>
                                      </p:to>
                                    </p:set>
                                    <p:anim calcmode="lin" valueType="num">
                                      <p:cBhvr>
                                        <p:cTn id="47" dur="500" decel="50000" fill="hold">
                                          <p:stCondLst>
                                            <p:cond delay="0"/>
                                          </p:stCondLst>
                                        </p:cTn>
                                        <p:tgtEl>
                                          <p:spTgt spid="7170">
                                            <p:txEl>
                                              <p:pRg st="6" end="6"/>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7170">
                                            <p:txEl>
                                              <p:pRg st="6" end="6"/>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7170">
                                            <p:txEl>
                                              <p:pRg st="6" end="6"/>
                                            </p:txEl>
                                          </p:spTgt>
                                        </p:tgtEl>
                                        <p:attrNameLst>
                                          <p:attrName>ppt_w</p:attrName>
                                        </p:attrNameLst>
                                      </p:cBhvr>
                                      <p:tavLst>
                                        <p:tav tm="0">
                                          <p:val>
                                            <p:strVal val="#ppt_w*.05"/>
                                          </p:val>
                                        </p:tav>
                                        <p:tav tm="100000">
                                          <p:val>
                                            <p:strVal val="#ppt_w"/>
                                          </p:val>
                                        </p:tav>
                                      </p:tavLst>
                                    </p:anim>
                                    <p:anim calcmode="lin" valueType="num">
                                      <p:cBhvr>
                                        <p:cTn id="50" dur="1000" fill="hold"/>
                                        <p:tgtEl>
                                          <p:spTgt spid="7170">
                                            <p:txEl>
                                              <p:pRg st="6" end="6"/>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7170">
                                            <p:txEl>
                                              <p:pRg st="6" end="6"/>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7170">
                                            <p:txEl>
                                              <p:pRg st="6" end="6"/>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7170">
                                            <p:txEl>
                                              <p:pRg st="6" end="6"/>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717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6145" name="Rectangle 1"/>
          <p:cNvSpPr>
            <a:spLocks noChangeArrowheads="1"/>
          </p:cNvSpPr>
          <p:nvPr/>
        </p:nvSpPr>
        <p:spPr bwMode="auto">
          <a:xfrm>
            <a:off x="683568" y="1092107"/>
            <a:ext cx="5489003"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给下列加点字注音。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沙砾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沉湎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孱弱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愤懑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解释下列词语中加点的词。</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浩瀚无垠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万物鼎盛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1619672" y="1700808"/>
            <a:ext cx="4591321" cy="1200329"/>
          </a:xfrm>
          <a:prstGeom prst="rect">
            <a:avLst/>
          </a:prstGeom>
        </p:spPr>
        <p:txBody>
          <a:bodyPr wrap="none">
            <a:spAutoFit/>
          </a:bodyPr>
          <a:lstStyle/>
          <a:p>
            <a:pPr>
              <a:lnSpc>
                <a:spcPct val="150000"/>
              </a:lnSpc>
            </a:pPr>
            <a:r>
              <a:rPr lang="en-US" altLang="zh-CN" sz="2400" b="1" dirty="0" err="1" smtClean="0">
                <a:solidFill>
                  <a:srgbClr val="FF0000"/>
                </a:solidFill>
                <a:latin typeface="微软雅黑" pitchFamily="34" charset="-122"/>
                <a:ea typeface="微软雅黑" pitchFamily="34" charset="-122"/>
              </a:rPr>
              <a:t>lì</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mi</a:t>
            </a:r>
            <a:r>
              <a:rPr lang="en-US" altLang="zh-CN" sz="2400" b="1" dirty="0" err="1" smtClean="0">
                <a:solidFill>
                  <a:srgbClr val="FF0000"/>
                </a:solidFill>
                <a:latin typeface="+mn-ea"/>
                <a:ea typeface="+mn-ea"/>
              </a:rPr>
              <a:t>ǎ</a:t>
            </a:r>
            <a:r>
              <a:rPr lang="en-US" altLang="zh-CN" sz="2400" b="1" dirty="0" err="1" smtClean="0">
                <a:solidFill>
                  <a:srgbClr val="FF0000"/>
                </a:solidFill>
                <a:latin typeface="微软雅黑" pitchFamily="34" charset="-122"/>
                <a:ea typeface="微软雅黑" pitchFamily="34" charset="-122"/>
              </a:rPr>
              <a:t>n</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err="1" smtClean="0">
                <a:solidFill>
                  <a:srgbClr val="FF0000"/>
                </a:solidFill>
                <a:latin typeface="微软雅黑" pitchFamily="34" charset="-122"/>
                <a:ea typeface="微软雅黑" pitchFamily="34" charset="-122"/>
              </a:rPr>
              <a:t>ch</a:t>
            </a:r>
            <a:r>
              <a:rPr lang="en-US" altLang="zh-CN" sz="2400" b="1" dirty="0" err="1" smtClean="0">
                <a:solidFill>
                  <a:srgbClr val="FF0000"/>
                </a:solidFill>
                <a:latin typeface="+mn-ea"/>
                <a:ea typeface="+mn-ea"/>
              </a:rPr>
              <a:t>á</a:t>
            </a:r>
            <a:r>
              <a:rPr lang="en-US" altLang="zh-CN" sz="2400" b="1" dirty="0" err="1" smtClean="0">
                <a:solidFill>
                  <a:srgbClr val="FF0000"/>
                </a:solidFill>
                <a:latin typeface="微软雅黑" pitchFamily="34" charset="-122"/>
                <a:ea typeface="微软雅黑" pitchFamily="34" charset="-122"/>
              </a:rPr>
              <a:t>n</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mèn</a:t>
            </a:r>
            <a:r>
              <a:rPr lang="zh-CN" altLang="zh-CN" sz="2400" b="1" dirty="0" smtClean="0">
                <a:solidFill>
                  <a:srgbClr val="FF0000"/>
                </a:solidFill>
                <a:latin typeface="微软雅黑" pitchFamily="34" charset="-122"/>
                <a:ea typeface="微软雅黑" pitchFamily="34" charset="-122"/>
              </a:rPr>
              <a:t>　</a:t>
            </a:r>
            <a:endParaRPr lang="zh-CN" altLang="en-US" sz="2400" b="1" dirty="0">
              <a:solidFill>
                <a:srgbClr val="FF0000"/>
              </a:solidFill>
              <a:latin typeface="微软雅黑" pitchFamily="34" charset="-122"/>
              <a:ea typeface="微软雅黑" pitchFamily="34" charset="-122"/>
            </a:endParaRPr>
          </a:p>
        </p:txBody>
      </p:sp>
      <p:sp>
        <p:nvSpPr>
          <p:cNvPr id="5" name="矩形 4"/>
          <p:cNvSpPr/>
          <p:nvPr/>
        </p:nvSpPr>
        <p:spPr>
          <a:xfrm>
            <a:off x="2699792" y="3284984"/>
            <a:ext cx="4572000" cy="1135054"/>
          </a:xfrm>
          <a:prstGeom prst="rect">
            <a:avLst/>
          </a:prstGeom>
        </p:spPr>
        <p:txBody>
          <a:bodyPr>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形容广大</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繁多</a:t>
            </a:r>
            <a:r>
              <a:rPr lang="zh-CN" altLang="en-US"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正当兴盛</a:t>
            </a:r>
            <a:r>
              <a:rPr lang="zh-CN" altLang="en-US"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　</a:t>
            </a:r>
            <a:endParaRPr lang="zh-CN" altLang="en-US" sz="2400" b="1" dirty="0">
              <a:solidFill>
                <a:srgbClr val="FF0000"/>
              </a:solidFill>
              <a:latin typeface="微软雅黑" pitchFamily="34" charset="-122"/>
              <a:ea typeface="微软雅黑" pitchFamily="34" charset="-122"/>
            </a:endParaRPr>
          </a:p>
        </p:txBody>
      </p:sp>
      <p:sp>
        <p:nvSpPr>
          <p:cNvPr id="6" name="椭圆 5"/>
          <p:cNvSpPr/>
          <p:nvPr/>
        </p:nvSpPr>
        <p:spPr>
          <a:xfrm>
            <a:off x="1187624" y="22048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644008" y="22048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99592" y="27089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644008" y="27809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31640" y="386104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19672" y="386104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907704" y="44371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267744" y="44371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p:cTn id="12"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edge">
                                      <p:cBhvr>
                                        <p:cTn id="19" dur="2000"/>
                                        <p:tgtEl>
                                          <p:spTgt spid="5">
                                            <p:txEl>
                                              <p:pRg st="0" end="0"/>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edge">
                                      <p:cBhvr>
                                        <p:cTn id="2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5121" name="Rectangle 1"/>
          <p:cNvSpPr>
            <a:spLocks noChangeArrowheads="1"/>
          </p:cNvSpPr>
          <p:nvPr/>
        </p:nvSpPr>
        <p:spPr bwMode="auto">
          <a:xfrm>
            <a:off x="683568" y="1196752"/>
            <a:ext cx="8024954" cy="34163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文学常识填空。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地下森林断想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的作者是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她的长篇小说代</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表作有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文章写道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大自然每一次剧烈的运动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总要破坏和毁灭一</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些什么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但也总有一些顽强的生命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不会屈服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绝不屈服啊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饱含深刻的哲理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说说你对这句话的理解。</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2339752" y="1700808"/>
            <a:ext cx="4156907" cy="1200329"/>
          </a:xfrm>
          <a:prstGeom prst="rect">
            <a:avLst/>
          </a:prstGeom>
        </p:spPr>
        <p:txBody>
          <a:bodyPr wrap="non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张抗抗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隐形伴侣</a:t>
            </a:r>
            <a:r>
              <a:rPr lang="en-US" altLang="zh-CN" sz="2400" b="1" dirty="0" smtClean="0">
                <a:solidFill>
                  <a:srgbClr val="FF0000"/>
                </a:solidFill>
                <a:latin typeface="微软雅黑" pitchFamily="34" charset="-122"/>
                <a:ea typeface="微软雅黑" pitchFamily="34" charset="-122"/>
              </a:rPr>
              <a:t> </a:t>
            </a:r>
            <a:endParaRPr lang="zh-CN" altLang="en-US" sz="2400" b="1" dirty="0">
              <a:solidFill>
                <a:srgbClr val="FF0000"/>
              </a:solidFill>
              <a:latin typeface="微软雅黑" pitchFamily="34" charset="-122"/>
              <a:ea typeface="微软雅黑" pitchFamily="34" charset="-122"/>
            </a:endParaRPr>
          </a:p>
        </p:txBody>
      </p:sp>
      <p:sp>
        <p:nvSpPr>
          <p:cNvPr id="6" name="矩形 5"/>
          <p:cNvSpPr/>
          <p:nvPr/>
        </p:nvSpPr>
        <p:spPr>
          <a:xfrm>
            <a:off x="827584" y="4653136"/>
            <a:ext cx="7776864" cy="1754326"/>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人类社会的发展也常常会堕入低谷</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像大自然的风云变幻、地质变迁考验森林、禽兽的生命适应性一样</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考验人群的品质、适应性、耐力</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锤炼人群的意志、生命力。</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ox(in)">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ox(in)">
                                      <p:cBhvr>
                                        <p:cTn id="1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0721" name="Rectangle 1"/>
          <p:cNvSpPr>
            <a:spLocks noChangeArrowheads="1"/>
          </p:cNvSpPr>
          <p:nvPr/>
        </p:nvSpPr>
        <p:spPr bwMode="auto">
          <a:xfrm>
            <a:off x="611560" y="980728"/>
            <a:ext cx="8151590" cy="332398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仿照下面语句中画线句子的句式特点</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以“大海”</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为描写对象写两句话。</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“森林是雄伟壮丽的</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遮天蔽日</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浩瀚无垠。</a:t>
            </a:r>
            <a:r>
              <a:rPr kumimoji="0" lang="zh-CN" altLang="en-US" sz="28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a:t>
            </a:r>
            <a:endParaRPr kumimoji="0" lang="en-US" altLang="zh-CN" sz="28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来似一片绿色的海</a:t>
            </a:r>
            <a:r>
              <a:rPr kumimoji="0" lang="en-US" altLang="zh-CN" sz="28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夜静如一堵坚固的墙。”</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1187624" y="3861048"/>
            <a:ext cx="534253" cy="523220"/>
          </a:xfrm>
          <a:prstGeom prst="rect">
            <a:avLst/>
          </a:prstGeom>
        </p:spPr>
        <p:txBody>
          <a:bodyPr wrap="square">
            <a:spAutoFit/>
          </a:bodyPr>
          <a:lstStyle/>
          <a:p>
            <a:r>
              <a:rPr lang="zh-CN" altLang="zh-CN" sz="2800" b="1" dirty="0" smtClean="0">
                <a:solidFill>
                  <a:srgbClr val="FF0000"/>
                </a:solidFill>
                <a:latin typeface="微软雅黑" pitchFamily="34" charset="-122"/>
                <a:ea typeface="微软雅黑" pitchFamily="34" charset="-122"/>
              </a:rPr>
              <a:t>略</a:t>
            </a:r>
            <a:endParaRPr lang="zh-CN" altLang="en-US" sz="28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0721">
                                            <p:txEl>
                                              <p:pRg st="0" end="0"/>
                                            </p:txEl>
                                          </p:spTgt>
                                        </p:tgtEl>
                                        <p:attrNameLst>
                                          <p:attrName>style.visibility</p:attrName>
                                        </p:attrNameLst>
                                      </p:cBhvr>
                                      <p:to>
                                        <p:strVal val="visible"/>
                                      </p:to>
                                    </p:set>
                                    <p:anim calcmode="lin" valueType="num">
                                      <p:cBhvr>
                                        <p:cTn id="7" dur="500" decel="50000" fill="hold">
                                          <p:stCondLst>
                                            <p:cond delay="0"/>
                                          </p:stCondLst>
                                        </p:cTn>
                                        <p:tgtEl>
                                          <p:spTgt spid="30721">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21">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21">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0721">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21">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21">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21">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21">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30721">
                                            <p:txEl>
                                              <p:pRg st="1" end="1"/>
                                            </p:txEl>
                                          </p:spTgt>
                                        </p:tgtEl>
                                        <p:attrNameLst>
                                          <p:attrName>style.visibility</p:attrName>
                                        </p:attrNameLst>
                                      </p:cBhvr>
                                      <p:to>
                                        <p:strVal val="visible"/>
                                      </p:to>
                                    </p:set>
                                    <p:anim calcmode="lin" valueType="num">
                                      <p:cBhvr>
                                        <p:cTn id="17" dur="500" decel="50000" fill="hold">
                                          <p:stCondLst>
                                            <p:cond delay="0"/>
                                          </p:stCondLst>
                                        </p:cTn>
                                        <p:tgtEl>
                                          <p:spTgt spid="30721">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0721">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0721">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30721">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0721">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0721">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0721">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0721">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30721">
                                            <p:txEl>
                                              <p:pRg st="2" end="2"/>
                                            </p:txEl>
                                          </p:spTgt>
                                        </p:tgtEl>
                                        <p:attrNameLst>
                                          <p:attrName>style.visibility</p:attrName>
                                        </p:attrNameLst>
                                      </p:cBhvr>
                                      <p:to>
                                        <p:strVal val="visible"/>
                                      </p:to>
                                    </p:set>
                                    <p:anim calcmode="lin" valueType="num">
                                      <p:cBhvr>
                                        <p:cTn id="27" dur="500" decel="50000" fill="hold">
                                          <p:stCondLst>
                                            <p:cond delay="0"/>
                                          </p:stCondLst>
                                        </p:cTn>
                                        <p:tgtEl>
                                          <p:spTgt spid="30721">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0721">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0721">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30721">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0721">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0721">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0721">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0721">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30721">
                                            <p:txEl>
                                              <p:pRg st="3" end="3"/>
                                            </p:txEl>
                                          </p:spTgt>
                                        </p:tgtEl>
                                        <p:attrNameLst>
                                          <p:attrName>style.visibility</p:attrName>
                                        </p:attrNameLst>
                                      </p:cBhvr>
                                      <p:to>
                                        <p:strVal val="visible"/>
                                      </p:to>
                                    </p:set>
                                    <p:anim calcmode="lin" valueType="num">
                                      <p:cBhvr>
                                        <p:cTn id="37" dur="500" decel="50000" fill="hold">
                                          <p:stCondLst>
                                            <p:cond delay="0"/>
                                          </p:stCondLst>
                                        </p:cTn>
                                        <p:tgtEl>
                                          <p:spTgt spid="30721">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0721">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0721">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30721">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0721">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0721">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0721">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0721">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6" name="Picture 2" descr="C:\Users\Administrator\Desktop\不要删\课件图片\78.201.jpg"/>
          <p:cNvPicPr>
            <a:picLocks noChangeAspect="1" noChangeArrowheads="1"/>
          </p:cNvPicPr>
          <p:nvPr/>
        </p:nvPicPr>
        <p:blipFill>
          <a:blip r:embed="rId2" cstate="print"/>
          <a:srcRect/>
          <a:stretch>
            <a:fillRect/>
          </a:stretch>
        </p:blipFill>
        <p:spPr bwMode="auto">
          <a:xfrm>
            <a:off x="395536" y="1340768"/>
            <a:ext cx="8496944" cy="4824536"/>
          </a:xfrm>
          <a:prstGeom prst="rect">
            <a:avLst/>
          </a:prstGeom>
          <a:noFill/>
        </p:spPr>
      </p:pic>
      <p:sp>
        <p:nvSpPr>
          <p:cNvPr id="1027" name="Rectangle 3"/>
          <p:cNvSpPr>
            <a:spLocks noChangeArrowheads="1"/>
          </p:cNvSpPr>
          <p:nvPr/>
        </p:nvSpPr>
        <p:spPr bwMode="auto">
          <a:xfrm>
            <a:off x="1331640" y="1524155"/>
            <a:ext cx="7330853"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字音字形</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浩瀚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黑黝黝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袅袅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瞬息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嶙峋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万籁俱寂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狼嗥虎啸</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沉湎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炫耀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怜悯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孱弱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柞木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簌簌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崛起</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eaLnBrk="0" hangingPunct="0">
              <a:lnSpc>
                <a:spcPct val="150000"/>
              </a:lnSpc>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瘠薄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zh-CN" altLang="en-US" sz="2400" b="1" dirty="0" smtClean="0">
                <a:solidFill>
                  <a:srgbClr val="000000"/>
                </a:solidFill>
                <a:latin typeface="微软雅黑" pitchFamily="34" charset="-122"/>
                <a:ea typeface="微软雅黑" pitchFamily="34" charset="-122"/>
                <a:cs typeface="Times New Roman" pitchFamily="18" charset="0"/>
              </a:rPr>
              <a:t>无垠</a:t>
            </a:r>
            <a:r>
              <a:rPr lang="en-US" altLang="zh-CN" sz="2400" b="1" dirty="0" smtClean="0">
                <a:solidFill>
                  <a:srgbClr val="000000"/>
                </a:solidFill>
                <a:latin typeface="微软雅黑" pitchFamily="34" charset="-122"/>
                <a:ea typeface="微软雅黑" pitchFamily="34" charset="-122"/>
                <a:cs typeface="Times New Roman" pitchFamily="18" charset="0"/>
              </a:rPr>
              <a:t>(          )</a:t>
            </a:r>
            <a:r>
              <a:rPr lang="zh-CN" altLang="en-US" sz="2400" b="1" dirty="0" smtClean="0">
                <a:solidFill>
                  <a:srgbClr val="000000"/>
                </a:solidFill>
                <a:latin typeface="微软雅黑" pitchFamily="34" charset="-122"/>
                <a:ea typeface="微软雅黑" pitchFamily="34" charset="-122"/>
                <a:cs typeface="Times New Roman" pitchFamily="18" charset="0"/>
              </a:rPr>
              <a:t>　     岑寂</a:t>
            </a:r>
            <a:r>
              <a:rPr lang="en-US" altLang="zh-CN" sz="2400" b="1" dirty="0" smtClean="0">
                <a:solidFill>
                  <a:srgbClr val="000000"/>
                </a:solidFill>
                <a:latin typeface="微软雅黑" pitchFamily="34" charset="-122"/>
                <a:ea typeface="微软雅黑" pitchFamily="34" charset="-122"/>
                <a:cs typeface="Times New Roman" pitchFamily="18" charset="0"/>
              </a:rPr>
              <a:t>(         )</a:t>
            </a:r>
            <a:endParaRPr lang="en-US" altLang="zh-CN" sz="2400" b="1" dirty="0" smtClean="0">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百鸟啾啾</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樵夫</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p:txBody>
      </p:sp>
      <p:sp>
        <p:nvSpPr>
          <p:cNvPr id="10" name="矩形 9"/>
          <p:cNvSpPr/>
          <p:nvPr/>
        </p:nvSpPr>
        <p:spPr>
          <a:xfrm>
            <a:off x="2339752" y="2204864"/>
            <a:ext cx="76014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h</a:t>
            </a:r>
            <a:r>
              <a:rPr lang="en-US" altLang="zh-CN" sz="2400" b="1" dirty="0" err="1" smtClean="0">
                <a:solidFill>
                  <a:srgbClr val="FF0000"/>
                </a:solidFill>
                <a:latin typeface="+mn-ea"/>
                <a:ea typeface="+mn-ea"/>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1" name="矩形 10"/>
          <p:cNvSpPr/>
          <p:nvPr/>
        </p:nvSpPr>
        <p:spPr>
          <a:xfrm>
            <a:off x="4644008" y="2204864"/>
            <a:ext cx="977771" cy="461665"/>
          </a:xfrm>
          <a:prstGeom prst="rect">
            <a:avLst/>
          </a:prstGeom>
        </p:spPr>
        <p:txBody>
          <a:bodyPr wrap="squar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yǒu</a:t>
            </a:r>
            <a:endParaRPr lang="zh-CN" altLang="en-US" dirty="0">
              <a:solidFill>
                <a:srgbClr val="FF0000"/>
              </a:solidFill>
            </a:endParaRPr>
          </a:p>
        </p:txBody>
      </p:sp>
      <p:sp>
        <p:nvSpPr>
          <p:cNvPr id="12" name="矩形 11"/>
          <p:cNvSpPr/>
          <p:nvPr/>
        </p:nvSpPr>
        <p:spPr>
          <a:xfrm>
            <a:off x="6876256" y="2204864"/>
            <a:ext cx="85472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ni</a:t>
            </a:r>
            <a:r>
              <a:rPr lang="en-US" altLang="zh-CN" sz="2400" b="1" dirty="0" err="1" smtClean="0">
                <a:solidFill>
                  <a:srgbClr val="FF0000"/>
                </a:solidFill>
                <a:latin typeface="+mj-ea"/>
                <a:ea typeface="+mj-ea"/>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13" name="矩形 12"/>
          <p:cNvSpPr/>
          <p:nvPr/>
        </p:nvSpPr>
        <p:spPr>
          <a:xfrm>
            <a:off x="2123728" y="2708920"/>
            <a:ext cx="933269"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shùn</a:t>
            </a:r>
            <a:endParaRPr lang="zh-CN" altLang="en-US" dirty="0">
              <a:solidFill>
                <a:srgbClr val="FF0000"/>
              </a:solidFill>
            </a:endParaRPr>
          </a:p>
        </p:txBody>
      </p:sp>
      <p:sp>
        <p:nvSpPr>
          <p:cNvPr id="14" name="矩形 13"/>
          <p:cNvSpPr/>
          <p:nvPr/>
        </p:nvSpPr>
        <p:spPr>
          <a:xfrm>
            <a:off x="4355976" y="2708920"/>
            <a:ext cx="76174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xún</a:t>
            </a:r>
            <a:endParaRPr lang="zh-CN" altLang="en-US" dirty="0">
              <a:solidFill>
                <a:srgbClr val="FF0000"/>
              </a:solidFill>
            </a:endParaRPr>
          </a:p>
        </p:txBody>
      </p:sp>
      <p:sp>
        <p:nvSpPr>
          <p:cNvPr id="15" name="矩形 14"/>
          <p:cNvSpPr/>
          <p:nvPr/>
        </p:nvSpPr>
        <p:spPr>
          <a:xfrm>
            <a:off x="7308304" y="2780928"/>
            <a:ext cx="522900"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l</a:t>
            </a:r>
            <a:r>
              <a:rPr lang="en-US" altLang="zh-CN" sz="2400" b="1" dirty="0" err="1" smtClean="0">
                <a:solidFill>
                  <a:srgbClr val="FF0000"/>
                </a:solidFill>
                <a:latin typeface="+mn-ea"/>
                <a:ea typeface="+mn-ea"/>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i</a:t>
            </a:r>
            <a:endParaRPr lang="zh-CN" altLang="en-US" dirty="0">
              <a:solidFill>
                <a:srgbClr val="FF0000"/>
              </a:solidFill>
            </a:endParaRPr>
          </a:p>
        </p:txBody>
      </p:sp>
      <p:sp>
        <p:nvSpPr>
          <p:cNvPr id="17" name="矩形 16"/>
          <p:cNvSpPr/>
          <p:nvPr/>
        </p:nvSpPr>
        <p:spPr>
          <a:xfrm>
            <a:off x="2771800" y="3284984"/>
            <a:ext cx="1505540"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h</a:t>
            </a:r>
            <a:r>
              <a:rPr lang="en-US" altLang="zh-CN" sz="2400" b="1" dirty="0" err="1" smtClean="0">
                <a:solidFill>
                  <a:srgbClr val="FF0000"/>
                </a:solidFill>
                <a:latin typeface="+mn-ea"/>
                <a:ea typeface="+mn-ea"/>
                <a:cs typeface="Times New Roman" pitchFamily="18" charset="0"/>
              </a:rPr>
              <a:t>á</a:t>
            </a:r>
            <a:r>
              <a:rPr lang="en-US" altLang="zh-CN" sz="2400" b="1" dirty="0" err="1" smtClean="0">
                <a:solidFill>
                  <a:srgbClr val="FF0000"/>
                </a:solidFill>
                <a:latin typeface="微软雅黑" pitchFamily="34" charset="-122"/>
                <a:ea typeface="微软雅黑" pitchFamily="34" charset="-122"/>
                <a:cs typeface="Times New Roman" pitchFamily="18" charset="0"/>
              </a:rPr>
              <a:t>o</a:t>
            </a:r>
            <a:r>
              <a:rPr lang="en-US" altLang="zh-CN" sz="2400" b="1" dirty="0" smtClean="0">
                <a:solidFill>
                  <a:srgbClr val="FF0000"/>
                </a:solidFill>
                <a:latin typeface="微软雅黑" pitchFamily="34" charset="-122"/>
                <a:ea typeface="微软雅黑" pitchFamily="34" charset="-122"/>
                <a:cs typeface="Times New Roman" pitchFamily="18" charset="0"/>
              </a:rPr>
              <a:t> </a:t>
            </a:r>
            <a:r>
              <a:rPr lang="en-US" altLang="zh-CN" sz="2400" b="1" dirty="0" err="1" smtClean="0">
                <a:solidFill>
                  <a:srgbClr val="FF0000"/>
                </a:solidFill>
                <a:latin typeface="微软雅黑" pitchFamily="34" charset="-122"/>
                <a:ea typeface="微软雅黑" pitchFamily="34" charset="-122"/>
                <a:cs typeface="Times New Roman" pitchFamily="18" charset="0"/>
              </a:rPr>
              <a:t>xi</a:t>
            </a:r>
            <a:r>
              <a:rPr lang="en-US" altLang="zh-CN" sz="2400" b="1" dirty="0" err="1" smtClean="0">
                <a:solidFill>
                  <a:srgbClr val="FF0000"/>
                </a:solidFill>
                <a:latin typeface="+mn-ea"/>
                <a:ea typeface="+mn-ea"/>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18" name="矩形 17"/>
          <p:cNvSpPr/>
          <p:nvPr/>
        </p:nvSpPr>
        <p:spPr>
          <a:xfrm>
            <a:off x="6660232" y="3284984"/>
            <a:ext cx="95571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mi</a:t>
            </a:r>
            <a:r>
              <a:rPr lang="en-US" altLang="zh-CN" sz="2400" b="1" dirty="0" err="1" smtClean="0">
                <a:solidFill>
                  <a:srgbClr val="FF0000"/>
                </a:solidFill>
                <a:latin typeface="+mn-ea"/>
                <a:ea typeface="+mn-ea"/>
                <a:cs typeface="Times New Roman" pitchFamily="18" charset="0"/>
              </a:rPr>
              <a:t>ǎ</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9" name="矩形 18"/>
          <p:cNvSpPr/>
          <p:nvPr/>
        </p:nvSpPr>
        <p:spPr>
          <a:xfrm>
            <a:off x="2051720" y="3861048"/>
            <a:ext cx="93968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xu</a:t>
            </a:r>
            <a:r>
              <a:rPr lang="en-US" altLang="zh-CN" sz="2400" b="1" dirty="0" err="1" smtClean="0">
                <a:solidFill>
                  <a:srgbClr val="FF0000"/>
                </a:solidFill>
                <a:latin typeface="+mn-ea"/>
                <a:ea typeface="+mn-ea"/>
                <a:cs typeface="Times New Roman" pitchFamily="18" charset="0"/>
              </a:rPr>
              <a:t>à</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0" name="矩形 19"/>
          <p:cNvSpPr/>
          <p:nvPr/>
        </p:nvSpPr>
        <p:spPr>
          <a:xfrm>
            <a:off x="4355976" y="3861048"/>
            <a:ext cx="777777"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mǐn</a:t>
            </a:r>
            <a:endParaRPr lang="zh-CN" altLang="en-US" dirty="0">
              <a:solidFill>
                <a:srgbClr val="FF0000"/>
              </a:solidFill>
            </a:endParaRPr>
          </a:p>
        </p:txBody>
      </p:sp>
      <p:sp>
        <p:nvSpPr>
          <p:cNvPr id="21" name="矩形 20"/>
          <p:cNvSpPr/>
          <p:nvPr/>
        </p:nvSpPr>
        <p:spPr>
          <a:xfrm>
            <a:off x="6732240" y="3861048"/>
            <a:ext cx="918841"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ch</a:t>
            </a:r>
            <a:r>
              <a:rPr lang="en-US" altLang="zh-CN" sz="2400" b="1" dirty="0" err="1" smtClean="0">
                <a:solidFill>
                  <a:srgbClr val="FF0000"/>
                </a:solidFill>
                <a:latin typeface="+mj-ea"/>
                <a:ea typeface="+mj-ea"/>
                <a:cs typeface="Times New Roman" pitchFamily="18" charset="0"/>
              </a:rPr>
              <a:t>á</a:t>
            </a:r>
            <a:r>
              <a:rPr lang="en-US" altLang="zh-CN" sz="24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22" name="矩形 21"/>
          <p:cNvSpPr/>
          <p:nvPr/>
        </p:nvSpPr>
        <p:spPr>
          <a:xfrm>
            <a:off x="2195736" y="4437112"/>
            <a:ext cx="74411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zuò</a:t>
            </a:r>
            <a:endParaRPr lang="zh-CN" altLang="en-US" dirty="0">
              <a:solidFill>
                <a:srgbClr val="FF0000"/>
              </a:solidFill>
            </a:endParaRPr>
          </a:p>
        </p:txBody>
      </p:sp>
      <p:sp>
        <p:nvSpPr>
          <p:cNvPr id="23" name="矩形 22"/>
          <p:cNvSpPr/>
          <p:nvPr/>
        </p:nvSpPr>
        <p:spPr>
          <a:xfrm>
            <a:off x="4355976" y="4365104"/>
            <a:ext cx="53572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sù</a:t>
            </a:r>
            <a:endParaRPr lang="zh-CN" altLang="en-US" dirty="0">
              <a:solidFill>
                <a:srgbClr val="FF0000"/>
              </a:solidFill>
            </a:endParaRPr>
          </a:p>
        </p:txBody>
      </p:sp>
      <p:sp>
        <p:nvSpPr>
          <p:cNvPr id="25" name="矩形 24"/>
          <p:cNvSpPr/>
          <p:nvPr/>
        </p:nvSpPr>
        <p:spPr>
          <a:xfrm>
            <a:off x="6804248" y="4437112"/>
            <a:ext cx="655949"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jué</a:t>
            </a:r>
            <a:endParaRPr lang="zh-CN" altLang="en-US" dirty="0">
              <a:solidFill>
                <a:srgbClr val="FF0000"/>
              </a:solidFill>
            </a:endParaRPr>
          </a:p>
        </p:txBody>
      </p:sp>
      <p:sp>
        <p:nvSpPr>
          <p:cNvPr id="26" name="矩形 25"/>
          <p:cNvSpPr/>
          <p:nvPr/>
        </p:nvSpPr>
        <p:spPr>
          <a:xfrm>
            <a:off x="2411760" y="4941168"/>
            <a:ext cx="1008112" cy="461665"/>
          </a:xfrm>
          <a:prstGeom prst="rect">
            <a:avLst/>
          </a:prstGeom>
        </p:spPr>
        <p:txBody>
          <a:bodyPr wrap="squar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jí</a:t>
            </a:r>
            <a:endParaRPr lang="zh-CN" altLang="en-US" dirty="0">
              <a:solidFill>
                <a:srgbClr val="FF0000"/>
              </a:solidFill>
            </a:endParaRPr>
          </a:p>
        </p:txBody>
      </p:sp>
      <p:sp>
        <p:nvSpPr>
          <p:cNvPr id="27" name="矩形 26"/>
          <p:cNvSpPr/>
          <p:nvPr/>
        </p:nvSpPr>
        <p:spPr>
          <a:xfrm>
            <a:off x="4427984" y="4941168"/>
            <a:ext cx="651140"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yín</a:t>
            </a:r>
            <a:endParaRPr lang="zh-CN" altLang="en-US" dirty="0">
              <a:solidFill>
                <a:srgbClr val="FF0000"/>
              </a:solidFill>
            </a:endParaRPr>
          </a:p>
        </p:txBody>
      </p:sp>
      <p:sp>
        <p:nvSpPr>
          <p:cNvPr id="28" name="矩形 27"/>
          <p:cNvSpPr/>
          <p:nvPr/>
        </p:nvSpPr>
        <p:spPr>
          <a:xfrm>
            <a:off x="6876256" y="4941168"/>
            <a:ext cx="721672"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cén</a:t>
            </a:r>
            <a:endParaRPr lang="zh-CN" altLang="en-US" dirty="0">
              <a:solidFill>
                <a:srgbClr val="FF0000"/>
              </a:solidFill>
            </a:endParaRPr>
          </a:p>
        </p:txBody>
      </p:sp>
      <p:sp>
        <p:nvSpPr>
          <p:cNvPr id="29" name="矩形 28"/>
          <p:cNvSpPr/>
          <p:nvPr/>
        </p:nvSpPr>
        <p:spPr>
          <a:xfrm>
            <a:off x="2843808" y="5517232"/>
            <a:ext cx="567784"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jiū</a:t>
            </a:r>
            <a:endParaRPr lang="zh-CN" altLang="en-US" dirty="0">
              <a:solidFill>
                <a:srgbClr val="FF0000"/>
              </a:solidFill>
            </a:endParaRPr>
          </a:p>
        </p:txBody>
      </p:sp>
      <p:sp>
        <p:nvSpPr>
          <p:cNvPr id="30" name="矩形 29"/>
          <p:cNvSpPr/>
          <p:nvPr/>
        </p:nvSpPr>
        <p:spPr>
          <a:xfrm>
            <a:off x="4644008" y="5445224"/>
            <a:ext cx="861133" cy="461665"/>
          </a:xfrm>
          <a:prstGeom prst="rect">
            <a:avLst/>
          </a:prstGeom>
        </p:spPr>
        <p:txBody>
          <a:bodyPr wrap="none">
            <a:spAutoFit/>
          </a:bodyPr>
          <a:lstStyle/>
          <a:p>
            <a:r>
              <a:rPr lang="en-US" altLang="zh-CN" sz="2400" b="1" dirty="0" err="1" smtClean="0">
                <a:solidFill>
                  <a:srgbClr val="FF0000"/>
                </a:solidFill>
                <a:latin typeface="微软雅黑" pitchFamily="34" charset="-122"/>
                <a:ea typeface="微软雅黑" pitchFamily="34" charset="-122"/>
                <a:cs typeface="Times New Roman" pitchFamily="18" charset="0"/>
              </a:rPr>
              <a:t>qi</a:t>
            </a:r>
            <a:r>
              <a:rPr lang="en-US" altLang="zh-CN" sz="2400" b="1" dirty="0" err="1" smtClean="0">
                <a:solidFill>
                  <a:srgbClr val="FF0000"/>
                </a:solidFill>
                <a:latin typeface="+mn-ea"/>
                <a:ea typeface="+mn-ea"/>
                <a:cs typeface="Times New Roman" pitchFamily="18" charset="0"/>
              </a:rPr>
              <a:t>á</a:t>
            </a:r>
            <a:r>
              <a:rPr lang="en-US" altLang="zh-CN" sz="2400" b="1" dirty="0" err="1" smtClean="0">
                <a:solidFill>
                  <a:srgbClr val="FF0000"/>
                </a:solidFill>
                <a:latin typeface="微软雅黑" pitchFamily="34" charset="-122"/>
                <a:ea typeface="微软雅黑" pitchFamily="34" charset="-122"/>
                <a:cs typeface="Times New Roman" pitchFamily="18" charset="0"/>
              </a:rPr>
              <a:t>o</a:t>
            </a:r>
            <a:endParaRPr lang="zh-CN" altLang="en-US" dirty="0">
              <a:solidFill>
                <a:srgbClr val="FF0000"/>
              </a:solidFill>
            </a:endParaRPr>
          </a:p>
        </p:txBody>
      </p:sp>
      <p:sp>
        <p:nvSpPr>
          <p:cNvPr id="31" name="椭圆 30"/>
          <p:cNvSpPr/>
          <p:nvPr/>
        </p:nvSpPr>
        <p:spPr>
          <a:xfrm>
            <a:off x="1835696"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23928"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084168"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547664"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372200" y="32129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372200"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56176"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084168" y="47971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56176"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995936" y="59492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995936"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707904" y="47971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23928"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547664" y="42930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475656" y="47971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123728" y="59492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923928" y="314096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835696"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411760"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547664"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ppt_x"/>
                                          </p:val>
                                        </p:tav>
                                        <p:tav tm="100000">
                                          <p:val>
                                            <p:strVal val="#ppt_x"/>
                                          </p:val>
                                        </p:tav>
                                      </p:tavLst>
                                    </p:anim>
                                    <p:anim calcmode="lin" valueType="num">
                                      <p:cBhvr additive="base">
                                        <p:cTn id="8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500" fill="hold"/>
                                        <p:tgtEl>
                                          <p:spTgt spid="26"/>
                                        </p:tgtEl>
                                        <p:attrNameLst>
                                          <p:attrName>ppt_x</p:attrName>
                                        </p:attrNameLst>
                                      </p:cBhvr>
                                      <p:tavLst>
                                        <p:tav tm="0">
                                          <p:val>
                                            <p:strVal val="#ppt_x"/>
                                          </p:val>
                                        </p:tav>
                                        <p:tav tm="100000">
                                          <p:val>
                                            <p:strVal val="#ppt_x"/>
                                          </p:val>
                                        </p:tav>
                                      </p:tavLst>
                                    </p:anim>
                                    <p:anim calcmode="lin" valueType="num">
                                      <p:cBhvr additive="base">
                                        <p:cTn id="9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500" fill="hold"/>
                                        <p:tgtEl>
                                          <p:spTgt spid="27"/>
                                        </p:tgtEl>
                                        <p:attrNameLst>
                                          <p:attrName>ppt_x</p:attrName>
                                        </p:attrNameLst>
                                      </p:cBhvr>
                                      <p:tavLst>
                                        <p:tav tm="0">
                                          <p:val>
                                            <p:strVal val="#ppt_x"/>
                                          </p:val>
                                        </p:tav>
                                        <p:tav tm="100000">
                                          <p:val>
                                            <p:strVal val="#ppt_x"/>
                                          </p:val>
                                        </p:tav>
                                      </p:tavLst>
                                    </p:anim>
                                    <p:anim calcmode="lin" valueType="num">
                                      <p:cBhvr additive="base">
                                        <p:cTn id="9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additive="base">
                                        <p:cTn id="103" dur="500" fill="hold"/>
                                        <p:tgtEl>
                                          <p:spTgt spid="28"/>
                                        </p:tgtEl>
                                        <p:attrNameLst>
                                          <p:attrName>ppt_x</p:attrName>
                                        </p:attrNameLst>
                                      </p:cBhvr>
                                      <p:tavLst>
                                        <p:tav tm="0">
                                          <p:val>
                                            <p:strVal val="#ppt_x"/>
                                          </p:val>
                                        </p:tav>
                                        <p:tav tm="100000">
                                          <p:val>
                                            <p:strVal val="#ppt_x"/>
                                          </p:val>
                                        </p:tav>
                                      </p:tavLst>
                                    </p:anim>
                                    <p:anim calcmode="lin" valueType="num">
                                      <p:cBhvr additive="base">
                                        <p:cTn id="10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additive="base">
                                        <p:cTn id="109" dur="500" fill="hold"/>
                                        <p:tgtEl>
                                          <p:spTgt spid="29"/>
                                        </p:tgtEl>
                                        <p:attrNameLst>
                                          <p:attrName>ppt_x</p:attrName>
                                        </p:attrNameLst>
                                      </p:cBhvr>
                                      <p:tavLst>
                                        <p:tav tm="0">
                                          <p:val>
                                            <p:strVal val="#ppt_x"/>
                                          </p:val>
                                        </p:tav>
                                        <p:tav tm="100000">
                                          <p:val>
                                            <p:strVal val="#ppt_x"/>
                                          </p:val>
                                        </p:tav>
                                      </p:tavLst>
                                    </p:anim>
                                    <p:anim calcmode="lin" valueType="num">
                                      <p:cBhvr additive="base">
                                        <p:cTn id="11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anim calcmode="lin" valueType="num">
                                      <p:cBhvr additive="base">
                                        <p:cTn id="115" dur="500" fill="hold"/>
                                        <p:tgtEl>
                                          <p:spTgt spid="30"/>
                                        </p:tgtEl>
                                        <p:attrNameLst>
                                          <p:attrName>ppt_x</p:attrName>
                                        </p:attrNameLst>
                                      </p:cBhvr>
                                      <p:tavLst>
                                        <p:tav tm="0">
                                          <p:val>
                                            <p:strVal val="#ppt_x"/>
                                          </p:val>
                                        </p:tav>
                                        <p:tav tm="100000">
                                          <p:val>
                                            <p:strVal val="#ppt_x"/>
                                          </p:val>
                                        </p:tav>
                                      </p:tavLst>
                                    </p:anim>
                                    <p:anim calcmode="lin" valueType="num">
                                      <p:cBhvr additive="base">
                                        <p:cTn id="1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7" grpId="0"/>
      <p:bldP spid="18" grpId="0"/>
      <p:bldP spid="19" grpId="0"/>
      <p:bldP spid="20" grpId="0"/>
      <p:bldP spid="21" grpId="0"/>
      <p:bldP spid="22" grpId="0"/>
      <p:bldP spid="23" grpId="0"/>
      <p:bldP spid="25" grpId="0"/>
      <p:bldP spid="26" grpId="0"/>
      <p:bldP spid="27" grpId="0"/>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5602" name="Picture 2" descr="C:\Users\Administrator\Desktop\不要删\课件图片\QQ截图20160901100055.png"/>
          <p:cNvPicPr>
            <a:picLocks noChangeAspect="1" noChangeArrowheads="1"/>
          </p:cNvPicPr>
          <p:nvPr/>
        </p:nvPicPr>
        <p:blipFill>
          <a:blip r:embed="rId2" cstate="print"/>
          <a:srcRect/>
          <a:stretch>
            <a:fillRect/>
          </a:stretch>
        </p:blipFill>
        <p:spPr bwMode="auto">
          <a:xfrm>
            <a:off x="827584" y="1700808"/>
            <a:ext cx="7848871" cy="4392488"/>
          </a:xfrm>
          <a:prstGeom prst="rect">
            <a:avLst/>
          </a:prstGeom>
          <a:noFill/>
        </p:spPr>
      </p:pic>
      <p:sp>
        <p:nvSpPr>
          <p:cNvPr id="10" name="矩形 9"/>
          <p:cNvSpPr/>
          <p:nvPr/>
        </p:nvSpPr>
        <p:spPr>
          <a:xfrm>
            <a:off x="4283968" y="3068960"/>
            <a:ext cx="4572000" cy="2031325"/>
          </a:xfrm>
          <a:prstGeom prst="rect">
            <a:avLst/>
          </a:prstGeom>
        </p:spPr>
        <p:txBody>
          <a:bodyPr>
            <a:spAutoFit/>
          </a:bodyPr>
          <a:lstStyle/>
          <a:p>
            <a:pPr>
              <a:lnSpc>
                <a:spcPct val="150000"/>
              </a:lnSpc>
            </a:pPr>
            <a:r>
              <a:rPr lang="en-US" altLang="zh-CN" sz="2800" b="1" dirty="0" err="1" smtClean="0">
                <a:latin typeface="微软雅黑" pitchFamily="34" charset="-122"/>
                <a:ea typeface="微软雅黑" pitchFamily="34" charset="-122"/>
              </a:rPr>
              <a:t>z</a:t>
            </a:r>
            <a:r>
              <a:rPr lang="en-US" altLang="zh-CN" sz="2800" b="1" dirty="0" err="1" smtClean="0">
                <a:latin typeface="+mn-ea"/>
                <a:ea typeface="+mn-ea"/>
              </a:rPr>
              <a:t>ā</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包扎</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en-US" altLang="zh-CN" sz="2800" b="1" dirty="0" err="1" smtClean="0">
                <a:latin typeface="微软雅黑" pitchFamily="34" charset="-122"/>
                <a:ea typeface="微软雅黑" pitchFamily="34" charset="-122"/>
              </a:rPr>
              <a:t>zh</a:t>
            </a:r>
            <a:r>
              <a:rPr lang="en-US" altLang="zh-CN" sz="2800" b="1" dirty="0" err="1" smtClean="0">
                <a:latin typeface="+mn-ea"/>
                <a:ea typeface="+mn-ea"/>
              </a:rPr>
              <a:t>ā</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扎根</a:t>
            </a:r>
            <a:r>
              <a:rPr lang="en-US"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nSpc>
                <a:spcPct val="150000"/>
              </a:lnSpc>
            </a:pPr>
            <a:r>
              <a:rPr lang="en-US" altLang="zh-CN" sz="2800" b="1" dirty="0" err="1" smtClean="0">
                <a:latin typeface="微软雅黑" pitchFamily="34" charset="-122"/>
                <a:ea typeface="微软雅黑" pitchFamily="34" charset="-122"/>
              </a:rPr>
              <a:t>zh</a:t>
            </a:r>
            <a:r>
              <a:rPr lang="en-US" altLang="zh-CN" sz="2800" b="1" dirty="0" err="1" smtClean="0">
                <a:latin typeface="+mn-ea"/>
                <a:ea typeface="+mn-ea"/>
              </a:rPr>
              <a:t>á</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挣扎</a:t>
            </a:r>
            <a:r>
              <a:rPr lang="en-US" altLang="zh-CN" sz="2800" b="1" dirty="0" smtClean="0">
                <a:latin typeface="微软雅黑" pitchFamily="34" charset="-122"/>
                <a:ea typeface="微软雅黑" pitchFamily="34" charset="-122"/>
              </a:rPr>
              <a:t>)</a:t>
            </a:r>
            <a:endParaRPr lang="zh-CN" altLang="en-US" sz="2800" b="1" dirty="0">
              <a:latin typeface="微软雅黑" pitchFamily="34" charset="-122"/>
              <a:ea typeface="微软雅黑" pitchFamily="34" charset="-122"/>
            </a:endParaRPr>
          </a:p>
        </p:txBody>
      </p:sp>
      <p:sp>
        <p:nvSpPr>
          <p:cNvPr id="11" name="左大括号 10"/>
          <p:cNvSpPr/>
          <p:nvPr/>
        </p:nvSpPr>
        <p:spPr>
          <a:xfrm>
            <a:off x="4211960" y="3429000"/>
            <a:ext cx="45719" cy="151216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3347864" y="3789040"/>
            <a:ext cx="543739" cy="523220"/>
          </a:xfrm>
          <a:prstGeom prst="rect">
            <a:avLst/>
          </a:prstGeom>
        </p:spPr>
        <p:txBody>
          <a:bodyPr wrap="none">
            <a:spAutoFit/>
          </a:bodyPr>
          <a:lstStyle/>
          <a:p>
            <a:r>
              <a:rPr lang="zh-CN" altLang="zh-CN" sz="2800" b="1" dirty="0" smtClean="0">
                <a:solidFill>
                  <a:srgbClr val="FF0000"/>
                </a:solidFill>
                <a:latin typeface="微软雅黑" pitchFamily="34" charset="-122"/>
                <a:ea typeface="微软雅黑" pitchFamily="34" charset="-122"/>
              </a:rPr>
              <a:t>扎</a:t>
            </a:r>
            <a:endParaRPr lang="zh-CN" altLang="en-US" sz="2800" b="1" dirty="0">
              <a:solidFill>
                <a:srgbClr val="FF0000"/>
              </a:solidFill>
              <a:latin typeface="微软雅黑" pitchFamily="34" charset="-122"/>
              <a:ea typeface="微软雅黑" pitchFamily="34" charset="-122"/>
            </a:endParaRPr>
          </a:p>
        </p:txBody>
      </p:sp>
      <p:sp>
        <p:nvSpPr>
          <p:cNvPr id="25603" name="Rectangle 3"/>
          <p:cNvSpPr>
            <a:spLocks noChangeArrowheads="1"/>
          </p:cNvSpPr>
          <p:nvPr/>
        </p:nvSpPr>
        <p:spPr bwMode="auto">
          <a:xfrm>
            <a:off x="2555776" y="1916832"/>
            <a:ext cx="141577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多音字</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7" dur="500"/>
                                        <p:tgtEl>
                                          <p:spTgt spid="10">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checkerboard(across)">
                                      <p:cBhvr>
                                        <p:cTn id="10" dur="500"/>
                                        <p:tgtEl>
                                          <p:spTgt spid="10">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checkerboard(across)">
                                      <p:cBhvr>
                                        <p:cTn id="13"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26626" name="Picture 2" descr="C:\Users\Administrator\Desktop\不要删\课件图片\边框\QQ截图20160913094601.png"/>
          <p:cNvPicPr>
            <a:picLocks noChangeAspect="1" noChangeArrowheads="1"/>
          </p:cNvPicPr>
          <p:nvPr/>
        </p:nvPicPr>
        <p:blipFill>
          <a:blip r:embed="rId2" cstate="print"/>
          <a:srcRect/>
          <a:stretch>
            <a:fillRect/>
          </a:stretch>
        </p:blipFill>
        <p:spPr bwMode="auto">
          <a:xfrm>
            <a:off x="575048" y="1556792"/>
            <a:ext cx="8568952" cy="4536504"/>
          </a:xfrm>
          <a:prstGeom prst="rect">
            <a:avLst/>
          </a:prstGeom>
          <a:noFill/>
        </p:spPr>
      </p:pic>
      <p:sp>
        <p:nvSpPr>
          <p:cNvPr id="7" name="矩形 6"/>
          <p:cNvSpPr/>
          <p:nvPr/>
        </p:nvSpPr>
        <p:spPr>
          <a:xfrm>
            <a:off x="1115616" y="2276872"/>
            <a:ext cx="4572000" cy="2862322"/>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熬</a:t>
            </a:r>
            <a:r>
              <a:rPr lang="en-US" altLang="zh-CN" sz="2400" b="1" dirty="0" err="1" smtClean="0">
                <a:latin typeface="+mn-ea"/>
                <a:ea typeface="+mn-ea"/>
              </a:rPr>
              <a:t>á</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煎熬</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遨</a:t>
            </a:r>
            <a:r>
              <a:rPr lang="en-US" altLang="zh-CN" sz="2400" b="1" dirty="0" err="1" smtClean="0">
                <a:latin typeface="+mn-ea"/>
                <a:ea typeface="+mn-ea"/>
              </a:rPr>
              <a:t>á</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遨游</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炯</a:t>
            </a:r>
            <a:r>
              <a:rPr lang="en-US" altLang="zh-CN" sz="2400" b="1" dirty="0" err="1" smtClean="0">
                <a:latin typeface="微软雅黑" pitchFamily="34" charset="-122"/>
                <a:ea typeface="微软雅黑" pitchFamily="34" charset="-122"/>
              </a:rPr>
              <a:t>jiǒnɡ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炯炯</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迥</a:t>
            </a:r>
            <a:r>
              <a:rPr lang="en-US" altLang="zh-CN" sz="2400" b="1" dirty="0" err="1" smtClean="0">
                <a:latin typeface="微软雅黑" pitchFamily="34" charset="-122"/>
                <a:ea typeface="微软雅黑" pitchFamily="34" charset="-122"/>
              </a:rPr>
              <a:t>jiǒnɡ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迥异</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p:txBody>
      </p:sp>
      <p:sp>
        <p:nvSpPr>
          <p:cNvPr id="10" name="矩形 9"/>
          <p:cNvSpPr/>
          <p:nvPr/>
        </p:nvSpPr>
        <p:spPr>
          <a:xfrm>
            <a:off x="3563888" y="2276872"/>
            <a:ext cx="4572000" cy="2308324"/>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熔</a:t>
            </a:r>
            <a:r>
              <a:rPr lang="en-US" altLang="zh-CN" sz="2400" b="1" dirty="0" err="1" smtClean="0">
                <a:latin typeface="微软雅黑" pitchFamily="34" charset="-122"/>
                <a:ea typeface="微软雅黑" pitchFamily="34" charset="-122"/>
              </a:rPr>
              <a:t>rónɡ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熔岩</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溶</a:t>
            </a:r>
            <a:r>
              <a:rPr lang="en-US" altLang="zh-CN" sz="2400" b="1" dirty="0" err="1" smtClean="0">
                <a:latin typeface="微软雅黑" pitchFamily="34" charset="-122"/>
                <a:ea typeface="微软雅黑" pitchFamily="34" charset="-122"/>
              </a:rPr>
              <a:t>rónɡ</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溶解</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携</a:t>
            </a:r>
            <a:r>
              <a:rPr lang="en-US" altLang="zh-CN" sz="2400" b="1" dirty="0" err="1" smtClean="0">
                <a:latin typeface="微软雅黑" pitchFamily="34" charset="-122"/>
                <a:ea typeface="微软雅黑" pitchFamily="34" charset="-122"/>
              </a:rPr>
              <a:t>xié</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携带</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镌</a:t>
            </a:r>
            <a:r>
              <a:rPr lang="en-US" altLang="zh-CN" sz="2400" b="1" dirty="0" smtClean="0">
                <a:latin typeface="微软雅黑" pitchFamily="34" charset="-122"/>
                <a:ea typeface="微软雅黑" pitchFamily="34" charset="-122"/>
              </a:rPr>
              <a:t> </a:t>
            </a:r>
            <a:r>
              <a:rPr lang="en-US" altLang="zh-CN" sz="2400" b="1" dirty="0" err="1" smtClean="0">
                <a:latin typeface="微软雅黑" pitchFamily="34" charset="-122"/>
                <a:ea typeface="微软雅黑" pitchFamily="34" charset="-122"/>
              </a:rPr>
              <a:t>ju</a:t>
            </a:r>
            <a:r>
              <a:rPr lang="en-US" altLang="zh-CN" sz="2400" b="1" dirty="0" err="1" smtClean="0">
                <a:latin typeface="+mj-ea"/>
                <a:ea typeface="+mj-ea"/>
              </a:rPr>
              <a:t>ā</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镌刻</a:t>
            </a:r>
            <a:r>
              <a:rPr lang="en-US" altLang="zh-CN" sz="2400" b="1" dirty="0" smtClean="0">
                <a:latin typeface="微软雅黑" pitchFamily="34" charset="-122"/>
                <a:ea typeface="微软雅黑" pitchFamily="34" charset="-122"/>
              </a:rPr>
              <a:t>)</a:t>
            </a:r>
            <a:endParaRPr lang="zh-CN" altLang="en-US" sz="2400" dirty="0"/>
          </a:p>
        </p:txBody>
      </p:sp>
      <p:sp>
        <p:nvSpPr>
          <p:cNvPr id="11" name="矩形 10"/>
          <p:cNvSpPr/>
          <p:nvPr/>
        </p:nvSpPr>
        <p:spPr>
          <a:xfrm>
            <a:off x="6084168" y="2348880"/>
            <a:ext cx="4572000" cy="2308324"/>
          </a:xfrm>
          <a:prstGeom prst="rect">
            <a:avLst/>
          </a:prstGeom>
        </p:spPr>
        <p:txBody>
          <a:bodyPr>
            <a:spAutoFit/>
          </a:bodyPr>
          <a:lstStyle/>
          <a:p>
            <a:pPr>
              <a:lnSpc>
                <a:spcPct val="150000"/>
              </a:lnSpc>
            </a:pPr>
            <a:r>
              <a:rPr lang="zh-CN" altLang="en-US" sz="2400" b="1" dirty="0" smtClean="0">
                <a:solidFill>
                  <a:srgbClr val="FF0000"/>
                </a:solidFill>
                <a:latin typeface="微软雅黑" pitchFamily="34" charset="-122"/>
                <a:ea typeface="微软雅黑" pitchFamily="34" charset="-122"/>
              </a:rPr>
              <a:t>孱</a:t>
            </a:r>
            <a:r>
              <a:rPr lang="en-US" altLang="zh-CN" sz="2400" b="1" dirty="0" err="1" smtClean="0">
                <a:latin typeface="微软雅黑" pitchFamily="34" charset="-122"/>
                <a:ea typeface="微软雅黑" pitchFamily="34" charset="-122"/>
              </a:rPr>
              <a:t>ch</a:t>
            </a:r>
            <a:r>
              <a:rPr lang="en-US" altLang="zh-CN" sz="2400" b="1" dirty="0" err="1" smtClean="0">
                <a:latin typeface="+mj-ea"/>
                <a:ea typeface="+mj-ea"/>
              </a:rPr>
              <a:t>á</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孱弱</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潺</a:t>
            </a:r>
            <a:r>
              <a:rPr lang="en-US" altLang="zh-CN" sz="2400" b="1" dirty="0" err="1" smtClean="0">
                <a:latin typeface="微软雅黑" pitchFamily="34" charset="-122"/>
                <a:ea typeface="微软雅黑" pitchFamily="34" charset="-122"/>
              </a:rPr>
              <a:t>ch</a:t>
            </a:r>
            <a:r>
              <a:rPr lang="en-US" altLang="zh-CN" sz="2400" b="1" dirty="0" err="1" smtClean="0">
                <a:latin typeface="+mn-ea"/>
                <a:ea typeface="+mn-ea"/>
              </a:rPr>
              <a:t>á</a:t>
            </a:r>
            <a:r>
              <a:rPr lang="en-US" altLang="zh-CN" sz="2400" b="1" dirty="0" err="1" smtClean="0">
                <a:latin typeface="微软雅黑" pitchFamily="34" charset="-122"/>
                <a:ea typeface="微软雅黑" pitchFamily="34" charset="-122"/>
              </a:rPr>
              <a:t>n</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潺湲</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　　</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嗥</a:t>
            </a:r>
            <a:r>
              <a:rPr lang="en-US" altLang="zh-CN" sz="2400" b="1" dirty="0" err="1" smtClean="0">
                <a:latin typeface="微软雅黑" pitchFamily="34" charset="-122"/>
                <a:ea typeface="微软雅黑" pitchFamily="34" charset="-122"/>
              </a:rPr>
              <a:t>h</a:t>
            </a:r>
            <a:r>
              <a:rPr lang="en-US" altLang="zh-CN" sz="2400" b="1" dirty="0" err="1" smtClean="0">
                <a:latin typeface="+mj-ea"/>
                <a:ea typeface="+mj-ea"/>
              </a:rPr>
              <a:t>á</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嗥叫</a:t>
            </a:r>
            <a:r>
              <a:rPr lang="en-US" altLang="zh-CN" sz="2400" b="1" dirty="0" smtClean="0">
                <a:latin typeface="微软雅黑" pitchFamily="34" charset="-122"/>
                <a:ea typeface="微软雅黑" pitchFamily="34" charset="-122"/>
              </a:rPr>
              <a:t>)</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solidFill>
                  <a:srgbClr val="FF0000"/>
                </a:solidFill>
                <a:latin typeface="微软雅黑" pitchFamily="34" charset="-122"/>
                <a:ea typeface="微软雅黑" pitchFamily="34" charset="-122"/>
              </a:rPr>
              <a:t>翱</a:t>
            </a:r>
            <a:r>
              <a:rPr lang="en-US" altLang="zh-CN" sz="2400" b="1" dirty="0" err="1" smtClean="0">
                <a:latin typeface="+mn-ea"/>
                <a:ea typeface="+mn-ea"/>
              </a:rPr>
              <a:t>á</a:t>
            </a:r>
            <a:r>
              <a:rPr lang="en-US" altLang="zh-CN" sz="2400" b="1" dirty="0" err="1" smtClean="0">
                <a:latin typeface="微软雅黑" pitchFamily="34" charset="-122"/>
                <a:ea typeface="微软雅黑" pitchFamily="34" charset="-122"/>
              </a:rPr>
              <a:t>o</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翱翔</a:t>
            </a:r>
            <a:r>
              <a:rPr lang="en-US" altLang="zh-CN" sz="2400" b="1" dirty="0" smtClean="0">
                <a:latin typeface="微软雅黑" pitchFamily="34" charset="-122"/>
                <a:ea typeface="微软雅黑" pitchFamily="34" charset="-122"/>
              </a:rPr>
              <a:t>)</a:t>
            </a:r>
            <a:endParaRPr lang="en-US" altLang="zh-CN" sz="2400" b="1" dirty="0">
              <a:latin typeface="微软雅黑" pitchFamily="34" charset="-122"/>
              <a:ea typeface="微软雅黑" pitchFamily="34" charset="-122"/>
            </a:endParaRPr>
          </a:p>
        </p:txBody>
      </p:sp>
      <p:sp>
        <p:nvSpPr>
          <p:cNvPr id="12" name="左大括号 11"/>
          <p:cNvSpPr/>
          <p:nvPr/>
        </p:nvSpPr>
        <p:spPr>
          <a:xfrm>
            <a:off x="1115616" y="2564904"/>
            <a:ext cx="72008" cy="792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1115616" y="3645024"/>
            <a:ext cx="45719" cy="72008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3563888" y="2492896"/>
            <a:ext cx="72008" cy="792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左大括号 14"/>
          <p:cNvSpPr/>
          <p:nvPr/>
        </p:nvSpPr>
        <p:spPr>
          <a:xfrm>
            <a:off x="3563888" y="3645024"/>
            <a:ext cx="45719" cy="72008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左大括号 15"/>
          <p:cNvSpPr/>
          <p:nvPr/>
        </p:nvSpPr>
        <p:spPr>
          <a:xfrm>
            <a:off x="6084168" y="2636912"/>
            <a:ext cx="72008" cy="72008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左大括号 16"/>
          <p:cNvSpPr/>
          <p:nvPr/>
        </p:nvSpPr>
        <p:spPr>
          <a:xfrm>
            <a:off x="6084168" y="3717032"/>
            <a:ext cx="45719" cy="792088"/>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627" name="Rectangle 3"/>
          <p:cNvSpPr>
            <a:spLocks noChangeArrowheads="1"/>
          </p:cNvSpPr>
          <p:nvPr/>
        </p:nvSpPr>
        <p:spPr bwMode="auto">
          <a:xfrm>
            <a:off x="1187624" y="1772816"/>
            <a:ext cx="141577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形近字</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edge">
                                      <p:cBhvr>
                                        <p:cTn id="7" dur="2000"/>
                                        <p:tgtEl>
                                          <p:spTgt spid="7">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edge">
                                      <p:cBhvr>
                                        <p:cTn id="10" dur="20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wedge">
                                      <p:cBhvr>
                                        <p:cTn id="15" dur="2000"/>
                                        <p:tgtEl>
                                          <p:spTgt spid="10">
                                            <p:txEl>
                                              <p:pRg st="0" end="0"/>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wedge">
                                      <p:cBhvr>
                                        <p:cTn id="18" dur="2000"/>
                                        <p:tgtEl>
                                          <p:spTgt spid="10">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wedge">
                                      <p:cBhvr>
                                        <p:cTn id="23" dur="2000"/>
                                        <p:tgtEl>
                                          <p:spTgt spid="11">
                                            <p:txEl>
                                              <p:pRg st="0" end="0"/>
                                            </p:txEl>
                                          </p:spTgt>
                                        </p:tgtEl>
                                      </p:cBhvr>
                                    </p:animEffect>
                                  </p:childTnLst>
                                </p:cTn>
                              </p:par>
                              <p:par>
                                <p:cTn id="24" presetID="20" presetClass="entr" presetSubtype="0" fill="hold" nodeType="withEffect">
                                  <p:stCondLst>
                                    <p:cond delay="0"/>
                                  </p:stCondLst>
                                  <p:childTnLst>
                                    <p:set>
                                      <p:cBhvr>
                                        <p:cTn id="25" dur="1" fill="hold">
                                          <p:stCondLst>
                                            <p:cond delay="0"/>
                                          </p:stCondLst>
                                        </p:cTn>
                                        <p:tgtEl>
                                          <p:spTgt spid="11">
                                            <p:txEl>
                                              <p:pRg st="1" end="1"/>
                                            </p:txEl>
                                          </p:spTgt>
                                        </p:tgtEl>
                                        <p:attrNameLst>
                                          <p:attrName>style.visibility</p:attrName>
                                        </p:attrNameLst>
                                      </p:cBhvr>
                                      <p:to>
                                        <p:strVal val="visible"/>
                                      </p:to>
                                    </p:set>
                                    <p:animEffect transition="in" filter="wedge">
                                      <p:cBhvr>
                                        <p:cTn id="26" dur="2000"/>
                                        <p:tgtEl>
                                          <p:spTgt spid="11">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Effect transition="in" filter="wedge">
                                      <p:cBhvr>
                                        <p:cTn id="31" dur="2000"/>
                                        <p:tgtEl>
                                          <p:spTgt spid="7">
                                            <p:txEl>
                                              <p:pRg st="2" end="2"/>
                                            </p:txEl>
                                          </p:spTgt>
                                        </p:tgtEl>
                                      </p:cBhvr>
                                    </p:animEffect>
                                  </p:childTnLst>
                                </p:cTn>
                              </p:par>
                              <p:par>
                                <p:cTn id="32" presetID="20" presetClass="entr" presetSubtype="0" fill="hold" nodeType="withEffect">
                                  <p:stCondLst>
                                    <p:cond delay="0"/>
                                  </p:stCondLst>
                                  <p:childTnLst>
                                    <p:set>
                                      <p:cBhvr>
                                        <p:cTn id="33" dur="1" fill="hold">
                                          <p:stCondLst>
                                            <p:cond delay="0"/>
                                          </p:stCondLst>
                                        </p:cTn>
                                        <p:tgtEl>
                                          <p:spTgt spid="7">
                                            <p:txEl>
                                              <p:pRg st="3" end="3"/>
                                            </p:txEl>
                                          </p:spTgt>
                                        </p:tgtEl>
                                        <p:attrNameLst>
                                          <p:attrName>style.visibility</p:attrName>
                                        </p:attrNameLst>
                                      </p:cBhvr>
                                      <p:to>
                                        <p:strVal val="visible"/>
                                      </p:to>
                                    </p:set>
                                    <p:animEffect transition="in" filter="wedge">
                                      <p:cBhvr>
                                        <p:cTn id="34" dur="2000"/>
                                        <p:tgtEl>
                                          <p:spTgt spid="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nodeType="click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animEffect transition="in" filter="wedge">
                                      <p:cBhvr>
                                        <p:cTn id="39" dur="2000"/>
                                        <p:tgtEl>
                                          <p:spTgt spid="10">
                                            <p:txEl>
                                              <p:pRg st="2" end="2"/>
                                            </p:txEl>
                                          </p:spTgt>
                                        </p:tgtEl>
                                      </p:cBhvr>
                                    </p:animEffect>
                                  </p:childTnLst>
                                </p:cTn>
                              </p:par>
                              <p:par>
                                <p:cTn id="40" presetID="20" presetClass="entr" presetSubtype="0" fill="hold" nodeType="withEffect">
                                  <p:stCondLst>
                                    <p:cond delay="0"/>
                                  </p:stCondLst>
                                  <p:childTnLst>
                                    <p:set>
                                      <p:cBhvr>
                                        <p:cTn id="41" dur="1" fill="hold">
                                          <p:stCondLst>
                                            <p:cond delay="0"/>
                                          </p:stCondLst>
                                        </p:cTn>
                                        <p:tgtEl>
                                          <p:spTgt spid="10">
                                            <p:txEl>
                                              <p:pRg st="3" end="3"/>
                                            </p:txEl>
                                          </p:spTgt>
                                        </p:tgtEl>
                                        <p:attrNameLst>
                                          <p:attrName>style.visibility</p:attrName>
                                        </p:attrNameLst>
                                      </p:cBhvr>
                                      <p:to>
                                        <p:strVal val="visible"/>
                                      </p:to>
                                    </p:set>
                                    <p:animEffect transition="in" filter="wedge">
                                      <p:cBhvr>
                                        <p:cTn id="42" dur="2000"/>
                                        <p:tgtEl>
                                          <p:spTgt spid="10">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nodeType="clickEffect">
                                  <p:stCondLst>
                                    <p:cond delay="0"/>
                                  </p:stCondLst>
                                  <p:childTnLst>
                                    <p:set>
                                      <p:cBhvr>
                                        <p:cTn id="46" dur="1" fill="hold">
                                          <p:stCondLst>
                                            <p:cond delay="0"/>
                                          </p:stCondLst>
                                        </p:cTn>
                                        <p:tgtEl>
                                          <p:spTgt spid="11">
                                            <p:txEl>
                                              <p:pRg st="2" end="2"/>
                                            </p:txEl>
                                          </p:spTgt>
                                        </p:tgtEl>
                                        <p:attrNameLst>
                                          <p:attrName>style.visibility</p:attrName>
                                        </p:attrNameLst>
                                      </p:cBhvr>
                                      <p:to>
                                        <p:strVal val="visible"/>
                                      </p:to>
                                    </p:set>
                                    <p:animEffect transition="in" filter="wedge">
                                      <p:cBhvr>
                                        <p:cTn id="47" dur="2000"/>
                                        <p:tgtEl>
                                          <p:spTgt spid="11">
                                            <p:txEl>
                                              <p:pRg st="2" end="2"/>
                                            </p:txEl>
                                          </p:spTgt>
                                        </p:tgtEl>
                                      </p:cBhvr>
                                    </p:animEffect>
                                  </p:childTnLst>
                                </p:cTn>
                              </p:par>
                              <p:par>
                                <p:cTn id="48" presetID="20" presetClass="entr" presetSubtype="0" fill="hold" nodeType="withEffect">
                                  <p:stCondLst>
                                    <p:cond delay="0"/>
                                  </p:stCondLst>
                                  <p:childTnLst>
                                    <p:set>
                                      <p:cBhvr>
                                        <p:cTn id="49" dur="1" fill="hold">
                                          <p:stCondLst>
                                            <p:cond delay="0"/>
                                          </p:stCondLst>
                                        </p:cTn>
                                        <p:tgtEl>
                                          <p:spTgt spid="11">
                                            <p:txEl>
                                              <p:pRg st="3" end="3"/>
                                            </p:txEl>
                                          </p:spTgt>
                                        </p:tgtEl>
                                        <p:attrNameLst>
                                          <p:attrName>style.visibility</p:attrName>
                                        </p:attrNameLst>
                                      </p:cBhvr>
                                      <p:to>
                                        <p:strVal val="visible"/>
                                      </p:to>
                                    </p:set>
                                    <p:animEffect transition="in" filter="wedge">
                                      <p:cBhvr>
                                        <p:cTn id="50" dur="20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graphicFrame>
        <p:nvGraphicFramePr>
          <p:cNvPr id="6" name="表格 5"/>
          <p:cNvGraphicFramePr>
            <a:graphicFrameLocks noGrp="1"/>
          </p:cNvGraphicFramePr>
          <p:nvPr/>
        </p:nvGraphicFramePr>
        <p:xfrm>
          <a:off x="611560" y="1916832"/>
          <a:ext cx="8064896" cy="4114800"/>
        </p:xfrm>
        <a:graphic>
          <a:graphicData uri="http://schemas.openxmlformats.org/drawingml/2006/table">
            <a:tbl>
              <a:tblPr/>
              <a:tblGrid>
                <a:gridCol w="749221"/>
                <a:gridCol w="7315675"/>
              </a:tblGrid>
              <a:tr h="404070">
                <a:tc gridSpan="2">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寡不敌众　众寡悬殊</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hMerge="1">
                  <a:tcPr/>
                </a:tc>
              </a:tr>
              <a:tr h="404070">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求同</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这两个成语都有“人力不等”的意思</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都是主谓结构。</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3152299">
                <a:tc>
                  <a:txBody>
                    <a:bodyPr/>
                    <a:lstStyle/>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辨异</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　　“寡不敌众”明确表述了人力多少相较量后的结果是“不敌”</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即人少不敌人多。例句</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他俩十分英勇</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消灭了十多个敌人。但终因寡不敌众</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最后牺牲了。</a:t>
                      </a:r>
                      <a:endParaRPr lang="zh-CN" sz="20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en-US" altLang="zh-CN" sz="2000" b="1" kern="100" dirty="0" smtClean="0">
                          <a:solidFill>
                            <a:srgbClr val="000000"/>
                          </a:solidFill>
                          <a:latin typeface="微软雅黑" pitchFamily="34" charset="-122"/>
                          <a:ea typeface="微软雅黑" pitchFamily="34" charset="-122"/>
                          <a:cs typeface="Times New Roman"/>
                        </a:rPr>
                        <a:t>     </a:t>
                      </a:r>
                      <a:r>
                        <a:rPr lang="zh-CN" sz="2000" b="1" kern="100" dirty="0" smtClean="0">
                          <a:solidFill>
                            <a:srgbClr val="000000"/>
                          </a:solidFill>
                          <a:latin typeface="微软雅黑" pitchFamily="34" charset="-122"/>
                          <a:ea typeface="微软雅黑" pitchFamily="34" charset="-122"/>
                          <a:cs typeface="Times New Roman"/>
                        </a:rPr>
                        <a:t>“众寡悬殊”</a:t>
                      </a:r>
                      <a:r>
                        <a:rPr lang="zh-CN" sz="2000" b="1" kern="100" dirty="0">
                          <a:solidFill>
                            <a:srgbClr val="000000"/>
                          </a:solidFill>
                          <a:latin typeface="微软雅黑" pitchFamily="34" charset="-122"/>
                          <a:ea typeface="微软雅黑" pitchFamily="34" charset="-122"/>
                          <a:cs typeface="Times New Roman"/>
                        </a:rPr>
                        <a:t>只客观陈述了双方在人力的“众寡”上有“悬殊”</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至于有无敌对行动及行动的结果如何</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则要借助其他文字才能看出。例句</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起义军在众寡悬殊、内外受敌的情况下</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全部英勇牺牲。</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
        <p:nvSpPr>
          <p:cNvPr id="27649" name="Rectangle 1"/>
          <p:cNvSpPr>
            <a:spLocks noChangeArrowheads="1"/>
          </p:cNvSpPr>
          <p:nvPr/>
        </p:nvSpPr>
        <p:spPr bwMode="auto">
          <a:xfrm>
            <a:off x="755576" y="1412776"/>
            <a:ext cx="1723549"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成语辨析</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字词知识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8673" name="Rectangle 1"/>
          <p:cNvSpPr>
            <a:spLocks noChangeArrowheads="1"/>
          </p:cNvSpPr>
          <p:nvPr/>
        </p:nvSpPr>
        <p:spPr bwMode="auto">
          <a:xfrm>
            <a:off x="899592" y="1484784"/>
            <a:ext cx="1361270" cy="470898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遮天蔽日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浩瀚无垠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黑黝黝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山崩地裂</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瘠薄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愤懑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孱弱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岑寂</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寡不敌众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蔚为壮观</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矩形 6"/>
          <p:cNvSpPr/>
          <p:nvPr/>
        </p:nvSpPr>
        <p:spPr>
          <a:xfrm>
            <a:off x="3635896" y="692696"/>
            <a:ext cx="1955985" cy="499624"/>
          </a:xfrm>
          <a:prstGeom prst="rect">
            <a:avLst/>
          </a:prstGeom>
        </p:spPr>
        <p:txBody>
          <a:bodyPr wrap="none">
            <a:spAutoFit/>
          </a:bodyPr>
          <a:lstStyle/>
          <a:p>
            <a:pPr lvl="0">
              <a:lnSpc>
                <a:spcPct val="150000"/>
              </a:lnSpc>
            </a:pPr>
            <a:r>
              <a:rPr lang="en-US" altLang="zh-CN" sz="2000" b="1" dirty="0" smtClean="0">
                <a:solidFill>
                  <a:srgbClr val="FF00FF"/>
                </a:solidFill>
                <a:latin typeface="微软雅黑" pitchFamily="34" charset="-122"/>
                <a:ea typeface="微软雅黑" pitchFamily="34" charset="-122"/>
                <a:cs typeface="Times New Roman" pitchFamily="18" charset="0"/>
              </a:rPr>
              <a:t>5.</a:t>
            </a:r>
            <a:r>
              <a:rPr lang="zh-CN" altLang="en-US" sz="2000" b="1" dirty="0" smtClean="0">
                <a:solidFill>
                  <a:srgbClr val="FF00FF"/>
                </a:solidFill>
                <a:latin typeface="微软雅黑" pitchFamily="34" charset="-122"/>
                <a:ea typeface="微软雅黑" pitchFamily="34" charset="-122"/>
                <a:cs typeface="Times New Roman" pitchFamily="18" charset="0"/>
              </a:rPr>
              <a:t>重要词语释义</a:t>
            </a:r>
            <a:endParaRPr lang="zh-CN" altLang="en-US" sz="2000" b="1" dirty="0" smtClean="0">
              <a:latin typeface="微软雅黑" pitchFamily="34" charset="-122"/>
              <a:ea typeface="微软雅黑" pitchFamily="34" charset="-122"/>
              <a:cs typeface="宋体" pitchFamily="2" charset="-122"/>
            </a:endParaRPr>
          </a:p>
        </p:txBody>
      </p:sp>
      <p:sp>
        <p:nvSpPr>
          <p:cNvPr id="28674" name="Rectangle 2"/>
          <p:cNvSpPr>
            <a:spLocks noChangeArrowheads="1"/>
          </p:cNvSpPr>
          <p:nvPr/>
        </p:nvSpPr>
        <p:spPr bwMode="auto">
          <a:xfrm>
            <a:off x="1979712" y="1052736"/>
            <a:ext cx="6490879" cy="517064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形容东西密布在空中</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遮住了天空和太阳。</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形容广大</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无边无际。</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光线昏暗</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看不清楚。</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山上大量的岩石和土壤塌下来</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地裂开。形容声势巨大。</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土地</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缺少植物生长所需的养分、水分</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不肥沃。</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气愤</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抑郁不平。</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①(</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身体</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瘦弱。②软弱无能。③薄弱</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不充实。</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寂静</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寂寞。</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人少的抵挡不住人多的。</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汇聚成盛大壮丽的景象。</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0" name="对角圆角矩形 9"/>
          <p:cNvSpPr/>
          <p:nvPr/>
        </p:nvSpPr>
        <p:spPr>
          <a:xfrm>
            <a:off x="539552" y="1484784"/>
            <a:ext cx="7920880" cy="468052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3">
                                            <p:txEl>
                                              <p:pRg st="0" end="0"/>
                                            </p:txEl>
                                          </p:spTgt>
                                        </p:tgtEl>
                                        <p:attrNameLst>
                                          <p:attrName>style.visibility</p:attrName>
                                        </p:attrNameLst>
                                      </p:cBhvr>
                                      <p:to>
                                        <p:strVal val="visible"/>
                                      </p:to>
                                    </p:set>
                                    <p:anim calcmode="lin" valueType="num">
                                      <p:cBhvr additive="base">
                                        <p:cTn id="7" dur="500" fill="hold"/>
                                        <p:tgtEl>
                                          <p:spTgt spid="286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3">
                                            <p:txEl>
                                              <p:pRg st="1" end="1"/>
                                            </p:txEl>
                                          </p:spTgt>
                                        </p:tgtEl>
                                        <p:attrNameLst>
                                          <p:attrName>style.visibility</p:attrName>
                                        </p:attrNameLst>
                                      </p:cBhvr>
                                      <p:to>
                                        <p:strVal val="visible"/>
                                      </p:to>
                                    </p:set>
                                    <p:anim calcmode="lin" valueType="num">
                                      <p:cBhvr additive="base">
                                        <p:cTn id="19" dur="500" fill="hold"/>
                                        <p:tgtEl>
                                          <p:spTgt spid="2867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674">
                                            <p:txEl>
                                              <p:pRg st="2" end="2"/>
                                            </p:txEl>
                                          </p:spTgt>
                                        </p:tgtEl>
                                        <p:attrNameLst>
                                          <p:attrName>style.visibility</p:attrName>
                                        </p:attrNameLst>
                                      </p:cBhvr>
                                      <p:to>
                                        <p:strVal val="visible"/>
                                      </p:to>
                                    </p:set>
                                    <p:anim calcmode="lin" valueType="num">
                                      <p:cBhvr additive="base">
                                        <p:cTn id="25"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673">
                                            <p:txEl>
                                              <p:pRg st="2" end="2"/>
                                            </p:txEl>
                                          </p:spTgt>
                                        </p:tgtEl>
                                        <p:attrNameLst>
                                          <p:attrName>style.visibility</p:attrName>
                                        </p:attrNameLst>
                                      </p:cBhvr>
                                      <p:to>
                                        <p:strVal val="visible"/>
                                      </p:to>
                                    </p:set>
                                    <p:anim calcmode="lin" valueType="num">
                                      <p:cBhvr additive="base">
                                        <p:cTn id="31" dur="500" fill="hold"/>
                                        <p:tgtEl>
                                          <p:spTgt spid="2867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8674">
                                            <p:txEl>
                                              <p:pRg st="3" end="3"/>
                                            </p:txEl>
                                          </p:spTgt>
                                        </p:tgtEl>
                                        <p:attrNameLst>
                                          <p:attrName>style.visibility</p:attrName>
                                        </p:attrNameLst>
                                      </p:cBhvr>
                                      <p:to>
                                        <p:strVal val="visible"/>
                                      </p:to>
                                    </p:set>
                                    <p:anim calcmode="lin" valueType="num">
                                      <p:cBhvr additive="base">
                                        <p:cTn id="37" dur="500" fill="hold"/>
                                        <p:tgtEl>
                                          <p:spTgt spid="2867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867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673">
                                            <p:txEl>
                                              <p:pRg st="3" end="3"/>
                                            </p:txEl>
                                          </p:spTgt>
                                        </p:tgtEl>
                                        <p:attrNameLst>
                                          <p:attrName>style.visibility</p:attrName>
                                        </p:attrNameLst>
                                      </p:cBhvr>
                                      <p:to>
                                        <p:strVal val="visible"/>
                                      </p:to>
                                    </p:set>
                                    <p:anim calcmode="lin" valueType="num">
                                      <p:cBhvr additive="base">
                                        <p:cTn id="43" dur="500" fill="hold"/>
                                        <p:tgtEl>
                                          <p:spTgt spid="28673">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867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28674">
                                            <p:txEl>
                                              <p:pRg st="4" end="4"/>
                                            </p:txEl>
                                          </p:spTgt>
                                        </p:tgtEl>
                                        <p:attrNameLst>
                                          <p:attrName>style.visibility</p:attrName>
                                        </p:attrNameLst>
                                      </p:cBhvr>
                                      <p:to>
                                        <p:strVal val="visible"/>
                                      </p:to>
                                    </p:set>
                                    <p:animEffect transition="in" filter="box(in)">
                                      <p:cBhvr>
                                        <p:cTn id="49" dur="500"/>
                                        <p:tgtEl>
                                          <p:spTgt spid="28674">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8673">
                                            <p:txEl>
                                              <p:pRg st="4" end="4"/>
                                            </p:txEl>
                                          </p:spTgt>
                                        </p:tgtEl>
                                        <p:attrNameLst>
                                          <p:attrName>style.visibility</p:attrName>
                                        </p:attrNameLst>
                                      </p:cBhvr>
                                      <p:to>
                                        <p:strVal val="visible"/>
                                      </p:to>
                                    </p:set>
                                    <p:anim calcmode="lin" valueType="num">
                                      <p:cBhvr additive="base">
                                        <p:cTn id="54" dur="500" fill="hold"/>
                                        <p:tgtEl>
                                          <p:spTgt spid="28673">
                                            <p:txEl>
                                              <p:pRg st="4" end="4"/>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867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8674">
                                            <p:txEl>
                                              <p:pRg st="5" end="5"/>
                                            </p:txEl>
                                          </p:spTgt>
                                        </p:tgtEl>
                                        <p:attrNameLst>
                                          <p:attrName>style.visibility</p:attrName>
                                        </p:attrNameLst>
                                      </p:cBhvr>
                                      <p:to>
                                        <p:strVal val="visible"/>
                                      </p:to>
                                    </p:set>
                                    <p:anim calcmode="lin" valueType="num">
                                      <p:cBhvr additive="base">
                                        <p:cTn id="60" dur="500" fill="hold"/>
                                        <p:tgtEl>
                                          <p:spTgt spid="28674">
                                            <p:txEl>
                                              <p:pRg st="5" end="5"/>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867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nodeType="clickEffect">
                                  <p:stCondLst>
                                    <p:cond delay="0"/>
                                  </p:stCondLst>
                                  <p:childTnLst>
                                    <p:set>
                                      <p:cBhvr>
                                        <p:cTn id="65" dur="1" fill="hold">
                                          <p:stCondLst>
                                            <p:cond delay="0"/>
                                          </p:stCondLst>
                                        </p:cTn>
                                        <p:tgtEl>
                                          <p:spTgt spid="28673">
                                            <p:txEl>
                                              <p:pRg st="5" end="5"/>
                                            </p:txEl>
                                          </p:spTgt>
                                        </p:tgtEl>
                                        <p:attrNameLst>
                                          <p:attrName>style.visibility</p:attrName>
                                        </p:attrNameLst>
                                      </p:cBhvr>
                                      <p:to>
                                        <p:strVal val="visible"/>
                                      </p:to>
                                    </p:set>
                                    <p:animEffect transition="in" filter="box(in)">
                                      <p:cBhvr>
                                        <p:cTn id="66" dur="500"/>
                                        <p:tgtEl>
                                          <p:spTgt spid="28673">
                                            <p:txEl>
                                              <p:pRg st="5" end="5"/>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nodeType="clickEffect">
                                  <p:stCondLst>
                                    <p:cond delay="0"/>
                                  </p:stCondLst>
                                  <p:childTnLst>
                                    <p:set>
                                      <p:cBhvr>
                                        <p:cTn id="70" dur="1" fill="hold">
                                          <p:stCondLst>
                                            <p:cond delay="0"/>
                                          </p:stCondLst>
                                        </p:cTn>
                                        <p:tgtEl>
                                          <p:spTgt spid="28674">
                                            <p:txEl>
                                              <p:pRg st="6" end="6"/>
                                            </p:txEl>
                                          </p:spTgt>
                                        </p:tgtEl>
                                        <p:attrNameLst>
                                          <p:attrName>style.visibility</p:attrName>
                                        </p:attrNameLst>
                                      </p:cBhvr>
                                      <p:to>
                                        <p:strVal val="visible"/>
                                      </p:to>
                                    </p:set>
                                    <p:animEffect transition="in" filter="box(in)">
                                      <p:cBhvr>
                                        <p:cTn id="71" dur="500"/>
                                        <p:tgtEl>
                                          <p:spTgt spid="28674">
                                            <p:txEl>
                                              <p:pRg st="6" end="6"/>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28673">
                                            <p:txEl>
                                              <p:pRg st="6" end="6"/>
                                            </p:txEl>
                                          </p:spTgt>
                                        </p:tgtEl>
                                        <p:attrNameLst>
                                          <p:attrName>style.visibility</p:attrName>
                                        </p:attrNameLst>
                                      </p:cBhvr>
                                      <p:to>
                                        <p:strVal val="visible"/>
                                      </p:to>
                                    </p:set>
                                    <p:anim calcmode="lin" valueType="num">
                                      <p:cBhvr additive="base">
                                        <p:cTn id="76" dur="500" fill="hold"/>
                                        <p:tgtEl>
                                          <p:spTgt spid="28673">
                                            <p:txEl>
                                              <p:pRg st="6" end="6"/>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2867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28674">
                                            <p:txEl>
                                              <p:pRg st="7" end="7"/>
                                            </p:txEl>
                                          </p:spTgt>
                                        </p:tgtEl>
                                        <p:attrNameLst>
                                          <p:attrName>style.visibility</p:attrName>
                                        </p:attrNameLst>
                                      </p:cBhvr>
                                      <p:to>
                                        <p:strVal val="visible"/>
                                      </p:to>
                                    </p:set>
                                    <p:anim calcmode="lin" valueType="num">
                                      <p:cBhvr additive="base">
                                        <p:cTn id="82" dur="500" fill="hold"/>
                                        <p:tgtEl>
                                          <p:spTgt spid="28674">
                                            <p:txEl>
                                              <p:pRg st="7" end="7"/>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2867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8673">
                                            <p:txEl>
                                              <p:pRg st="7" end="7"/>
                                            </p:txEl>
                                          </p:spTgt>
                                        </p:tgtEl>
                                        <p:attrNameLst>
                                          <p:attrName>style.visibility</p:attrName>
                                        </p:attrNameLst>
                                      </p:cBhvr>
                                      <p:to>
                                        <p:strVal val="visible"/>
                                      </p:to>
                                    </p:set>
                                    <p:anim calcmode="lin" valueType="num">
                                      <p:cBhvr additive="base">
                                        <p:cTn id="88" dur="500" fill="hold"/>
                                        <p:tgtEl>
                                          <p:spTgt spid="28673">
                                            <p:txEl>
                                              <p:pRg st="7" end="7"/>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2867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28674">
                                            <p:txEl>
                                              <p:pRg st="8" end="8"/>
                                            </p:txEl>
                                          </p:spTgt>
                                        </p:tgtEl>
                                        <p:attrNameLst>
                                          <p:attrName>style.visibility</p:attrName>
                                        </p:attrNameLst>
                                      </p:cBhvr>
                                      <p:to>
                                        <p:strVal val="visible"/>
                                      </p:to>
                                    </p:set>
                                    <p:anim calcmode="lin" valueType="num">
                                      <p:cBhvr additive="base">
                                        <p:cTn id="94" dur="500" fill="hold"/>
                                        <p:tgtEl>
                                          <p:spTgt spid="28674">
                                            <p:txEl>
                                              <p:pRg st="8" end="8"/>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2867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28673">
                                            <p:txEl>
                                              <p:pRg st="8" end="8"/>
                                            </p:txEl>
                                          </p:spTgt>
                                        </p:tgtEl>
                                        <p:attrNameLst>
                                          <p:attrName>style.visibility</p:attrName>
                                        </p:attrNameLst>
                                      </p:cBhvr>
                                      <p:to>
                                        <p:strVal val="visible"/>
                                      </p:to>
                                    </p:set>
                                    <p:anim calcmode="lin" valueType="num">
                                      <p:cBhvr additive="base">
                                        <p:cTn id="100" dur="500" fill="hold"/>
                                        <p:tgtEl>
                                          <p:spTgt spid="28673">
                                            <p:txEl>
                                              <p:pRg st="8" end="8"/>
                                            </p:txEl>
                                          </p:spTgt>
                                        </p:tgtEl>
                                        <p:attrNameLst>
                                          <p:attrName>ppt_x</p:attrName>
                                        </p:attrNameLst>
                                      </p:cBhvr>
                                      <p:tavLst>
                                        <p:tav tm="0">
                                          <p:val>
                                            <p:strVal val="#ppt_x"/>
                                          </p:val>
                                        </p:tav>
                                        <p:tav tm="100000">
                                          <p:val>
                                            <p:strVal val="#ppt_x"/>
                                          </p:val>
                                        </p:tav>
                                      </p:tavLst>
                                    </p:anim>
                                    <p:anim calcmode="lin" valueType="num">
                                      <p:cBhvr additive="base">
                                        <p:cTn id="101" dur="500" fill="hold"/>
                                        <p:tgtEl>
                                          <p:spTgt spid="2867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nodeType="clickEffect">
                                  <p:stCondLst>
                                    <p:cond delay="0"/>
                                  </p:stCondLst>
                                  <p:childTnLst>
                                    <p:set>
                                      <p:cBhvr>
                                        <p:cTn id="105" dur="1" fill="hold">
                                          <p:stCondLst>
                                            <p:cond delay="0"/>
                                          </p:stCondLst>
                                        </p:cTn>
                                        <p:tgtEl>
                                          <p:spTgt spid="28674">
                                            <p:txEl>
                                              <p:pRg st="9" end="9"/>
                                            </p:txEl>
                                          </p:spTgt>
                                        </p:tgtEl>
                                        <p:attrNameLst>
                                          <p:attrName>style.visibility</p:attrName>
                                        </p:attrNameLst>
                                      </p:cBhvr>
                                      <p:to>
                                        <p:strVal val="visible"/>
                                      </p:to>
                                    </p:set>
                                    <p:anim calcmode="lin" valueType="num">
                                      <p:cBhvr additive="base">
                                        <p:cTn id="106" dur="500" fill="hold"/>
                                        <p:tgtEl>
                                          <p:spTgt spid="28674">
                                            <p:txEl>
                                              <p:pRg st="9" end="9"/>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2867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nodeType="clickEffect">
                                  <p:stCondLst>
                                    <p:cond delay="0"/>
                                  </p:stCondLst>
                                  <p:childTnLst>
                                    <p:set>
                                      <p:cBhvr>
                                        <p:cTn id="111" dur="1" fill="hold">
                                          <p:stCondLst>
                                            <p:cond delay="0"/>
                                          </p:stCondLst>
                                        </p:cTn>
                                        <p:tgtEl>
                                          <p:spTgt spid="28673">
                                            <p:txEl>
                                              <p:pRg st="9" end="9"/>
                                            </p:txEl>
                                          </p:spTgt>
                                        </p:tgtEl>
                                        <p:attrNameLst>
                                          <p:attrName>style.visibility</p:attrName>
                                        </p:attrNameLst>
                                      </p:cBhvr>
                                      <p:to>
                                        <p:strVal val="visible"/>
                                      </p:to>
                                    </p:set>
                                    <p:anim calcmode="lin" valueType="num">
                                      <p:cBhvr additive="base">
                                        <p:cTn id="112" dur="500" fill="hold"/>
                                        <p:tgtEl>
                                          <p:spTgt spid="28673">
                                            <p:txEl>
                                              <p:pRg st="9" end="9"/>
                                            </p:txEl>
                                          </p:spTgt>
                                        </p:tgtEl>
                                        <p:attrNameLst>
                                          <p:attrName>ppt_x</p:attrName>
                                        </p:attrNameLst>
                                      </p:cBhvr>
                                      <p:tavLst>
                                        <p:tav tm="0">
                                          <p:val>
                                            <p:strVal val="#ppt_x"/>
                                          </p:val>
                                        </p:tav>
                                        <p:tav tm="100000">
                                          <p:val>
                                            <p:strVal val="#ppt_x"/>
                                          </p:val>
                                        </p:tav>
                                      </p:tavLst>
                                    </p:anim>
                                    <p:anim calcmode="lin" valueType="num">
                                      <p:cBhvr additive="base">
                                        <p:cTn id="113" dur="500" fill="hold"/>
                                        <p:tgtEl>
                                          <p:spTgt spid="2867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nodeType="clickEffect">
                                  <p:stCondLst>
                                    <p:cond delay="0"/>
                                  </p:stCondLst>
                                  <p:childTnLst>
                                    <p:set>
                                      <p:cBhvr>
                                        <p:cTn id="117" dur="1" fill="hold">
                                          <p:stCondLst>
                                            <p:cond delay="0"/>
                                          </p:stCondLst>
                                        </p:cTn>
                                        <p:tgtEl>
                                          <p:spTgt spid="28674">
                                            <p:txEl>
                                              <p:pRg st="10" end="10"/>
                                            </p:txEl>
                                          </p:spTgt>
                                        </p:tgtEl>
                                        <p:attrNameLst>
                                          <p:attrName>style.visibility</p:attrName>
                                        </p:attrNameLst>
                                      </p:cBhvr>
                                      <p:to>
                                        <p:strVal val="visible"/>
                                      </p:to>
                                    </p:set>
                                    <p:anim calcmode="lin" valueType="num">
                                      <p:cBhvr additive="base">
                                        <p:cTn id="118" dur="500" fill="hold"/>
                                        <p:tgtEl>
                                          <p:spTgt spid="28674">
                                            <p:txEl>
                                              <p:pRg st="10" end="1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2867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作者作品</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2289" name="Picture 1" descr="C:\Users\Administrator\Desktop\不要删\课件图片\画轴\QQ截图20160928103642.png"/>
          <p:cNvPicPr>
            <a:picLocks noChangeAspect="1" noChangeArrowheads="1"/>
          </p:cNvPicPr>
          <p:nvPr/>
        </p:nvPicPr>
        <p:blipFill>
          <a:blip r:embed="rId2" cstate="print"/>
          <a:srcRect/>
          <a:stretch>
            <a:fillRect/>
          </a:stretch>
        </p:blipFill>
        <p:spPr bwMode="auto">
          <a:xfrm>
            <a:off x="323528" y="1484784"/>
            <a:ext cx="8496944" cy="4320479"/>
          </a:xfrm>
          <a:prstGeom prst="rect">
            <a:avLst/>
          </a:prstGeom>
          <a:noFill/>
        </p:spPr>
      </p:pic>
      <p:sp>
        <p:nvSpPr>
          <p:cNvPr id="12290" name="Rectangle 2"/>
          <p:cNvSpPr>
            <a:spLocks noChangeArrowheads="1"/>
          </p:cNvSpPr>
          <p:nvPr/>
        </p:nvSpPr>
        <p:spPr bwMode="auto">
          <a:xfrm>
            <a:off x="1187624" y="2060848"/>
            <a:ext cx="5936240" cy="304698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张抗抗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1950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浙江杭州人。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年发表第一篇小说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1975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年出版</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反映边疆农场建设和知青生活的长篇小说</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分界线</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1979</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年发表短篇小说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爱的</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权利</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反映新的历史时期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青年们对不同的</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婚姻爱情的认识与追求。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1986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年出版长篇</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隐形伴侣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在更广阔的社会背景下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展示一代知青辗转矛盾的心路历程。</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7" name="张抗抗.jpg" descr="id:2147500334;FounderCES"/>
          <p:cNvPicPr/>
          <p:nvPr/>
        </p:nvPicPr>
        <p:blipFill>
          <a:blip r:embed="rId3" cstate="print"/>
          <a:stretch>
            <a:fillRect/>
          </a:stretch>
        </p:blipFill>
        <p:spPr>
          <a:xfrm>
            <a:off x="7020272" y="2564904"/>
            <a:ext cx="1008112" cy="2160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290">
                                            <p:txEl>
                                              <p:pRg st="1" end="1"/>
                                            </p:txEl>
                                          </p:spTgt>
                                        </p:tgtEl>
                                        <p:attrNameLst>
                                          <p:attrName>style.visibility</p:attrName>
                                        </p:attrNameLst>
                                      </p:cBhvr>
                                      <p:to>
                                        <p:strVal val="visible"/>
                                      </p:to>
                                    </p:set>
                                    <p:anim calcmode="lin" valueType="num">
                                      <p:cBhvr additive="base">
                                        <p:cTn id="11" dur="500" fill="hold"/>
                                        <p:tgtEl>
                                          <p:spTgt spid="1229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29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290">
                                            <p:txEl>
                                              <p:pRg st="2" end="2"/>
                                            </p:txEl>
                                          </p:spTgt>
                                        </p:tgtEl>
                                        <p:attrNameLst>
                                          <p:attrName>style.visibility</p:attrName>
                                        </p:attrNameLst>
                                      </p:cBhvr>
                                      <p:to>
                                        <p:strVal val="visible"/>
                                      </p:to>
                                    </p:set>
                                    <p:anim calcmode="lin" valueType="num">
                                      <p:cBhvr additive="base">
                                        <p:cTn id="15"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2290">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290">
                                            <p:txEl>
                                              <p:pRg st="3" end="3"/>
                                            </p:txEl>
                                          </p:spTgt>
                                        </p:tgtEl>
                                        <p:attrNameLst>
                                          <p:attrName>style.visibility</p:attrName>
                                        </p:attrNameLst>
                                      </p:cBhvr>
                                      <p:to>
                                        <p:strVal val="visible"/>
                                      </p:to>
                                    </p:set>
                                    <p:anim calcmode="lin" valueType="num">
                                      <p:cBhvr additive="base">
                                        <p:cTn id="19" dur="500" fill="hold"/>
                                        <p:tgtEl>
                                          <p:spTgt spid="1229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0">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290">
                                            <p:txEl>
                                              <p:pRg st="4" end="4"/>
                                            </p:txEl>
                                          </p:spTgt>
                                        </p:tgtEl>
                                        <p:attrNameLst>
                                          <p:attrName>style.visibility</p:attrName>
                                        </p:attrNameLst>
                                      </p:cBhvr>
                                      <p:to>
                                        <p:strVal val="visible"/>
                                      </p:to>
                                    </p:set>
                                    <p:anim calcmode="lin" valueType="num">
                                      <p:cBhvr additive="base">
                                        <p:cTn id="23" dur="500" fill="hold"/>
                                        <p:tgtEl>
                                          <p:spTgt spid="12290">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290">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290">
                                            <p:txEl>
                                              <p:pRg st="5" end="5"/>
                                            </p:txEl>
                                          </p:spTgt>
                                        </p:tgtEl>
                                        <p:attrNameLst>
                                          <p:attrName>style.visibility</p:attrName>
                                        </p:attrNameLst>
                                      </p:cBhvr>
                                      <p:to>
                                        <p:strVal val="visible"/>
                                      </p:to>
                                    </p:set>
                                    <p:anim calcmode="lin" valueType="num">
                                      <p:cBhvr additive="base">
                                        <p:cTn id="27" dur="500" fill="hold"/>
                                        <p:tgtEl>
                                          <p:spTgt spid="12290">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2290">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290">
                                            <p:txEl>
                                              <p:pRg st="6" end="6"/>
                                            </p:txEl>
                                          </p:spTgt>
                                        </p:tgtEl>
                                        <p:attrNameLst>
                                          <p:attrName>style.visibility</p:attrName>
                                        </p:attrNameLst>
                                      </p:cBhvr>
                                      <p:to>
                                        <p:strVal val="visible"/>
                                      </p:to>
                                    </p:set>
                                    <p:anim calcmode="lin" valueType="num">
                                      <p:cBhvr additive="base">
                                        <p:cTn id="31" dur="500" fill="hold"/>
                                        <p:tgtEl>
                                          <p:spTgt spid="1229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0">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290">
                                            <p:txEl>
                                              <p:pRg st="7" end="7"/>
                                            </p:txEl>
                                          </p:spTgt>
                                        </p:tgtEl>
                                        <p:attrNameLst>
                                          <p:attrName>style.visibility</p:attrName>
                                        </p:attrNameLst>
                                      </p:cBhvr>
                                      <p:to>
                                        <p:strVal val="visible"/>
                                      </p:to>
                                    </p:set>
                                    <p:anim calcmode="lin" valueType="num">
                                      <p:cBhvr additive="base">
                                        <p:cTn id="35" dur="500" fill="hold"/>
                                        <p:tgtEl>
                                          <p:spTgt spid="12290">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29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理解文题</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6" name="Picture 2" descr="C:\Users\Administrator\Desktop\课件图片\边框\QQ截图20160912144120.png"/>
          <p:cNvPicPr>
            <a:picLocks noChangeAspect="1" noChangeArrowheads="1"/>
          </p:cNvPicPr>
          <p:nvPr/>
        </p:nvPicPr>
        <p:blipFill>
          <a:blip r:embed="rId2" cstate="print"/>
          <a:srcRect/>
          <a:stretch>
            <a:fillRect/>
          </a:stretch>
        </p:blipFill>
        <p:spPr bwMode="auto">
          <a:xfrm>
            <a:off x="467544" y="1484784"/>
            <a:ext cx="8424936" cy="3960440"/>
          </a:xfrm>
          <a:prstGeom prst="rect">
            <a:avLst/>
          </a:prstGeom>
          <a:noFill/>
        </p:spPr>
      </p:pic>
      <p:sp>
        <p:nvSpPr>
          <p:cNvPr id="1027" name="Rectangle 3"/>
          <p:cNvSpPr>
            <a:spLocks noChangeArrowheads="1"/>
          </p:cNvSpPr>
          <p:nvPr/>
        </p:nvSpPr>
        <p:spPr bwMode="auto">
          <a:xfrm>
            <a:off x="1187624" y="2348880"/>
            <a:ext cx="7067961" cy="168905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课文题目中的“断想”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意即“片断的感想”。</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感想虽呈“片断”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但作者感受强烈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主题开掘得深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蕴涵哲理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具有感动人心和启人深思的魅力。</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1000">
                                          <p:stCondLst>
                                            <p:cond delay="0"/>
                                          </p:stCondLst>
                                        </p:cTn>
                                        <p:tgtEl>
                                          <p:spTgt spid="1027">
                                            <p:txEl>
                                              <p:pRg st="0" end="0"/>
                                            </p:txEl>
                                          </p:spTgt>
                                        </p:tgtEl>
                                        <p:attrNameLst>
                                          <p:attrName>style.visibility</p:attrName>
                                        </p:attrNameLst>
                                      </p:cBhvr>
                                      <p:to>
                                        <p:strVal val="visible"/>
                                      </p:to>
                                    </p:set>
                                  </p:childTnLst>
                                </p:cTn>
                              </p:par>
                              <p:par>
                                <p:cTn id="7" presetID="11" presetClass="entr" presetSubtype="0" fill="hold" nodeType="withEffect">
                                  <p:stCondLst>
                                    <p:cond delay="0"/>
                                  </p:stCondLst>
                                  <p:childTnLst>
                                    <p:set>
                                      <p:cBhvr>
                                        <p:cTn id="8" dur="1000">
                                          <p:stCondLst>
                                            <p:cond delay="0"/>
                                          </p:stCondLst>
                                        </p:cTn>
                                        <p:tgtEl>
                                          <p:spTgt spid="1027">
                                            <p:txEl>
                                              <p:pRg st="1" end="1"/>
                                            </p:txEl>
                                          </p:spTgt>
                                        </p:tgtEl>
                                        <p:attrNameLst>
                                          <p:attrName>style.visibility</p:attrName>
                                        </p:attrNameLst>
                                      </p:cBhvr>
                                      <p:to>
                                        <p:strVal val="visible"/>
                                      </p:to>
                                    </p:set>
                                  </p:childTnLst>
                                </p:cTn>
                              </p:par>
                              <p:par>
                                <p:cTn id="9" presetID="11" presetClass="entr" presetSubtype="0" fill="hold" nodeType="withEffect">
                                  <p:stCondLst>
                                    <p:cond delay="0"/>
                                  </p:stCondLst>
                                  <p:childTnLst>
                                    <p:set>
                                      <p:cBhvr>
                                        <p:cTn id="10" dur="1000">
                                          <p:stCondLst>
                                            <p:cond delay="0"/>
                                          </p:stCondLst>
                                        </p:cTn>
                                        <p:tgtEl>
                                          <p:spTgt spid="10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创作背景</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10241" name="Rectangle 1"/>
          <p:cNvSpPr>
            <a:spLocks noChangeArrowheads="1"/>
          </p:cNvSpPr>
          <p:nvPr/>
        </p:nvSpPr>
        <p:spPr bwMode="auto">
          <a:xfrm>
            <a:off x="539552" y="1556792"/>
            <a:ext cx="8424936" cy="38236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本文写于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年代初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正是“文革”结束不久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我们国家经历过一场巨大的浩劫后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人们既对往事痛心疾首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又对未来充满希望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所以敏感的作家们带着这样的心态观察社会与自然现象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都会自然而然地将所感所悟与社会生活和社会心理大背景结合起来。</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张抗抗是从那些大是大非的岁月中走过来的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从那个年代走过来的人们</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都有很沉重的忧患意识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这种忧患意识从他们那一代人甚至几代知识分子和正直人们的骨子里散发出来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那是没办法克服的。张抗抗怀有远大志向而羁于田垄之间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自恃有才却长期被湮没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正如千里马骈死于槽枥之间。</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对角圆角矩形 5"/>
          <p:cNvSpPr/>
          <p:nvPr/>
        </p:nvSpPr>
        <p:spPr>
          <a:xfrm>
            <a:off x="539552" y="1484784"/>
            <a:ext cx="8352928" cy="439248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C:\Users\Administrator\Desktop\u=2519851342,1681593154&amp;fm=21&amp;gp=0.jpg"/>
          <p:cNvPicPr>
            <a:picLocks noChangeAspect="1" noChangeArrowheads="1"/>
          </p:cNvPicPr>
          <p:nvPr/>
        </p:nvPicPr>
        <p:blipFill>
          <a:blip r:embed="rId2" cstate="print"/>
          <a:srcRect/>
          <a:stretch>
            <a:fillRect/>
          </a:stretch>
        </p:blipFill>
        <p:spPr bwMode="auto">
          <a:xfrm>
            <a:off x="4355976" y="5417840"/>
            <a:ext cx="3133725" cy="117951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Effect transition="in" filter="box(in)">
                                      <p:cBhvr>
                                        <p:cTn id="7" dur="500"/>
                                        <p:tgtEl>
                                          <p:spTgt spid="10241">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0241">
                                            <p:txEl>
                                              <p:pRg st="1" end="1"/>
                                            </p:txEl>
                                          </p:spTgt>
                                        </p:tgtEl>
                                        <p:attrNameLst>
                                          <p:attrName>style.visibility</p:attrName>
                                        </p:attrNameLst>
                                      </p:cBhvr>
                                      <p:to>
                                        <p:strVal val="visible"/>
                                      </p:to>
                                    </p:set>
                                    <p:animEffect transition="in" filter="box(in)">
                                      <p:cBhvr>
                                        <p:cTn id="10" dur="500"/>
                                        <p:tgtEl>
                                          <p:spTgt spid="1024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ppt_x</p:attrName>
                                        </p:attrNameLst>
                                      </p:cBhvr>
                                      <p:tavLst>
                                        <p:tav tm="0">
                                          <p:val>
                                            <p:strVal val="#ppt_x-.2"/>
                                          </p:val>
                                        </p:tav>
                                        <p:tav tm="100000">
                                          <p:val>
                                            <p:strVal val="#ppt_x"/>
                                          </p:val>
                                        </p:tav>
                                      </p:tavLst>
                                    </p:anim>
                                    <p:anim calcmode="lin" valueType="num">
                                      <p:cBhvr>
                                        <p:cTn id="1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2704</Words>
  <Application>Kingsoft Office WPP</Application>
  <PresentationFormat>全屏显示(4:3)</PresentationFormat>
  <Paragraphs>221</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