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-78"/>
      </p:cViewPr>
      <p:guideLst>
        <p:guide orient="horz" pos="215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4015D-1D18-4C1A-998E-C84069655A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00137-5C78-4F45-9B63-AC3D09DB6A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4015D-1D18-4C1A-998E-C84069655A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00137-5C78-4F45-9B63-AC3D09DB6A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4015D-1D18-4C1A-998E-C84069655A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00137-5C78-4F45-9B63-AC3D09DB6A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4015D-1D18-4C1A-998E-C84069655A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00137-5C78-4F45-9B63-AC3D09DB6A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4015D-1D18-4C1A-998E-C84069655A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00137-5C78-4F45-9B63-AC3D09DB6A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4015D-1D18-4C1A-998E-C84069655A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00137-5C78-4F45-9B63-AC3D09DB6A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4015D-1D18-4C1A-998E-C84069655A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00137-5C78-4F45-9B63-AC3D09DB6A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4015D-1D18-4C1A-998E-C84069655A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00137-5C78-4F45-9B63-AC3D09DB6A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4015D-1D18-4C1A-998E-C84069655A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00137-5C78-4F45-9B63-AC3D09DB6A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4015D-1D18-4C1A-998E-C84069655A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00137-5C78-4F45-9B63-AC3D09DB6A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4015D-1D18-4C1A-998E-C84069655A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00137-5C78-4F45-9B63-AC3D09DB6A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24015D-1D18-4C1A-998E-C84069655A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100137-5C78-4F45-9B63-AC3D09DB6A0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137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smtClean="0">
                <a:solidFill>
                  <a:schemeClr val="tx1"/>
                </a:solidFill>
              </a:rPr>
              <a:t>临安春雨初霁</a:t>
            </a:r>
            <a:endParaRPr lang="en-US" altLang="zh-CN" sz="4400" b="1" smtClean="0">
              <a:solidFill>
                <a:schemeClr val="tx1"/>
              </a:solidFill>
            </a:endParaRPr>
          </a:p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陆游</a:t>
            </a:r>
            <a:endParaRPr lang="zh-CN" altLang="en-US" sz="24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955" y="-26670"/>
            <a:ext cx="915924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陆游</a:t>
            </a:r>
            <a:r>
              <a:rPr lang="zh-CN" altLang="en-US" sz="2400"/>
              <a:t>（1125-1210），南宋诗人，字</a:t>
            </a:r>
            <a:r>
              <a:rPr lang="zh-CN" altLang="en-US" sz="2400" u="sng"/>
              <a:t> </a:t>
            </a:r>
            <a:r>
              <a:rPr lang="en-US" altLang="zh-CN" sz="2400" u="sng"/>
              <a:t>              </a:t>
            </a:r>
            <a:r>
              <a:rPr lang="zh-CN" altLang="en-US" sz="2400"/>
              <a:t>，号</a:t>
            </a:r>
            <a:r>
              <a:rPr lang="zh-CN" altLang="en-US" sz="2400" u="sng"/>
              <a:t> </a:t>
            </a:r>
            <a:r>
              <a:rPr lang="en-US" altLang="zh-CN" sz="2400" u="sng"/>
              <a:t>          </a:t>
            </a:r>
            <a:r>
              <a:rPr lang="zh-CN" altLang="en-US" sz="2400"/>
              <a:t>。越州山阴（今浙江绍兴）人。12岁即能诗文，一生著述丰富，有《剑南诗稿》、《渭南文集》等数十种存世，存诗9000多首，是中国现有存诗</a:t>
            </a:r>
            <a:r>
              <a:rPr lang="zh-CN" altLang="en-US" sz="2400" u="sng"/>
              <a:t> </a:t>
            </a:r>
            <a:r>
              <a:rPr lang="en-US" altLang="zh-CN" sz="2400" u="sng"/>
              <a:t>               </a:t>
            </a:r>
            <a:r>
              <a:rPr lang="zh-CN" altLang="en-US" sz="2400"/>
              <a:t>的诗人。陆游具有多方面文学才能，尤以诗的成就为最。自言“六十年间万首诗”，今尚存九千三百余首。其中许多诗篇抒写了抗金杀敌的豪情和对敌人、卖国贼的仇恨，风格雄奇奔放，沉郁悲壮，洋溢着强烈的爱国主义激情，在思想上、艺术上取得了卓越成就，在生前即有“小李白”之称，不仅成为南宋一代诗坛领袖，而且在中国文学史上享有崇高地位，是中国伟大的爱国诗人，为南宋四大家诗人之一。词作量不如诗篇巨大，但和诗同样贯穿了气吞残虏的爱国主义精神。陆游的著作有《放翁词》一卷，《渭南词》二卷。他的名句“</a:t>
            </a:r>
            <a:r>
              <a:rPr lang="zh-CN" altLang="en-US" sz="2400" u="sng"/>
              <a:t> </a:t>
            </a:r>
            <a:r>
              <a:rPr lang="en-US" altLang="zh-CN" sz="2400" u="sng"/>
              <a:t>                                           </a:t>
            </a:r>
            <a:r>
              <a:rPr lang="zh-CN" altLang="en-US" sz="2400"/>
              <a:t>”、“</a:t>
            </a:r>
            <a:r>
              <a:rPr lang="zh-CN" altLang="en-US" sz="2400" u="sng"/>
              <a:t> </a:t>
            </a:r>
            <a:r>
              <a:rPr lang="en-US" altLang="zh-CN" sz="2400" u="sng"/>
              <a:t>                               </a:t>
            </a:r>
            <a:r>
              <a:rPr lang="zh-CN" altLang="en-US" sz="2400"/>
              <a:t>”等一直被人民广为传诵。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5220335" y="116205"/>
            <a:ext cx="9658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sym typeface="+mn-ea"/>
              </a:rPr>
              <a:t>务观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04025" y="188595"/>
            <a:ext cx="8483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sym typeface="+mn-ea"/>
              </a:rPr>
              <a:t>放翁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1505" y="1340485"/>
            <a:ext cx="8712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sym typeface="+mn-ea"/>
              </a:rPr>
              <a:t>最多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71775" y="4076700"/>
            <a:ext cx="18319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sym typeface="+mn-ea"/>
              </a:rPr>
              <a:t>山重水复疑无路，柳暗花明又一村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52135" y="4292600"/>
            <a:ext cx="36385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sym typeface="+mn-ea"/>
              </a:rPr>
              <a:t>小楼一夜听春雨，深巷明朝卖杏花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pic>
        <p:nvPicPr>
          <p:cNvPr id="8" name="图片 7" descr="陆游半身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0" y="4622165"/>
            <a:ext cx="1966595" cy="223583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960" y="52705"/>
            <a:ext cx="9047480" cy="4338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创作背景</a:t>
            </a:r>
            <a:endParaRPr lang="zh-CN" altLang="en-US" sz="3600" b="1">
              <a:solidFill>
                <a:srgbClr val="FF0000"/>
              </a:solidFill>
            </a:endParaRPr>
          </a:p>
          <a:p>
            <a:r>
              <a:rPr lang="zh-CN" altLang="en-US" sz="2400"/>
              <a:t>陆游的这写这首《临安春雨初霁》时他已六十二岁，在家乡山阴（今浙江绍兴）赋闲了五年。诗人少年时的意气风发与壮年时的裘马轻狂，都随着岁月的流逝一去不返了。虽然他光复中原的壮志未衰，但对偏安一隅的南宋小朝廷的软弱与黑暗，是日益见得明白了。陆游自王炎调离川陕后，也于淳熙五年（公元1178年）在蜀东归，在福建、江西、浙江一带做低级官吏。“怖惧几成床上伏，艰难何啻剑头饮”的处境，和在王炎手下得以重用的情形是大不一样的。淳熙十三年（公元1186年）春，作者奉诏入京，接受严州知州的职务，赴任之前，先到临安（今浙江杭州）去觐见皇帝，住在西湖边上的客栈里听候召见，在百无聊赖中，写下了这首广泛传诵的名作。</a:t>
            </a:r>
            <a:endParaRPr lang="zh-CN" altLang="en-US" sz="240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295" y="26035"/>
            <a:ext cx="6807835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/>
              <a:t>临安春雨初霁⑴</a:t>
            </a:r>
            <a:endParaRPr lang="zh-CN" altLang="en-US" sz="3600"/>
          </a:p>
          <a:p>
            <a:pPr algn="ctr"/>
            <a:r>
              <a:rPr lang="zh-CN" altLang="en-US" sz="2400"/>
              <a:t>陆游</a:t>
            </a:r>
            <a:endParaRPr lang="zh-CN" altLang="en-US" sz="2400"/>
          </a:p>
          <a:p>
            <a:r>
              <a:rPr lang="zh-CN" altLang="en-US" sz="2400"/>
              <a:t>世味⑵年来薄似纱，谁令骑马客⑶京华⑷？</a:t>
            </a:r>
            <a:endParaRPr lang="zh-CN" altLang="en-US" sz="2400"/>
          </a:p>
          <a:p>
            <a:r>
              <a:rPr lang="zh-CN" altLang="en-US" sz="2400"/>
              <a:t>小楼一夜听春雨，深巷⑸明朝⑹卖杏花。</a:t>
            </a:r>
            <a:endParaRPr lang="zh-CN" altLang="en-US" sz="2400"/>
          </a:p>
          <a:p>
            <a:r>
              <a:rPr lang="zh-CN" altLang="en-US" sz="2400"/>
              <a:t>矮纸⑺斜行⑻闲作草⑼，晴窗⑽细乳⑾戏分茶⑿。</a:t>
            </a:r>
            <a:endParaRPr lang="zh-CN" altLang="en-US" sz="2400"/>
          </a:p>
          <a:p>
            <a:r>
              <a:rPr lang="zh-CN" altLang="en-US" sz="2400"/>
              <a:t>素衣⒀莫起风尘叹⒁，犹及清明可到家。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60960" y="2625725"/>
            <a:ext cx="8543290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⑸深巷：很长的巷道。</a:t>
            </a:r>
            <a:endParaRPr lang="zh-CN" altLang="en-US"/>
          </a:p>
          <a:p>
            <a:r>
              <a:rPr lang="zh-CN" altLang="en-US"/>
              <a:t>⑹明朝（zhāo）：明日早晨。</a:t>
            </a:r>
            <a:endParaRPr lang="zh-CN" altLang="en-US"/>
          </a:p>
          <a:p>
            <a:r>
              <a:rPr lang="zh-CN" altLang="en-US"/>
              <a:t>⑺矮纸：短纸、小纸。</a:t>
            </a:r>
            <a:endParaRPr lang="zh-CN" altLang="en-US"/>
          </a:p>
          <a:p>
            <a:r>
              <a:rPr lang="zh-CN" altLang="en-US"/>
              <a:t>⑻斜行：倾斜的行列。</a:t>
            </a:r>
            <a:endParaRPr lang="zh-CN" altLang="en-US"/>
          </a:p>
          <a:p>
            <a:r>
              <a:rPr lang="zh-CN" altLang="en-US"/>
              <a:t>⑼草：指草书。</a:t>
            </a:r>
            <a:endParaRPr lang="zh-CN" altLang="en-US"/>
          </a:p>
          <a:p>
            <a:r>
              <a:rPr lang="zh-CN" altLang="en-US"/>
              <a:t>⑽晴窗：明亮的窗户。</a:t>
            </a:r>
            <a:endParaRPr lang="zh-CN" altLang="en-US"/>
          </a:p>
          <a:p>
            <a:r>
              <a:rPr lang="zh-CN" altLang="en-US"/>
              <a:t>⑾细乳：沏茶时水面呈白色的小泡沫。校按：分茶指宋人饮茶之点茶法，乃将茶置盏中，缓注沸水，以茶筅xiǎn或茶匙搅动，无何盏而现白色浮沫，即所谓细乳。</a:t>
            </a:r>
            <a:endParaRPr lang="zh-CN" altLang="en-US"/>
          </a:p>
          <a:p>
            <a:r>
              <a:rPr lang="zh-CN" altLang="en-US"/>
              <a:t>⑿戏，原作“试”，据钱仲联校注本改。分茶：宋元时煎茶之法。注汤后用箸搅茶乳，使汤水波纹幻变成种种形状。</a:t>
            </a:r>
            <a:endParaRPr lang="zh-CN" altLang="en-US"/>
          </a:p>
          <a:p>
            <a:r>
              <a:rPr lang="zh-CN" altLang="en-US"/>
              <a:t>⒀素衣：原指白色的衣服，这里用作代称。是诗人对自己的谦称（类似于“素士”）。</a:t>
            </a:r>
            <a:endParaRPr lang="zh-CN" altLang="en-US"/>
          </a:p>
          <a:p>
            <a:r>
              <a:rPr lang="zh-CN" altLang="en-US"/>
              <a:t>⒁风尘叹：因风尘而叹息。暗指不必担心京城的不良风气会污染自己的品质。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882130" y="198120"/>
            <a:ext cx="226187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⑴霁（jì）：雨后或雪后转晴。</a:t>
            </a:r>
            <a:endParaRPr lang="zh-CN" altLang="en-US"/>
          </a:p>
          <a:p>
            <a:r>
              <a:rPr lang="zh-CN" altLang="en-US">
                <a:sym typeface="+mn-ea"/>
              </a:rPr>
              <a:t>⑵世味：人世滋味；社会人情。</a:t>
            </a:r>
            <a:endParaRPr lang="zh-CN" altLang="en-US"/>
          </a:p>
          <a:p>
            <a:r>
              <a:rPr lang="zh-CN" altLang="en-US">
                <a:sym typeface="+mn-ea"/>
              </a:rPr>
              <a:t>⑶客：客居，原作“驻”，据钱仲联校注本改。</a:t>
            </a:r>
            <a:endParaRPr lang="zh-CN" altLang="en-US"/>
          </a:p>
          <a:p>
            <a:r>
              <a:rPr lang="zh-CN" altLang="en-US">
                <a:sym typeface="+mn-ea"/>
              </a:rPr>
              <a:t>⑷京华：京城之美称。因京城是文物、人才汇集之地，故称。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4445" y="0"/>
            <a:ext cx="918464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近年来做官的兴味淡淡的像一层薄纱，谁又让我乘马来到京都作客沾染繁华？住在小楼听尽了一夜的春雨淅沥滴答，清早会听到小巷深处在一声声叫卖杏花。铺开小纸从容地斜写行行草草，字字有章法，晴日窗前细细地煮水、沏茶、撇沫，试着品名茶。呵，不要叹息那京都的尘土会弄脏洁白的衣衫，清明时节还来得及回到镜湖边的山阴故家。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64135" y="2493010"/>
            <a:ext cx="911606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《临安春雨初霁》是南宋诗人陆游晚年时期所作的七言律诗。诗开篇即以问句的形式表达世态炎凉的无奈和客籍京华的蹉跎，直抒胸臆，情感喷薄，整首诗的情绪在开篇即达到高潮，后面三联逐渐回落。无论是夜不能寐听春雨，天明百无聊赖“作草”“分茶”，还是自我安慰说“清明可到家”，都是开篇两句的注脚，都是本已厌倦官场却又客籍京华的无奈之举。整首诗在情思的气势上由高到低，而又浑然一体。</a:t>
            </a: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茶筅构造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499610" y="5229225"/>
            <a:ext cx="112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茶筅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96355" y="-27940"/>
            <a:ext cx="267462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茶筅</a:t>
            </a:r>
            <a:r>
              <a:rPr lang="zh-CN" altLang="en-US" sz="2400">
                <a:sym typeface="+mn-ea"/>
              </a:rPr>
              <a:t>xiǎn</a:t>
            </a:r>
            <a:r>
              <a:rPr lang="zh-CN" altLang="en-US" sz="2400"/>
              <a:t>：古时烹茶时的一种调茶工具。茶筅以竹做成，宋徽宗赵佶jí在《大观茶论》中专门描述过茶筅：“茶筅，以斤竹老者为之。身欲厚重，筅欲疏动，本欲壮而末必眇。”</a:t>
            </a:r>
            <a:endParaRPr lang="zh-CN" altLang="en-US" sz="2400"/>
          </a:p>
          <a:p>
            <a:r>
              <a:rPr lang="zh-CN" altLang="en-US" sz="2400"/>
              <a:t>茶筅搅开使茶粉受水均匀，再冲入适量的热水，然后快速地用茶筅搅拌起沫浡bó（泡沫）。</a:t>
            </a:r>
            <a:endParaRPr lang="zh-CN" altLang="en-US" sz="2400"/>
          </a:p>
          <a:p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107315" y="1052195"/>
            <a:ext cx="165798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ym typeface="+mn-ea"/>
              </a:rPr>
              <a:t>茶筅用过后要洗干净，晾干。洗干净后，把竹丝的形状要用手指整理，可以轻轻的向外拨一下。避免竹丝都聚拢来，就会影响抹茶泡沫的生成。</a:t>
            </a: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横放茶筅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330200"/>
            <a:ext cx="8255000" cy="61976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茶筅使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087100" y="11049000"/>
            <a:ext cx="355600" cy="254000"/>
          </a:xfrm>
          <a:prstGeom prst="cube">
            <a:avLst/>
          </a:prstGeom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1742</Words>
  <Application>WPS 演示</Application>
  <PresentationFormat>On-screen Show (4:3)</PresentationFormat>
  <Paragraphs>53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cp:lastPrinted>2021-06-01T08:56:00Z</cp:lastPrinted>
  <dcterms:created xsi:type="dcterms:W3CDTF">2021-06-01T08:56:00Z</dcterms:created>
  <dcterms:modified xsi:type="dcterms:W3CDTF">2022-01-05T00:22:54Z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2052-11.1.0.9564</vt:lpwstr>
  </property>
</Properties>
</file>