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90" r:id="rId4"/>
    <p:sldId id="291" r:id="rId5"/>
    <p:sldId id="292" r:id="rId6"/>
    <p:sldId id="293" r:id="rId7"/>
    <p:sldId id="279" r:id="rId8"/>
    <p:sldId id="257" r:id="rId9"/>
    <p:sldId id="272" r:id="rId10"/>
    <p:sldId id="280" r:id="rId11"/>
    <p:sldId id="288" r:id="rId12"/>
    <p:sldId id="274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97" d="100"/>
          <a:sy n="97" d="100"/>
        </p:scale>
        <p:origin x="-1446" y="-324"/>
      </p:cViewPr>
      <p:guideLst>
        <p:guide orient="horz" pos="2132"/>
        <p:guide pos="29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0C2C9FE-8513-4DD2-A0F2-187303EF98E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ctrTitle"/>
          </p:nvPr>
        </p:nvSpPr>
        <p:spPr>
          <a:xfrm>
            <a:off x="2084705" y="520065"/>
            <a:ext cx="5895340" cy="1143000"/>
          </a:xfrm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dirty="0">
                <a:latin typeface="+mn-lt"/>
                <a:ea typeface="+mn-ea"/>
                <a:cs typeface="+mn-cs"/>
                <a:sym typeface="+mn-ea"/>
              </a:rPr>
              <a:t>8* 时间的脚印</a:t>
            </a:r>
            <a:endParaRPr lang="zh-CN" altLang="en-US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93395" y="1868170"/>
            <a:ext cx="808926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  <a:buSzPct val="75000"/>
            </a:pPr>
            <a:r>
              <a:rPr lang="zh-CN" altLang="en-US" sz="2800" dirty="0">
                <a:latin typeface="+mn-lt"/>
                <a:ea typeface="+mn-ea"/>
                <a:sym typeface="+mn-ea"/>
              </a:rPr>
              <a:t>学习要点</a:t>
            </a:r>
            <a:r>
              <a:rPr lang="en-US" altLang="zh-CN" sz="2800" dirty="0">
                <a:latin typeface="+mn-lt"/>
                <a:ea typeface="+mn-ea"/>
                <a:sym typeface="+mn-ea"/>
              </a:rPr>
              <a:t>:</a:t>
            </a:r>
            <a:endParaRPr lang="zh-CN" altLang="en-US" sz="2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50000"/>
              </a:lnSpc>
              <a:buSzPct val="75000"/>
            </a:pPr>
            <a:r>
              <a:rPr lang="zh-CN" altLang="en-US" sz="2800" dirty="0">
                <a:latin typeface="+mn-lt"/>
                <a:ea typeface="+mn-ea"/>
                <a:sym typeface="+mn-ea"/>
              </a:rPr>
              <a:t>1.理清文章思路，把握文章的说明顺序，体会本文单句成段的作用。</a:t>
            </a:r>
            <a:endParaRPr lang="zh-CN" altLang="en-US" sz="28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150000"/>
              </a:lnSpc>
              <a:buSzPct val="75000"/>
            </a:pPr>
            <a:r>
              <a:rPr lang="zh-CN" altLang="en-US" sz="2800" dirty="0">
                <a:latin typeface="+mn-lt"/>
                <a:ea typeface="+mn-ea"/>
                <a:sym typeface="+mn-ea"/>
              </a:rPr>
              <a:t>2.品味本文拟人化的语言，激发探索大自然的兴趣,培养探索意识和科学精神。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3" name="矩形 24"/>
          <p:cNvSpPr/>
          <p:nvPr/>
        </p:nvSpPr>
        <p:spPr>
          <a:xfrm>
            <a:off x="2332038" y="657860"/>
            <a:ext cx="47663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划分层次，理清说明顺序</a:t>
            </a:r>
            <a:endParaRPr lang="zh-CN" altLang="en-US" sz="3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241425"/>
            <a:ext cx="8642350" cy="347662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第一部分(1—4段)：提出“时间”话题，表明岩石是大自然记录时间的重要方式之一。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第二部分(5—29段)：文章的主体，写岩石是怎样记录时间的。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第一层(5—21段)：岩石的厚度和顺序可以记录时间；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第二层(22—29段)：岩石保存了历史的痕迹。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第三部分(30—31段)：结尾阐释读懂 “时间的脚印”的意义。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5315" y="4908550"/>
            <a:ext cx="7914005" cy="119888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宋体" panose="02010600030101010101" pitchFamily="2" charset="-122"/>
              </a:rPr>
              <a:t>说明顺序：文章从岩石可以记录时间，写到岩石怎样记录时间，最后写读懂岩石记录的伟大意义，根据事物的内在联系，</a:t>
            </a:r>
            <a:r>
              <a:rPr lang="zh-CN" sz="2400">
                <a:solidFill>
                  <a:srgbClr val="C00000"/>
                </a:solidFill>
                <a:ea typeface="宋体" panose="02010600030101010101" pitchFamily="2" charset="-122"/>
              </a:rPr>
              <a:t>由浅入深、层层递进</a:t>
            </a:r>
            <a:r>
              <a:rPr lang="zh-CN" sz="2400">
                <a:ea typeface="宋体" panose="02010600030101010101" pitchFamily="2" charset="-122"/>
              </a:rPr>
              <a:t>的说明，便是采用</a:t>
            </a:r>
            <a:r>
              <a:rPr lang="zh-CN" sz="2400">
                <a:solidFill>
                  <a:srgbClr val="C00000"/>
                </a:solidFill>
                <a:ea typeface="宋体" panose="02010600030101010101" pitchFamily="2" charset="-122"/>
              </a:rPr>
              <a:t>逻辑顺序</a:t>
            </a:r>
            <a:r>
              <a:rPr lang="zh-CN" sz="2400">
                <a:ea typeface="宋体" panose="02010600030101010101" pitchFamily="2" charset="-122"/>
              </a:rPr>
              <a:t>。</a:t>
            </a:r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551555" y="518795"/>
            <a:ext cx="1845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语言特点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105" y="1214120"/>
            <a:ext cx="8218170" cy="489267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>
                <a:ea typeface="楷体" panose="02010609060101010101" charset="-122"/>
              </a:rPr>
              <a:t>示例：</a:t>
            </a:r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en-US" altLang="zh-CN" sz="2400">
                <a:ea typeface="楷体" panose="02010609060101010101" charset="-122"/>
              </a:rPr>
              <a:t>1.</a:t>
            </a:r>
            <a:r>
              <a:rPr lang="zh-CN" sz="2400">
                <a:ea typeface="楷体" panose="02010609060101010101" charset="-122"/>
              </a:rPr>
              <a:t>“岩石在最初生成的时候，像书页一样平卧着，一层层地叠在一起，最早形成‘躺’在最下面”。</a:t>
            </a:r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zh-CN" sz="2400" b="1">
                <a:solidFill>
                  <a:schemeClr val="accent6">
                    <a:lumMod val="75000"/>
                  </a:schemeClr>
                </a:solidFill>
                <a:ea typeface="楷体" panose="02010609060101010101" charset="-122"/>
              </a:rPr>
              <a:t>（用“躺”字形容岩层的生成状态，化动为静。准确而又形象地说明了岩石新生的过程）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  <a:ea typeface="楷体" panose="02010609060101010101" charset="-122"/>
              </a:rPr>
              <a:t>——</a:t>
            </a:r>
            <a:r>
              <a:rPr lang="zh-CN" sz="2400" b="1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拟人化的生动效果</a:t>
            </a:r>
            <a:endParaRPr lang="zh-CN" sz="2400" b="1">
              <a:solidFill>
                <a:srgbClr val="FF0000"/>
              </a:solidFill>
              <a:ea typeface="楷体" panose="02010609060101010101" charset="-122"/>
              <a:sym typeface="+mn-ea"/>
            </a:endParaRPr>
          </a:p>
          <a:p>
            <a:pPr indent="266700"/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en-US" altLang="zh-CN" sz="2400">
                <a:ea typeface="楷体" panose="02010609060101010101" charset="-122"/>
              </a:rPr>
              <a:t>  2.</a:t>
            </a:r>
            <a:r>
              <a:rPr lang="en-US" altLang="zh-CN" sz="2400">
                <a:latin typeface="宋体" panose="02010600030101010101" pitchFamily="2" charset="-122"/>
              </a:rPr>
              <a:t>“</a:t>
            </a:r>
            <a:r>
              <a:rPr lang="zh-CN" sz="2400">
                <a:ea typeface="楷体" panose="02010609060101010101" charset="-122"/>
              </a:rPr>
              <a:t>时间是没有脚的。” </a:t>
            </a:r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zh-CN" sz="2400">
                <a:ea typeface="楷体" panose="02010609060101010101" charset="-122"/>
              </a:rPr>
              <a:t>“真是有‘海枯石烂’的时候。”</a:t>
            </a:r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zh-CN" sz="2400">
                <a:ea typeface="楷体" panose="02010609060101010101" charset="-122"/>
              </a:rPr>
              <a:t>                                                    </a:t>
            </a:r>
            <a:r>
              <a:rPr lang="en-US" altLang="zh-CN" sz="2400">
                <a:ea typeface="楷体" panose="02010609060101010101" charset="-122"/>
              </a:rPr>
              <a:t>——</a:t>
            </a:r>
            <a:r>
              <a:rPr lang="zh-CN" sz="2400" b="1">
                <a:solidFill>
                  <a:srgbClr val="FF0000"/>
                </a:solidFill>
                <a:ea typeface="楷体" panose="02010609060101010101" charset="-122"/>
                <a:sym typeface="+mn-ea"/>
              </a:rPr>
              <a:t>含蓄幽默</a:t>
            </a:r>
            <a:endParaRPr lang="zh-CN" sz="2400" b="1">
              <a:solidFill>
                <a:srgbClr val="FF0000"/>
              </a:solidFill>
              <a:ea typeface="楷体" panose="02010609060101010101" charset="-122"/>
              <a:sym typeface="+mn-ea"/>
            </a:endParaRPr>
          </a:p>
          <a:p>
            <a:pPr indent="266700"/>
            <a:endParaRPr lang="zh-CN" sz="2400">
              <a:ea typeface="楷体" panose="02010609060101010101" charset="-122"/>
            </a:endParaRPr>
          </a:p>
          <a:p>
            <a:pPr indent="266700"/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a typeface="楷体" panose="02010609060101010101" charset="-122"/>
              </a:rPr>
              <a:t>小结：拟人化写法和含蓄幽默的风格，一是拉近与读者之间的距离，使文章读起来更亲切，二是增强语言的形象性和表现力，更加通俗易懂，把死寂的岩石写得生动有趣。</a:t>
            </a:r>
            <a:endParaRPr lang="zh-CN" altLang="en-US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Group 9"/>
          <p:cNvGrpSpPr/>
          <p:nvPr/>
        </p:nvGrpSpPr>
        <p:grpSpPr>
          <a:xfrm>
            <a:off x="1907223" y="427673"/>
            <a:ext cx="2319337" cy="700087"/>
            <a:chOff x="138" y="461"/>
            <a:chExt cx="1461" cy="441"/>
          </a:xfrm>
        </p:grpSpPr>
        <p:pic>
          <p:nvPicPr>
            <p:cNvPr id="21506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756025" y="1290638"/>
            <a:ext cx="1471613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岩 石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Picture 2" descr="http://img.ph.126.net/tq-9nETRe-S4b3Ah4ID2fg==/604326775015330213.jpg"/>
          <p:cNvPicPr>
            <a:picLocks noChangeAspect="1"/>
          </p:cNvPicPr>
          <p:nvPr/>
        </p:nvPicPr>
        <p:blipFill>
          <a:blip r:embed="rId2"/>
          <a:srcRect b="12218"/>
          <a:stretch>
            <a:fillRect/>
          </a:stretch>
        </p:blipFill>
        <p:spPr>
          <a:xfrm>
            <a:off x="278130" y="2498090"/>
            <a:ext cx="4328795" cy="2981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 descr="http://img.nongji360.com/n/image/2015/03/25/0859159943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925" y="2498090"/>
            <a:ext cx="4267200" cy="2981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51213" y="328613"/>
            <a:ext cx="24415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恐龙化石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9394" name="Picture 2" descr="http://file31.mafengwo.net/M00/14/E8/wKgBs1fXiUWAQWTwAAk2138RGgs8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163638"/>
            <a:ext cx="3979863" cy="2649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6" name="Picture 4" descr="http://static.zhulong.com/database/news/2016/06/06/215926293.jpg.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963" y="1147763"/>
            <a:ext cx="3667125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Picture 6" descr="http://pic29.nipic.com/20130506/4749229_230848846000_2.jpg"/>
          <p:cNvPicPr>
            <a:picLocks noChangeAspect="1"/>
          </p:cNvPicPr>
          <p:nvPr/>
        </p:nvPicPr>
        <p:blipFill>
          <a:blip r:embed="rId3"/>
          <a:srcRect l="1907" t="4143" r="2280" b="5844"/>
          <a:stretch>
            <a:fillRect/>
          </a:stretch>
        </p:blipFill>
        <p:spPr>
          <a:xfrm>
            <a:off x="457200" y="4040188"/>
            <a:ext cx="4311650" cy="215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00" name="Picture 8" descr="http://collection.sinaimg.cn/hwdt/20130821/U8596P1081T2D124470F8DT20130821162952.jpg"/>
          <p:cNvPicPr>
            <a:picLocks noChangeAspect="1"/>
          </p:cNvPicPr>
          <p:nvPr/>
        </p:nvPicPr>
        <p:blipFill>
          <a:blip r:embed="rId4"/>
          <a:srcRect b="4539"/>
          <a:stretch>
            <a:fillRect/>
          </a:stretch>
        </p:blipFill>
        <p:spPr>
          <a:xfrm>
            <a:off x="5354638" y="4040188"/>
            <a:ext cx="3346450" cy="215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904875" y="4443413"/>
            <a:ext cx="30051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三叶虫化石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4278" name="Picture 6" descr="http://a0.att.hudong.com/01/91/313005433730891442999162858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3" y="600075"/>
            <a:ext cx="5384800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0" name="Picture 8" descr="http://pic30.huitu.com/res/20150421/573641_20150421183731111200_1.jpg"/>
          <p:cNvPicPr>
            <a:picLocks noChangeAspect="1"/>
          </p:cNvPicPr>
          <p:nvPr/>
        </p:nvPicPr>
        <p:blipFill>
          <a:blip r:embed="rId2"/>
          <a:srcRect l="6235" t="17085" r="6908" b="6645"/>
          <a:stretch>
            <a:fillRect/>
          </a:stretch>
        </p:blipFill>
        <p:spPr>
          <a:xfrm>
            <a:off x="4530725" y="3611563"/>
            <a:ext cx="4295775" cy="2640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096000" y="1373188"/>
            <a:ext cx="18780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长毛象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78" name="Picture 2" descr="http://www.rockmall.com.tw/UserFiles/Image/Titan%20of%20the%20Ice%20Age-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0" y="3676650"/>
            <a:ext cx="4598988" cy="258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4" descr="http://www.people.com.cn/h/pic/20120315/58/2676072339379734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538163"/>
            <a:ext cx="4702175" cy="304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3" name="矩形 24"/>
          <p:cNvSpPr/>
          <p:nvPr/>
        </p:nvSpPr>
        <p:spPr>
          <a:xfrm>
            <a:off x="1960245" y="497205"/>
            <a:ext cx="3032506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3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3560" y="1249680"/>
            <a:ext cx="6431280" cy="1368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>
                <a:solidFill>
                  <a:schemeClr val="tx1"/>
                </a:solidFill>
              </a:rPr>
              <a:t>跳读课文，从时间的概念出发，运用层次拆分法，将文章内容拆分为“岩石的生”和“岩石的灭”两个部分，理解文章内容。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92523" name="下箭头 192522"/>
          <p:cNvSpPr/>
          <p:nvPr/>
        </p:nvSpPr>
        <p:spPr>
          <a:xfrm>
            <a:off x="4709795" y="2675255"/>
            <a:ext cx="304800" cy="679450"/>
          </a:xfrm>
          <a:prstGeom prst="downArrow">
            <a:avLst>
              <a:gd name="adj1" fmla="val 50000"/>
              <a:gd name="adj2" fmla="val 131250"/>
            </a:avLst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901065" y="3412490"/>
            <a:ext cx="7922260" cy="27559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岩石的“灭”：岩石→小石子→沙砾。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岩石的“生”：泥土→沉积→重压→胶结→新岩石。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运动规律 ：被破坏——被搬运、被堆积——重新生成岩石。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破坏因素：阳光烘烤，霜雪冷冻，空气与水中的酸类腐蚀，风的吹拂，水流的冲刷，冰河的移动，生物破坏，人为破坏。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3454400" y="497840"/>
            <a:ext cx="2377440" cy="62928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gradFill>
              <a:gsLst>
                <a:gs pos="89000">
                  <a:srgbClr val="D5D5D5"/>
                </a:gs>
                <a:gs pos="0">
                  <a:srgbClr val="F8F8F8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拆分阅读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" y="304800"/>
            <a:ext cx="9001125" cy="175133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/>
              <a:t>                      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                              </a:t>
            </a:r>
            <a:endParaRPr lang="en-US" altLang="zh-CN" dirty="0"/>
          </a:p>
          <a:p>
            <a:pPr marL="0" indent="0">
              <a:buNone/>
            </a:pPr>
            <a:r>
              <a:rPr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岩石在“生”和“灭”中记录时间的方式</a:t>
            </a:r>
            <a:r>
              <a:rPr 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？</a:t>
            </a:r>
            <a:endParaRPr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71120" y="3068955"/>
            <a:ext cx="9001125" cy="631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en-US" altLang="zh-CN" dirty="0"/>
              <a:t>                     </a:t>
            </a:r>
            <a:r>
              <a:rPr lang="en-US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7" name="椭圆 6"/>
          <p:cNvSpPr/>
          <p:nvPr/>
        </p:nvSpPr>
        <p:spPr bwMode="auto">
          <a:xfrm>
            <a:off x="3437255" y="514350"/>
            <a:ext cx="2377440" cy="71374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gradFill>
              <a:gsLst>
                <a:gs pos="89000">
                  <a:srgbClr val="D5D5D5"/>
                </a:gs>
                <a:gs pos="0">
                  <a:srgbClr val="F8F8F8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24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筛选信息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3743258" name="矩形 35"/>
          <p:cNvSpPr>
            <a:spLocks noRot="1"/>
          </p:cNvSpPr>
          <p:nvPr/>
        </p:nvSpPr>
        <p:spPr>
          <a:xfrm>
            <a:off x="429895" y="2256790"/>
            <a:ext cx="8515350" cy="3616960"/>
          </a:xfrm>
          <a:prstGeom prst="rect">
            <a:avLst/>
          </a:prstGeom>
          <a:solidFill>
            <a:srgbClr val="FFFFFF"/>
          </a:solidFill>
          <a:ln w="15875" cap="rnd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/>
          <a:p>
            <a:pPr indent="26670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岩石记录时间的方式：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①岩石是由泥沙等落入湖海中的沉积物不断积累而形成的。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②每一层岩石都凝固了不同时期的气候、生物等的状况，我们根据这些不同时期的气候、生物在岩石中的反映，就可以推测出该岩石形成的时间以及同一岩层的气候、生物等的状况。   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</a:rPr>
              <a:t>③根据层与层的顺序，我们就可以知道过去的年月。</a:t>
            </a:r>
            <a:r>
              <a:rPr lang="zh-CN" altLang="en-US"/>
              <a:t> </a:t>
            </a:r>
            <a:endParaRPr lang="zh-CN" altLang="en-US"/>
          </a:p>
          <a:p>
            <a:pPr indent="133350"/>
            <a:r>
              <a:rPr lang="zh-CN" altLang="en-US"/>
              <a:t> </a:t>
            </a:r>
            <a:endParaRPr lang="zh-CN" altLang="en-US"/>
          </a:p>
          <a:p>
            <a:pPr indent="266700"/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374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374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7432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 noRot="1"/>
          </p:cNvSpPr>
          <p:nvPr>
            <p:ph type="subTitle" idx="1"/>
          </p:nvPr>
        </p:nvSpPr>
        <p:spPr>
          <a:xfrm>
            <a:off x="71755" y="1508760"/>
            <a:ext cx="9072245" cy="4857750"/>
          </a:xfrm>
        </p:spPr>
        <p:txBody>
          <a:bodyPr vert="horz" wrap="square" lIns="91440" tIns="45720" rIns="91440" bIns="45720" anchor="t"/>
          <a:p>
            <a:pPr eaLnBrk="1" hangingPunct="1">
              <a:buSzPct val="75000"/>
            </a:pPr>
            <a:r>
              <a:rPr lang="zh-CN" altLang="en-US" dirty="0">
                <a:latin typeface="+mn-lt"/>
                <a:ea typeface="+mn-ea"/>
                <a:cs typeface="+mn-cs"/>
              </a:rPr>
              <a:t> 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4431665" y="1210310"/>
            <a:ext cx="4194810" cy="1559560"/>
          </a:xfrm>
          <a:prstGeom prst="cloudCallout">
            <a:avLst>
              <a:gd name="adj1" fmla="val -57752"/>
              <a:gd name="adj2" fmla="val -6307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岩石留下了哪些时间的脚印？</a:t>
            </a:r>
            <a:endParaRPr lang="zh-CN" altLang="en-US" sz="2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9200" y="457200"/>
            <a:ext cx="31883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查找信息</a:t>
            </a:r>
            <a:endParaRPr lang="zh-CN" altLang="en-US" sz="3200"/>
          </a:p>
        </p:txBody>
      </p:sp>
      <p:sp>
        <p:nvSpPr>
          <p:cNvPr id="1073743259" name="矩形 36"/>
          <p:cNvSpPr>
            <a:spLocks noRot="1"/>
          </p:cNvSpPr>
          <p:nvPr/>
        </p:nvSpPr>
        <p:spPr>
          <a:xfrm>
            <a:off x="1430655" y="3658235"/>
            <a:ext cx="7525385" cy="1764665"/>
          </a:xfrm>
          <a:prstGeom prst="rect">
            <a:avLst/>
          </a:prstGeom>
          <a:solidFill>
            <a:srgbClr val="FFFFFF"/>
          </a:solidFill>
          <a:ln w="15875" cap="rnd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/>
          <a:p>
            <a:pPr indent="266700"/>
            <a:r>
              <a:rPr lang="zh-CN" altLang="en-US" sz="2800"/>
              <a:t>①地壳活动；②气候变化；③生物演化；</a:t>
            </a:r>
            <a:endParaRPr lang="zh-CN" altLang="en-US" sz="2800"/>
          </a:p>
          <a:p>
            <a:pPr indent="266700"/>
            <a:r>
              <a:rPr lang="zh-CN" altLang="en-US" sz="2800"/>
              <a:t>④某些稍纵即逝的自然界活动；</a:t>
            </a:r>
            <a:endParaRPr lang="zh-CN" altLang="en-US" sz="2800"/>
          </a:p>
          <a:p>
            <a:pPr indent="266700"/>
            <a:r>
              <a:rPr lang="zh-CN" altLang="en-US" sz="2800"/>
              <a:t>⑤地球历史发展。 </a:t>
            </a:r>
            <a:endParaRPr lang="zh-CN" altLang="en-US" sz="2800"/>
          </a:p>
          <a:p>
            <a:pPr indent="266700"/>
            <a:endParaRPr lang="zh-CN" altLang="en-US" sz="2800"/>
          </a:p>
          <a:p>
            <a:endParaRPr lang="zh-CN" altLang="en-US" sz="2800"/>
          </a:p>
        </p:txBody>
      </p:sp>
      <p:sp>
        <p:nvSpPr>
          <p:cNvPr id="5" name="右箭头 4"/>
          <p:cNvSpPr/>
          <p:nvPr/>
        </p:nvSpPr>
        <p:spPr>
          <a:xfrm rot="5400000">
            <a:off x="5083175" y="2924810"/>
            <a:ext cx="749300" cy="43942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5" grpId="0" bldLvl="0" animBg="1"/>
      <p:bldP spid="10737432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871980" y="1041400"/>
            <a:ext cx="7039610" cy="182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提示：单独成段的句子往往是本文内容和结构上的关键。在说明文中，单句成段有提示重点内容、表示层次结构等作用，使文章脉络清晰，把握这些句子，能让我们更加迅速、清晰地把握文章结构。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3743260" name="矩形 37"/>
          <p:cNvSpPr>
            <a:spLocks noRot="1"/>
          </p:cNvSpPr>
          <p:nvPr/>
        </p:nvSpPr>
        <p:spPr>
          <a:xfrm>
            <a:off x="280670" y="2921000"/>
            <a:ext cx="8583295" cy="3834765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 cap="rnd" cmpd="sng">
            <a:solidFill>
              <a:srgbClr val="0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/>
          <a:p>
            <a:pPr indent="266700"/>
            <a:r>
              <a:rPr lang="zh-CN" altLang="en-US" sz="2400">
                <a:solidFill>
                  <a:srgbClr val="C00000"/>
                </a:solidFill>
              </a:rPr>
              <a:t>1段：“时间一年一年地过去。”（引出后文，后三段文字都在记叙如何记录时间的痕迹。）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/>
            <a:r>
              <a:rPr lang="zh-CN" altLang="en-US" sz="2400">
                <a:solidFill>
                  <a:srgbClr val="C00000"/>
                </a:solidFill>
              </a:rPr>
              <a:t>5段：“岩石是怎样记下时间的呢？”（这是一个总起句，与下段一问一答说明了岩石在被破坏与重生的过程中记录时间。） 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/>
            <a:r>
              <a:rPr lang="zh-CN" altLang="en-US" sz="2400">
                <a:solidFill>
                  <a:srgbClr val="C00000"/>
                </a:solidFill>
              </a:rPr>
              <a:t>7段：“真的有‘海枯石烂’的时候。”（这是一句提示语，后文则围绕岩石如何被破坏展开。）</a:t>
            </a:r>
            <a:endParaRPr lang="zh-CN" altLang="en-US" sz="2400">
              <a:solidFill>
                <a:srgbClr val="C00000"/>
              </a:solidFill>
            </a:endParaRPr>
          </a:p>
          <a:p>
            <a:pPr indent="266700"/>
            <a:r>
              <a:rPr lang="zh-CN" altLang="en-US" sz="2400">
                <a:solidFill>
                  <a:srgbClr val="C00000"/>
                </a:solidFill>
              </a:rPr>
              <a:t>18段：“经过长期的重压和胶结，那些碎石和泥沙重新形成了岩石。”（回应第5段内容，同时引起后文岩石形成的具体过程。）</a:t>
            </a:r>
            <a:r>
              <a:rPr lang="zh-CN" altLang="en-US" sz="2400"/>
              <a:t> </a:t>
            </a:r>
            <a:endParaRPr lang="zh-CN" altLang="en-US" sz="2400"/>
          </a:p>
          <a:p>
            <a:pPr indent="352425"/>
            <a:r>
              <a:rPr lang="zh-CN" altLang="en-US"/>
              <a:t>……</a:t>
            </a:r>
            <a:endParaRPr lang="zh-CN" altLang="en-US"/>
          </a:p>
          <a:p>
            <a:pPr indent="266700"/>
            <a:endParaRPr lang="zh-CN" altLang="en-US"/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08020" y="51943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标注关键词句，交流归纳</a:t>
            </a:r>
            <a:endParaRPr lang="zh-CN" altLang="en-US" sz="2800" b="1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374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73743260" grpId="0" bldLvl="0" animBg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1408</Words>
  <Application>WPS 演示</Application>
  <PresentationFormat>全屏显示(4:3)</PresentationFormat>
  <Paragraphs>95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Arial</vt:lpstr>
      <vt:lpstr>华文行楷</vt:lpstr>
      <vt:lpstr>楷体</vt:lpstr>
      <vt:lpstr>微软雅黑</vt:lpstr>
      <vt:lpstr>华文楷体</vt:lpstr>
      <vt:lpstr>华文隶书</vt:lpstr>
      <vt:lpstr>Arial Unicode MS</vt:lpstr>
      <vt:lpstr>Calibri</vt:lpstr>
      <vt:lpstr>诗情画意</vt:lpstr>
      <vt:lpstr>8* 时间的脚印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骏马奔腾</dc:creator>
  <cp:lastModifiedBy>Administrator</cp:lastModifiedBy>
  <cp:revision>103</cp:revision>
  <dcterms:created xsi:type="dcterms:W3CDTF">2016-04-20T01:59:00Z</dcterms:created>
  <dcterms:modified xsi:type="dcterms:W3CDTF">2023-04-24T08:09:30Z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ICV">
    <vt:lpwstr>5CFC99AA8EA84F59978CD4864939490C</vt:lpwstr>
  </property>
</Properties>
</file>