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9" r:id="rId1"/>
    <p:sldMasterId id="2147483683" r:id="rId2"/>
  </p:sldMasterIdLst>
  <p:notesMasterIdLst>
    <p:notesMasterId r:id="rId42"/>
  </p:notesMasterIdLst>
  <p:handoutMasterIdLst>
    <p:handoutMasterId r:id="rId43"/>
  </p:handoutMasterIdLst>
  <p:sldIdLst>
    <p:sldId id="319" r:id="rId3"/>
    <p:sldId id="359" r:id="rId4"/>
    <p:sldId id="329" r:id="rId5"/>
    <p:sldId id="361" r:id="rId6"/>
    <p:sldId id="415" r:id="rId7"/>
    <p:sldId id="362" r:id="rId8"/>
    <p:sldId id="363" r:id="rId9"/>
    <p:sldId id="417" r:id="rId10"/>
    <p:sldId id="341" r:id="rId11"/>
    <p:sldId id="378" r:id="rId12"/>
    <p:sldId id="379" r:id="rId13"/>
    <p:sldId id="380" r:id="rId14"/>
    <p:sldId id="381" r:id="rId15"/>
    <p:sldId id="344" r:id="rId16"/>
    <p:sldId id="382" r:id="rId17"/>
    <p:sldId id="383" r:id="rId18"/>
    <p:sldId id="384" r:id="rId19"/>
    <p:sldId id="345" r:id="rId20"/>
    <p:sldId id="385" r:id="rId21"/>
    <p:sldId id="386" r:id="rId22"/>
    <p:sldId id="387" r:id="rId23"/>
    <p:sldId id="331" r:id="rId24"/>
    <p:sldId id="364" r:id="rId25"/>
    <p:sldId id="388" r:id="rId26"/>
    <p:sldId id="454" r:id="rId27"/>
    <p:sldId id="393" r:id="rId28"/>
    <p:sldId id="455" r:id="rId29"/>
    <p:sldId id="366" r:id="rId30"/>
    <p:sldId id="394" r:id="rId31"/>
    <p:sldId id="395" r:id="rId32"/>
    <p:sldId id="396" r:id="rId33"/>
    <p:sldId id="397" r:id="rId34"/>
    <p:sldId id="398" r:id="rId35"/>
    <p:sldId id="456" r:id="rId36"/>
    <p:sldId id="403" r:id="rId37"/>
    <p:sldId id="404" r:id="rId38"/>
    <p:sldId id="405" r:id="rId39"/>
    <p:sldId id="406" r:id="rId40"/>
    <p:sldId id="367" r:id="rId41"/>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3159" autoAdjust="0"/>
  </p:normalViewPr>
  <p:slideViewPr>
    <p:cSldViewPr snapToGrid="0">
      <p:cViewPr varScale="1">
        <p:scale>
          <a:sx n="73" d="100"/>
          <a:sy n="73" d="100"/>
        </p:scale>
        <p:origin x="-186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2019/1/23</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249156" y="1279287"/>
            <a:ext cx="4605433"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49363" y="1279525"/>
            <a:ext cx="4605337"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9363" y="1279525"/>
            <a:ext cx="4605337" cy="34544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92530" y="2948305"/>
            <a:ext cx="7107555" cy="7683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6CC633-48CB-458B-A908-3A7245CF75FD}"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70504A-6BBF-4C8A-8099-9A7395CF501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6CC633-48CB-458B-A908-3A7245CF75FD}" type="datetimeFigureOut">
              <a:rPr lang="zh-CN" altLang="en-US" smtClean="0"/>
              <a:pPr/>
              <a:t>2019/1/23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70504A-6BBF-4C8A-8099-9A7395CF501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1066800" y="282575"/>
            <a:ext cx="3550920" cy="1106805"/>
          </a:xfrm>
          <a:prstGeom prst="rect">
            <a:avLst/>
          </a:prstGeom>
          <a:noFill/>
          <a:ln>
            <a:noFill/>
          </a:ln>
        </p:spPr>
        <p:txBody>
          <a:bodyPr wrap="none" rtlCol="0" anchor="t">
            <a:spAutoFit/>
          </a:bodyPr>
          <a:lstStyle/>
          <a:p>
            <a:pPr algn="ctr"/>
            <a:r>
              <a:rPr lang="zh-CN" altLang="en-US" sz="6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第五单元</a:t>
            </a:r>
          </a:p>
        </p:txBody>
      </p:sp>
      <p:pic>
        <p:nvPicPr>
          <p:cNvPr id="2" name="图片 1"/>
          <p:cNvPicPr>
            <a:picLocks noChangeAspect="1"/>
          </p:cNvPicPr>
          <p:nvPr/>
        </p:nvPicPr>
        <p:blipFill>
          <a:blip r:embed="rId3"/>
          <a:stretch>
            <a:fillRect/>
          </a:stretch>
        </p:blipFill>
        <p:spPr>
          <a:xfrm>
            <a:off x="1278890" y="1724025"/>
            <a:ext cx="7303135" cy="28606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74470" y="1046480"/>
            <a:ext cx="6814185" cy="3449955"/>
          </a:xfrm>
          <a:prstGeom prst="rect">
            <a:avLst/>
          </a:prstGeom>
          <a:noFill/>
        </p:spPr>
        <p:txBody>
          <a:bodyPr wrap="square" rtlCol="0">
            <a:spAutoFit/>
          </a:bodyPr>
          <a:lstStyle/>
          <a:p>
            <a:pPr algn="l" fontAlgn="auto">
              <a:lnSpc>
                <a:spcPct val="130000"/>
              </a:lnSpc>
            </a:pPr>
            <a:r>
              <a:rPr lang="zh-CN" altLang="en-US" sz="2800"/>
              <a:t>4.说一说下面几组词语的象征意义。</a:t>
            </a:r>
          </a:p>
          <a:p>
            <a:pPr algn="l" fontAlgn="auto">
              <a:lnSpc>
                <a:spcPct val="130000"/>
              </a:lnSpc>
            </a:pPr>
            <a:r>
              <a:rPr lang="zh-CN" altLang="en-US" sz="2800"/>
              <a:t>（</a:t>
            </a:r>
            <a:r>
              <a:rPr lang="en-US" altLang="zh-CN" sz="2800"/>
              <a:t>1</a:t>
            </a:r>
            <a:r>
              <a:rPr lang="zh-CN" altLang="en-US" sz="2800"/>
              <a:t>）风、雷、电：</a:t>
            </a:r>
          </a:p>
          <a:p>
            <a:pPr algn="l" fontAlgn="auto">
              <a:lnSpc>
                <a:spcPct val="130000"/>
              </a:lnSpc>
            </a:pPr>
            <a:endParaRPr lang="zh-CN" altLang="en-US" sz="2800"/>
          </a:p>
          <a:p>
            <a:pPr algn="l" fontAlgn="auto">
              <a:lnSpc>
                <a:spcPct val="130000"/>
              </a:lnSpc>
            </a:pPr>
            <a:r>
              <a:rPr lang="zh-CN" altLang="en-US" sz="2800"/>
              <a:t>（</a:t>
            </a:r>
            <a:r>
              <a:rPr lang="en-US" altLang="zh-CN" sz="2800"/>
              <a:t>2</a:t>
            </a:r>
            <a:r>
              <a:rPr lang="zh-CN" altLang="en-US" sz="2800"/>
              <a:t>）洞庭湖、东海、长江：  </a:t>
            </a:r>
          </a:p>
          <a:p>
            <a:pPr algn="l" fontAlgn="auto">
              <a:lnSpc>
                <a:spcPct val="130000"/>
              </a:lnSpc>
            </a:pPr>
            <a:r>
              <a:rPr lang="zh-CN" altLang="en-US" sz="2800"/>
              <a:t>（</a:t>
            </a:r>
            <a:r>
              <a:rPr lang="en-US" altLang="zh-CN" sz="2800"/>
              <a:t>3</a:t>
            </a:r>
            <a:r>
              <a:rPr lang="zh-CN" altLang="en-US" sz="2800"/>
              <a:t>）无形的长剑：</a:t>
            </a:r>
          </a:p>
          <a:p>
            <a:pPr algn="l" fontAlgn="auto">
              <a:lnSpc>
                <a:spcPct val="130000"/>
              </a:lnSpc>
            </a:pPr>
            <a:r>
              <a:rPr lang="zh-CN" altLang="en-US" sz="2800"/>
              <a:t>（</a:t>
            </a:r>
            <a:r>
              <a:rPr lang="en-US" altLang="zh-CN" sz="2800"/>
              <a:t>4</a:t>
            </a:r>
            <a:r>
              <a:rPr lang="zh-CN" altLang="en-US" sz="2800"/>
              <a:t>）土偶木梗形象：</a:t>
            </a:r>
          </a:p>
        </p:txBody>
      </p:sp>
      <p:sp>
        <p:nvSpPr>
          <p:cNvPr id="14" name="文本框 13"/>
          <p:cNvSpPr txBox="1"/>
          <p:nvPr/>
        </p:nvSpPr>
        <p:spPr>
          <a:xfrm>
            <a:off x="4482465" y="1735455"/>
            <a:ext cx="3956685" cy="829945"/>
          </a:xfrm>
          <a:prstGeom prst="rect">
            <a:avLst/>
          </a:prstGeom>
          <a:noFill/>
        </p:spPr>
        <p:txBody>
          <a:bodyPr wrap="square" rtlCol="0">
            <a:spAutoFit/>
          </a:bodyPr>
          <a:lstStyle/>
          <a:p>
            <a:r>
              <a:rPr lang="en-US" altLang="zh-CN" sz="2400" b="1">
                <a:solidFill>
                  <a:srgbClr val="FF0000"/>
                </a:solidFill>
              </a:rPr>
              <a:t>象征人世间追求正义、光明的变革力量。</a:t>
            </a:r>
          </a:p>
        </p:txBody>
      </p:sp>
      <p:sp>
        <p:nvSpPr>
          <p:cNvPr id="2" name="文本框 1"/>
          <p:cNvSpPr txBox="1"/>
          <p:nvPr/>
        </p:nvSpPr>
        <p:spPr>
          <a:xfrm>
            <a:off x="5870575" y="2849245"/>
            <a:ext cx="2879090" cy="460375"/>
          </a:xfrm>
          <a:prstGeom prst="rect">
            <a:avLst/>
          </a:prstGeom>
          <a:noFill/>
        </p:spPr>
        <p:txBody>
          <a:bodyPr wrap="square" rtlCol="0">
            <a:spAutoFit/>
          </a:bodyPr>
          <a:lstStyle/>
          <a:p>
            <a:r>
              <a:rPr lang="en-US" altLang="zh-CN" sz="2400" b="1">
                <a:solidFill>
                  <a:srgbClr val="FF0000"/>
                </a:solidFill>
              </a:rPr>
              <a:t>象征人民群众。</a:t>
            </a:r>
          </a:p>
        </p:txBody>
      </p:sp>
      <p:sp>
        <p:nvSpPr>
          <p:cNvPr id="3" name="文本框 2"/>
          <p:cNvSpPr txBox="1"/>
          <p:nvPr/>
        </p:nvSpPr>
        <p:spPr>
          <a:xfrm>
            <a:off x="4482465" y="3383280"/>
            <a:ext cx="3674745" cy="460375"/>
          </a:xfrm>
          <a:prstGeom prst="rect">
            <a:avLst/>
          </a:prstGeom>
          <a:noFill/>
        </p:spPr>
        <p:txBody>
          <a:bodyPr wrap="square" rtlCol="0">
            <a:spAutoFit/>
          </a:bodyPr>
          <a:lstStyle/>
          <a:p>
            <a:r>
              <a:rPr lang="en-US" altLang="zh-CN" sz="2400" b="1">
                <a:solidFill>
                  <a:srgbClr val="FF0000"/>
                </a:solidFill>
              </a:rPr>
              <a:t>指坚定的信念。</a:t>
            </a:r>
          </a:p>
        </p:txBody>
      </p:sp>
      <p:sp>
        <p:nvSpPr>
          <p:cNvPr id="4" name="文本框 3"/>
          <p:cNvSpPr txBox="1"/>
          <p:nvPr/>
        </p:nvSpPr>
        <p:spPr>
          <a:xfrm>
            <a:off x="4764405" y="3992245"/>
            <a:ext cx="3674745" cy="829945"/>
          </a:xfrm>
          <a:prstGeom prst="rect">
            <a:avLst/>
          </a:prstGeom>
          <a:noFill/>
        </p:spPr>
        <p:txBody>
          <a:bodyPr wrap="square" rtlCol="0">
            <a:spAutoFit/>
          </a:bodyPr>
          <a:lstStyle/>
          <a:p>
            <a:r>
              <a:rPr lang="en-US" altLang="zh-CN" sz="2400" b="1">
                <a:solidFill>
                  <a:srgbClr val="FF0000"/>
                </a:solidFill>
              </a:rPr>
              <a:t>象征无德无能，欺民惑众的官僚统治集团。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61465" y="805815"/>
            <a:ext cx="6630035" cy="1770380"/>
          </a:xfrm>
          <a:prstGeom prst="rect">
            <a:avLst/>
          </a:prstGeom>
          <a:noFill/>
        </p:spPr>
        <p:txBody>
          <a:bodyPr wrap="square" rtlCol="0">
            <a:spAutoFit/>
          </a:bodyPr>
          <a:lstStyle/>
          <a:p>
            <a:pPr algn="l" fontAlgn="auto">
              <a:lnSpc>
                <a:spcPct val="130000"/>
              </a:lnSpc>
            </a:pPr>
            <a:r>
              <a:rPr lang="zh-CN" altLang="en-US" sz="2800"/>
              <a:t>5.品味下列语言。</a:t>
            </a:r>
          </a:p>
          <a:p>
            <a:pPr algn="l" fontAlgn="auto">
              <a:lnSpc>
                <a:spcPct val="130000"/>
              </a:lnSpc>
            </a:pPr>
            <a:r>
              <a:rPr lang="zh-CN" altLang="en-US" sz="2800"/>
              <a:t>（</a:t>
            </a:r>
            <a:r>
              <a:rPr lang="en-US" altLang="zh-CN" sz="2800"/>
              <a:t>1</a:t>
            </a:r>
            <a:r>
              <a:rPr lang="zh-CN" altLang="en-US" sz="2800"/>
              <a:t>）风！你咆哮吧！咆哮吧！尽力地咆哮吧！</a:t>
            </a:r>
          </a:p>
        </p:txBody>
      </p:sp>
      <p:sp>
        <p:nvSpPr>
          <p:cNvPr id="14" name="文本框 13"/>
          <p:cNvSpPr txBox="1"/>
          <p:nvPr/>
        </p:nvSpPr>
        <p:spPr>
          <a:xfrm>
            <a:off x="1929130" y="2576195"/>
            <a:ext cx="6262370" cy="2489200"/>
          </a:xfrm>
          <a:prstGeom prst="rect">
            <a:avLst/>
          </a:prstGeom>
          <a:noFill/>
        </p:spPr>
        <p:txBody>
          <a:bodyPr wrap="square" rtlCol="0">
            <a:spAutoFit/>
          </a:bodyPr>
          <a:lstStyle/>
          <a:p>
            <a:pPr fontAlgn="auto">
              <a:lnSpc>
                <a:spcPct val="130000"/>
              </a:lnSpc>
            </a:pPr>
            <a:r>
              <a:rPr lang="en-US" altLang="zh-CN" sz="2400" b="1">
                <a:solidFill>
                  <a:srgbClr val="FF0000"/>
                </a:solidFill>
              </a:rPr>
              <a:t>这几句是对风的呼喊，流露出屈原对风的急切的渴盼，风即是改变黑暗的变革力量。对风以及后面的雷、电的呼唤实际也就是对变革现实的伟大力量的呼唤。朗读时应把握急切、渴望之情。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3820" y="1055370"/>
            <a:ext cx="7216775" cy="2675255"/>
          </a:xfrm>
          <a:prstGeom prst="rect">
            <a:avLst/>
          </a:prstGeom>
          <a:noFill/>
        </p:spPr>
        <p:txBody>
          <a:bodyPr wrap="square" rtlCol="0">
            <a:spAutoFit/>
          </a:bodyPr>
          <a:lstStyle/>
          <a:p>
            <a:pPr algn="l" fontAlgn="auto">
              <a:lnSpc>
                <a:spcPct val="120000"/>
              </a:lnSpc>
            </a:pPr>
            <a:r>
              <a:rPr lang="zh-CN" altLang="en-US" sz="2800"/>
              <a:t>（</a:t>
            </a:r>
            <a:r>
              <a:rPr lang="en-US" altLang="zh-CN" sz="2800"/>
              <a:t>2</a:t>
            </a:r>
            <a:r>
              <a:rPr lang="zh-CN" altLang="en-US" sz="2800"/>
              <a:t>）火！你在天边，你在眼前，你在我的四面，我知道你就是宇宙的生命，你就是我的生命，你就是我呀！我这熊熊地燃烧着的生命，我这快要使我全身炸裂的怒火，难道就不能迸射出光明了吗？</a:t>
            </a:r>
          </a:p>
        </p:txBody>
      </p:sp>
      <p:sp>
        <p:nvSpPr>
          <p:cNvPr id="14" name="文本框 13"/>
          <p:cNvSpPr txBox="1"/>
          <p:nvPr/>
        </p:nvSpPr>
        <p:spPr>
          <a:xfrm>
            <a:off x="1587500" y="3928110"/>
            <a:ext cx="6535420" cy="1050290"/>
          </a:xfrm>
          <a:prstGeom prst="rect">
            <a:avLst/>
          </a:prstGeom>
          <a:noFill/>
        </p:spPr>
        <p:txBody>
          <a:bodyPr wrap="square" rtlCol="0">
            <a:spAutoFit/>
          </a:bodyPr>
          <a:lstStyle/>
          <a:p>
            <a:pPr fontAlgn="auto">
              <a:lnSpc>
                <a:spcPct val="130000"/>
              </a:lnSpc>
            </a:pPr>
            <a:r>
              <a:rPr lang="en-US" altLang="zh-CN" sz="2400" b="1">
                <a:solidFill>
                  <a:srgbClr val="FF0000"/>
                </a:solidFill>
              </a:rPr>
              <a:t>这几句是屈原对光明的狂热的呼喊，表达了诗人对光明未来的热烈向往与追求。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80820" y="926465"/>
            <a:ext cx="6182995" cy="2330450"/>
          </a:xfrm>
          <a:prstGeom prst="rect">
            <a:avLst/>
          </a:prstGeom>
          <a:noFill/>
        </p:spPr>
        <p:txBody>
          <a:bodyPr wrap="square" rtlCol="0">
            <a:spAutoFit/>
          </a:bodyPr>
          <a:lstStyle/>
          <a:p>
            <a:pPr algn="l" fontAlgn="auto">
              <a:lnSpc>
                <a:spcPct val="130000"/>
              </a:lnSpc>
            </a:pPr>
            <a:r>
              <a:rPr lang="zh-CN" altLang="en-US" sz="2800"/>
              <a:t>（</a:t>
            </a:r>
            <a:r>
              <a:rPr lang="en-US" altLang="zh-CN" sz="2800"/>
              <a:t>3</a:t>
            </a:r>
            <a:r>
              <a:rPr lang="zh-CN" altLang="en-US" sz="2800"/>
              <a:t>）把你这东皇太一烧毁了吧！把你这云中君烧毁了吧！你们这些土偶木梗，你们高坐在神位上有什么德能？你们只是产生黑暗的父亲和母亲。</a:t>
            </a:r>
          </a:p>
        </p:txBody>
      </p:sp>
      <p:sp>
        <p:nvSpPr>
          <p:cNvPr id="14" name="文本框 13"/>
          <p:cNvSpPr txBox="1"/>
          <p:nvPr/>
        </p:nvSpPr>
        <p:spPr>
          <a:xfrm>
            <a:off x="1769745" y="3400425"/>
            <a:ext cx="5894070" cy="2009775"/>
          </a:xfrm>
          <a:prstGeom prst="rect">
            <a:avLst/>
          </a:prstGeom>
          <a:noFill/>
        </p:spPr>
        <p:txBody>
          <a:bodyPr wrap="square" rtlCol="0">
            <a:spAutoFit/>
          </a:bodyPr>
          <a:lstStyle/>
          <a:p>
            <a:pPr fontAlgn="auto">
              <a:lnSpc>
                <a:spcPct val="130000"/>
              </a:lnSpc>
            </a:pPr>
            <a:r>
              <a:rPr lang="en-US" altLang="zh-CN" sz="2400" b="1">
                <a:solidFill>
                  <a:srgbClr val="FF0000"/>
                </a:solidFill>
              </a:rPr>
              <a:t>这几句深刻地指出了产生社会黑暗的根源，表现了作者鞭挞一切污秽、横扫一切邪恶的顽强战斗精神，表现了他与黑暗势力决斗到底的浩然正气。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05510" y="4191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课内精读</a:t>
            </a:r>
          </a:p>
        </p:txBody>
      </p:sp>
      <p:sp>
        <p:nvSpPr>
          <p:cNvPr id="7" name="文本框 6"/>
          <p:cNvSpPr txBox="1"/>
          <p:nvPr/>
        </p:nvSpPr>
        <p:spPr>
          <a:xfrm>
            <a:off x="1214755" y="751840"/>
            <a:ext cx="7317105" cy="6249035"/>
          </a:xfrm>
          <a:prstGeom prst="rect">
            <a:avLst/>
          </a:prstGeom>
          <a:noFill/>
        </p:spPr>
        <p:txBody>
          <a:bodyPr wrap="square" rtlCol="0">
            <a:spAutoFit/>
          </a:bodyPr>
          <a:lstStyle/>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(向风及雷电)风!你咆哮吧!咆哮吧!尽力地咆哮吧!在这暗无天日的时候，一切都睡着了，都沉在梦里，都死了的时候，正是应该你咆哮的时候，应该你尽力咆哮的时候!</a:t>
            </a:r>
          </a:p>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尽管你是怎样的咆哮，你也不能把他们从梦中叫醒，不能把死了的吹活转来，不能吹掉这比铁还沉重的眼前的黑暗，但你至少可以吹走一些灰尘，吹走一些沙石，至少可以吹动一些花草树木。你可以使那洞庭湖，使那长江，使那东海，为你翻波涌浪，和你一同地大声咆哮啊!</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85850" y="558165"/>
            <a:ext cx="7468870" cy="5291455"/>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啊，我思念那洞庭湖，我思念那长江，我思念那东海，那浩浩荡荡的无边无际的波澜呀!那浩浩荡荡的无边无际的伟大的力呀!那是自由，是跳舞，是音乐，是诗!</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啊，这宇宙中的伟大的诗!你们风，你们雷，你们电，你们在这黑暗中咆哮着的，闪耀着的一切的一切，你们都是诗，都是音乐，都是跳舞。你们宇宙中伟大的艺人们呀，尽量发挥你们的力量吧。发泄出无边无际的怒火，把这黑暗的宇宙，阴惨的宇宙，爆炸了吧!爆炸了吧!</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66215" y="690245"/>
            <a:ext cx="6727825" cy="5128895"/>
          </a:xfrm>
          <a:prstGeom prst="rect">
            <a:avLst/>
          </a:prstGeom>
          <a:noFill/>
        </p:spPr>
        <p:txBody>
          <a:bodyPr wrap="square" rtlCol="0">
            <a:spAutoFit/>
          </a:bodyPr>
          <a:lstStyle/>
          <a:p>
            <a:pPr fontAlgn="auto">
              <a:lnSpc>
                <a:spcPct val="13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雷!你那轰隆隆的，是你车轮子滚动的声音？你把我载着拖到洞庭湖的边上去，拖到长江的边上去，拖到东海的边上去呀!我要看那滚滚的波涛，我要听那镗镗鞳鞳的咆哮，我要漂流到那没有阴谋、没有污秽、没有自私自利的没有人的小岛上去呀!我要和着你，和着你的声音，和着那茫茫的大海，-同跳进那没有边际的没有限制的自由里去!</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0655" y="840740"/>
            <a:ext cx="6499860" cy="4829810"/>
          </a:xfrm>
          <a:prstGeom prst="rect">
            <a:avLst/>
          </a:prstGeom>
          <a:noFill/>
        </p:spPr>
        <p:txBody>
          <a:bodyPr wrap="square" rtlCol="0">
            <a:spAutoFit/>
          </a:bodyPr>
          <a:lstStyle/>
          <a:p>
            <a:pPr fontAlgn="auto">
              <a:lnSpc>
                <a:spcPct val="110000"/>
              </a:lnSpc>
            </a:pPr>
            <a:r>
              <a:rPr lang="en-US" sz="2800">
                <a:latin typeface="楷体" panose="02010609060101010101" charset="-122"/>
                <a:ea typeface="楷体" panose="02010609060101010101" charset="-122"/>
                <a:cs typeface="楷体" panose="02010609060101010101" charset="-122"/>
              </a:rPr>
              <a:t>	</a:t>
            </a:r>
            <a:r>
              <a:rPr sz="2800">
                <a:latin typeface="楷体" panose="02010609060101010101" charset="-122"/>
                <a:ea typeface="楷体" panose="02010609060101010101" charset="-122"/>
                <a:cs typeface="楷体" panose="02010609060101010101" charset="-122"/>
              </a:rPr>
              <a:t>啊，电!你这宇宙中最犀利的剑呀!</a:t>
            </a:r>
            <a:r>
              <a:rPr sz="2800" u="sng">
                <a:latin typeface="楷体" panose="02010609060101010101" charset="-122"/>
                <a:ea typeface="楷体" panose="02010609060101010101" charset="-122"/>
                <a:cs typeface="楷体" panose="02010609060101010101" charset="-122"/>
              </a:rPr>
              <a:t>我的长剑是被人拔去了，但是你，你能拔去我有形的长剑，你不能拔去我无形的长剑呀。电，你这宇宙中的剑，也正是，我心中的剑。</a:t>
            </a:r>
            <a:r>
              <a:rPr sz="2800">
                <a:latin typeface="楷体" panose="02010609060101010101" charset="-122"/>
                <a:ea typeface="楷体" panose="02010609060101010101" charset="-122"/>
                <a:cs typeface="楷体" panose="02010609060101010101" charset="-122"/>
              </a:rPr>
              <a:t>你劈吧，劈吧，劈吧!把这比铁还坚固的黑暗，劈开，劈开，劈开!虽然你劈它如同劈水-样，你抽掉了，它又合拢了来，但至少你能使那光明得到暂时的一瞬的显现，哦，那多么灿烂的、多么眩目的光明呀!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516380" y="977265"/>
            <a:ext cx="6764655" cy="1210945"/>
          </a:xfrm>
          <a:prstGeom prst="rect">
            <a:avLst/>
          </a:prstGeom>
          <a:noFill/>
        </p:spPr>
        <p:txBody>
          <a:bodyPr wrap="square" rtlCol="0">
            <a:spAutoFit/>
          </a:bodyPr>
          <a:lstStyle/>
          <a:p>
            <a:pPr fontAlgn="auto">
              <a:lnSpc>
                <a:spcPct val="130000"/>
              </a:lnSpc>
            </a:pPr>
            <a:r>
              <a:rPr lang="zh-CN" altLang="en-US" sz="2800"/>
              <a:t>1.请说说文中的风、雷、电等具有怎样的象征意义？表达了作者怎样的思想感情</a:t>
            </a:r>
          </a:p>
        </p:txBody>
      </p:sp>
      <p:sp>
        <p:nvSpPr>
          <p:cNvPr id="16" name="文本框 15"/>
          <p:cNvSpPr txBox="1"/>
          <p:nvPr/>
        </p:nvSpPr>
        <p:spPr>
          <a:xfrm>
            <a:off x="1808480" y="2413635"/>
            <a:ext cx="5723255" cy="1938020"/>
          </a:xfrm>
          <a:prstGeom prst="rect">
            <a:avLst/>
          </a:prstGeom>
          <a:noFill/>
        </p:spPr>
        <p:txBody>
          <a:bodyPr wrap="square" rtlCol="0">
            <a:spAutoFit/>
          </a:bodyPr>
          <a:lstStyle/>
          <a:p>
            <a:pPr fontAlgn="auto">
              <a:lnSpc>
                <a:spcPct val="125000"/>
              </a:lnSpc>
            </a:pPr>
            <a:r>
              <a:rPr lang="zh-CN" altLang="en-US" sz="2400" b="1">
                <a:solidFill>
                  <a:srgbClr val="FF0000"/>
                </a:solidFill>
              </a:rPr>
              <a:t>风、雷、电象征了人世间追求正义、光明的变革力量。对风、雷、电的呼唤与歌颂，表现了诗人对黑暗世界的强烈愤懑和摧毁黑暗、追求光明的热切愿望。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72870" y="335915"/>
            <a:ext cx="7112635" cy="2330450"/>
          </a:xfrm>
          <a:prstGeom prst="rect">
            <a:avLst/>
          </a:prstGeom>
          <a:noFill/>
        </p:spPr>
        <p:txBody>
          <a:bodyPr wrap="square" rtlCol="0">
            <a:spAutoFit/>
          </a:bodyPr>
          <a:lstStyle/>
          <a:p>
            <a:pPr fontAlgn="auto">
              <a:lnSpc>
                <a:spcPct val="130000"/>
              </a:lnSpc>
            </a:pPr>
            <a:r>
              <a:rPr lang="zh-CN" altLang="en-US" sz="2800"/>
              <a:t>2.这篇散文诗运用多种修辞方法，增强语句的气势和情感色彩，达到了最大限度的抒情效果，以火一般的激情直接感染观众。试举两例加以说明。</a:t>
            </a:r>
          </a:p>
        </p:txBody>
      </p:sp>
      <p:sp>
        <p:nvSpPr>
          <p:cNvPr id="16" name="文本框 15"/>
          <p:cNvSpPr txBox="1"/>
          <p:nvPr/>
        </p:nvSpPr>
        <p:spPr>
          <a:xfrm>
            <a:off x="1579880" y="2666365"/>
            <a:ext cx="6698615" cy="3784600"/>
          </a:xfrm>
          <a:prstGeom prst="rect">
            <a:avLst/>
          </a:prstGeom>
          <a:noFill/>
        </p:spPr>
        <p:txBody>
          <a:bodyPr wrap="square" rtlCol="0">
            <a:spAutoFit/>
          </a:bodyPr>
          <a:lstStyle/>
          <a:p>
            <a:pPr fontAlgn="auto">
              <a:lnSpc>
                <a:spcPct val="125000"/>
              </a:lnSpc>
            </a:pPr>
            <a:r>
              <a:rPr lang="zh-CN" altLang="en-US" sz="2400" b="1">
                <a:solidFill>
                  <a:srgbClr val="FF0000"/>
                </a:solidFill>
              </a:rPr>
              <a:t>夸张的艺术手法，让屈原凭借暴风、怒雷、闪电的翅膀，展开美好的幻想，飞向光明的境地，凭借他们的力量，毁灭一切黑暗。拟人的修辞，还有反复、排比，使独白既最直接最有力地表达了爱憎的感情，又具有诗的形式美，朗朗上口，铿锵有力。如“风！你咆哮吧！咆哮吧！”“你们风，你们电，你们雷”“啊，电！你这宇宙中最犀利的剑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159000" y="2550160"/>
            <a:ext cx="5589905" cy="645160"/>
          </a:xfrm>
          <a:prstGeom prst="rect">
            <a:avLst/>
          </a:prstGeom>
          <a:noFill/>
        </p:spPr>
        <p:txBody>
          <a:bodyPr wrap="square" rtlCol="0">
            <a:spAutoFit/>
          </a:bodyPr>
          <a:lstStyle/>
          <a:p>
            <a:pPr algn="ctr"/>
            <a:r>
              <a:rPr lang="en-US" sz="3600">
                <a:latin typeface="方正大标宋简体" panose="03000509000000000000" charset="-122"/>
                <a:ea typeface="方正大标宋简体" panose="03000509000000000000" charset="-122"/>
              </a:rPr>
              <a:t>17 </a:t>
            </a:r>
            <a:r>
              <a:rPr lang="zh-CN" altLang="en-US" sz="3600">
                <a:latin typeface="方正大标宋简体" panose="03000509000000000000" charset="-122"/>
                <a:ea typeface="方正大标宋简体" panose="03000509000000000000" charset="-122"/>
              </a:rPr>
              <a:t>屈原（节选）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28115" y="1826895"/>
            <a:ext cx="6623050" cy="650875"/>
          </a:xfrm>
          <a:prstGeom prst="rect">
            <a:avLst/>
          </a:prstGeom>
          <a:noFill/>
        </p:spPr>
        <p:txBody>
          <a:bodyPr wrap="square" rtlCol="0">
            <a:spAutoFit/>
          </a:bodyPr>
          <a:lstStyle/>
          <a:p>
            <a:pPr fontAlgn="auto">
              <a:lnSpc>
                <a:spcPct val="130000"/>
              </a:lnSpc>
            </a:pPr>
            <a:r>
              <a:rPr lang="zh-CN" altLang="en-US" sz="2800"/>
              <a:t>3.请你谈谈对结尾一段中画线句子的理解。</a:t>
            </a:r>
          </a:p>
        </p:txBody>
      </p:sp>
      <p:sp>
        <p:nvSpPr>
          <p:cNvPr id="16" name="文本框 15"/>
          <p:cNvSpPr txBox="1"/>
          <p:nvPr/>
        </p:nvSpPr>
        <p:spPr>
          <a:xfrm>
            <a:off x="1649730" y="2599055"/>
            <a:ext cx="6161405" cy="1476375"/>
          </a:xfrm>
          <a:prstGeom prst="rect">
            <a:avLst/>
          </a:prstGeom>
          <a:noFill/>
        </p:spPr>
        <p:txBody>
          <a:bodyPr wrap="square" rtlCol="0">
            <a:spAutoFit/>
          </a:bodyPr>
          <a:lstStyle/>
          <a:p>
            <a:pPr fontAlgn="auto">
              <a:lnSpc>
                <a:spcPct val="125000"/>
              </a:lnSpc>
            </a:pPr>
            <a:r>
              <a:rPr lang="zh-CN" altLang="en-US" sz="2400" b="1">
                <a:solidFill>
                  <a:srgbClr val="FF0000"/>
                </a:solidFill>
              </a:rPr>
              <a:t>“无形的长剑”指坚定的信念，这里用的是象征手法，“把这比铁还坚固的黑暗劈开”表现了主人公誓死与黑暗斗争到底的精神。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9870" y="1240790"/>
            <a:ext cx="6144260" cy="1210945"/>
          </a:xfrm>
          <a:prstGeom prst="rect">
            <a:avLst/>
          </a:prstGeom>
          <a:noFill/>
        </p:spPr>
        <p:txBody>
          <a:bodyPr wrap="square" rtlCol="0">
            <a:spAutoFit/>
          </a:bodyPr>
          <a:lstStyle/>
          <a:p>
            <a:pPr fontAlgn="auto">
              <a:lnSpc>
                <a:spcPct val="130000"/>
              </a:lnSpc>
            </a:pPr>
            <a:r>
              <a:rPr lang="zh-CN" altLang="en-US" sz="2800"/>
              <a:t>4.如果让你配乐朗诵选文，你将选取哪首曲子？为什么？</a:t>
            </a:r>
          </a:p>
        </p:txBody>
      </p:sp>
      <p:sp>
        <p:nvSpPr>
          <p:cNvPr id="16" name="文本框 15"/>
          <p:cNvSpPr txBox="1"/>
          <p:nvPr/>
        </p:nvSpPr>
        <p:spPr>
          <a:xfrm>
            <a:off x="1609090" y="2533650"/>
            <a:ext cx="6336030" cy="2861310"/>
          </a:xfrm>
          <a:prstGeom prst="rect">
            <a:avLst/>
          </a:prstGeom>
          <a:noFill/>
        </p:spPr>
        <p:txBody>
          <a:bodyPr wrap="square" rtlCol="0">
            <a:spAutoFit/>
          </a:bodyPr>
          <a:lstStyle/>
          <a:p>
            <a:pPr fontAlgn="auto">
              <a:lnSpc>
                <a:spcPct val="125000"/>
              </a:lnSpc>
            </a:pPr>
            <a:r>
              <a:rPr lang="zh-CN" altLang="en-US" sz="2400" b="1">
                <a:solidFill>
                  <a:srgbClr val="FF0000"/>
                </a:solidFill>
              </a:rPr>
              <a:t>示例：贝多芬的《命运交响曲》，“命运动机”在各个乐章中反复出现，并加以变形，一系列惊心动魄的战斗场面在这个动机的衍生中展开，表达了作曲家在战胜了个人情感挫折和生理疾病痛苦绝望情绪后的决心——“我要同命运抗争，绝不能被它征服。”与屈原的心声很相似。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60120" y="12890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课外导航</a:t>
            </a:r>
          </a:p>
        </p:txBody>
      </p:sp>
      <p:sp>
        <p:nvSpPr>
          <p:cNvPr id="7" name="文本框 6"/>
          <p:cNvSpPr txBox="1"/>
          <p:nvPr/>
        </p:nvSpPr>
        <p:spPr>
          <a:xfrm>
            <a:off x="1129030" y="1077595"/>
            <a:ext cx="7486015" cy="5291455"/>
          </a:xfrm>
          <a:prstGeom prst="rect">
            <a:avLst/>
          </a:prstGeom>
          <a:noFill/>
        </p:spPr>
        <p:txBody>
          <a:bodyPr wrap="square" rtlCol="0">
            <a:spAutoFit/>
          </a:bodyPr>
          <a:lstStyle/>
          <a:p>
            <a:pPr algn="l" fontAlgn="auto">
              <a:lnSpc>
                <a:spcPct val="130000"/>
              </a:lnSpc>
            </a:pPr>
            <a:r>
              <a:rPr lang="en-US" sz="2600">
                <a:sym typeface="+mn-ea"/>
              </a:rPr>
              <a:t>	</a:t>
            </a:r>
            <a:r>
              <a:rPr sz="2600">
                <a:sym typeface="+mn-ea"/>
              </a:rPr>
              <a:t>推荐阅读：《女神》——郭沫若</a:t>
            </a:r>
          </a:p>
          <a:p>
            <a:pPr algn="l" fontAlgn="auto">
              <a:lnSpc>
                <a:spcPct val="130000"/>
              </a:lnSpc>
            </a:pPr>
            <a:r>
              <a:rPr lang="en-US" sz="2600">
                <a:sym typeface="+mn-ea"/>
              </a:rPr>
              <a:t>	</a:t>
            </a:r>
            <a:r>
              <a:rPr sz="2600">
                <a:sym typeface="+mn-ea"/>
              </a:rPr>
              <a:t>作品介绍：《女神》是中国第一部新诗集。收入1919年到1921年之间的主要诗作。连同序诗共57篇。多为诗人留学日本时所作。其中代表诗篇有《凤凰涅槃》《女神之再生》《炉中煤》《日出》《笔立山头展望》《地球，我的母亲！》《天狗》《晨安》《立在地球边上放号》等。在诗歌形式上，突破了旧格套的束缚，创造了雄浑奔放的自由诗体，为“五四”以后自由诗的发展开拓了新的天地，成为中国新诗的奠基之作。</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6223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中考链接</a:t>
            </a:r>
          </a:p>
        </p:txBody>
      </p:sp>
      <p:sp>
        <p:nvSpPr>
          <p:cNvPr id="2" name="文本框 1"/>
          <p:cNvSpPr txBox="1"/>
          <p:nvPr/>
        </p:nvSpPr>
        <p:spPr>
          <a:xfrm>
            <a:off x="1179195" y="924560"/>
            <a:ext cx="3126105" cy="645160"/>
          </a:xfrm>
          <a:prstGeom prst="rect">
            <a:avLst/>
          </a:prstGeom>
          <a:noFill/>
        </p:spPr>
        <p:txBody>
          <a:bodyPr wrap="square" rtlCol="0">
            <a:spAutoFit/>
          </a:bodyPr>
          <a:lstStyle/>
          <a:p>
            <a:r>
              <a:rPr lang="zh-CN" altLang="en-US" sz="3600" b="1"/>
              <a:t>积累与运用</a:t>
            </a:r>
          </a:p>
        </p:txBody>
      </p:sp>
      <p:sp>
        <p:nvSpPr>
          <p:cNvPr id="7" name="文本框 6"/>
          <p:cNvSpPr txBox="1"/>
          <p:nvPr/>
        </p:nvSpPr>
        <p:spPr>
          <a:xfrm>
            <a:off x="1059815" y="1569720"/>
            <a:ext cx="7486015" cy="5367020"/>
          </a:xfrm>
          <a:prstGeom prst="rect">
            <a:avLst/>
          </a:prstGeom>
          <a:noFill/>
        </p:spPr>
        <p:txBody>
          <a:bodyPr wrap="square" rtlCol="0">
            <a:spAutoFit/>
          </a:bodyPr>
          <a:lstStyle/>
          <a:p>
            <a:pPr algn="l" fontAlgn="auto">
              <a:lnSpc>
                <a:spcPct val="130000"/>
              </a:lnSpc>
            </a:pPr>
            <a:r>
              <a:rPr sz="2400">
                <a:sym typeface="+mn-ea"/>
              </a:rPr>
              <a:t>1.（南开中学中考模拟） 综合性学习。</a:t>
            </a:r>
          </a:p>
          <a:p>
            <a:pPr algn="l" fontAlgn="auto">
              <a:lnSpc>
                <a:spcPct val="130000"/>
              </a:lnSpc>
            </a:pPr>
            <a:r>
              <a:rPr lang="en-US" sz="2400">
                <a:sym typeface="+mn-ea"/>
              </a:rPr>
              <a:t>	</a:t>
            </a:r>
            <a:r>
              <a:rPr sz="2400">
                <a:sym typeface="+mn-ea"/>
              </a:rPr>
              <a:t>阅读下面三则材料，完成题目。</a:t>
            </a:r>
          </a:p>
          <a:p>
            <a:pPr algn="l" fontAlgn="auto">
              <a:lnSpc>
                <a:spcPct val="130000"/>
              </a:lnSpc>
            </a:pPr>
            <a:r>
              <a:rPr lang="en-US" sz="2400">
                <a:sym typeface="+mn-ea"/>
              </a:rPr>
              <a:t>	</a:t>
            </a:r>
            <a:r>
              <a:rPr sz="2400">
                <a:sym typeface="+mn-ea"/>
              </a:rPr>
              <a:t>材料一 </a:t>
            </a:r>
            <a:r>
              <a:rPr sz="2400">
                <a:latin typeface="楷体" panose="02010609060101010101" charset="-122"/>
                <a:ea typeface="楷体" panose="02010609060101010101" charset="-122"/>
                <a:cs typeface="楷体" panose="02010609060101010101" charset="-122"/>
                <a:sym typeface="+mn-ea"/>
              </a:rPr>
              <a:t>人工智能技术注定会改变我们的世界。它注定会重新定义工作的意义以及财富的创造方式；它将带来前所未有的经济失衡现象，甚至改变全球的权力格局。随着它的进一步发展，会不可避免地对就业造成冲击。人工智能是一个“强者更强”的产业；数据越多，产品越好；产品越好，所能获得的数据就更多；数据更多，就更吸引人才；人才越多，产品就会更好。</a:t>
            </a:r>
          </a:p>
          <a:p>
            <a:pPr algn="l" fontAlgn="auto">
              <a:lnSpc>
                <a:spcPct val="130000"/>
              </a:lnSpc>
            </a:pPr>
            <a:r>
              <a:rPr sz="2400">
                <a:latin typeface="楷体" panose="02010609060101010101" charset="-122"/>
                <a:ea typeface="楷体" panose="02010609060101010101" charset="-122"/>
                <a:cs typeface="楷体" panose="02010609060101010101" charset="-122"/>
                <a:sym typeface="+mn-ea"/>
              </a:rPr>
              <a:t>（摘编自李开复《人工智能对人类社会的真正威胁》）</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25550" y="1273810"/>
            <a:ext cx="7108190" cy="3211195"/>
          </a:xfrm>
          <a:prstGeom prst="rect">
            <a:avLst/>
          </a:prstGeom>
          <a:noFill/>
        </p:spPr>
        <p:txBody>
          <a:bodyPr wrap="square" rtlCol="0">
            <a:spAutoFit/>
          </a:bodyPr>
          <a:lstStyle/>
          <a:p>
            <a:pPr algn="l" fontAlgn="auto">
              <a:lnSpc>
                <a:spcPct val="130000"/>
              </a:lnSpc>
            </a:pPr>
            <a:r>
              <a:rPr lang="en-US" altLang="zh-CN" sz="2600"/>
              <a:t>	</a:t>
            </a:r>
            <a:r>
              <a:rPr lang="zh-CN" altLang="en-US" sz="2600"/>
              <a:t>材料二 </a:t>
            </a:r>
            <a:r>
              <a:rPr lang="zh-CN" altLang="en-US" sz="2600">
                <a:latin typeface="楷体" panose="02010609060101010101" charset="-122"/>
                <a:ea typeface="楷体" panose="02010609060101010101" charset="-122"/>
                <a:cs typeface="楷体" panose="02010609060101010101" charset="-122"/>
              </a:rPr>
              <a:t>目前，人工智能正在以前所未有的速度“赋能”人类生活，硬件智能化是大势所趋，传统制造企业要抓往机遇，推动人工智能技术在制造业领域的创新应用，促进人工智能和实体经济深度融合。</a:t>
            </a:r>
          </a:p>
          <a:p>
            <a:pPr algn="r" fontAlgn="auto">
              <a:lnSpc>
                <a:spcPct val="130000"/>
              </a:lnSpc>
            </a:pPr>
            <a:r>
              <a:rPr lang="zh-CN" altLang="en-US" sz="2600">
                <a:latin typeface="楷体" panose="02010609060101010101" charset="-122"/>
                <a:ea typeface="楷体" panose="02010609060101010101" charset="-122"/>
                <a:cs typeface="楷体" panose="02010609060101010101" charset="-122"/>
              </a:rPr>
              <a:t>（摘编自刘坤《如何迎接人工智能热潮》）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49350" y="892810"/>
            <a:ext cx="7292340" cy="5291455"/>
          </a:xfrm>
          <a:prstGeom prst="rect">
            <a:avLst/>
          </a:prstGeom>
          <a:noFill/>
        </p:spPr>
        <p:txBody>
          <a:bodyPr wrap="square" rtlCol="0">
            <a:spAutoFit/>
          </a:bodyPr>
          <a:lstStyle/>
          <a:p>
            <a:pPr algn="l" fontAlgn="auto">
              <a:lnSpc>
                <a:spcPct val="130000"/>
              </a:lnSpc>
            </a:pPr>
            <a:r>
              <a:rPr lang="en-US" sz="2600"/>
              <a:t>	</a:t>
            </a:r>
            <a:r>
              <a:rPr sz="2600"/>
              <a:t>材料三 </a:t>
            </a:r>
            <a:r>
              <a:rPr sz="2600">
                <a:latin typeface="楷体" panose="02010609060101010101" charset="-122"/>
                <a:ea typeface="楷体" panose="02010609060101010101" charset="-122"/>
                <a:cs typeface="楷体" panose="02010609060101010101" charset="-122"/>
              </a:rPr>
              <a:t>商汤科技 CEO 徐立直言，国内人工智能创业大多扎堆在应用层面，创业者使用开源算法，找到某个垂直领域便套上“人工智能”概念扎进去，但真正从算法层出发做“原创技术”的人并不多。“而这块才是核心，是最需要厚积薄发的。”就国内而言，人才储备方面还相对薄弱。来自领英的数据显示，全球范围内，人工智能专业人才有 195 万，中国只占 2%，排名第七。</a:t>
            </a:r>
          </a:p>
          <a:p>
            <a:pPr algn="l" fontAlgn="auto">
              <a:lnSpc>
                <a:spcPct val="130000"/>
              </a:lnSpc>
            </a:pPr>
            <a:r>
              <a:rPr sz="2600">
                <a:latin typeface="楷体" panose="02010609060101010101" charset="-122"/>
                <a:ea typeface="楷体" panose="02010609060101010101" charset="-122"/>
                <a:cs typeface="楷体" panose="02010609060101010101" charset="-122"/>
              </a:rPr>
              <a:t>（摘编自张意轩、王威《人工智能需要翻越三道坎》）</a:t>
            </a:r>
            <a:r>
              <a:rPr sz="26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3185" y="1414780"/>
            <a:ext cx="7057390" cy="1210945"/>
          </a:xfrm>
          <a:prstGeom prst="rect">
            <a:avLst/>
          </a:prstGeom>
          <a:noFill/>
        </p:spPr>
        <p:txBody>
          <a:bodyPr wrap="square" rtlCol="0">
            <a:spAutoFit/>
          </a:bodyPr>
          <a:lstStyle/>
          <a:p>
            <a:pPr fontAlgn="auto">
              <a:lnSpc>
                <a:spcPct val="130000"/>
              </a:lnSpc>
            </a:pPr>
            <a:r>
              <a:rPr sz="2800"/>
              <a:t>（1）请根据材料一概括“人工智能技术注定会改变我们的世界”的具体表现。</a:t>
            </a:r>
          </a:p>
        </p:txBody>
      </p:sp>
      <p:sp>
        <p:nvSpPr>
          <p:cNvPr id="16" name="文本框 15"/>
          <p:cNvSpPr txBox="1"/>
          <p:nvPr/>
        </p:nvSpPr>
        <p:spPr>
          <a:xfrm>
            <a:off x="1812925" y="2940685"/>
            <a:ext cx="5606415" cy="1476375"/>
          </a:xfrm>
          <a:prstGeom prst="rect">
            <a:avLst/>
          </a:prstGeom>
          <a:noFill/>
        </p:spPr>
        <p:txBody>
          <a:bodyPr wrap="square" rtlCol="0">
            <a:spAutoFit/>
          </a:bodyPr>
          <a:lstStyle/>
          <a:p>
            <a:pPr fontAlgn="auto">
              <a:lnSpc>
                <a:spcPct val="125000"/>
              </a:lnSpc>
            </a:pPr>
            <a:r>
              <a:rPr lang="zh-CN" altLang="en-US" sz="2400" b="1">
                <a:solidFill>
                  <a:srgbClr val="FF0000"/>
                </a:solidFill>
              </a:rPr>
              <a:t>重新定义工作的意义和财富的创造方式；带来前所未有的经济失衡现象；对就业造成冲击。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00785" y="1099820"/>
            <a:ext cx="7057390" cy="1210945"/>
          </a:xfrm>
          <a:prstGeom prst="rect">
            <a:avLst/>
          </a:prstGeom>
          <a:noFill/>
        </p:spPr>
        <p:txBody>
          <a:bodyPr wrap="square" rtlCol="0">
            <a:spAutoFit/>
          </a:bodyPr>
          <a:lstStyle/>
          <a:p>
            <a:pPr fontAlgn="auto">
              <a:lnSpc>
                <a:spcPct val="130000"/>
              </a:lnSpc>
            </a:pPr>
            <a:r>
              <a:rPr sz="2800"/>
              <a:t>（2）根据上述材料，分别从企业和个人两个角度，提出应对人工智能热潮的建议。</a:t>
            </a:r>
          </a:p>
        </p:txBody>
      </p:sp>
      <p:sp>
        <p:nvSpPr>
          <p:cNvPr id="16" name="文本框 15"/>
          <p:cNvSpPr txBox="1"/>
          <p:nvPr/>
        </p:nvSpPr>
        <p:spPr>
          <a:xfrm>
            <a:off x="1616075" y="2559685"/>
            <a:ext cx="6379210" cy="2399665"/>
          </a:xfrm>
          <a:prstGeom prst="rect">
            <a:avLst/>
          </a:prstGeom>
          <a:noFill/>
        </p:spPr>
        <p:txBody>
          <a:bodyPr wrap="square" rtlCol="0">
            <a:spAutoFit/>
          </a:bodyPr>
          <a:lstStyle/>
          <a:p>
            <a:pPr fontAlgn="auto">
              <a:lnSpc>
                <a:spcPct val="125000"/>
              </a:lnSpc>
            </a:pPr>
            <a:r>
              <a:rPr lang="zh-CN" altLang="en-US" sz="2400" b="1">
                <a:solidFill>
                  <a:srgbClr val="FF0000"/>
                </a:solidFill>
              </a:rPr>
              <a:t>从企业角度讲：要抓住机遇，推动人工智能与社会各领域的融合；避免扎堆应用层面，要抓住从“算法层”出发这一原创的“核心”。从个人角度讲：努力适应人工智能给生活带来的改变；努力学习，成为人工智能的专业人才。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37615" y="934720"/>
            <a:ext cx="7066915" cy="3709035"/>
          </a:xfrm>
          <a:prstGeom prst="rect">
            <a:avLst/>
          </a:prstGeom>
          <a:noFill/>
        </p:spPr>
        <p:txBody>
          <a:bodyPr wrap="square" rtlCol="0">
            <a:spAutoFit/>
          </a:bodyPr>
          <a:lstStyle/>
          <a:p>
            <a:pPr algn="l" fontAlgn="auto">
              <a:lnSpc>
                <a:spcPct val="120000"/>
              </a:lnSpc>
            </a:pPr>
            <a:r>
              <a:rPr sz="2800">
                <a:latin typeface="+mn-ea"/>
                <a:cs typeface="+mn-ea"/>
              </a:rPr>
              <a:t>(2018南京)</a:t>
            </a:r>
          </a:p>
          <a:p>
            <a:pPr algn="ctr" fontAlgn="auto">
              <a:lnSpc>
                <a:spcPct val="120000"/>
              </a:lnSpc>
            </a:pPr>
            <a:r>
              <a:rPr sz="2800">
                <a:latin typeface="黑体" panose="02010609060101010101" charset="-122"/>
                <a:ea typeface="黑体" panose="02010609060101010101" charset="-122"/>
                <a:cs typeface="黑体" panose="02010609060101010101" charset="-122"/>
              </a:rPr>
              <a:t>“走两步”，认出你</a:t>
            </a:r>
            <a:endParaRPr sz="2800">
              <a:latin typeface="+mn-ea"/>
              <a:cs typeface="+mn-ea"/>
            </a:endParaRPr>
          </a:p>
          <a:p>
            <a:pPr algn="l" fontAlgn="auto">
              <a:lnSpc>
                <a:spcPct val="120000"/>
              </a:lnSpc>
            </a:pPr>
            <a:r>
              <a:rPr lang="en-US" sz="2800">
                <a:latin typeface="+mn-ea"/>
                <a:cs typeface="+mn-ea"/>
              </a:rPr>
              <a:t>	</a:t>
            </a:r>
            <a:r>
              <a:rPr sz="2800">
                <a:latin typeface="楷体" panose="02010609060101010101" charset="-122"/>
                <a:ea typeface="楷体" panose="02010609060101010101" charset="-122"/>
                <a:cs typeface="楷体" panose="02010609060101010101" charset="-122"/>
              </a:rPr>
              <a:t>影片《碟中谍5》中有一个场景引起了人们对步态识别技术的关注，戴着面罩的间谍在安保系统的最后一道防线现形了，原来是他的步伐“出卖”了他。知道吗，影片中的步态识别技术如今已走进了现实。</a:t>
            </a:r>
          </a:p>
        </p:txBody>
      </p:sp>
      <p:sp>
        <p:nvSpPr>
          <p:cNvPr id="2" name="文本框 1"/>
          <p:cNvSpPr txBox="1"/>
          <p:nvPr/>
        </p:nvSpPr>
        <p:spPr>
          <a:xfrm>
            <a:off x="966470" y="50165"/>
            <a:ext cx="4236085" cy="645160"/>
          </a:xfrm>
          <a:prstGeom prst="rect">
            <a:avLst/>
          </a:prstGeom>
          <a:noFill/>
        </p:spPr>
        <p:txBody>
          <a:bodyPr wrap="square" rtlCol="0">
            <a:spAutoFit/>
          </a:bodyPr>
          <a:lstStyle/>
          <a:p>
            <a:r>
              <a:rPr lang="zh-CN" altLang="en-US" sz="3600" b="1"/>
              <a:t>非连续文本阅读</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0810" y="68580"/>
            <a:ext cx="6610350" cy="685165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在生物识别技术领域，目标的有效识别距离以步态识别技术最远，可达50米。“步态识别技术”中的“步态”不仅包括体型特征，如高矮、胖瘦等，还包括运动特征，如运动方式、姿态等。</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在“走两步”的背后是强大的自动步态识别系统，主要包括监控摄像机、计算机以及步态视频序列处理与识别软件，而建立步态数据库也是非常关键性的工作。这一系统在识别身份的功能基础上，能够存储和跟踪个人信息，关注个人健康发展，在运动员精准训练、疾病筛查、智能家居方面能发挥重要的作用。</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85520" y="73025"/>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课文助读</a:t>
            </a:r>
          </a:p>
        </p:txBody>
      </p:sp>
      <p:sp>
        <p:nvSpPr>
          <p:cNvPr id="7" name="文本框 6"/>
          <p:cNvSpPr txBox="1"/>
          <p:nvPr/>
        </p:nvSpPr>
        <p:spPr>
          <a:xfrm>
            <a:off x="1321435" y="2033270"/>
            <a:ext cx="6741160" cy="2790825"/>
          </a:xfrm>
          <a:prstGeom prst="rect">
            <a:avLst/>
          </a:prstGeom>
          <a:noFill/>
        </p:spPr>
        <p:txBody>
          <a:bodyPr wrap="square" rtlCol="0">
            <a:spAutoFit/>
          </a:bodyPr>
          <a:lstStyle/>
          <a:p>
            <a:pPr fontAlgn="auto">
              <a:lnSpc>
                <a:spcPct val="130000"/>
              </a:lnSpc>
            </a:pPr>
            <a:r>
              <a:rPr lang="en-US" sz="2700"/>
              <a:t>	</a:t>
            </a:r>
            <a:r>
              <a:rPr sz="2700"/>
              <a:t>郭沫若(1892—1978)，原名郭开贞，作家、诗人、历史学家、剧作家、考古学家、古文字学家、社会活动家。代表作品有诗集《女神》，历史剧《屈原》《棠棣之花》《虎符》《高渐离》《南冠草》等。</a:t>
            </a:r>
          </a:p>
        </p:txBody>
      </p:sp>
      <p:sp>
        <p:nvSpPr>
          <p:cNvPr id="2" name="文本框 1"/>
          <p:cNvSpPr txBox="1"/>
          <p:nvPr/>
        </p:nvSpPr>
        <p:spPr>
          <a:xfrm>
            <a:off x="1102995" y="1185545"/>
            <a:ext cx="3126105" cy="645160"/>
          </a:xfrm>
          <a:prstGeom prst="rect">
            <a:avLst/>
          </a:prstGeom>
          <a:noFill/>
        </p:spPr>
        <p:txBody>
          <a:bodyPr wrap="square" rtlCol="0">
            <a:spAutoFit/>
          </a:bodyPr>
          <a:lstStyle/>
          <a:p>
            <a:r>
              <a:rPr lang="zh-CN" altLang="en-US" sz="3600" b="1"/>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853565" y="1104265"/>
            <a:ext cx="5621655" cy="328866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6675" y="524510"/>
            <a:ext cx="7089140" cy="4771390"/>
          </a:xfrm>
          <a:prstGeom prst="rect">
            <a:avLst/>
          </a:prstGeom>
          <a:noFill/>
        </p:spPr>
        <p:txBody>
          <a:bodyPr wrap="square" rtlCol="0">
            <a:spAutoFit/>
          </a:bodyPr>
          <a:lstStyle/>
          <a:p>
            <a:pPr algn="ctr" fontAlgn="auto">
              <a:lnSpc>
                <a:spcPct val="130000"/>
              </a:lnSpc>
            </a:pPr>
            <a:r>
              <a:rPr sz="2600">
                <a:latin typeface="黑体" panose="02010609060101010101" charset="-122"/>
                <a:ea typeface="黑体" panose="02010609060101010101" charset="-122"/>
                <a:cs typeface="楷体" panose="02010609060101010101" charset="-122"/>
              </a:rPr>
              <a:t>炫酷新装备</a:t>
            </a:r>
            <a:endParaRPr sz="2600">
              <a:latin typeface="楷体" panose="02010609060101010101" charset="-122"/>
              <a:ea typeface="楷体" panose="02010609060101010101" charset="-122"/>
              <a:cs typeface="楷体" panose="02010609060101010101" charset="-122"/>
            </a:endParaRP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心情杯 这款智能水杯，杯身颜色可以根据你正在经历的事情、你的心情而变化。例如，你支持的球队进球时，水杯内置的LED灯会立刻呈现蓝色，似乎它也在跟你一起为球队助威。 </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“小纽扣” 这款高清智能摄像机外形像纽扣，能通过语音、面部和步态识别，锁定你的拍摄对象，自动选择、录制最精彩的瞬间，并将其编辑成可共享的短视频。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074420" y="3175"/>
            <a:ext cx="7545705" cy="6851650"/>
          </a:xfrm>
          <a:prstGeom prst="rect">
            <a:avLst/>
          </a:prstGeom>
          <a:noFill/>
        </p:spPr>
        <p:txBody>
          <a:bodyPr wrap="square" rtlCol="0">
            <a:spAutoFit/>
          </a:bodyPr>
          <a:lstStyle/>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爱牙仪 它是一款智能口腔自测仪，让你的口腔环境清晰可见，还能通过精准定位牙菌斑，准确检出蛀牙、牙周炎等口腔疾病的早期症状，有效预防、诊断各种口腔疾病。 </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触感屏 这是模拟实物触感的屏幕。当手指在鱼的图像上移动，能充分感受到鱼鳞特有的质感。若是将手指移动到鱼眼位置，你会发现手指的滑动没有丝毫阻力，就好像拨弄一颗小珠子。 </a:t>
            </a:r>
          </a:p>
          <a:p>
            <a:pPr fontAlgn="auto">
              <a:lnSpc>
                <a:spcPct val="13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大白 它是一种智能机器人。只要说出“大白”的名字就可以将其唤醒，进而完成你的各项指令。它可以陪着你出去或者在家玩耍，解答你天文、地理等方面的问题，还能预报天气状况，播放投影电影，甚至可以跟你聊天。</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39825" y="266065"/>
            <a:ext cx="7545705" cy="6326505"/>
          </a:xfrm>
          <a:prstGeom prst="rect">
            <a:avLst/>
          </a:prstGeom>
          <a:noFill/>
        </p:spPr>
        <p:txBody>
          <a:bodyPr wrap="square" rtlCol="0">
            <a:spAutoFit/>
          </a:bodyPr>
          <a:lstStyle/>
          <a:p>
            <a:pPr algn="ctr" fontAlgn="auto">
              <a:lnSpc>
                <a:spcPct val="120000"/>
              </a:lnSpc>
            </a:pPr>
            <a:r>
              <a:rPr sz="2600">
                <a:latin typeface="黑体" panose="02010609060101010101" charset="-122"/>
                <a:ea typeface="黑体" panose="02010609060101010101" charset="-122"/>
                <a:cs typeface="黑体" panose="02010609060101010101" charset="-122"/>
              </a:rPr>
              <a:t>砰！音乐来了!</a:t>
            </a:r>
            <a:endParaRPr sz="2600">
              <a:latin typeface="楷体" panose="02010609060101010101" charset="-122"/>
              <a:ea typeface="楷体" panose="02010609060101010101" charset="-122"/>
              <a:cs typeface="楷体" panose="02010609060101010101" charset="-122"/>
            </a:endParaRPr>
          </a:p>
          <a:p>
            <a:pPr fontAlgn="auto">
              <a:lnSpc>
                <a:spcPct val="120000"/>
              </a:lnSpc>
            </a:pPr>
            <a:r>
              <a:rPr lang="en-US" sz="2600">
                <a:latin typeface="楷体" panose="02010609060101010101" charset="-122"/>
                <a:ea typeface="楷体" panose="02010609060101010101" charset="-122"/>
                <a:cs typeface="楷体" panose="02010609060101010101" charset="-122"/>
              </a:rPr>
              <a:t>	</a:t>
            </a:r>
            <a:r>
              <a:rPr sz="2600">
                <a:latin typeface="楷体" panose="02010609060101010101" charset="-122"/>
                <a:ea typeface="楷体" panose="02010609060101010101" charset="-122"/>
                <a:cs typeface="楷体" panose="02010609060101010101" charset="-122"/>
              </a:rPr>
              <a:t>语音识别技术主要解决30厘米到5米范围的语音交互问题，它的代表产品就是智能音箱。让音箱听懂你的语言，需要解决三个核心问题：听见、听准和听懂。从技术角度来看，就是拾音、读音和解音三个关键技术环节。拾音是最为基础的环节，必须保证音箱听见你的声音；读音是将符合要求的声音转换成文字；解音则是识别人类的指令甚至情感。距离音箱3米内，你只有使用普通话发出“播放‘歌手+歌名’”的明确指令，音箱才会精准播放歌曲。如说“播放周杰伦的《青花瓷》”，这首歌浓郁的中国风就会扑面而来。当距离超出5米，识别率就会下降甚至接收不到指令。</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172210" y="579120"/>
            <a:ext cx="7545705" cy="5291455"/>
          </a:xfrm>
          <a:prstGeom prst="rect">
            <a:avLst/>
          </a:prstGeom>
          <a:noFill/>
        </p:spPr>
        <p:txBody>
          <a:bodyPr wrap="square" rtlCol="0">
            <a:spAutoFit/>
          </a:bodyPr>
          <a:lstStyle/>
          <a:p>
            <a:pPr fontAlgn="auto">
              <a:lnSpc>
                <a:spcPct val="13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在音乐方面，人工智能还有更广泛的应用。如在音乐订制网站，你可以根据所选择的主题、乐器、节奏、氛围和时长等多个元素订制乐曲。当按下“渲染”键后，砰！乐曲就诞生了！人工智能软件不仅完成了谱曲，同时也负责演奏和混音工作。</a:t>
            </a:r>
          </a:p>
          <a:p>
            <a:pPr fontAlgn="auto">
              <a:lnSpc>
                <a:spcPct val="130000"/>
              </a:lnSpc>
            </a:pPr>
            <a:r>
              <a:rPr sz="2600" dirty="0">
                <a:latin typeface="楷体" panose="02010609060101010101" charset="-122"/>
                <a:ea typeface="楷体" panose="02010609060101010101" charset="-122"/>
                <a:cs typeface="楷体" panose="02010609060101010101" charset="-122"/>
              </a:rPr>
              <a:t>(根据《大众科学》《今日科技》《环球科学》等期刊资料编辑)</a:t>
            </a:r>
          </a:p>
          <a:p>
            <a:pPr fontAlgn="auto">
              <a:lnSpc>
                <a:spcPct val="130000"/>
              </a:lnSpc>
            </a:pPr>
            <a:r>
              <a:rPr lang="en-US" sz="2600" dirty="0">
                <a:latin typeface="楷体" panose="02010609060101010101" charset="-122"/>
                <a:ea typeface="楷体" panose="02010609060101010101" charset="-122"/>
                <a:cs typeface="楷体" panose="02010609060101010101" charset="-122"/>
              </a:rPr>
              <a:t>	</a:t>
            </a:r>
            <a:r>
              <a:rPr sz="2600" dirty="0">
                <a:latin typeface="楷体" panose="02010609060101010101" charset="-122"/>
                <a:ea typeface="楷体" panose="02010609060101010101" charset="-122"/>
                <a:cs typeface="楷体" panose="02010609060101010101" charset="-122"/>
              </a:rPr>
              <a:t>轩轩是科技馆的志愿者，小可在她那里看见了以上有趣的资料，对科技馆很好奇，轩轩便带她去玩。</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9235" y="144145"/>
            <a:ext cx="6623685" cy="6331585"/>
          </a:xfrm>
          <a:prstGeom prst="rect">
            <a:avLst/>
          </a:prstGeom>
          <a:noFill/>
        </p:spPr>
        <p:txBody>
          <a:bodyPr wrap="square" rtlCol="0">
            <a:spAutoFit/>
          </a:bodyPr>
          <a:lstStyle/>
          <a:p>
            <a:pPr fontAlgn="auto">
              <a:lnSpc>
                <a:spcPct val="130000"/>
              </a:lnSpc>
            </a:pPr>
            <a:r>
              <a:rPr sz="2600"/>
              <a:t>2.根据情境完成题目。</a:t>
            </a:r>
          </a:p>
          <a:p>
            <a:pPr fontAlgn="auto">
              <a:lnSpc>
                <a:spcPct val="130000"/>
              </a:lnSpc>
            </a:pPr>
            <a:r>
              <a:rPr lang="zh-CN" sz="2600"/>
              <a:t>（</a:t>
            </a:r>
            <a:r>
              <a:rPr lang="en-US" altLang="zh-CN" sz="2600"/>
              <a:t>1</a:t>
            </a:r>
            <a:r>
              <a:rPr lang="zh-CN" altLang="en-US" sz="2600"/>
              <a:t>）</a:t>
            </a:r>
            <a:r>
              <a:rPr sz="2600"/>
              <a:t>输入个人相关信息后，小可开始体验馆内种种新奇的科技产品，她做不到的一项是（        ）</a:t>
            </a:r>
          </a:p>
          <a:p>
            <a:pPr fontAlgn="auto">
              <a:lnSpc>
                <a:spcPct val="130000"/>
              </a:lnSpc>
            </a:pPr>
            <a:r>
              <a:rPr sz="2600"/>
              <a:t>A．戴上面具，穿上轩轩的外套，步态识别系统仍然准确地“认出”了自己。</a:t>
            </a:r>
          </a:p>
          <a:p>
            <a:pPr fontAlgn="auto">
              <a:lnSpc>
                <a:spcPct val="130000"/>
              </a:lnSpc>
            </a:pPr>
            <a:r>
              <a:rPr sz="2600"/>
              <a:t>B．用智能口腔自测仪轻松检测出蛀牙等早期症状，提醒自己注意保护牙齿。</a:t>
            </a:r>
          </a:p>
          <a:p>
            <a:pPr fontAlgn="auto">
              <a:lnSpc>
                <a:spcPct val="130000"/>
              </a:lnSpc>
            </a:pPr>
            <a:r>
              <a:rPr sz="2600"/>
              <a:t>C．看到触感屏上鱼的图像，用手指轻轻地滑过，就像真的触摸到鱼鳞一般。</a:t>
            </a:r>
          </a:p>
          <a:p>
            <a:pPr fontAlgn="auto">
              <a:lnSpc>
                <a:spcPct val="130000"/>
              </a:lnSpc>
            </a:pPr>
            <a:r>
              <a:rPr sz="2600"/>
              <a:t>D．对着智能音箱说：“来一首周杰伦的中国风！”音箱就播放出《青花瓷》。</a:t>
            </a:r>
          </a:p>
        </p:txBody>
      </p:sp>
      <p:sp>
        <p:nvSpPr>
          <p:cNvPr id="16" name="文本框 15"/>
          <p:cNvSpPr txBox="1"/>
          <p:nvPr/>
        </p:nvSpPr>
        <p:spPr>
          <a:xfrm>
            <a:off x="2382520" y="1697990"/>
            <a:ext cx="697865" cy="553085"/>
          </a:xfrm>
          <a:prstGeom prst="rect">
            <a:avLst/>
          </a:prstGeom>
          <a:noFill/>
        </p:spPr>
        <p:txBody>
          <a:bodyPr wrap="square" rtlCol="0">
            <a:spAutoFit/>
          </a:bodyPr>
          <a:lstStyle/>
          <a:p>
            <a:pPr fontAlgn="auto">
              <a:lnSpc>
                <a:spcPct val="125000"/>
              </a:lnSpc>
            </a:pPr>
            <a:r>
              <a:rPr lang="en-US" altLang="zh-CN" sz="2400" b="1">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56995" y="544195"/>
            <a:ext cx="7003415" cy="2330450"/>
          </a:xfrm>
          <a:prstGeom prst="rect">
            <a:avLst/>
          </a:prstGeom>
          <a:noFill/>
        </p:spPr>
        <p:txBody>
          <a:bodyPr wrap="square" rtlCol="0">
            <a:spAutoFit/>
          </a:bodyPr>
          <a:lstStyle/>
          <a:p>
            <a:pPr fontAlgn="auto">
              <a:lnSpc>
                <a:spcPct val="130000"/>
              </a:lnSpc>
            </a:pPr>
            <a:r>
              <a:rPr lang="zh-CN" sz="2800"/>
              <a:t>（</a:t>
            </a:r>
            <a:r>
              <a:rPr lang="en-US" altLang="zh-CN" sz="2800"/>
              <a:t>2</a:t>
            </a:r>
            <a:r>
              <a:rPr lang="zh-CN" altLang="en-US" sz="2800"/>
              <a:t>）</a:t>
            </a:r>
            <a:r>
              <a:rPr sz="2800"/>
              <a:t>轩轩带小可走向一扇神奇的门，隔着约十米远，轩轩说：“芝麻开门！”门开了。这里发挥作用的是步态识别技术还是语音识别技术呢？请作出判断，并介绍其工作原理。</a:t>
            </a:r>
          </a:p>
        </p:txBody>
      </p:sp>
      <p:sp>
        <p:nvSpPr>
          <p:cNvPr id="16" name="文本框 15"/>
          <p:cNvSpPr txBox="1"/>
          <p:nvPr/>
        </p:nvSpPr>
        <p:spPr>
          <a:xfrm>
            <a:off x="1586230" y="2874645"/>
            <a:ext cx="6774180" cy="2399665"/>
          </a:xfrm>
          <a:prstGeom prst="rect">
            <a:avLst/>
          </a:prstGeom>
          <a:noFill/>
        </p:spPr>
        <p:txBody>
          <a:bodyPr wrap="square" rtlCol="0">
            <a:spAutoFit/>
          </a:bodyPr>
          <a:lstStyle/>
          <a:p>
            <a:pPr fontAlgn="auto">
              <a:lnSpc>
                <a:spcPct val="125000"/>
              </a:lnSpc>
            </a:pPr>
            <a:r>
              <a:rPr lang="zh-CN" altLang="en-US" sz="2400" b="1">
                <a:solidFill>
                  <a:srgbClr val="FF0000"/>
                </a:solidFill>
              </a:rPr>
              <a:t>示例：运用的是步态识别技术。它的工作原理是：首先，步态识别系统摄入步态和相应的身份信息；然后，系统提取步态特征并存储到步态数据库；当系统再次检测到相同步态的时候，便会从数据库中找出对应的信息，进而确认身份。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98600" y="434975"/>
            <a:ext cx="6470015" cy="2330450"/>
          </a:xfrm>
          <a:prstGeom prst="rect">
            <a:avLst/>
          </a:prstGeom>
          <a:noFill/>
        </p:spPr>
        <p:txBody>
          <a:bodyPr wrap="square" rtlCol="0">
            <a:spAutoFit/>
          </a:bodyPr>
          <a:lstStyle/>
          <a:p>
            <a:pPr fontAlgn="auto">
              <a:lnSpc>
                <a:spcPct val="130000"/>
              </a:lnSpc>
            </a:pPr>
            <a:r>
              <a:rPr sz="2800"/>
              <a:t>3.小可是个球迷，她想去看世界杯决赛。在科技馆这么多智能产品中，她想携带两件。如果你是轩轩，会推荐哪两件？为什么？</a:t>
            </a:r>
          </a:p>
        </p:txBody>
      </p:sp>
      <p:sp>
        <p:nvSpPr>
          <p:cNvPr id="16" name="文本框 15"/>
          <p:cNvSpPr txBox="1"/>
          <p:nvPr/>
        </p:nvSpPr>
        <p:spPr>
          <a:xfrm>
            <a:off x="1564005" y="2765425"/>
            <a:ext cx="6339205" cy="2861310"/>
          </a:xfrm>
          <a:prstGeom prst="rect">
            <a:avLst/>
          </a:prstGeom>
          <a:noFill/>
        </p:spPr>
        <p:txBody>
          <a:bodyPr wrap="square" rtlCol="0">
            <a:spAutoFit/>
          </a:bodyPr>
          <a:lstStyle/>
          <a:p>
            <a:pPr fontAlgn="auto">
              <a:lnSpc>
                <a:spcPct val="125000"/>
              </a:lnSpc>
            </a:pPr>
            <a:r>
              <a:rPr lang="zh-CN" altLang="en-US" sz="2400" b="1">
                <a:solidFill>
                  <a:srgbClr val="FF0000"/>
                </a:solidFill>
              </a:rPr>
              <a:t>示例：推荐“小纽扣”,因为这款高清智能摄像机能锁定小可喜欢的球员，自动选择、录制最精彩的瞬间，并将其编辑成可共享的短视频。推荐“大白”,因为这是一种智能机器人，它可以陪伴小可去看球，解答遇见的各种问题，甚至可以跟小可聊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71270" y="551180"/>
            <a:ext cx="7513955" cy="3330575"/>
          </a:xfrm>
          <a:prstGeom prst="rect">
            <a:avLst/>
          </a:prstGeom>
          <a:noFill/>
        </p:spPr>
        <p:txBody>
          <a:bodyPr wrap="square" rtlCol="0">
            <a:spAutoFit/>
          </a:bodyPr>
          <a:lstStyle/>
          <a:p>
            <a:pPr fontAlgn="auto">
              <a:lnSpc>
                <a:spcPct val="130000"/>
              </a:lnSpc>
            </a:pPr>
            <a:r>
              <a:rPr sz="2700" dirty="0"/>
              <a:t>4.轩轩播放了一首动听的乐曲，她说这是自己的作品，是送给小可的礼物。之前，她在音乐订制网站的主题栏选择了“友谊”，乐器栏选择了“长笛”，节奏栏选择了“舒缓”……按下“渲染”键，乐曲就诞生了。小可感谢之余，产生了疑惑：这个作品是轩轩的原创吗？请谈谈你的看法。</a:t>
            </a:r>
          </a:p>
        </p:txBody>
      </p:sp>
      <p:sp>
        <p:nvSpPr>
          <p:cNvPr id="16" name="文本框 15"/>
          <p:cNvSpPr txBox="1"/>
          <p:nvPr/>
        </p:nvSpPr>
        <p:spPr>
          <a:xfrm>
            <a:off x="1444625" y="3972560"/>
            <a:ext cx="7166610" cy="1476375"/>
          </a:xfrm>
          <a:prstGeom prst="rect">
            <a:avLst/>
          </a:prstGeom>
          <a:noFill/>
        </p:spPr>
        <p:txBody>
          <a:bodyPr wrap="square" rtlCol="0">
            <a:spAutoFit/>
          </a:bodyPr>
          <a:lstStyle/>
          <a:p>
            <a:pPr fontAlgn="auto">
              <a:lnSpc>
                <a:spcPct val="125000"/>
              </a:lnSpc>
            </a:pPr>
            <a:r>
              <a:rPr lang="en-US" altLang="zh-CN" sz="2400" b="1">
                <a:solidFill>
                  <a:srgbClr val="FF0000"/>
                </a:solidFill>
              </a:rPr>
              <a:t>示例：我认为是轩轩的原创。尽管乐曲是人工智能软件制作并演奏出来的，但乐曲的主题、乐器、节奏等核心元素都是由轩轩确定的。(言之成理即可)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40130" y="61722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片段练习</a:t>
            </a:r>
          </a:p>
        </p:txBody>
      </p:sp>
      <p:sp>
        <p:nvSpPr>
          <p:cNvPr id="7" name="文本框 6"/>
          <p:cNvSpPr txBox="1"/>
          <p:nvPr/>
        </p:nvSpPr>
        <p:spPr>
          <a:xfrm>
            <a:off x="1593850" y="2023745"/>
            <a:ext cx="6152515" cy="1770380"/>
          </a:xfrm>
          <a:prstGeom prst="rect">
            <a:avLst/>
          </a:prstGeom>
          <a:noFill/>
        </p:spPr>
        <p:txBody>
          <a:bodyPr wrap="square" rtlCol="0">
            <a:spAutoFit/>
          </a:bodyPr>
          <a:lstStyle/>
          <a:p>
            <a:pPr fontAlgn="auto">
              <a:lnSpc>
                <a:spcPct val="130000"/>
              </a:lnSpc>
            </a:pPr>
            <a:r>
              <a:rPr lang="en-US" sz="2800"/>
              <a:t>	</a:t>
            </a:r>
            <a:r>
              <a:rPr sz="2800"/>
              <a:t>同学们学习完这篇课文，可以看到充斥全文的象征手法，下面就请同学们运用象征的手法写一段话</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336040" y="1293495"/>
            <a:ext cx="6927215" cy="4569460"/>
          </a:xfrm>
          <a:prstGeom prst="rect">
            <a:avLst/>
          </a:prstGeom>
          <a:noFill/>
        </p:spPr>
        <p:txBody>
          <a:bodyPr wrap="square" rtlCol="0">
            <a:spAutoFit/>
          </a:bodyPr>
          <a:lstStyle/>
          <a:p>
            <a:pPr fontAlgn="auto">
              <a:lnSpc>
                <a:spcPct val="130000"/>
              </a:lnSpc>
            </a:pPr>
            <a:r>
              <a:rPr lang="en-US" sz="2800"/>
              <a:t>	</a:t>
            </a:r>
            <a:r>
              <a:rPr sz="2800"/>
              <a:t>《屈原》写于1942年1月，这时正值抗日战争的相持阶段，也是国民党统治最为黑暗的时候。蒋介石集团消极抗日，发动“皖南事变”，大肆屠杀爱国抗战军民，掀起反攻高潮。郭沫若从抗战的斗争中深切地感受到人民的呼声和时代的责任，又从往昔的历史回顾中汲取着斗争的力量与澎湃的诗情。</a:t>
            </a:r>
          </a:p>
        </p:txBody>
      </p:sp>
      <p:sp>
        <p:nvSpPr>
          <p:cNvPr id="2" name="文本框 1"/>
          <p:cNvSpPr txBox="1"/>
          <p:nvPr/>
        </p:nvSpPr>
        <p:spPr>
          <a:xfrm>
            <a:off x="1063625" y="419735"/>
            <a:ext cx="3126105" cy="645160"/>
          </a:xfrm>
          <a:prstGeom prst="rect">
            <a:avLst/>
          </a:prstGeom>
          <a:noFill/>
        </p:spPr>
        <p:txBody>
          <a:bodyPr wrap="square" rtlCol="0">
            <a:spAutoFit/>
          </a:bodyPr>
          <a:lstStyle/>
          <a:p>
            <a:r>
              <a:rPr lang="zh-CN" altLang="en-US" sz="3600" b="1"/>
              <a:t>写作背景</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93495" y="584200"/>
            <a:ext cx="6927215" cy="5688965"/>
          </a:xfrm>
          <a:prstGeom prst="rect">
            <a:avLst/>
          </a:prstGeom>
          <a:noFill/>
        </p:spPr>
        <p:txBody>
          <a:bodyPr wrap="square" rtlCol="0">
            <a:spAutoFit/>
          </a:bodyPr>
          <a:lstStyle/>
          <a:p>
            <a:pPr fontAlgn="auto">
              <a:lnSpc>
                <a:spcPct val="130000"/>
              </a:lnSpc>
            </a:pPr>
            <a:r>
              <a:rPr lang="en-US" sz="2800"/>
              <a:t>	</a:t>
            </a:r>
            <a:r>
              <a:rPr sz="2800"/>
              <a:t>屈原(公元前340或339年—公元前278年)，战国时期楚国诗人、政治家。出生于楚国丹阳(今湖北宜昌)。名平，字原。屈原是中国历史上第一位伟大的爱国诗人，中国浪漫主义文学的奠基人，“楚辞”的创立者和代表作者，开辟了“香草美人”的传统，被誉为“中华诗祖”“辞赋之祖”。屈原的出现，标志着中国诗歌进入了一个由集体歌唱到个人独创的新时代。屈原的主要作品有《离骚》《九歌》《九章》《天问》等。</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31290" y="1282700"/>
            <a:ext cx="6479540" cy="4009390"/>
          </a:xfrm>
          <a:prstGeom prst="rect">
            <a:avLst/>
          </a:prstGeom>
          <a:noFill/>
        </p:spPr>
        <p:txBody>
          <a:bodyPr wrap="square" rtlCol="0">
            <a:spAutoFit/>
          </a:bodyPr>
          <a:lstStyle/>
          <a:p>
            <a:pPr fontAlgn="auto">
              <a:lnSpc>
                <a:spcPct val="130000"/>
              </a:lnSpc>
            </a:pPr>
            <a:r>
              <a:rPr lang="en-US" sz="2800"/>
              <a:t>	</a:t>
            </a:r>
            <a:r>
              <a:rPr sz="2800"/>
              <a:t>本文节选自《屈原》的第五幕的第二场，是全剧的高潮。该剧是一篇悲壮、慷慨、激昂的抒情独白。屈原召唤着风暴雷电等雄伟的自然力量，他与风暴雷电已完全融为一体！借此表达了对黑暗的愤激和对光明的礼赞和向往。借指斥神龟偶像来抨击昏庸腐朽的当权者。</a:t>
            </a:r>
          </a:p>
        </p:txBody>
      </p:sp>
      <p:sp>
        <p:nvSpPr>
          <p:cNvPr id="2" name="文本框 1"/>
          <p:cNvSpPr txBox="1"/>
          <p:nvPr/>
        </p:nvSpPr>
        <p:spPr>
          <a:xfrm>
            <a:off x="1106805" y="421005"/>
            <a:ext cx="3126105" cy="645160"/>
          </a:xfrm>
          <a:prstGeom prst="rect">
            <a:avLst/>
          </a:prstGeom>
          <a:noFill/>
        </p:spPr>
        <p:txBody>
          <a:bodyPr wrap="square" rtlCol="0">
            <a:spAutoFit/>
          </a:bodyPr>
          <a:lstStyle/>
          <a:p>
            <a:r>
              <a:rPr lang="zh-CN" altLang="en-US" sz="3600" b="1"/>
              <a:t>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03300" y="431800"/>
            <a:ext cx="3243580" cy="1014730"/>
          </a:xfrm>
          <a:prstGeom prst="rect">
            <a:avLst/>
          </a:prstGeom>
          <a:noFill/>
          <a:ln>
            <a:noFill/>
          </a:ln>
        </p:spPr>
        <p:txBody>
          <a:bodyPr wrap="none" rtlCol="0" anchor="t">
            <a:spAutoFit/>
          </a:bodyPr>
          <a:lstStyle/>
          <a:p>
            <a:pPr algn="ctr"/>
            <a:r>
              <a:rPr lang="zh-CN" altLang="en-US" sz="6000" b="1">
                <a:solidFill>
                  <a:schemeClr val="accent1"/>
                </a:solidFill>
                <a:effectLst>
                  <a:outerShdw blurRad="38100" dist="25400" dir="5400000" algn="ctr" rotWithShape="0">
                    <a:srgbClr val="6E747A">
                      <a:alpha val="43000"/>
                    </a:srgbClr>
                  </a:outerShdw>
                </a:effectLst>
              </a:rPr>
              <a:t>基础过关</a:t>
            </a:r>
          </a:p>
        </p:txBody>
      </p:sp>
      <p:sp>
        <p:nvSpPr>
          <p:cNvPr id="7" name="文本框 6"/>
          <p:cNvSpPr txBox="1"/>
          <p:nvPr/>
        </p:nvSpPr>
        <p:spPr>
          <a:xfrm>
            <a:off x="1588770" y="1446530"/>
            <a:ext cx="5966460" cy="1770380"/>
          </a:xfrm>
          <a:prstGeom prst="rect">
            <a:avLst/>
          </a:prstGeom>
          <a:noFill/>
        </p:spPr>
        <p:txBody>
          <a:bodyPr wrap="square" rtlCol="0">
            <a:spAutoFit/>
          </a:bodyPr>
          <a:lstStyle/>
          <a:p>
            <a:pPr fontAlgn="auto">
              <a:lnSpc>
                <a:spcPct val="130000"/>
              </a:lnSpc>
            </a:pPr>
            <a:r>
              <a:rPr sz="2800"/>
              <a:t>1.写一写，背一背。</a:t>
            </a:r>
          </a:p>
          <a:p>
            <a:pPr fontAlgn="auto">
              <a:lnSpc>
                <a:spcPct val="130000"/>
              </a:lnSpc>
            </a:pPr>
            <a:r>
              <a:rPr sz="2800"/>
              <a:t>路漫漫其修远兮，吾将上下而求索。</a:t>
            </a:r>
          </a:p>
          <a:p>
            <a:pPr algn="r" fontAlgn="auto">
              <a:lnSpc>
                <a:spcPct val="130000"/>
              </a:lnSpc>
            </a:pPr>
            <a:r>
              <a:rPr sz="2800"/>
              <a:t>(屈原《离骚》) </a:t>
            </a:r>
          </a:p>
        </p:txBody>
      </p:sp>
      <p:pic>
        <p:nvPicPr>
          <p:cNvPr id="2" name="图片 1"/>
          <p:cNvPicPr>
            <a:picLocks noChangeAspect="1"/>
          </p:cNvPicPr>
          <p:nvPr/>
        </p:nvPicPr>
        <p:blipFill>
          <a:blip r:embed="rId3"/>
          <a:stretch>
            <a:fillRect/>
          </a:stretch>
        </p:blipFill>
        <p:spPr>
          <a:xfrm>
            <a:off x="2068195" y="3445510"/>
            <a:ext cx="4659630" cy="149161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17040" y="988060"/>
            <a:ext cx="5710555" cy="3421380"/>
          </a:xfrm>
          <a:prstGeom prst="rect">
            <a:avLst/>
          </a:prstGeom>
        </p:spPr>
      </p:pic>
      <p:sp>
        <p:nvSpPr>
          <p:cNvPr id="4" name="矩形 3"/>
          <p:cNvSpPr/>
          <p:nvPr/>
        </p:nvSpPr>
        <p:spPr>
          <a:xfrm>
            <a:off x="3014345" y="1499870"/>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67755" y="1499870"/>
            <a:ext cx="95821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14345" y="1964055"/>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91555" y="1964055"/>
            <a:ext cx="103441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14345" y="2465070"/>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67755" y="2465070"/>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12745" y="2944495"/>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167755" y="2944495"/>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14345" y="3444875"/>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091555" y="3444875"/>
            <a:ext cx="54483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V="1">
            <a:off x="2912745" y="3876040"/>
            <a:ext cx="969010" cy="391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167755" y="3876040"/>
            <a:ext cx="675640" cy="391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3"/>
                                        </p:tgtEl>
                                        <p:attrNameLst>
                                          <p:attrName>ppt_x</p:attrName>
                                        </p:attrNameLst>
                                      </p:cBhvr>
                                      <p:tavLst>
                                        <p:tav tm="0">
                                          <p:val>
                                            <p:strVal val="ppt_x"/>
                                          </p:val>
                                        </p:tav>
                                        <p:tav tm="100000">
                                          <p:val>
                                            <p:strVal val="ppt_x"/>
                                          </p:val>
                                        </p:tav>
                                      </p:tavLst>
                                    </p:anim>
                                    <p:anim calcmode="lin" valueType="num">
                                      <p:cBhvr additive="base">
                                        <p:cTn id="25" dur="500"/>
                                        <p:tgtEl>
                                          <p:spTgt spid="13"/>
                                        </p:tgtEl>
                                        <p:attrNameLst>
                                          <p:attrName>ppt_y</p:attrName>
                                        </p:attrNameLst>
                                      </p:cBhvr>
                                      <p:tavLst>
                                        <p:tav tm="0">
                                          <p:val>
                                            <p:strVal val="ppt_y"/>
                                          </p:val>
                                        </p:tav>
                                        <p:tav tm="100000">
                                          <p:val>
                                            <p:strVal val="1+ppt_h/2"/>
                                          </p:val>
                                        </p:tav>
                                      </p:tavLst>
                                    </p:anim>
                                    <p:set>
                                      <p:cBhvr>
                                        <p:cTn id="26" dur="1" fill="hold">
                                          <p:stCondLst>
                                            <p:cond delay="499"/>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4"/>
                                        </p:tgtEl>
                                        <p:attrNameLst>
                                          <p:attrName>ppt_x</p:attrName>
                                        </p:attrNameLst>
                                      </p:cBhvr>
                                      <p:tavLst>
                                        <p:tav tm="0">
                                          <p:val>
                                            <p:strVal val="ppt_x"/>
                                          </p:val>
                                        </p:tav>
                                        <p:tav tm="100000">
                                          <p:val>
                                            <p:strVal val="ppt_x"/>
                                          </p:val>
                                        </p:tav>
                                      </p:tavLst>
                                    </p:anim>
                                    <p:anim calcmode="lin" valueType="num">
                                      <p:cBhvr additive="base">
                                        <p:cTn id="31" dur="500"/>
                                        <p:tgtEl>
                                          <p:spTgt spid="14"/>
                                        </p:tgtEl>
                                        <p:attrNameLst>
                                          <p:attrName>ppt_y</p:attrName>
                                        </p:attrNameLst>
                                      </p:cBhvr>
                                      <p:tavLst>
                                        <p:tav tm="0">
                                          <p:val>
                                            <p:strVal val="ppt_y"/>
                                          </p:val>
                                        </p:tav>
                                        <p:tav tm="100000">
                                          <p:val>
                                            <p:strVal val="1+ppt_h/2"/>
                                          </p:val>
                                        </p:tav>
                                      </p:tavLst>
                                    </p:anim>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5"/>
                                        </p:tgtEl>
                                        <p:attrNameLst>
                                          <p:attrName>ppt_x</p:attrName>
                                        </p:attrNameLst>
                                      </p:cBhvr>
                                      <p:tavLst>
                                        <p:tav tm="0">
                                          <p:val>
                                            <p:strVal val="ppt_x"/>
                                          </p:val>
                                        </p:tav>
                                        <p:tav tm="100000">
                                          <p:val>
                                            <p:strVal val="ppt_x"/>
                                          </p:val>
                                        </p:tav>
                                      </p:tavLst>
                                    </p:anim>
                                    <p:anim calcmode="lin" valueType="num">
                                      <p:cBhvr additive="base">
                                        <p:cTn id="37" dur="500"/>
                                        <p:tgtEl>
                                          <p:spTgt spid="15"/>
                                        </p:tgtEl>
                                        <p:attrNameLst>
                                          <p:attrName>ppt_y</p:attrName>
                                        </p:attrNameLst>
                                      </p:cBhvr>
                                      <p:tavLst>
                                        <p:tav tm="0">
                                          <p:val>
                                            <p:strVal val="ppt_y"/>
                                          </p:val>
                                        </p:tav>
                                        <p:tav tm="100000">
                                          <p:val>
                                            <p:strVal val="1+ppt_h/2"/>
                                          </p:val>
                                        </p:tav>
                                      </p:tavLst>
                                    </p:anim>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0" nodeType="clickEffect">
                                  <p:stCondLst>
                                    <p:cond delay="0"/>
                                  </p:stCondLst>
                                  <p:childTnLst>
                                    <p:anim calcmode="lin" valueType="num">
                                      <p:cBhvr additive="base">
                                        <p:cTn id="42" dur="500"/>
                                        <p:tgtEl>
                                          <p:spTgt spid="16"/>
                                        </p:tgtEl>
                                        <p:attrNameLst>
                                          <p:attrName>ppt_x</p:attrName>
                                        </p:attrNameLst>
                                      </p:cBhvr>
                                      <p:tavLst>
                                        <p:tav tm="0">
                                          <p:val>
                                            <p:strVal val="ppt_x"/>
                                          </p:val>
                                        </p:tav>
                                        <p:tav tm="100000">
                                          <p:val>
                                            <p:strVal val="ppt_x"/>
                                          </p:val>
                                        </p:tav>
                                      </p:tavLst>
                                    </p:anim>
                                    <p:anim calcmode="lin" valueType="num">
                                      <p:cBhvr additive="base">
                                        <p:cTn id="43" dur="500"/>
                                        <p:tgtEl>
                                          <p:spTgt spid="16"/>
                                        </p:tgtEl>
                                        <p:attrNameLst>
                                          <p:attrName>ppt_y</p:attrName>
                                        </p:attrNameLst>
                                      </p:cBhvr>
                                      <p:tavLst>
                                        <p:tav tm="0">
                                          <p:val>
                                            <p:strVal val="ppt_y"/>
                                          </p:val>
                                        </p:tav>
                                        <p:tav tm="100000">
                                          <p:val>
                                            <p:strVal val="1+ppt_h/2"/>
                                          </p:val>
                                        </p:tav>
                                      </p:tavLst>
                                    </p:anim>
                                    <p:set>
                                      <p:cBhvr>
                                        <p:cTn id="44" dur="1" fill="hold">
                                          <p:stCondLst>
                                            <p:cond delay="499"/>
                                          </p:stCondLst>
                                        </p:cTn>
                                        <p:tgtEl>
                                          <p:spTgt spid="1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ppt_x"/>
                                          </p:val>
                                        </p:tav>
                                      </p:tavLst>
                                    </p:anim>
                                    <p:anim calcmode="lin" valueType="num">
                                      <p:cBhvr additive="base">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grpId="0" nodeType="clickEffect">
                                  <p:stCondLst>
                                    <p:cond delay="0"/>
                                  </p:stCondLst>
                                  <p:childTnLst>
                                    <p:anim calcmode="lin" valueType="num">
                                      <p:cBhvr additive="base">
                                        <p:cTn id="54" dur="500"/>
                                        <p:tgtEl>
                                          <p:spTgt spid="18"/>
                                        </p:tgtEl>
                                        <p:attrNameLst>
                                          <p:attrName>ppt_x</p:attrName>
                                        </p:attrNameLst>
                                      </p:cBhvr>
                                      <p:tavLst>
                                        <p:tav tm="0">
                                          <p:val>
                                            <p:strVal val="ppt_x"/>
                                          </p:val>
                                        </p:tav>
                                        <p:tav tm="100000">
                                          <p:val>
                                            <p:strVal val="ppt_x"/>
                                          </p:val>
                                        </p:tav>
                                      </p:tavLst>
                                    </p:anim>
                                    <p:anim calcmode="lin" valueType="num">
                                      <p:cBhvr additive="base">
                                        <p:cTn id="55" dur="500"/>
                                        <p:tgtEl>
                                          <p:spTgt spid="18"/>
                                        </p:tgtEl>
                                        <p:attrNameLst>
                                          <p:attrName>ppt_y</p:attrName>
                                        </p:attrNameLst>
                                      </p:cBhvr>
                                      <p:tavLst>
                                        <p:tav tm="0">
                                          <p:val>
                                            <p:strVal val="ppt_y"/>
                                          </p:val>
                                        </p:tav>
                                        <p:tav tm="100000">
                                          <p:val>
                                            <p:strVal val="1+ppt_h/2"/>
                                          </p:val>
                                        </p:tav>
                                      </p:tavLst>
                                    </p:anim>
                                    <p:set>
                                      <p:cBhvr>
                                        <p:cTn id="56" dur="1" fill="hold">
                                          <p:stCondLst>
                                            <p:cond delay="499"/>
                                          </p:stCondLst>
                                        </p:cTn>
                                        <p:tgtEl>
                                          <p:spTgt spid="1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grpId="0" nodeType="clickEffect">
                                  <p:stCondLst>
                                    <p:cond delay="0"/>
                                  </p:stCondLst>
                                  <p:childTnLst>
                                    <p:anim calcmode="lin" valueType="num">
                                      <p:cBhvr additive="base">
                                        <p:cTn id="60" dur="500"/>
                                        <p:tgtEl>
                                          <p:spTgt spid="19"/>
                                        </p:tgtEl>
                                        <p:attrNameLst>
                                          <p:attrName>ppt_x</p:attrName>
                                        </p:attrNameLst>
                                      </p:cBhvr>
                                      <p:tavLst>
                                        <p:tav tm="0">
                                          <p:val>
                                            <p:strVal val="ppt_x"/>
                                          </p:val>
                                        </p:tav>
                                        <p:tav tm="100000">
                                          <p:val>
                                            <p:strVal val="ppt_x"/>
                                          </p:val>
                                        </p:tav>
                                      </p:tavLst>
                                    </p:anim>
                                    <p:anim calcmode="lin" valueType="num">
                                      <p:cBhvr additive="base">
                                        <p:cTn id="61" dur="500"/>
                                        <p:tgtEl>
                                          <p:spTgt spid="19"/>
                                        </p:tgtEl>
                                        <p:attrNameLst>
                                          <p:attrName>ppt_y</p:attrName>
                                        </p:attrNameLst>
                                      </p:cBhvr>
                                      <p:tavLst>
                                        <p:tav tm="0">
                                          <p:val>
                                            <p:strVal val="ppt_y"/>
                                          </p:val>
                                        </p:tav>
                                        <p:tav tm="100000">
                                          <p:val>
                                            <p:strVal val="1+ppt_h/2"/>
                                          </p:val>
                                        </p:tav>
                                      </p:tavLst>
                                    </p:anim>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grpId="0" nodeType="clickEffect">
                                  <p:stCondLst>
                                    <p:cond delay="0"/>
                                  </p:stCondLst>
                                  <p:childTnLst>
                                    <p:anim calcmode="lin" valueType="num">
                                      <p:cBhvr additive="base">
                                        <p:cTn id="66" dur="500"/>
                                        <p:tgtEl>
                                          <p:spTgt spid="20"/>
                                        </p:tgtEl>
                                        <p:attrNameLst>
                                          <p:attrName>ppt_x</p:attrName>
                                        </p:attrNameLst>
                                      </p:cBhvr>
                                      <p:tavLst>
                                        <p:tav tm="0">
                                          <p:val>
                                            <p:strVal val="ppt_x"/>
                                          </p:val>
                                        </p:tav>
                                        <p:tav tm="100000">
                                          <p:val>
                                            <p:strVal val="ppt_x"/>
                                          </p:val>
                                        </p:tav>
                                      </p:tavLst>
                                    </p:anim>
                                    <p:anim calcmode="lin" valueType="num">
                                      <p:cBhvr additive="base">
                                        <p:cTn id="67" dur="500"/>
                                        <p:tgtEl>
                                          <p:spTgt spid="20"/>
                                        </p:tgtEl>
                                        <p:attrNameLst>
                                          <p:attrName>ppt_y</p:attrName>
                                        </p:attrNameLst>
                                      </p:cBhvr>
                                      <p:tavLst>
                                        <p:tav tm="0">
                                          <p:val>
                                            <p:strVal val="ppt_y"/>
                                          </p:val>
                                        </p:tav>
                                        <p:tav tm="100000">
                                          <p:val>
                                            <p:strVal val="1+ppt_h/2"/>
                                          </p:val>
                                        </p:tav>
                                      </p:tavLst>
                                    </p:anim>
                                    <p:set>
                                      <p:cBhvr>
                                        <p:cTn id="68" dur="1" fill="hold">
                                          <p:stCondLst>
                                            <p:cond delay="499"/>
                                          </p:stCondLst>
                                        </p:cTn>
                                        <p:tgtEl>
                                          <p:spTgt spid="2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21"/>
                                        </p:tgtEl>
                                        <p:attrNameLst>
                                          <p:attrName>ppt_x</p:attrName>
                                        </p:attrNameLst>
                                      </p:cBhvr>
                                      <p:tavLst>
                                        <p:tav tm="0">
                                          <p:val>
                                            <p:strVal val="ppt_x"/>
                                          </p:val>
                                        </p:tav>
                                        <p:tav tm="100000">
                                          <p:val>
                                            <p:strVal val="ppt_x"/>
                                          </p:val>
                                        </p:tav>
                                      </p:tavLst>
                                    </p:anim>
                                    <p:anim calcmode="lin" valueType="num">
                                      <p:cBhvr additive="base">
                                        <p:cTn id="73" dur="500"/>
                                        <p:tgtEl>
                                          <p:spTgt spid="21"/>
                                        </p:tgtEl>
                                        <p:attrNameLst>
                                          <p:attrName>ppt_y</p:attrName>
                                        </p:attrNameLst>
                                      </p:cBhvr>
                                      <p:tavLst>
                                        <p:tav tm="0">
                                          <p:val>
                                            <p:strVal val="ppt_y"/>
                                          </p:val>
                                        </p:tav>
                                        <p:tav tm="100000">
                                          <p:val>
                                            <p:strVal val="1+ppt_h/2"/>
                                          </p:val>
                                        </p:tav>
                                      </p:tavLst>
                                    </p:anim>
                                    <p:set>
                                      <p:cBhvr>
                                        <p:cTn id="74"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245870" y="107950"/>
            <a:ext cx="7109460" cy="6808470"/>
          </a:xfrm>
          <a:prstGeom prst="rect">
            <a:avLst/>
          </a:prstGeom>
          <a:noFill/>
        </p:spPr>
        <p:txBody>
          <a:bodyPr wrap="square" rtlCol="0">
            <a:spAutoFit/>
          </a:bodyPr>
          <a:lstStyle/>
          <a:p>
            <a:pPr fontAlgn="auto">
              <a:lnSpc>
                <a:spcPct val="130000"/>
              </a:lnSpc>
            </a:pPr>
            <a:r>
              <a:rPr lang="zh-CN" altLang="en-US" sz="2800"/>
              <a:t>3.根据解释写出对应的词语。</a:t>
            </a:r>
          </a:p>
          <a:p>
            <a:pPr fontAlgn="auto">
              <a:lnSpc>
                <a:spcPct val="130000"/>
              </a:lnSpc>
            </a:pPr>
            <a:r>
              <a:rPr lang="zh-CN" altLang="en-US" sz="2800"/>
              <a:t>（</a:t>
            </a:r>
            <a:r>
              <a:rPr lang="en-US" altLang="zh-CN" sz="2800"/>
              <a:t>1</a:t>
            </a:r>
            <a:r>
              <a:rPr lang="zh-CN" altLang="en-US" sz="2800"/>
              <a:t>）狡诈，狡黠。（            ）</a:t>
            </a:r>
          </a:p>
          <a:p>
            <a:pPr fontAlgn="auto">
              <a:lnSpc>
                <a:spcPct val="130000"/>
              </a:lnSpc>
            </a:pPr>
            <a:r>
              <a:rPr lang="zh-CN" altLang="en-US" sz="2800"/>
              <a:t>（</a:t>
            </a:r>
            <a:r>
              <a:rPr lang="en-US" altLang="zh-CN" sz="2800"/>
              <a:t>2</a:t>
            </a:r>
            <a:r>
              <a:rPr lang="zh-CN" altLang="en-US" sz="2800"/>
              <a:t>）(刀、剑等)锋利，锐利。也形容言词尖锐明快，目光锐利。</a:t>
            </a:r>
            <a:r>
              <a:rPr lang="zh-CN" altLang="en-US" sz="2800">
                <a:sym typeface="+mn-ea"/>
              </a:rPr>
              <a:t>（            ）</a:t>
            </a:r>
            <a:endParaRPr lang="zh-CN" altLang="en-US" sz="2800"/>
          </a:p>
          <a:p>
            <a:pPr fontAlgn="auto">
              <a:lnSpc>
                <a:spcPct val="130000"/>
              </a:lnSpc>
            </a:pPr>
            <a:r>
              <a:rPr lang="zh-CN" altLang="en-US" sz="2800"/>
              <a:t>（</a:t>
            </a:r>
            <a:r>
              <a:rPr lang="en-US" altLang="zh-CN" sz="2800"/>
              <a:t>3</a:t>
            </a:r>
            <a:r>
              <a:rPr lang="zh-CN" altLang="en-US" sz="2800"/>
              <a:t>）眼睛斜着看，表示傲视或厌恶。</a:t>
            </a:r>
          </a:p>
          <a:p>
            <a:pPr fontAlgn="auto">
              <a:lnSpc>
                <a:spcPct val="130000"/>
              </a:lnSpc>
            </a:pPr>
            <a:r>
              <a:rPr lang="zh-CN" altLang="en-US" sz="2800">
                <a:sym typeface="+mn-ea"/>
              </a:rPr>
              <a:t>（            ）</a:t>
            </a:r>
            <a:endParaRPr lang="zh-CN" altLang="en-US" sz="2800"/>
          </a:p>
          <a:p>
            <a:pPr fontAlgn="auto">
              <a:lnSpc>
                <a:spcPct val="130000"/>
              </a:lnSpc>
            </a:pPr>
            <a:r>
              <a:rPr lang="zh-CN" altLang="en-US" sz="2800"/>
              <a:t>（</a:t>
            </a:r>
            <a:r>
              <a:rPr lang="en-US" altLang="zh-CN" sz="2800"/>
              <a:t>4</a:t>
            </a:r>
            <a:r>
              <a:rPr lang="zh-CN" altLang="en-US" sz="2800"/>
              <a:t>）用浮夸的言行迎合众人，以博取众人的好感或拥护。</a:t>
            </a:r>
            <a:r>
              <a:rPr lang="zh-CN" altLang="en-US" sz="2800">
                <a:sym typeface="+mn-ea"/>
              </a:rPr>
              <a:t>（                ）</a:t>
            </a:r>
            <a:endParaRPr lang="zh-CN" altLang="en-US" sz="2800"/>
          </a:p>
          <a:p>
            <a:pPr fontAlgn="auto">
              <a:lnSpc>
                <a:spcPct val="130000"/>
              </a:lnSpc>
            </a:pPr>
            <a:r>
              <a:rPr lang="zh-CN" altLang="en-US" sz="2800"/>
              <a:t>（</a:t>
            </a:r>
            <a:r>
              <a:rPr lang="en-US" altLang="zh-CN" sz="2800"/>
              <a:t>5</a:t>
            </a:r>
            <a:r>
              <a:rPr lang="zh-CN" altLang="en-US" sz="2800"/>
              <a:t>）鞭打。比喻抨击。</a:t>
            </a:r>
            <a:r>
              <a:rPr lang="zh-CN" altLang="en-US" sz="2800">
                <a:sym typeface="+mn-ea"/>
              </a:rPr>
              <a:t>（            ）</a:t>
            </a:r>
            <a:endParaRPr lang="zh-CN" altLang="en-US" sz="2800"/>
          </a:p>
          <a:p>
            <a:pPr fontAlgn="auto">
              <a:lnSpc>
                <a:spcPct val="130000"/>
              </a:lnSpc>
            </a:pPr>
            <a:r>
              <a:rPr lang="zh-CN" altLang="en-US" sz="2800"/>
              <a:t>（</a:t>
            </a:r>
            <a:r>
              <a:rPr lang="en-US" altLang="zh-CN" sz="2800"/>
              <a:t>6</a:t>
            </a:r>
            <a:r>
              <a:rPr lang="zh-CN" altLang="en-US" sz="2800"/>
              <a:t>）古代的一种跪拜礼。</a:t>
            </a:r>
            <a:r>
              <a:rPr lang="zh-CN" altLang="en-US" sz="2800">
                <a:sym typeface="+mn-ea"/>
              </a:rPr>
              <a:t>（            ）</a:t>
            </a:r>
            <a:endParaRPr lang="zh-CN" altLang="en-US" sz="2800"/>
          </a:p>
          <a:p>
            <a:pPr fontAlgn="auto">
              <a:lnSpc>
                <a:spcPct val="130000"/>
              </a:lnSpc>
            </a:pPr>
            <a:r>
              <a:rPr lang="zh-CN" altLang="en-US" sz="2800"/>
              <a:t>（</a:t>
            </a:r>
            <a:r>
              <a:rPr lang="en-US" altLang="zh-CN" sz="2800"/>
              <a:t>7</a:t>
            </a:r>
            <a:r>
              <a:rPr lang="zh-CN" altLang="en-US" sz="2800"/>
              <a:t>）比喻说话、写文章不简洁或做事不干脆。</a:t>
            </a:r>
            <a:r>
              <a:rPr lang="zh-CN" altLang="en-US" sz="2800">
                <a:sym typeface="+mn-ea"/>
              </a:rPr>
              <a:t>（                ）</a:t>
            </a:r>
            <a:endParaRPr lang="zh-CN" altLang="en-US" sz="2800"/>
          </a:p>
        </p:txBody>
      </p:sp>
      <p:sp>
        <p:nvSpPr>
          <p:cNvPr id="14" name="文本框 13"/>
          <p:cNvSpPr txBox="1"/>
          <p:nvPr/>
        </p:nvSpPr>
        <p:spPr>
          <a:xfrm>
            <a:off x="4832350" y="777875"/>
            <a:ext cx="1149350" cy="460375"/>
          </a:xfrm>
          <a:prstGeom prst="rect">
            <a:avLst/>
          </a:prstGeom>
          <a:noFill/>
        </p:spPr>
        <p:txBody>
          <a:bodyPr wrap="square" rtlCol="0">
            <a:spAutoFit/>
          </a:bodyPr>
          <a:lstStyle/>
          <a:p>
            <a:r>
              <a:rPr lang="zh-CN" altLang="en-US" sz="2400" b="1">
                <a:solidFill>
                  <a:srgbClr val="FF0000"/>
                </a:solidFill>
              </a:rPr>
              <a:t>诡谲</a:t>
            </a:r>
          </a:p>
        </p:txBody>
      </p:sp>
      <p:sp>
        <p:nvSpPr>
          <p:cNvPr id="2" name="文本框 1"/>
          <p:cNvSpPr txBox="1"/>
          <p:nvPr/>
        </p:nvSpPr>
        <p:spPr>
          <a:xfrm>
            <a:off x="4995545" y="1869440"/>
            <a:ext cx="822325" cy="460375"/>
          </a:xfrm>
          <a:prstGeom prst="rect">
            <a:avLst/>
          </a:prstGeom>
          <a:noFill/>
        </p:spPr>
        <p:txBody>
          <a:bodyPr wrap="square" rtlCol="0">
            <a:spAutoFit/>
          </a:bodyPr>
          <a:lstStyle/>
          <a:p>
            <a:r>
              <a:rPr lang="zh-CN" altLang="en-US" sz="2400" b="1">
                <a:solidFill>
                  <a:srgbClr val="FF0000"/>
                </a:solidFill>
              </a:rPr>
              <a:t>犀利</a:t>
            </a:r>
          </a:p>
        </p:txBody>
      </p:sp>
      <p:sp>
        <p:nvSpPr>
          <p:cNvPr id="3" name="文本框 2"/>
          <p:cNvSpPr txBox="1"/>
          <p:nvPr/>
        </p:nvSpPr>
        <p:spPr>
          <a:xfrm>
            <a:off x="1796415" y="3027045"/>
            <a:ext cx="920750" cy="460375"/>
          </a:xfrm>
          <a:prstGeom prst="rect">
            <a:avLst/>
          </a:prstGeom>
          <a:noFill/>
        </p:spPr>
        <p:txBody>
          <a:bodyPr wrap="square" rtlCol="0">
            <a:spAutoFit/>
          </a:bodyPr>
          <a:lstStyle/>
          <a:p>
            <a:r>
              <a:rPr lang="zh-CN" altLang="en-US" sz="2400" b="1">
                <a:solidFill>
                  <a:srgbClr val="FF0000"/>
                </a:solidFill>
                <a:sym typeface="+mn-ea"/>
              </a:rPr>
              <a:t>睥睨</a:t>
            </a:r>
          </a:p>
        </p:txBody>
      </p:sp>
      <p:sp>
        <p:nvSpPr>
          <p:cNvPr id="4" name="文本框 3"/>
          <p:cNvSpPr txBox="1"/>
          <p:nvPr/>
        </p:nvSpPr>
        <p:spPr>
          <a:xfrm>
            <a:off x="4104640" y="4119245"/>
            <a:ext cx="1626235" cy="460375"/>
          </a:xfrm>
          <a:prstGeom prst="rect">
            <a:avLst/>
          </a:prstGeom>
          <a:noFill/>
        </p:spPr>
        <p:txBody>
          <a:bodyPr wrap="square" rtlCol="0">
            <a:spAutoFit/>
          </a:bodyPr>
          <a:lstStyle/>
          <a:p>
            <a:r>
              <a:rPr lang="zh-CN" altLang="en-US" sz="2400" b="1">
                <a:solidFill>
                  <a:srgbClr val="FF0000"/>
                </a:solidFill>
              </a:rPr>
              <a:t>哗众取宠</a:t>
            </a:r>
          </a:p>
        </p:txBody>
      </p:sp>
      <p:sp>
        <p:nvSpPr>
          <p:cNvPr id="5" name="文本框 4"/>
          <p:cNvSpPr txBox="1"/>
          <p:nvPr/>
        </p:nvSpPr>
        <p:spPr>
          <a:xfrm>
            <a:off x="5541010" y="4655185"/>
            <a:ext cx="810895" cy="460375"/>
          </a:xfrm>
          <a:prstGeom prst="rect">
            <a:avLst/>
          </a:prstGeom>
          <a:noFill/>
        </p:spPr>
        <p:txBody>
          <a:bodyPr wrap="square" rtlCol="0">
            <a:spAutoFit/>
          </a:bodyPr>
          <a:lstStyle/>
          <a:p>
            <a:r>
              <a:rPr lang="zh-CN" altLang="en-US" sz="2400" b="1">
                <a:solidFill>
                  <a:srgbClr val="FF0000"/>
                </a:solidFill>
              </a:rPr>
              <a:t>鞭挞</a:t>
            </a:r>
          </a:p>
        </p:txBody>
      </p:sp>
      <p:sp>
        <p:nvSpPr>
          <p:cNvPr id="6" name="文本框 5"/>
          <p:cNvSpPr txBox="1"/>
          <p:nvPr/>
        </p:nvSpPr>
        <p:spPr>
          <a:xfrm>
            <a:off x="5904865" y="5207635"/>
            <a:ext cx="810895" cy="460375"/>
          </a:xfrm>
          <a:prstGeom prst="rect">
            <a:avLst/>
          </a:prstGeom>
          <a:noFill/>
        </p:spPr>
        <p:txBody>
          <a:bodyPr wrap="square" rtlCol="0">
            <a:spAutoFit/>
          </a:bodyPr>
          <a:lstStyle/>
          <a:p>
            <a:r>
              <a:rPr lang="zh-CN" altLang="en-US" sz="2400" b="1">
                <a:solidFill>
                  <a:srgbClr val="FF0000"/>
                </a:solidFill>
              </a:rPr>
              <a:t>稽首</a:t>
            </a:r>
          </a:p>
        </p:txBody>
      </p:sp>
      <p:sp>
        <p:nvSpPr>
          <p:cNvPr id="8" name="文本框 7"/>
          <p:cNvSpPr txBox="1"/>
          <p:nvPr/>
        </p:nvSpPr>
        <p:spPr>
          <a:xfrm>
            <a:off x="2280920" y="6336665"/>
            <a:ext cx="1480185" cy="460375"/>
          </a:xfrm>
          <a:prstGeom prst="rect">
            <a:avLst/>
          </a:prstGeom>
          <a:noFill/>
        </p:spPr>
        <p:txBody>
          <a:bodyPr wrap="square" rtlCol="0">
            <a:spAutoFit/>
          </a:bodyPr>
          <a:lstStyle/>
          <a:p>
            <a:r>
              <a:rPr lang="zh-CN" altLang="en-US" sz="2400" b="1">
                <a:solidFill>
                  <a:srgbClr val="FF0000"/>
                </a:solidFill>
              </a:rPr>
              <a:t>拖泥带水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 grpId="0"/>
      <p:bldP spid="3" grpId="0"/>
      <p:bldP spid="4" grpId="0"/>
      <p:bldP spid="5" grpId="0"/>
      <p:bldP spid="6" grpId="0"/>
      <p:bldP spid="8"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1589</Words>
  <Application>WPS 演示</Application>
  <PresentationFormat>全屏显示(4:3)</PresentationFormat>
  <Paragraphs>119</Paragraphs>
  <Slides>39</Slides>
  <Notes>39</Notes>
  <HiddenSlides>0</HiddenSlides>
  <MMClips>0</MMClips>
  <ScaleCrop>false</ScaleCrop>
  <HeadingPairs>
    <vt:vector size="4" baseType="variant">
      <vt:variant>
        <vt:lpstr>主题</vt:lpstr>
      </vt:variant>
      <vt:variant>
        <vt:i4>2</vt:i4>
      </vt:variant>
      <vt:variant>
        <vt:lpstr>幻灯片标题</vt:lpstr>
      </vt:variant>
      <vt:variant>
        <vt:i4>39</vt:i4>
      </vt:variant>
    </vt:vector>
  </HeadingPairs>
  <TitlesOfParts>
    <vt:vector size="41" baseType="lpstr">
      <vt:lpstr>自定义设计方案</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2019-01-17T11:55:43Z</dcterms:created>
  <dcterms:modified xsi:type="dcterms:W3CDTF">2019-01-23T06:32:57Z</dcterms:modified>
</cp:coreProperties>
</file>