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5" r:id="rId11"/>
    <p:sldId id="267" r:id="rId12"/>
    <p:sldId id="268" r:id="rId13"/>
    <p:sldId id="269" r:id="rId14"/>
    <p:sldId id="270" r:id="rId15"/>
    <p:sldId id="274" r:id="rId16"/>
    <p:sldId id="275" r:id="rId17"/>
    <p:sldId id="276" r:id="rId18"/>
    <p:sldId id="277" r:id="rId19"/>
    <p:sldId id="271" r:id="rId20"/>
    <p:sldId id="272" r:id="rId21"/>
    <p:sldId id="278" r:id="rId22"/>
    <p:sldId id="279" r:id="rId23"/>
    <p:sldId id="273" r:id="rId24"/>
    <p:sldId id="284" r:id="rId25"/>
    <p:sldId id="280" r:id="rId26"/>
    <p:sldId id="281" r:id="rId27"/>
    <p:sldId id="285" r:id="rId28"/>
    <p:sldId id="286" r:id="rId29"/>
    <p:sldId id="282" r:id="rId30"/>
    <p:sldId id="283"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95"/>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94.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sz="8800"/>
              <a:t>红星照耀中国</a:t>
            </a:r>
            <a:endParaRPr lang="zh-CN" altLang="zh-CN" sz="8800"/>
          </a:p>
        </p:txBody>
      </p:sp>
      <p:sp>
        <p:nvSpPr>
          <p:cNvPr id="3" name="副标题 2"/>
          <p:cNvSpPr>
            <a:spLocks noGrp="1"/>
          </p:cNvSpPr>
          <p:nvPr>
            <p:ph type="subTitle" idx="1"/>
            <p:custDataLst>
              <p:tags r:id="rId2"/>
            </p:custDataLst>
          </p:nvPr>
        </p:nvSpPr>
        <p:spPr/>
        <p:txBody>
          <a:bodyPr/>
          <a:p>
            <a:endParaRPr lang="zh-CN" altLang="en-US" b="1"/>
          </a:p>
          <a:p>
            <a:r>
              <a:rPr lang="zh-CN" altLang="en-US" sz="3200" b="1"/>
              <a:t>分章练习</a:t>
            </a:r>
            <a:endParaRPr lang="zh-CN" altLang="en-US" sz="3200" b="1"/>
          </a:p>
        </p:txBody>
      </p:sp>
      <p:sp>
        <p:nvSpPr>
          <p:cNvPr id="4" name="文本框 3"/>
          <p:cNvSpPr txBox="1"/>
          <p:nvPr/>
        </p:nvSpPr>
        <p:spPr>
          <a:xfrm>
            <a:off x="1532890" y="5108575"/>
            <a:ext cx="9131935" cy="768350"/>
          </a:xfrm>
          <a:prstGeom prst="rect">
            <a:avLst/>
          </a:prstGeom>
          <a:noFill/>
        </p:spPr>
        <p:txBody>
          <a:bodyPr wrap="square" rtlCol="0">
            <a:spAutoFit/>
          </a:bodyPr>
          <a:p>
            <a:pPr algn="ctr"/>
            <a:r>
              <a:rPr lang="zh-CN" altLang="en-US" sz="4400" b="1">
                <a:latin typeface="宋体" panose="02010600030101010101" pitchFamily="2" charset="-122"/>
                <a:ea typeface="宋体" panose="02010600030101010101" pitchFamily="2" charset="-122"/>
                <a:cs typeface="宋体" panose="02010600030101010101" pitchFamily="2" charset="-122"/>
              </a:rPr>
              <a:t>平遥县实验中学</a:t>
            </a:r>
            <a:r>
              <a:rPr lang="en-US" altLang="zh-CN" sz="4400" b="1">
                <a:latin typeface="宋体" panose="02010600030101010101" pitchFamily="2" charset="-122"/>
                <a:ea typeface="宋体" panose="02010600030101010101" pitchFamily="2" charset="-122"/>
                <a:cs typeface="宋体" panose="02010600030101010101" pitchFamily="2" charset="-122"/>
              </a:rPr>
              <a:t>  </a:t>
            </a:r>
            <a:r>
              <a:rPr lang="zh-CN" altLang="en-US" sz="4400" b="1">
                <a:latin typeface="宋体" panose="02010600030101010101" pitchFamily="2" charset="-122"/>
                <a:ea typeface="宋体" panose="02010600030101010101" pitchFamily="2" charset="-122"/>
                <a:cs typeface="宋体" panose="02010600030101010101" pitchFamily="2" charset="-122"/>
              </a:rPr>
              <a:t>孔庆伟</a:t>
            </a:r>
            <a:endParaRPr lang="zh-CN" altLang="en-US" sz="4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
          </p:nvPr>
        </p:nvSpPr>
        <p:spPr>
          <a:xfrm>
            <a:off x="260350" y="305435"/>
            <a:ext cx="11763375" cy="6551930"/>
          </a:xfrm>
        </p:spPr>
        <p:txBody>
          <a:bodyPr>
            <a:normAutofit/>
          </a:bodyPr>
          <a:p>
            <a:pPr algn="ctr"/>
            <a:r>
              <a:rPr lang="zh-CN" altLang="en-US" sz="3200"/>
              <a:t>《红星照耀中国》第四篇练习题</a:t>
            </a:r>
            <a:endParaRPr lang="zh-CN" altLang="en-US" sz="3200"/>
          </a:p>
          <a:p>
            <a:r>
              <a:rPr lang="zh-CN" altLang="en-US"/>
              <a:t>一、填空题：</a:t>
            </a:r>
            <a:endParaRPr lang="zh-CN" altLang="en-US"/>
          </a:p>
          <a:p>
            <a:r>
              <a:rPr lang="zh-CN" altLang="en-US"/>
              <a:t>1、毛泽东于一八九三年生于湖南省湘潭县韶山冲，父亲叫______________,母亲在娘家叫_____________。毛泽东八岁开始在本地小学堂读书，到了他十三岁的时候，他发现了一个同父亲辩论的有效的方法，那就是：____________________________________________。</a:t>
            </a:r>
            <a:endParaRPr lang="zh-CN" altLang="en-US"/>
          </a:p>
          <a:p>
            <a:r>
              <a:rPr lang="zh-CN" altLang="en-US"/>
              <a:t>2、毛泽东_________终于离开了小学堂，开始整天在地里帮长工干活，这期间，他读了一本书，叫______________,激起了他想要恢复学业的愿望。</a:t>
            </a:r>
            <a:endParaRPr lang="zh-CN" altLang="en-US"/>
          </a:p>
          <a:p>
            <a:r>
              <a:rPr lang="zh-CN" altLang="en-US"/>
              <a:t>3、毛泽东十六岁时到了_________县的一所新式学堂。后来在一个高小教员的介绍你下，来到长沙，进了一所专为湘乡人办的中学，在那里呆了半年。</a:t>
            </a:r>
            <a:endParaRPr lang="zh-CN" altLang="en-US"/>
          </a:p>
          <a:p>
            <a:r>
              <a:rPr lang="zh-CN" altLang="en-US"/>
              <a:t>4、在长沙，毛泽东第一次看的报纸是_____________，它是_______________主编的。毛泽东第一次发表正见的方式是___________________________________________。后来他参加了____________领导的革命军，他一共当了_______年兵，后来进了一所公立高级商业学校，，但在那里只住了一个月，因为_____________________,使他很讨厌。</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363220" y="388620"/>
            <a:ext cx="11466195" cy="6081395"/>
          </a:xfrm>
        </p:spPr>
        <p:txBody>
          <a:bodyPr>
            <a:normAutofit fontScale="65000"/>
          </a:bodyPr>
          <a:p>
            <a:pPr algn="l"/>
            <a:r>
              <a:rPr lang="zh-CN" altLang="en-US">
                <a:sym typeface="+mn-ea"/>
              </a:rPr>
              <a:t>5、毛泽东后来进了省立第一中学，他读了__________________以后，得出结论，还不如自学更好，所以在那里带了六个月就退学了。订了一个自修计划，每天到___________________去看书。后来他进了湖南省立第一师范读书，在这里给他印象最深的教员是______________，他和几位朋友成立的一个组织是________________。在这个时候，他的思想是____________、_______________________、_______________等思想的大杂烩。</a:t>
            </a:r>
            <a:endParaRPr lang="zh-CN" altLang="en-US"/>
          </a:p>
          <a:p>
            <a:pPr algn="l"/>
            <a:r>
              <a:rPr lang="zh-CN" altLang="en-US">
                <a:sym typeface="+mn-ea"/>
              </a:rPr>
              <a:t>6、一九一八年夏天，毛泽东来到北京，__________把他介绍给北大图书馆主任___________,让毛泽东做了____________；在这里，他遇见并爱上了_____________,思想上赞同_______________。</a:t>
            </a:r>
            <a:endParaRPr lang="zh-CN" altLang="en-US"/>
          </a:p>
          <a:p>
            <a:pPr algn="l"/>
            <a:r>
              <a:rPr lang="zh-CN" altLang="en-US">
                <a:sym typeface="+mn-ea"/>
              </a:rPr>
              <a:t>7、一九一九年初，毛泽东回到长沙。五四运动以后，他是《_________________》的主笔，还帮助创办了__________。</a:t>
            </a:r>
            <a:endParaRPr lang="zh-CN" altLang="en-US"/>
          </a:p>
          <a:p>
            <a:pPr algn="l"/>
            <a:r>
              <a:rPr lang="zh-CN" altLang="en-US">
                <a:sym typeface="+mn-ea"/>
              </a:rPr>
              <a:t>8、一九一九年，毛泽东第二次前往上海，见到了_____________。他第二次在北京期间，读了三本书：_______________、______________、_________________，从此，他对马克思主义的信仰就没有动摇过。</a:t>
            </a:r>
            <a:endParaRPr lang="zh-CN" altLang="en-US"/>
          </a:p>
          <a:p>
            <a:pPr algn="l"/>
            <a:r>
              <a:rPr lang="zh-CN" altLang="en-US">
                <a:sym typeface="+mn-ea"/>
              </a:rPr>
              <a:t>9、一九二一年五月，毛泽东到___________参加共产党成立大会，在这个大会的组织上，起领导作用的是_____________和_______________。</a:t>
            </a:r>
            <a:endParaRPr lang="zh-CN" altLang="en-US"/>
          </a:p>
          <a:p>
            <a:pPr algn="l"/>
            <a:r>
              <a:rPr lang="zh-CN" altLang="en-US">
                <a:sym typeface="+mn-ea"/>
              </a:rPr>
              <a:t>10、毛泽东认为，客观地说，_________是个蠢货，___________是个冒失鬼，________是个不自觉的叛徒。</a:t>
            </a:r>
            <a:endParaRPr lang="zh-CN" altLang="en-US"/>
          </a:p>
          <a:p>
            <a:pPr algn="l"/>
            <a:r>
              <a:rPr lang="zh-CN" altLang="en-US">
                <a:sym typeface="+mn-ea"/>
              </a:rPr>
              <a:t>11、一九二七年十一月，第一个苏维埃在湖南边界的_______成立，第一个苏维埃政府的主席是_____________。</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07645" y="288290"/>
            <a:ext cx="11781155" cy="6427470"/>
          </a:xfrm>
        </p:spPr>
        <p:txBody>
          <a:bodyPr>
            <a:normAutofit lnSpcReduction="20000"/>
          </a:bodyPr>
          <a:p>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1、毛顺生；文七妹；用他自己的方法，引经据典地来驳他。</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2、十三岁；盛世危言。</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3、湘乡；</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4、《民力报》；于右任；写了一篇文章贴在学堂的墙上。黎元洪；半；大多数课程都用英语讲授。</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5、御批通鉴辑览；湖南省立图书馆；杨昌济；新民学会；自由主义、民主改良主义、空想社会主义.</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6、杨昌济；李大钊；图书馆助理员；杨开慧；无政府主义；</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7、《湘江评论》;文化书社。</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8、陈独秀；共产党宣言、阶级斗争、社会主义史。</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9、上海；陈独秀；李大钊</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10、罗易；鲍罗廷；陈独秀。</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rPr>
              <a:t>11、茶陵；杜修经</a:t>
            </a:r>
            <a:endParaRPr lang="zh-CN" altLang="en-US" sz="25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60655" y="508635"/>
            <a:ext cx="11812905" cy="6066155"/>
          </a:xfrm>
        </p:spPr>
        <p:txBody>
          <a:bodyPr>
            <a:normAutofit/>
          </a:bodyPr>
          <a:p>
            <a:r>
              <a:rPr lang="zh-CN" altLang="en-US"/>
              <a:t>《红星照耀中国》第五篇练习题</a:t>
            </a:r>
            <a:endParaRPr lang="zh-CN" altLang="en-US"/>
          </a:p>
          <a:p>
            <a:pPr algn="l"/>
            <a:r>
              <a:rPr lang="zh-CN" altLang="en-US"/>
              <a:t>一、填空题：</a:t>
            </a:r>
            <a:endParaRPr lang="zh-CN" altLang="en-US"/>
          </a:p>
          <a:p>
            <a:pPr algn="l"/>
            <a:r>
              <a:rPr lang="zh-CN" altLang="en-US"/>
              <a:t>1、____________________是长征中关系最重大的一个事件。率领红军先锋部队的是指挥员________，他进入了黎族的境内，在黎族的总首领面前他他一起歃血为盟。这样，一军团的一个先锋师在_________率领下到达了大渡河，出其不意的猛扑河边的______________，俘获了__________手下的一个团长和他的渡船。</a:t>
            </a:r>
            <a:endParaRPr lang="zh-CN" altLang="en-US"/>
          </a:p>
          <a:p>
            <a:pPr algn="l"/>
            <a:r>
              <a:rPr lang="zh-CN" altLang="en-US"/>
              <a:t>2、安顺场和泸定桥的英雄由于英勇过人得到了___________，这是中国红军的最高勋章。</a:t>
            </a:r>
            <a:endParaRPr lang="zh-CN" altLang="en-US"/>
          </a:p>
          <a:p>
            <a:pPr algn="l"/>
            <a:r>
              <a:rPr lang="zh-CN" altLang="en-US"/>
              <a:t>3、安然渡过了大渡河以后，红军进入了相对来说是自由天地的_________，他们爬上了一万六千英尺高的____________，更难的是爬荒凉的__________，最后在一九三五年七月二十日，进入了四川西北的富饶的_______________同四方面军和松潘苏区会合。</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664210" y="257810"/>
            <a:ext cx="11088370" cy="5907405"/>
          </a:xfrm>
        </p:spPr>
        <p:txBody>
          <a:bodyPr>
            <a:normAutofit/>
          </a:bodyPr>
          <a:p>
            <a:endParaRPr lang="zh-CN" altLang="en-US"/>
          </a:p>
          <a:p>
            <a:endParaRPr lang="zh-CN" altLang="en-US"/>
          </a:p>
          <a:p>
            <a:endParaRPr lang="zh-CN" altLang="en-US"/>
          </a:p>
          <a:p>
            <a:pPr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1、强渡大渡河；刘伯承；林彪；安顺场小镇；刘文辉。</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2、金星奖章。</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3、川西；大雪山；炮铜岗；毛尔盖地区。</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08280" y="257175"/>
            <a:ext cx="11701780" cy="6458585"/>
          </a:xfrm>
        </p:spPr>
        <p:txBody>
          <a:bodyPr>
            <a:normAutofit fontScale="45000"/>
          </a:bodyPr>
          <a:p>
            <a:r>
              <a:rPr lang="zh-CN" altLang="en-US" sz="8000"/>
              <a:t> 《红星照耀中国》第六篇练习题</a:t>
            </a:r>
            <a:endParaRPr lang="zh-CN" altLang="en-US" sz="8000"/>
          </a:p>
          <a:p>
            <a:pPr algn="l"/>
            <a:r>
              <a:rPr lang="zh-CN" altLang="en-US" sz="4265"/>
              <a:t>一、填空题：</a:t>
            </a:r>
            <a:endParaRPr lang="zh-CN" altLang="en-US" sz="4265"/>
          </a:p>
          <a:p>
            <a:pPr algn="l"/>
            <a:r>
              <a:rPr lang="zh-CN" altLang="en-US" sz="4265"/>
              <a:t>1、共产党人于一九二七年起逐步建立起反对南京的根据地，其中最大的一个地方是______________，开始是由______________指挥的，后来由_____________来领导。</a:t>
            </a:r>
            <a:endParaRPr lang="zh-CN" altLang="en-US" sz="4265"/>
          </a:p>
          <a:p>
            <a:pPr algn="l"/>
            <a:r>
              <a:rPr lang="zh-CN" altLang="en-US" sz="4265"/>
              <a:t>2、陕西红军的领导人是_____________,，他后来在东征途中牺牲了，为了纪念他，苏区把红色中国的一个县份即___________改为志丹县。</a:t>
            </a:r>
            <a:endParaRPr lang="zh-CN" altLang="en-US" sz="4265"/>
          </a:p>
          <a:p>
            <a:pPr algn="l"/>
            <a:r>
              <a:rPr lang="zh-CN" altLang="en-US" sz="4265"/>
              <a:t>3、________________是国际联盟赴南京政府担任顾问的著名卫生专家，他对陕西和甘肃灾情的报告最为翔实。</a:t>
            </a:r>
            <a:endParaRPr lang="zh-CN" altLang="en-US" sz="4265"/>
          </a:p>
          <a:p>
            <a:pPr algn="l"/>
            <a:r>
              <a:rPr lang="zh-CN" altLang="en-US" sz="4265"/>
              <a:t>4、中华全国苏维埃第一次代表大会一九三一年在《中华苏维埃共和国的基本法律》中详细地提出了中国共产党的“最高纲领”：_____________________________________。</a:t>
            </a:r>
            <a:endParaRPr lang="zh-CN" altLang="en-US" sz="4265"/>
          </a:p>
          <a:p>
            <a:pPr algn="l"/>
            <a:r>
              <a:rPr lang="zh-CN" altLang="en-US" sz="4265"/>
              <a:t>5、共产党可以自居有功的一些经济改革措施中，对农民最有重要意义的四项是：____________、________________、____________________、___________________。</a:t>
            </a:r>
            <a:endParaRPr lang="zh-CN" altLang="en-US" sz="4265"/>
          </a:p>
          <a:p>
            <a:pPr algn="l"/>
            <a:r>
              <a:rPr lang="zh-CN" altLang="en-US" sz="4265"/>
              <a:t>6、代议制政府结构是从最小的单位______________开始建立的，凡年满____________的，普遍都有选举权。每一乡苏维埃下设各种委员会，权力最大的委员会是______________，共青团下面的两个组织是___________和__________。</a:t>
            </a:r>
            <a:endParaRPr lang="zh-CN" altLang="en-US" sz="4265"/>
          </a:p>
          <a:p>
            <a:endParaRPr lang="zh-CN" altLang="en-US" sz="4265"/>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07645" y="115570"/>
            <a:ext cx="11796395" cy="6742430"/>
          </a:xfrm>
        </p:spPr>
        <p:txBody>
          <a:bodyPr>
            <a:normAutofit fontScale="75000"/>
          </a:bodyPr>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7、根据共产党的（大大简化了的）定义，凡是大部分收入来自出租给别人种的土地而自己不劳动的人都是地主。根据这个定义，______________和_____________与地主属于同类。</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8、苏维埃经济至少要完成的两个基本任务是：_______________________________；________________________________________。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9、西北苏区的经济的第三种方式是_________。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10、财政人民委员林祖涵（林伯渠）的任务是使红军入够敷出、收入两抵，苏区最大的收入是______________，另一个收入来源是______________。共产党自称发明了一种能防止舞弊的预算方法和收支方法，那就是_______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11、____________认为真正革命化的教学就是__________________。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12、“在穷人中间，他的名字带来了希望，可是在地主和老财中间，他成了惩奸除恶的天鞭”中的他是______________。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13、南方印的纸币上印着_“______________________”的印记，____________印的钞票上有“________________________________________________”的口号。</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14、“满面春风，身上穿着一套褪色的制服，红星帽的帽檐软垂，慈霭的眼上戴着一副眼镜，一只腿架已经断了，是用一根绳子系在耳朵上的。”这段文字描写的是____________。</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r>
              <a:rPr lang="zh-CN" altLang="en-US" b="1">
                <a:latin typeface="宋体" panose="02010600030101010101" pitchFamily="2" charset="-122"/>
                <a:ea typeface="宋体" panose="02010600030101010101" pitchFamily="2" charset="-122"/>
                <a:cs typeface="宋体" panose="02010600030101010101" pitchFamily="2" charset="-122"/>
                <a:sym typeface="+mn-ea"/>
              </a:rPr>
              <a:t>15、“人生五十始”是指_____________，他在五十岁时参加共产党，_______________是他在___________的学生，他指出________________在大规模教育中终究要放弃。</a:t>
            </a:r>
            <a:endParaRPr lang="zh-CN" altLang="en-US" b="1">
              <a:latin typeface="宋体" panose="02010600030101010101" pitchFamily="2" charset="-122"/>
              <a:ea typeface="宋体" panose="02010600030101010101" pitchFamily="2" charset="-122"/>
              <a:cs typeface="宋体" panose="02010600030101010101" pitchFamily="2" charset="-122"/>
            </a:endParaRPr>
          </a:p>
          <a:p>
            <a:pPr algn="l"/>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60655" y="115570"/>
            <a:ext cx="11891010" cy="6631305"/>
          </a:xfrm>
        </p:spPr>
        <p:txBody>
          <a:bodyPr>
            <a:normAutofit fontScale="65000"/>
          </a:bodyPr>
          <a:p>
            <a:pPr algn="l"/>
            <a:r>
              <a:rPr lang="zh-CN" altLang="en-US" b="1">
                <a:solidFill>
                  <a:srgbClr val="FF0000"/>
                </a:solidFill>
              </a:rPr>
              <a:t>答案：</a:t>
            </a:r>
            <a:endParaRPr lang="zh-CN" altLang="en-US" b="1">
              <a:solidFill>
                <a:srgbClr val="FF0000"/>
              </a:solidFill>
            </a:endParaRPr>
          </a:p>
          <a:p>
            <a:pPr algn="l"/>
            <a:r>
              <a:rPr lang="zh-CN" altLang="en-US" b="1">
                <a:solidFill>
                  <a:srgbClr val="FF0000"/>
                </a:solidFill>
              </a:rPr>
              <a:t>1、鄂豫皖苏区；徐海东；徐向前。</a:t>
            </a:r>
            <a:endParaRPr lang="zh-CN" altLang="en-US" b="1">
              <a:solidFill>
                <a:srgbClr val="FF0000"/>
              </a:solidFill>
            </a:endParaRPr>
          </a:p>
          <a:p>
            <a:pPr algn="l"/>
            <a:r>
              <a:rPr lang="zh-CN" altLang="en-US" b="1">
                <a:solidFill>
                  <a:srgbClr val="FF0000"/>
                </a:solidFill>
              </a:rPr>
              <a:t>2、刘志丹；保安。</a:t>
            </a:r>
            <a:endParaRPr lang="zh-CN" altLang="en-US" b="1">
              <a:solidFill>
                <a:srgbClr val="FF0000"/>
              </a:solidFill>
            </a:endParaRPr>
          </a:p>
          <a:p>
            <a:pPr algn="l"/>
            <a:r>
              <a:rPr lang="zh-CN" altLang="en-US" b="1">
                <a:solidFill>
                  <a:srgbClr val="FF0000"/>
                </a:solidFill>
              </a:rPr>
              <a:t>3、斯坦普尔博士。</a:t>
            </a:r>
            <a:endParaRPr lang="zh-CN" altLang="en-US" b="1">
              <a:solidFill>
                <a:srgbClr val="FF0000"/>
              </a:solidFill>
            </a:endParaRPr>
          </a:p>
          <a:p>
            <a:pPr algn="l"/>
            <a:r>
              <a:rPr lang="zh-CN" altLang="en-US" b="1">
                <a:solidFill>
                  <a:srgbClr val="FF0000"/>
                </a:solidFill>
              </a:rPr>
              <a:t>4、重新分配土地；取消高利贷；取消苛捐杂税；消灭特权阶级。</a:t>
            </a:r>
            <a:endParaRPr lang="zh-CN" altLang="en-US" b="1">
              <a:solidFill>
                <a:srgbClr val="FF0000"/>
              </a:solidFill>
            </a:endParaRPr>
          </a:p>
          <a:p>
            <a:pPr algn="l"/>
            <a:r>
              <a:rPr lang="zh-CN" altLang="en-US" b="1">
                <a:solidFill>
                  <a:srgbClr val="FF0000"/>
                </a:solidFill>
              </a:rPr>
              <a:t>5、中国共产党人的最终目的是按照马克思列宁主义理论建设一个真正的完全的社会主义国家。</a:t>
            </a:r>
            <a:endParaRPr lang="zh-CN" altLang="en-US" b="1">
              <a:solidFill>
                <a:srgbClr val="FF0000"/>
              </a:solidFill>
            </a:endParaRPr>
          </a:p>
          <a:p>
            <a:pPr algn="l"/>
            <a:r>
              <a:rPr lang="zh-CN" altLang="en-US" b="1">
                <a:solidFill>
                  <a:srgbClr val="FF0000"/>
                </a:solidFill>
              </a:rPr>
              <a:t>6、村苏维埃；十六；革命委员会；少年先锋队；儿童团。</a:t>
            </a:r>
            <a:endParaRPr lang="zh-CN" altLang="en-US" b="1">
              <a:solidFill>
                <a:srgbClr val="FF0000"/>
              </a:solidFill>
            </a:endParaRPr>
          </a:p>
          <a:p>
            <a:pPr algn="l"/>
            <a:r>
              <a:rPr lang="zh-CN" altLang="en-US" b="1">
                <a:solidFill>
                  <a:srgbClr val="FF0000"/>
                </a:solidFill>
              </a:rPr>
              <a:t>7、高利贷者；土豪。</a:t>
            </a:r>
            <a:endParaRPr lang="zh-CN" altLang="en-US" b="1">
              <a:solidFill>
                <a:srgbClr val="FF0000"/>
              </a:solidFill>
            </a:endParaRPr>
          </a:p>
          <a:p>
            <a:pPr algn="l"/>
            <a:r>
              <a:rPr lang="zh-CN" altLang="en-US" b="1">
                <a:solidFill>
                  <a:srgbClr val="FF0000"/>
                </a:solidFill>
              </a:rPr>
              <a:t>8、供养和装备红军；为贫苦农民济燃眉之急。</a:t>
            </a:r>
            <a:endParaRPr lang="zh-CN" altLang="en-US" b="1">
              <a:solidFill>
                <a:srgbClr val="FF0000"/>
              </a:solidFill>
            </a:endParaRPr>
          </a:p>
          <a:p>
            <a:pPr algn="l"/>
            <a:r>
              <a:rPr lang="zh-CN" altLang="en-US" b="1">
                <a:solidFill>
                  <a:srgbClr val="FF0000"/>
                </a:solidFill>
              </a:rPr>
              <a:t>9、合作社。</a:t>
            </a:r>
            <a:endParaRPr lang="zh-CN" altLang="en-US" b="1">
              <a:solidFill>
                <a:srgbClr val="FF0000"/>
              </a:solidFill>
            </a:endParaRPr>
          </a:p>
          <a:p>
            <a:pPr algn="l"/>
            <a:r>
              <a:rPr lang="zh-CN" altLang="en-US" b="1">
                <a:solidFill>
                  <a:srgbClr val="FF0000"/>
                </a:solidFill>
              </a:rPr>
              <a:t>10、没收；自愿捐款。依靠集体控制收支。</a:t>
            </a:r>
            <a:endParaRPr lang="zh-CN" altLang="en-US" b="1">
              <a:solidFill>
                <a:srgbClr val="FF0000"/>
              </a:solidFill>
            </a:endParaRPr>
          </a:p>
          <a:p>
            <a:pPr algn="l"/>
            <a:r>
              <a:rPr lang="zh-CN" altLang="en-US" b="1">
                <a:solidFill>
                  <a:srgbClr val="FF0000"/>
                </a:solidFill>
              </a:rPr>
              <a:t>11、徐特立；一边战斗一边学习。</a:t>
            </a:r>
            <a:endParaRPr lang="zh-CN" altLang="en-US" b="1">
              <a:solidFill>
                <a:srgbClr val="FF0000"/>
              </a:solidFill>
            </a:endParaRPr>
          </a:p>
          <a:p>
            <a:pPr algn="l"/>
            <a:r>
              <a:rPr lang="zh-CN" altLang="en-US" b="1">
                <a:solidFill>
                  <a:srgbClr val="FF0000"/>
                </a:solidFill>
              </a:rPr>
              <a:t>12、刘志丹。</a:t>
            </a:r>
            <a:endParaRPr lang="zh-CN" altLang="en-US" b="1">
              <a:solidFill>
                <a:srgbClr val="FF0000"/>
              </a:solidFill>
            </a:endParaRPr>
          </a:p>
          <a:p>
            <a:pPr algn="l"/>
            <a:r>
              <a:rPr lang="zh-CN" altLang="en-US" b="1">
                <a:solidFill>
                  <a:srgbClr val="FF0000"/>
                </a:solidFill>
              </a:rPr>
              <a:t>13、中华苏维埃共和国国家银行；陕西；停止内战，联合抗日！中国革命万岁。</a:t>
            </a:r>
            <a:endParaRPr lang="zh-CN" altLang="en-US" b="1">
              <a:solidFill>
                <a:srgbClr val="FF0000"/>
              </a:solidFill>
            </a:endParaRPr>
          </a:p>
          <a:p>
            <a:pPr algn="l"/>
            <a:r>
              <a:rPr lang="zh-CN" altLang="en-US" b="1">
                <a:solidFill>
                  <a:srgbClr val="FF0000"/>
                </a:solidFill>
              </a:rPr>
              <a:t>14、林祖涵。</a:t>
            </a:r>
            <a:endParaRPr lang="zh-CN" altLang="en-US" b="1">
              <a:solidFill>
                <a:srgbClr val="FF0000"/>
              </a:solidFill>
            </a:endParaRPr>
          </a:p>
          <a:p>
            <a:pPr algn="l"/>
            <a:r>
              <a:rPr lang="zh-CN" altLang="en-US" b="1">
                <a:solidFill>
                  <a:srgbClr val="FF0000"/>
                </a:solidFill>
              </a:rPr>
              <a:t>15、徐特立；毛泽东；长沙师范；繁复的汉字。</a:t>
            </a:r>
            <a:endParaRPr lang="zh-CN" altLang="en-US" b="1">
              <a:solidFill>
                <a:srgbClr val="FF0000"/>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633730" y="791845"/>
            <a:ext cx="11151235" cy="5074285"/>
          </a:xfrm>
        </p:spPr>
        <p:txBody>
          <a:bodyPr>
            <a:normAutofit/>
          </a:bodyPr>
          <a:p>
            <a:r>
              <a:rPr lang="zh-CN" altLang="en-US" sz="3600"/>
              <a:t>《红星照耀中国》第七篇练习题</a:t>
            </a:r>
            <a:endParaRPr lang="zh-CN" altLang="en-US" sz="3600"/>
          </a:p>
          <a:p>
            <a:pPr algn="l"/>
            <a:r>
              <a:rPr lang="zh-CN" altLang="en-US" sz="3600"/>
              <a:t>一、填空题：</a:t>
            </a:r>
            <a:endParaRPr lang="zh-CN" altLang="en-US" sz="3600"/>
          </a:p>
          <a:p>
            <a:pPr algn="l"/>
            <a:r>
              <a:rPr lang="zh-CN" altLang="en-US" sz="3600"/>
              <a:t>1、斯诺是和__________一起到保安以西的甘肃边境和前线去的。</a:t>
            </a:r>
            <a:endParaRPr lang="zh-CN" altLang="en-US" sz="3600"/>
          </a:p>
          <a:p>
            <a:pPr algn="l"/>
            <a:r>
              <a:rPr lang="zh-CN" altLang="en-US" sz="3600"/>
              <a:t>2、___________是陕西苏区的一个“工业中心”。</a:t>
            </a:r>
            <a:endParaRPr lang="zh-CN" altLang="en-US" sz="3600"/>
          </a:p>
          <a:p>
            <a:pPr algn="l"/>
            <a:r>
              <a:rPr lang="zh-CN" altLang="en-US" sz="3600"/>
              <a:t>3、经济人民委员会的负责人是___________.</a:t>
            </a:r>
            <a:endParaRPr lang="zh-CN" altLang="en-US" sz="36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198880" y="1562735"/>
            <a:ext cx="9799320" cy="3470275"/>
          </a:xfrm>
        </p:spPr>
        <p:txBody>
          <a:bodyPr>
            <a:noAutofit/>
          </a:bodyPr>
          <a:p>
            <a:pPr algn="l"/>
            <a:r>
              <a:rPr lang="zh-CN" altLang="en-US" sz="4800">
                <a:solidFill>
                  <a:srgbClr val="FF0000"/>
                </a:solidFill>
              </a:rPr>
              <a:t>答案：</a:t>
            </a:r>
            <a:endParaRPr lang="zh-CN" altLang="en-US" sz="4800">
              <a:solidFill>
                <a:srgbClr val="FF0000"/>
              </a:solidFill>
            </a:endParaRPr>
          </a:p>
          <a:p>
            <a:pPr algn="l"/>
            <a:r>
              <a:rPr lang="zh-CN" altLang="en-US" sz="4800">
                <a:solidFill>
                  <a:srgbClr val="FF0000"/>
                </a:solidFill>
              </a:rPr>
              <a:t>1、胡金魁。</a:t>
            </a:r>
            <a:endParaRPr lang="zh-CN" altLang="en-US" sz="4800">
              <a:solidFill>
                <a:srgbClr val="FF0000"/>
              </a:solidFill>
            </a:endParaRPr>
          </a:p>
          <a:p>
            <a:pPr algn="l"/>
            <a:r>
              <a:rPr lang="zh-CN" altLang="en-US" sz="4800">
                <a:solidFill>
                  <a:srgbClr val="FF0000"/>
                </a:solidFill>
              </a:rPr>
              <a:t>2、吴起镇。</a:t>
            </a:r>
            <a:endParaRPr lang="zh-CN" altLang="en-US" sz="4800">
              <a:solidFill>
                <a:srgbClr val="FF0000"/>
              </a:solidFill>
            </a:endParaRPr>
          </a:p>
          <a:p>
            <a:pPr algn="l"/>
            <a:r>
              <a:rPr lang="zh-CN" altLang="en-US" sz="4800">
                <a:solidFill>
                  <a:srgbClr val="FF0000"/>
                </a:solidFill>
              </a:rPr>
              <a:t>3、毛泽民。</a:t>
            </a:r>
            <a:endParaRPr lang="zh-CN" altLang="en-US" sz="4800">
              <a:solidFill>
                <a:srgbClr val="FF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464185" y="462915"/>
            <a:ext cx="11196320" cy="6139180"/>
          </a:xfrm>
        </p:spPr>
        <p:txBody>
          <a:bodyPr>
            <a:normAutofit fontScale="85000"/>
          </a:bodyPr>
          <a:p>
            <a:r>
              <a:rPr lang="zh-CN" altLang="en-US" b="1"/>
              <a:t>《红星照耀中国》前言、第一篇练习题</a:t>
            </a:r>
            <a:endParaRPr lang="zh-CN" altLang="en-US" b="1"/>
          </a:p>
          <a:p>
            <a:pPr algn="l"/>
            <a:r>
              <a:rPr lang="zh-CN" altLang="en-US"/>
              <a:t>一、填空题：</a:t>
            </a:r>
            <a:endParaRPr lang="zh-CN" altLang="en-US"/>
          </a:p>
          <a:p>
            <a:pPr algn="l"/>
            <a:r>
              <a:rPr lang="zh-CN" altLang="en-US"/>
              <a:t>1、本书作者是__________，他出生于_________，一九二八年，在中国大革命陷于低潮的时候，他来到了________。在中国期间，他编译了一部英文的现代中国短篇小说选____________，是首先把________著作介绍到西方的人之一。</a:t>
            </a:r>
            <a:endParaRPr lang="zh-CN" altLang="en-US"/>
          </a:p>
          <a:p>
            <a:pPr algn="l"/>
            <a:r>
              <a:rPr lang="zh-CN" altLang="en-US"/>
              <a:t>2、一九三六年，是中国国内局势大转变的关键性的一年，斯诺带了当时无法理解的关于革命与战争的无数问题，从________出发，经过_______，进入__________，他首先到了当时苏区的临时首都_________，和____________进行长时间的对话，然后到达________，最后折回_________，然后顺利到了___________。</a:t>
            </a:r>
            <a:endParaRPr lang="zh-CN" altLang="en-US"/>
          </a:p>
          <a:p>
            <a:pPr algn="l"/>
            <a:r>
              <a:rPr lang="zh-CN" altLang="en-US"/>
              <a:t>3、一九三七年十月，《红星照耀中国》第一次出版，这时候斯诺正在上海这个被帝国主义包围的孤岛，当时上海租界当局对中日战争宣告中立，要公开出版发行这本书是不可能的，在继续进行新闻封锁的国民党统治区，是更不必说了，但是得到斯诺本人的同意，漂泊在上海租界的一群抗日救亡人士，以____________的名义，以____________这个书名，作为掩护，在上海出版。</a:t>
            </a:r>
            <a:endParaRPr lang="zh-CN" altLang="en-US"/>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349250" y="304800"/>
            <a:ext cx="11529695" cy="6552565"/>
          </a:xfrm>
        </p:spPr>
        <p:txBody>
          <a:bodyPr>
            <a:normAutofit/>
          </a:bodyPr>
          <a:p>
            <a:r>
              <a:rPr lang="zh-CN" altLang="en-US"/>
              <a:t>《红星照耀中国》第八篇练习题</a:t>
            </a:r>
            <a:endParaRPr lang="zh-CN" altLang="en-US"/>
          </a:p>
          <a:p>
            <a:pPr algn="l"/>
            <a:r>
              <a:rPr lang="zh-CN" altLang="en-US" b="1"/>
              <a:t>一、填空题。</a:t>
            </a:r>
            <a:endParaRPr lang="zh-CN" altLang="en-US" b="1"/>
          </a:p>
          <a:p>
            <a:pPr algn="l"/>
            <a:r>
              <a:rPr lang="zh-CN" altLang="en-US" b="1"/>
              <a:t>1、_______是斯诺与毛泽东通话时的翻译，他已经写了两本关于辩证法的书。</a:t>
            </a:r>
            <a:endParaRPr lang="zh-CN" altLang="en-US" b="1"/>
          </a:p>
          <a:p>
            <a:pPr algn="l"/>
            <a:r>
              <a:rPr lang="zh-CN" altLang="en-US" b="1"/>
              <a:t>2、红军不叫__________，而称自己为战士。</a:t>
            </a:r>
            <a:endParaRPr lang="zh-CN" altLang="en-US" b="1"/>
          </a:p>
          <a:p>
            <a:pPr algn="l"/>
            <a:r>
              <a:rPr lang="zh-CN" altLang="en-US" b="1"/>
              <a:t>3、斯诺来到了一方面军所在地______________，它的司令员是___________，政治部主任是能说俄语的______________。</a:t>
            </a:r>
            <a:endParaRPr lang="zh-CN" altLang="en-US" b="1"/>
          </a:p>
          <a:p>
            <a:pPr algn="l"/>
            <a:r>
              <a:rPr lang="zh-CN" altLang="en-US" b="1"/>
              <a:t>4、彭德怀认为：“在帝国主义的势力范围之间，有很多空隙，可以迅速发展___________。</a:t>
            </a:r>
            <a:endParaRPr lang="zh-CN" altLang="en-US" b="1"/>
          </a:p>
          <a:p>
            <a:pPr algn="l"/>
            <a:r>
              <a:rPr lang="zh-CN" altLang="en-US" b="1"/>
              <a:t>5、彭德怀把一些孩子组织起来，作为红军正规部队，叫做____________.</a:t>
            </a:r>
            <a:endParaRPr lang="zh-CN" altLang="en-US" b="1"/>
          </a:p>
          <a:p>
            <a:pPr algn="l"/>
            <a:r>
              <a:rPr lang="zh-CN" altLang="en-US" b="1"/>
              <a:t>6、红军社会和文化生活的中心是__________，它们全都悬挂了________和_________像，它的另一个特点是室中有专为研究军事战术而设的一角，有土制模型。</a:t>
            </a:r>
            <a:endParaRPr lang="zh-CN" altLang="en-US" b="1"/>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198880" y="634365"/>
            <a:ext cx="9799320" cy="4398645"/>
          </a:xfrm>
        </p:spPr>
        <p:txBody>
          <a:bodyPr>
            <a:normAutofit fontScale="50000"/>
          </a:bodyPr>
          <a:p>
            <a:r>
              <a:rPr lang="zh-CN" altLang="en-US" sz="7335">
                <a:solidFill>
                  <a:srgbClr val="FF0000"/>
                </a:solidFill>
              </a:rPr>
              <a:t>答案：</a:t>
            </a:r>
            <a:endParaRPr lang="zh-CN" altLang="en-US" sz="7335">
              <a:solidFill>
                <a:srgbClr val="FF0000"/>
              </a:solidFill>
            </a:endParaRPr>
          </a:p>
          <a:p>
            <a:pPr algn="l"/>
            <a:r>
              <a:rPr lang="zh-CN" altLang="en-US" sz="5145">
                <a:solidFill>
                  <a:srgbClr val="FF0000"/>
                </a:solidFill>
              </a:rPr>
              <a:t>1、吴亮平。</a:t>
            </a:r>
            <a:endParaRPr lang="zh-CN" altLang="en-US" sz="5145">
              <a:solidFill>
                <a:srgbClr val="FF0000"/>
              </a:solidFill>
            </a:endParaRPr>
          </a:p>
          <a:p>
            <a:pPr algn="l"/>
            <a:r>
              <a:rPr lang="zh-CN" altLang="en-US" sz="5145">
                <a:solidFill>
                  <a:srgbClr val="FF0000"/>
                </a:solidFill>
              </a:rPr>
              <a:t>2、兵。</a:t>
            </a:r>
            <a:endParaRPr lang="zh-CN" altLang="en-US" sz="5145">
              <a:solidFill>
                <a:srgbClr val="FF0000"/>
              </a:solidFill>
            </a:endParaRPr>
          </a:p>
          <a:p>
            <a:pPr algn="l"/>
            <a:r>
              <a:rPr lang="zh-CN" altLang="en-US" sz="5145">
                <a:solidFill>
                  <a:srgbClr val="FF0000"/>
                </a:solidFill>
              </a:rPr>
              <a:t>3、预旺堡；彭德怀；杨尚昆。</a:t>
            </a:r>
            <a:endParaRPr lang="zh-CN" altLang="en-US" sz="5145">
              <a:solidFill>
                <a:srgbClr val="FF0000"/>
              </a:solidFill>
            </a:endParaRPr>
          </a:p>
          <a:p>
            <a:pPr algn="l"/>
            <a:r>
              <a:rPr lang="zh-CN" altLang="en-US" sz="5145">
                <a:solidFill>
                  <a:srgbClr val="FF0000"/>
                </a:solidFill>
              </a:rPr>
              <a:t>4、游击战。</a:t>
            </a:r>
            <a:endParaRPr lang="zh-CN" altLang="en-US" sz="5145">
              <a:solidFill>
                <a:srgbClr val="FF0000"/>
              </a:solidFill>
            </a:endParaRPr>
          </a:p>
          <a:p>
            <a:pPr algn="l"/>
            <a:r>
              <a:rPr lang="zh-CN" altLang="en-US" sz="5145">
                <a:solidFill>
                  <a:srgbClr val="FF0000"/>
                </a:solidFill>
              </a:rPr>
              <a:t>5、少年先锋队。</a:t>
            </a:r>
            <a:endParaRPr lang="zh-CN" altLang="en-US" sz="5145">
              <a:solidFill>
                <a:srgbClr val="FF0000"/>
              </a:solidFill>
            </a:endParaRPr>
          </a:p>
          <a:p>
            <a:pPr algn="l"/>
            <a:r>
              <a:rPr lang="zh-CN" altLang="en-US" sz="5145">
                <a:solidFill>
                  <a:srgbClr val="FF0000"/>
                </a:solidFill>
              </a:rPr>
              <a:t>6、列宁室；马克思；列宁。</a:t>
            </a:r>
            <a:endParaRPr lang="zh-CN" altLang="en-US" sz="5145">
              <a:solidFill>
                <a:srgbClr val="FF0000"/>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538480" y="572135"/>
            <a:ext cx="11324590" cy="5875655"/>
          </a:xfrm>
        </p:spPr>
        <p:txBody>
          <a:bodyPr>
            <a:normAutofit/>
          </a:bodyPr>
          <a:p>
            <a:pPr algn="ctr"/>
            <a:r>
              <a:rPr lang="zh-CN" altLang="en-US" sz="4000"/>
              <a:t>《红星照耀中国》第九篇练习题</a:t>
            </a:r>
            <a:endParaRPr lang="zh-CN" altLang="en-US" sz="4000"/>
          </a:p>
          <a:p>
            <a:pPr algn="l"/>
            <a:r>
              <a:rPr lang="zh-CN" altLang="en-US" sz="4000"/>
              <a:t>一、填空题：</a:t>
            </a:r>
            <a:endParaRPr lang="zh-CN" altLang="en-US" sz="4000"/>
          </a:p>
          <a:p>
            <a:pPr algn="l"/>
            <a:r>
              <a:rPr lang="zh-CN" altLang="en-US" sz="4000"/>
              <a:t>1、__________是斯诺印象中他所遇到的共产党领袖中“阶级意识”最强的一个人，被称为____________。</a:t>
            </a:r>
            <a:endParaRPr lang="zh-CN" altLang="en-US" sz="4000"/>
          </a:p>
          <a:p>
            <a:pPr algn="l"/>
            <a:r>
              <a:rPr lang="zh-CN" altLang="en-US" sz="4000"/>
              <a:t>2、西北“四大马”中，最有钱有势的一个是________________。</a:t>
            </a:r>
            <a:endParaRPr lang="zh-CN" altLang="en-US" sz="40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198880" y="1294765"/>
            <a:ext cx="9799320" cy="3738245"/>
          </a:xfrm>
        </p:spPr>
        <p:txBody>
          <a:bodyPr>
            <a:normAutofit/>
          </a:bodyPr>
          <a:p>
            <a:pPr algn="l"/>
            <a:r>
              <a:rPr lang="zh-CN" altLang="en-US" sz="4000">
                <a:solidFill>
                  <a:srgbClr val="FF0000"/>
                </a:solidFill>
              </a:rPr>
              <a:t>答案：</a:t>
            </a:r>
            <a:endParaRPr lang="zh-CN" altLang="en-US" sz="4000">
              <a:solidFill>
                <a:srgbClr val="FF0000"/>
              </a:solidFill>
            </a:endParaRPr>
          </a:p>
          <a:p>
            <a:pPr algn="l"/>
            <a:r>
              <a:rPr lang="zh-CN" altLang="en-US" sz="4000">
                <a:solidFill>
                  <a:srgbClr val="FF0000"/>
                </a:solidFill>
              </a:rPr>
              <a:t>1、徐海东；红色窑工。</a:t>
            </a:r>
            <a:endParaRPr lang="zh-CN" altLang="en-US" sz="4000">
              <a:solidFill>
                <a:srgbClr val="FF0000"/>
              </a:solidFill>
            </a:endParaRPr>
          </a:p>
          <a:p>
            <a:pPr algn="l"/>
            <a:r>
              <a:rPr lang="zh-CN" altLang="en-US" sz="4000">
                <a:solidFill>
                  <a:srgbClr val="FF0000"/>
                </a:solidFill>
              </a:rPr>
              <a:t>2、马鸿逵。</a:t>
            </a:r>
            <a:endParaRPr lang="zh-CN" altLang="en-US" sz="4000">
              <a:solidFill>
                <a:srgbClr val="FF0000"/>
              </a:solidFill>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443230" y="634365"/>
            <a:ext cx="11341100" cy="5672455"/>
          </a:xfrm>
        </p:spPr>
        <p:txBody>
          <a:bodyPr>
            <a:normAutofit/>
          </a:bodyPr>
          <a:p>
            <a:r>
              <a:rPr lang="zh-CN" altLang="en-US" sz="4000"/>
              <a:t>《红星照耀中国》第十篇练习题</a:t>
            </a:r>
            <a:endParaRPr lang="zh-CN" altLang="en-US" sz="4000"/>
          </a:p>
          <a:p>
            <a:pPr algn="l"/>
            <a:endParaRPr lang="zh-CN" altLang="en-US" sz="4000"/>
          </a:p>
          <a:p>
            <a:pPr algn="l"/>
            <a:r>
              <a:rPr lang="zh-CN" altLang="en-US" sz="4000"/>
              <a:t>一、填空题：</a:t>
            </a:r>
            <a:endParaRPr lang="zh-CN" altLang="en-US" sz="4000"/>
          </a:p>
          <a:p>
            <a:pPr algn="l"/>
            <a:r>
              <a:rPr lang="zh-CN" altLang="en-US" sz="4000"/>
              <a:t>1、朱德的妻子____________认为朱德的基本特点就是______________。</a:t>
            </a:r>
            <a:endParaRPr lang="zh-CN" altLang="en-US" sz="4000"/>
          </a:p>
          <a:p>
            <a:pPr algn="l"/>
            <a:r>
              <a:rPr lang="zh-CN" altLang="en-US" sz="4000"/>
              <a:t>2、________是第二个会见红军领袖的外国人。</a:t>
            </a:r>
            <a:endParaRPr lang="zh-CN" altLang="en-US" sz="40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198880" y="1595120"/>
            <a:ext cx="9799320" cy="3437890"/>
          </a:xfrm>
        </p:spPr>
        <p:txBody>
          <a:bodyPr>
            <a:normAutofit/>
          </a:bodyPr>
          <a:p>
            <a:pPr algn="l"/>
            <a:r>
              <a:rPr lang="zh-CN" altLang="en-US" sz="4400">
                <a:solidFill>
                  <a:srgbClr val="FF0000"/>
                </a:solidFill>
              </a:rPr>
              <a:t>答案：</a:t>
            </a:r>
            <a:endParaRPr lang="zh-CN" altLang="en-US" sz="4400">
              <a:solidFill>
                <a:srgbClr val="FF0000"/>
              </a:solidFill>
            </a:endParaRPr>
          </a:p>
          <a:p>
            <a:pPr algn="l"/>
            <a:r>
              <a:rPr lang="zh-CN" altLang="en-US" sz="4400">
                <a:solidFill>
                  <a:srgbClr val="FF0000"/>
                </a:solidFill>
              </a:rPr>
              <a:t>1、康克清；天性极端温和。</a:t>
            </a:r>
            <a:endParaRPr lang="zh-CN" altLang="en-US" sz="4400">
              <a:solidFill>
                <a:srgbClr val="FF0000"/>
              </a:solidFill>
            </a:endParaRPr>
          </a:p>
          <a:p>
            <a:pPr algn="l"/>
            <a:r>
              <a:rPr lang="en-US" altLang="zh-CN" sz="4400">
                <a:solidFill>
                  <a:srgbClr val="FF0000"/>
                </a:solidFill>
              </a:rPr>
              <a:t>2</a:t>
            </a:r>
            <a:r>
              <a:rPr lang="zh-CN" altLang="en-US" sz="4400">
                <a:solidFill>
                  <a:srgbClr val="FF0000"/>
                </a:solidFill>
              </a:rPr>
              <a:t>、韦尔斯女士。</a:t>
            </a:r>
            <a:endParaRPr lang="zh-CN" altLang="en-US" sz="4400">
              <a:solidFill>
                <a:srgbClr val="FF0000"/>
              </a:solidFill>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71145" y="398780"/>
            <a:ext cx="11732895" cy="6301105"/>
          </a:xfrm>
        </p:spPr>
        <p:txBody>
          <a:bodyPr>
            <a:normAutofit fontScale="85000" lnSpcReduction="10000"/>
          </a:bodyPr>
          <a:p>
            <a:r>
              <a:rPr lang="zh-CN" altLang="en-US" b="1"/>
              <a:t>《红星照耀中国》第十一篇练习题</a:t>
            </a:r>
            <a:endParaRPr lang="zh-CN" altLang="en-US" b="1"/>
          </a:p>
          <a:p>
            <a:pPr algn="l"/>
            <a:r>
              <a:rPr lang="zh-CN" altLang="en-US" b="1"/>
              <a:t>一、填空题：</a:t>
            </a:r>
            <a:endParaRPr lang="zh-CN" altLang="en-US" b="1"/>
          </a:p>
          <a:p>
            <a:pPr algn="l"/>
            <a:r>
              <a:rPr lang="zh-CN" altLang="en-US" b="1"/>
              <a:t>1、在河连湾，斯诺遇到了一个被“红小鬼”称为“礼拜堂”的人，他的真名是___________，小鬼们这么叫他，是因为____________________。</a:t>
            </a:r>
            <a:endParaRPr lang="zh-CN" altLang="en-US" b="1"/>
          </a:p>
          <a:p>
            <a:pPr algn="l"/>
            <a:r>
              <a:rPr lang="zh-CN" altLang="en-US" b="1"/>
              <a:t>2、西北苏维埃主席是______________。</a:t>
            </a:r>
            <a:endParaRPr lang="zh-CN" altLang="en-US" b="1"/>
          </a:p>
          <a:p>
            <a:pPr algn="l"/>
            <a:r>
              <a:rPr lang="zh-CN" altLang="en-US" b="1"/>
              <a:t>3、在知识青年之间，___________是唯一的支配性的外来影响。在中国青年中间，_____________几乎收到崇拜，___________是最受爱戴的外国领导人。</a:t>
            </a:r>
            <a:endParaRPr lang="zh-CN" altLang="en-US" b="1"/>
          </a:p>
          <a:p>
            <a:pPr algn="l"/>
            <a:r>
              <a:rPr lang="zh-CN" altLang="en-US" b="1"/>
              <a:t>4、中华全国苏维埃第一次代表大会通过的宪法宣布，_______________________________是它的忠实盟友。</a:t>
            </a:r>
            <a:endParaRPr lang="zh-CN" altLang="en-US" b="1"/>
          </a:p>
          <a:p>
            <a:pPr algn="l"/>
            <a:r>
              <a:rPr lang="zh-CN" altLang="en-US" b="1"/>
              <a:t>5、共产国际的主席是_____________。</a:t>
            </a:r>
            <a:endParaRPr lang="zh-CN" altLang="en-US" b="1"/>
          </a:p>
          <a:p>
            <a:pPr algn="l"/>
            <a:r>
              <a:rPr lang="zh-CN" altLang="en-US" b="1"/>
              <a:t>6、到一九三三年唯一曾与中国红军在一起作过战的外国人____________才在苏区出现，在政治和军事上占据高位。</a:t>
            </a:r>
            <a:endParaRPr lang="zh-CN" altLang="en-US" b="1"/>
          </a:p>
          <a:p>
            <a:pPr algn="l"/>
            <a:r>
              <a:rPr lang="zh-CN" altLang="en-US" b="1"/>
              <a:t>7、两个德国将领，_______________是彻头彻尾的法西斯，_________是布尔什维克。</a:t>
            </a:r>
            <a:endParaRPr lang="zh-CN" altLang="en-US" b="1"/>
          </a:p>
          <a:p>
            <a:pPr algn="l"/>
            <a:r>
              <a:rPr lang="zh-CN" altLang="en-US" b="1"/>
              <a:t>8、中国驻共产国际的代表是______________,党中央委员会的那位美国留学的书记是_________。</a:t>
            </a:r>
            <a:endParaRPr lang="zh-CN" altLang="en-US" b="1"/>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86385" y="508635"/>
            <a:ext cx="11451590" cy="6050280"/>
          </a:xfrm>
        </p:spPr>
        <p:txBody>
          <a:bodyPr>
            <a:normAutofit fontScale="60000"/>
          </a:bodyPr>
          <a:p>
            <a:r>
              <a:rPr lang="zh-CN" altLang="en-US" sz="5145">
                <a:solidFill>
                  <a:srgbClr val="FF0000"/>
                </a:solidFill>
              </a:rPr>
              <a:t>答案：</a:t>
            </a:r>
            <a:endParaRPr lang="zh-CN" altLang="en-US" sz="5145">
              <a:solidFill>
                <a:srgbClr val="FF0000"/>
              </a:solidFill>
            </a:endParaRPr>
          </a:p>
          <a:p>
            <a:pPr algn="l"/>
            <a:r>
              <a:rPr lang="zh-CN" altLang="en-US" sz="4800">
                <a:solidFill>
                  <a:srgbClr val="FF0000"/>
                </a:solidFill>
              </a:rPr>
              <a:t>1、贾河忠；他是个基督教徒。</a:t>
            </a:r>
            <a:endParaRPr lang="zh-CN" altLang="en-US" sz="4800">
              <a:solidFill>
                <a:srgbClr val="FF0000"/>
              </a:solidFill>
            </a:endParaRPr>
          </a:p>
          <a:p>
            <a:pPr algn="l"/>
            <a:r>
              <a:rPr lang="zh-CN" altLang="en-US" sz="4800">
                <a:solidFill>
                  <a:srgbClr val="FF0000"/>
                </a:solidFill>
              </a:rPr>
              <a:t>2、博古。</a:t>
            </a:r>
            <a:endParaRPr lang="zh-CN" altLang="en-US" sz="4800">
              <a:solidFill>
                <a:srgbClr val="FF0000"/>
              </a:solidFill>
            </a:endParaRPr>
          </a:p>
          <a:p>
            <a:pPr algn="l"/>
            <a:r>
              <a:rPr lang="zh-CN" altLang="en-US" sz="4800">
                <a:solidFill>
                  <a:srgbClr val="FF0000"/>
                </a:solidFill>
              </a:rPr>
              <a:t>3、俄国；列宁；斯大林。</a:t>
            </a:r>
            <a:endParaRPr lang="zh-CN" altLang="en-US" sz="4800">
              <a:solidFill>
                <a:srgbClr val="FF0000"/>
              </a:solidFill>
            </a:endParaRPr>
          </a:p>
          <a:p>
            <a:pPr algn="l"/>
            <a:r>
              <a:rPr lang="zh-CN" altLang="en-US" sz="4800">
                <a:solidFill>
                  <a:srgbClr val="FF0000"/>
                </a:solidFill>
              </a:rPr>
              <a:t>4、无产阶级专政的国家苏联。</a:t>
            </a:r>
            <a:endParaRPr lang="zh-CN" altLang="en-US" sz="4800">
              <a:solidFill>
                <a:srgbClr val="FF0000"/>
              </a:solidFill>
            </a:endParaRPr>
          </a:p>
          <a:p>
            <a:pPr algn="l"/>
            <a:r>
              <a:rPr lang="zh-CN" altLang="en-US" sz="4800">
                <a:solidFill>
                  <a:srgbClr val="FF0000"/>
                </a:solidFill>
              </a:rPr>
              <a:t>5、季诺维也夫。</a:t>
            </a:r>
            <a:endParaRPr lang="zh-CN" altLang="en-US" sz="4800">
              <a:solidFill>
                <a:srgbClr val="FF0000"/>
              </a:solidFill>
            </a:endParaRPr>
          </a:p>
          <a:p>
            <a:pPr algn="l"/>
            <a:r>
              <a:rPr lang="zh-CN" altLang="en-US" sz="4800">
                <a:solidFill>
                  <a:srgbClr val="FF0000"/>
                </a:solidFill>
              </a:rPr>
              <a:t>6、李德。</a:t>
            </a:r>
            <a:endParaRPr lang="zh-CN" altLang="en-US" sz="4800">
              <a:solidFill>
                <a:srgbClr val="FF0000"/>
              </a:solidFill>
            </a:endParaRPr>
          </a:p>
          <a:p>
            <a:pPr algn="l"/>
            <a:r>
              <a:rPr lang="zh-CN" altLang="en-US" sz="4800">
                <a:solidFill>
                  <a:srgbClr val="FF0000"/>
                </a:solidFill>
              </a:rPr>
              <a:t>7、冯.西克特；李德。</a:t>
            </a:r>
            <a:endParaRPr lang="zh-CN" altLang="en-US" sz="4800">
              <a:solidFill>
                <a:srgbClr val="FF0000"/>
              </a:solidFill>
            </a:endParaRPr>
          </a:p>
          <a:p>
            <a:pPr algn="l"/>
            <a:r>
              <a:rPr lang="zh-CN" altLang="en-US" sz="4800">
                <a:solidFill>
                  <a:srgbClr val="FF0000"/>
                </a:solidFill>
              </a:rPr>
              <a:t>8、王明；洛甫。</a:t>
            </a:r>
            <a:endParaRPr lang="zh-CN" altLang="en-US" sz="4800">
              <a:solidFill>
                <a:srgbClr val="FF0000"/>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255270" y="194310"/>
            <a:ext cx="11764645" cy="6553200"/>
          </a:xfrm>
        </p:spPr>
        <p:txBody>
          <a:bodyPr>
            <a:normAutofit/>
          </a:bodyPr>
          <a:p>
            <a:r>
              <a:rPr lang="zh-CN" altLang="en-US" b="1"/>
              <a:t>《红星照耀中国》第十二篇练习题</a:t>
            </a:r>
            <a:endParaRPr lang="zh-CN" altLang="en-US" b="1"/>
          </a:p>
          <a:p>
            <a:pPr algn="l"/>
            <a:r>
              <a:rPr lang="zh-CN" altLang="en-US" b="1"/>
              <a:t>一、填空题</a:t>
            </a:r>
            <a:endParaRPr lang="zh-CN" altLang="en-US" b="1"/>
          </a:p>
          <a:p>
            <a:pPr algn="l"/>
            <a:r>
              <a:rPr lang="zh-CN" altLang="en-US" b="1"/>
              <a:t>1、一九三六年十二月十二日早晨六点钟，张少帅的卫队长 ______________前往________，逮捕了____________。</a:t>
            </a:r>
            <a:endParaRPr lang="zh-CN" altLang="en-US" b="1"/>
          </a:p>
          <a:p>
            <a:pPr algn="l"/>
            <a:r>
              <a:rPr lang="zh-CN" altLang="en-US" b="1"/>
              <a:t>2、几天后，张学良派自己的座机去____________，接了三个共产党代表到西安：军事委员会副主席____________、东方面军参谋长______________、西北苏维埃政府主席___________。</a:t>
            </a:r>
            <a:endParaRPr lang="zh-CN" altLang="en-US" b="1"/>
          </a:p>
          <a:p>
            <a:pPr algn="l"/>
            <a:r>
              <a:rPr lang="zh-CN" altLang="en-US" b="1"/>
              <a:t>3、_________当选为联合抗日军事委员会主席，___________为副主席。</a:t>
            </a:r>
            <a:endParaRPr lang="zh-CN" altLang="en-US" b="1"/>
          </a:p>
          <a:p>
            <a:pPr algn="l"/>
            <a:r>
              <a:rPr lang="zh-CN" altLang="en-US" b="1"/>
              <a:t>4、“西安事变”发生后，南京政府军政部长__________竭力主张“讨伐”。</a:t>
            </a:r>
            <a:endParaRPr lang="zh-CN" altLang="en-US" b="1"/>
          </a:p>
          <a:p>
            <a:pPr algn="l"/>
            <a:r>
              <a:rPr lang="zh-CN" altLang="en-US" b="1"/>
              <a:t>5、人人都知道要向南京进言或者改变它的政策，只有一个有效办法，那就是武装示威，即中国人所说的“__________”。</a:t>
            </a:r>
            <a:endParaRPr lang="zh-CN" altLang="en-US" b="1"/>
          </a:p>
          <a:p>
            <a:pPr algn="l"/>
            <a:r>
              <a:rPr lang="zh-CN" altLang="en-US" b="1"/>
              <a:t>6、张学良邀请澳大利亚人__________去西安，证实蒋介石还活着，蒋介石派____________带了一封亲笔信给南京的军政部和政府。</a:t>
            </a:r>
            <a:endParaRPr lang="zh-CN" altLang="en-US" b="1"/>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711200" y="681355"/>
            <a:ext cx="11025505" cy="5861685"/>
          </a:xfrm>
        </p:spPr>
        <p:txBody>
          <a:bodyPr>
            <a:normAutofit/>
          </a:bodyPr>
          <a:p>
            <a:pPr algn="l"/>
            <a:r>
              <a:rPr lang="zh-CN" altLang="en-US" sz="4000" b="1">
                <a:solidFill>
                  <a:srgbClr val="FF0000"/>
                </a:solidFill>
              </a:rPr>
              <a:t>答案：</a:t>
            </a:r>
            <a:endParaRPr lang="zh-CN" altLang="en-US" sz="4000" b="1">
              <a:solidFill>
                <a:srgbClr val="FF0000"/>
              </a:solidFill>
            </a:endParaRPr>
          </a:p>
          <a:p>
            <a:pPr algn="l"/>
            <a:r>
              <a:rPr lang="zh-CN" altLang="en-US" sz="4000" b="1">
                <a:solidFill>
                  <a:srgbClr val="FF0000"/>
                </a:solidFill>
              </a:rPr>
              <a:t>1、孙铭九；临潼；蒋介石。</a:t>
            </a:r>
            <a:endParaRPr lang="zh-CN" altLang="en-US" sz="4000" b="1">
              <a:solidFill>
                <a:srgbClr val="FF0000"/>
              </a:solidFill>
            </a:endParaRPr>
          </a:p>
          <a:p>
            <a:pPr algn="l"/>
            <a:r>
              <a:rPr lang="zh-CN" altLang="en-US" sz="4000" b="1">
                <a:solidFill>
                  <a:srgbClr val="FF0000"/>
                </a:solidFill>
              </a:rPr>
              <a:t>2、保安；周恩来；叶剑英；博古。</a:t>
            </a:r>
            <a:endParaRPr lang="zh-CN" altLang="en-US" sz="4000" b="1">
              <a:solidFill>
                <a:srgbClr val="FF0000"/>
              </a:solidFill>
            </a:endParaRPr>
          </a:p>
          <a:p>
            <a:pPr algn="l"/>
            <a:r>
              <a:rPr lang="zh-CN" altLang="en-US" sz="4000" b="1">
                <a:solidFill>
                  <a:srgbClr val="FF0000"/>
                </a:solidFill>
              </a:rPr>
              <a:t>3、张学良；杨虎城。</a:t>
            </a:r>
            <a:endParaRPr lang="zh-CN" altLang="en-US" sz="4000" b="1">
              <a:solidFill>
                <a:srgbClr val="FF0000"/>
              </a:solidFill>
            </a:endParaRPr>
          </a:p>
          <a:p>
            <a:pPr algn="l"/>
            <a:r>
              <a:rPr lang="zh-CN" altLang="en-US" sz="4000" b="1">
                <a:solidFill>
                  <a:srgbClr val="FF0000"/>
                </a:solidFill>
              </a:rPr>
              <a:t>4、何应钦。</a:t>
            </a:r>
            <a:endParaRPr lang="zh-CN" altLang="en-US" sz="4000" b="1">
              <a:solidFill>
                <a:srgbClr val="FF0000"/>
              </a:solidFill>
            </a:endParaRPr>
          </a:p>
          <a:p>
            <a:pPr algn="l"/>
            <a:r>
              <a:rPr lang="zh-CN" altLang="en-US" sz="4000" b="1">
                <a:solidFill>
                  <a:srgbClr val="FF0000"/>
                </a:solidFill>
              </a:rPr>
              <a:t>5、兵谏。</a:t>
            </a:r>
            <a:endParaRPr lang="zh-CN" altLang="en-US" sz="4000" b="1">
              <a:solidFill>
                <a:srgbClr val="FF0000"/>
              </a:solidFill>
            </a:endParaRPr>
          </a:p>
          <a:p>
            <a:pPr algn="l"/>
            <a:r>
              <a:rPr lang="zh-CN" altLang="en-US" sz="4000" b="1">
                <a:solidFill>
                  <a:srgbClr val="FF0000"/>
                </a:solidFill>
              </a:rPr>
              <a:t>6、端纳先生；将鼎文。</a:t>
            </a:r>
            <a:endParaRPr lang="zh-CN" altLang="en-US" sz="4000" b="1">
              <a:solidFill>
                <a:srgbClr val="FF0000"/>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594360" y="506730"/>
            <a:ext cx="10994390" cy="6039485"/>
          </a:xfrm>
        </p:spPr>
        <p:txBody>
          <a:bodyPr>
            <a:normAutofit/>
          </a:bodyPr>
          <a:p>
            <a:pPr algn="l"/>
            <a:r>
              <a:rPr lang="zh-CN" altLang="en-US">
                <a:sym typeface="+mn-ea"/>
              </a:rPr>
              <a:t>4、斯诺于一九三六年六月的一天午夜登上了去西安府的火车，他心情很兴奋，因为他要到__________________。但他感到身体有点不舒服，因为他__________________________。他在西安接待他的人是____________，真名叫_____________。</a:t>
            </a:r>
            <a:endParaRPr lang="zh-CN" altLang="en-US"/>
          </a:p>
          <a:p>
            <a:pPr algn="l"/>
            <a:r>
              <a:rPr lang="zh-CN" altLang="en-US">
                <a:sym typeface="+mn-ea"/>
              </a:rPr>
              <a:t>5、斯诺到西安不久，就去拜访陕西省绥靖公署主任__________________。当时在西安的大官还有全国剿匪总部副司令____________和陕西省主席_________。作为全国剿匪总部副司令，一九三一年九月，日本侵略中国时，他在北京_________________，因为他执行了__________的 “不抵抗政策”，导致失去了_____________。在全国义愤填膺的情况下，他到___________“考察”了一年，取得的一个大胜利是_____________。他回国时立下的誓言是：____________________________________________________。</a:t>
            </a: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536575" y="650875"/>
            <a:ext cx="11037570" cy="5735955"/>
          </a:xfrm>
        </p:spPr>
        <p:txBody>
          <a:bodyPr>
            <a:normAutofit fontScale="80000"/>
          </a:bodyPr>
          <a:p>
            <a:pPr algn="l"/>
            <a:r>
              <a:rPr lang="zh-CN" altLang="en-US">
                <a:sym typeface="+mn-ea"/>
              </a:rPr>
              <a:t>6、_________坐了_______的私人飞机飞到了陕北的延安，他进了苏维埃中国，带回来一个谈判方案。过了不久，_____________本人飞到延安，见到了红军指挥员____________，东北军与共产党之间协议的第一步执行就是________________________________________。红军派了好几个代表到西安去，帮助东北军在______________开办了一所新学校。东北军中采用了苏联和中国红军所采用的________________那种制度。</a:t>
            </a:r>
            <a:endParaRPr lang="zh-CN" altLang="en-US"/>
          </a:p>
          <a:p>
            <a:pPr algn="l"/>
            <a:r>
              <a:rPr lang="zh-CN" altLang="en-US">
                <a:sym typeface="+mn-ea"/>
              </a:rPr>
              <a:t>7、一天早晨，斯诺和__________以及一个东北军军官到西安城外汉朝古城遗址一游，在一辆挂着窗帘的车上，见到了被称为中国共产党秘密警察头子的______________。</a:t>
            </a:r>
            <a:endParaRPr lang="zh-CN" altLang="en-US"/>
          </a:p>
          <a:p>
            <a:pPr algn="l"/>
            <a:r>
              <a:rPr lang="zh-CN" altLang="en-US">
                <a:sym typeface="+mn-ea"/>
              </a:rPr>
              <a:t>8、斯诺在黎明之前离开西安府，一个小时以后，摆渡过了___________，快到正午的时候，到了______________，那个最先“统一”中国的威赫一时的任务秦始皇就是在这个筑有雉堞的城池附近诞生的。在汽车驶上黄土高原之后，斯诺看到了农民居住的被称为“____________”的房屋。第二天午后不久到达_______，然后，在一个________的带领下来到了红区，见到了贫民会主席__________，他安排向导和骡夫送我去县城__________。</a:t>
            </a:r>
            <a:endParaRPr lang="zh-CN" altLang="en-US"/>
          </a:p>
          <a:p>
            <a:pPr algn="l"/>
            <a:endParaRPr lang="zh-CN" altLang="en-US"/>
          </a:p>
          <a:p>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507365" y="146050"/>
            <a:ext cx="11412855" cy="6557010"/>
          </a:xfrm>
        </p:spPr>
        <p:txBody>
          <a:bodyPr>
            <a:normAutofit/>
          </a:bodyPr>
          <a:p>
            <a:r>
              <a:rPr lang="zh-CN" altLang="en-US" b="1">
                <a:solidFill>
                  <a:srgbClr val="FF0000"/>
                </a:solidFill>
              </a:rPr>
              <a:t>参考答案：</a:t>
            </a:r>
            <a:endParaRPr lang="zh-CN" altLang="en-US" b="1">
              <a:solidFill>
                <a:srgbClr val="FF0000"/>
              </a:solidFill>
            </a:endParaRPr>
          </a:p>
          <a:p>
            <a:pPr algn="l"/>
            <a:r>
              <a:rPr lang="zh-CN" altLang="en-US" b="1">
                <a:solidFill>
                  <a:srgbClr val="FF0000"/>
                </a:solidFill>
              </a:rPr>
              <a:t>1、埃德加斯诺；1905；上海；活的中国；鲁迅。</a:t>
            </a:r>
            <a:endParaRPr lang="zh-CN" altLang="en-US" b="1">
              <a:solidFill>
                <a:srgbClr val="FF0000"/>
              </a:solidFill>
            </a:endParaRPr>
          </a:p>
          <a:p>
            <a:pPr algn="l"/>
            <a:r>
              <a:rPr lang="zh-CN" altLang="en-US" b="1">
                <a:solidFill>
                  <a:srgbClr val="FF0000"/>
                </a:solidFill>
              </a:rPr>
              <a:t>2、北平；西安；陕甘宁边区；保安（志丹县）；毛泽东；宁夏南部的预旺县；保安；西安。</a:t>
            </a:r>
            <a:endParaRPr lang="zh-CN" altLang="en-US" b="1">
              <a:solidFill>
                <a:srgbClr val="FF0000"/>
              </a:solidFill>
            </a:endParaRPr>
          </a:p>
          <a:p>
            <a:pPr algn="l"/>
            <a:r>
              <a:rPr lang="zh-CN" altLang="en-US" b="1">
                <a:solidFill>
                  <a:srgbClr val="FF0000"/>
                </a:solidFill>
              </a:rPr>
              <a:t>3、复社；西行漫记。</a:t>
            </a:r>
            <a:endParaRPr lang="zh-CN" altLang="en-US" b="1">
              <a:solidFill>
                <a:srgbClr val="FF0000"/>
              </a:solidFill>
            </a:endParaRPr>
          </a:p>
          <a:p>
            <a:pPr algn="l"/>
            <a:r>
              <a:rPr lang="zh-CN" altLang="en-US" b="1">
                <a:solidFill>
                  <a:srgbClr val="FF0000"/>
                </a:solidFill>
              </a:rPr>
              <a:t>4、到“红色中国”去；注射了一些预防针。</a:t>
            </a:r>
            <a:endParaRPr lang="zh-CN" altLang="en-US" b="1">
              <a:solidFill>
                <a:srgbClr val="FF0000"/>
              </a:solidFill>
            </a:endParaRPr>
          </a:p>
          <a:p>
            <a:pPr algn="l"/>
            <a:r>
              <a:rPr lang="zh-CN" altLang="en-US" b="1">
                <a:solidFill>
                  <a:srgbClr val="FF0000"/>
                </a:solidFill>
              </a:rPr>
              <a:t>5、杨虎城；张学良；邵力子；协和医院治疗伤寒；蒋介石；满洲；欧洲；戒了吸毒恶习；他要把毕生精力用于收复满洲，为人民雪耻。</a:t>
            </a:r>
            <a:endParaRPr lang="zh-CN" altLang="en-US" b="1">
              <a:solidFill>
                <a:srgbClr val="FF0000"/>
              </a:solidFill>
            </a:endParaRPr>
          </a:p>
          <a:p>
            <a:pPr algn="l"/>
            <a:r>
              <a:rPr lang="zh-CN" altLang="en-US" b="1">
                <a:solidFill>
                  <a:srgbClr val="FF0000"/>
                </a:solidFill>
              </a:rPr>
              <a:t>6、王牧师；张学良；张学良；周恩来；停止陕西境内的战事；王曲镇；政治委员。</a:t>
            </a:r>
            <a:endParaRPr lang="zh-CN" altLang="en-US" b="1">
              <a:solidFill>
                <a:srgbClr val="FF0000"/>
              </a:solidFill>
            </a:endParaRPr>
          </a:p>
          <a:p>
            <a:pPr algn="l"/>
            <a:r>
              <a:rPr lang="zh-CN" altLang="en-US" b="1">
                <a:solidFill>
                  <a:srgbClr val="FF0000"/>
                </a:solidFill>
              </a:rPr>
              <a:t>7、王牧师；邓发。</a:t>
            </a:r>
            <a:endParaRPr lang="zh-CN" altLang="en-US" b="1">
              <a:solidFill>
                <a:srgbClr val="FF0000"/>
              </a:solidFill>
            </a:endParaRPr>
          </a:p>
          <a:p>
            <a:pPr algn="l"/>
            <a:r>
              <a:rPr lang="zh-CN" altLang="en-US" b="1">
                <a:solidFill>
                  <a:srgbClr val="FF0000"/>
                </a:solidFill>
              </a:rPr>
              <a:t>8、渭河；宗蒲县；窑洞；延安；骡夫；刘龙火。</a:t>
            </a:r>
            <a:endParaRPr lang="zh-CN" altLang="en-US" b="1">
              <a:solidFill>
                <a:srgbClr val="FF0000"/>
              </a:solidFill>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378460" y="261620"/>
            <a:ext cx="11440795" cy="6313170"/>
          </a:xfrm>
        </p:spPr>
        <p:txBody>
          <a:bodyPr>
            <a:normAutofit/>
          </a:bodyPr>
          <a:p>
            <a:r>
              <a:rPr lang="zh-CN" altLang="en-US"/>
              <a:t>《红星照耀中国》第二篇练习题</a:t>
            </a:r>
            <a:endParaRPr lang="zh-CN" altLang="en-US"/>
          </a:p>
          <a:p>
            <a:pPr algn="l"/>
            <a:r>
              <a:rPr lang="zh-CN" altLang="en-US"/>
              <a:t>一、填空题：</a:t>
            </a:r>
            <a:endParaRPr lang="zh-CN" altLang="en-US"/>
          </a:p>
          <a:p>
            <a:pPr algn="l"/>
            <a:r>
              <a:rPr lang="zh-CN" altLang="en-US"/>
              <a:t>1、斯诺在去安寨的路上遇到的第一个红军战士姓________，在政治保卫局工作，到了安寨，才知道县苏维埃的委员已经到____________去向省里的一位委员报告工作了。后来，斯诺在红军战士的护送下来到那里，才知道自己在去安寨的路上，被一队白匪盯上了，安寨赤卫队队长姓_________,带领赤卫队打败了白匪。</a:t>
            </a:r>
            <a:endParaRPr lang="zh-CN" altLang="en-US"/>
          </a:p>
          <a:p>
            <a:pPr algn="l"/>
            <a:r>
              <a:rPr lang="zh-CN" altLang="en-US"/>
              <a:t>2、在百家坪，一个清瘦的青年军官，用英语和斯诺打招呼，这个人是___________，他曾经是个_______________的高材生。戴着厚玻璃近视眼镜的交通处长_________告诉我，要称呼少年先锋队员为_________或_________。</a:t>
            </a:r>
            <a:endParaRPr lang="zh-CN" altLang="en-US"/>
          </a:p>
          <a:p>
            <a:pPr algn="l"/>
            <a:r>
              <a:rPr lang="zh-CN" altLang="en-US"/>
              <a:t>3、在去保安的路上，斯诺发现有坐骑的只有三个人，除了他骑的是马，骑骡子的一个是外交部的___________；一个是红军指挥员__________-.</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709295" y="1657350"/>
            <a:ext cx="10288905" cy="4470400"/>
          </a:xfrm>
        </p:spPr>
        <p:txBody>
          <a:bodyPr>
            <a:normAutofit/>
          </a:bodyPr>
          <a:p>
            <a:pPr algn="l"/>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1、姚；百家坪；卞。</a:t>
            </a: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2、周恩来；教会学校。李克农；小鬼；同志。</a:t>
            </a: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胡金魁；李长林。</a:t>
            </a:r>
            <a:endPar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522605" y="189865"/>
            <a:ext cx="11440795" cy="6413500"/>
          </a:xfrm>
        </p:spPr>
        <p:txBody>
          <a:bodyPr>
            <a:normAutofit/>
          </a:bodyPr>
          <a:p>
            <a:r>
              <a:rPr lang="zh-CN" altLang="en-US"/>
              <a:t>3、《红星照耀中国》第三篇练习题</a:t>
            </a:r>
            <a:endParaRPr lang="zh-CN" altLang="en-US"/>
          </a:p>
          <a:p>
            <a:pPr algn="l"/>
            <a:r>
              <a:rPr lang="zh-CN" altLang="en-US"/>
              <a:t>一、填空题：</a:t>
            </a:r>
            <a:endParaRPr lang="zh-CN" altLang="en-US"/>
          </a:p>
          <a:p>
            <a:pPr algn="l"/>
            <a:r>
              <a:rPr lang="zh-CN" altLang="en-US"/>
              <a:t>1、在斯诺正式对毛泽东进行访问时担任译员的是__________。</a:t>
            </a:r>
            <a:endParaRPr lang="zh-CN" altLang="en-US"/>
          </a:p>
          <a:p>
            <a:pPr algn="l"/>
            <a:r>
              <a:rPr lang="zh-CN" altLang="en-US"/>
              <a:t>2、红军大学以_____________为教室，以__________为桌椅，以____________为黑板。</a:t>
            </a:r>
            <a:endParaRPr lang="zh-CN" altLang="en-US"/>
          </a:p>
          <a:p>
            <a:pPr algn="l"/>
            <a:r>
              <a:rPr lang="zh-CN" altLang="en-US"/>
              <a:t>3、红军大学的校长是__________________，他以_____________创始者著称。</a:t>
            </a:r>
            <a:endParaRPr lang="zh-CN" altLang="en-US"/>
          </a:p>
          <a:p>
            <a:pPr algn="l"/>
            <a:r>
              <a:rPr lang="zh-CN" altLang="en-US"/>
              <a:t>4、红军剧社的节目可以说是一种_______________，共同的地方主要是两个中心主题：__________________。</a:t>
            </a:r>
            <a:endParaRPr lang="zh-CN" altLang="en-US"/>
          </a:p>
          <a:p>
            <a:pPr algn="l"/>
            <a:r>
              <a:rPr lang="zh-CN" altLang="en-US"/>
              <a:t>5、人民抗日剧社的社长是：______________.剧团的节目真正让斯诺奇怪的是他们能满足_______________,红军的剧目和歌曲都是自己写的，有些短剧是_____________，有些是_____________写的。</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65555" y="1875155"/>
            <a:ext cx="9142730" cy="3107690"/>
          </a:xfrm>
          <a:prstGeom prst="rect">
            <a:avLst/>
          </a:prstGeom>
          <a:noFill/>
          <a:ln w="9525">
            <a:noFill/>
          </a:ln>
        </p:spPr>
        <p:txBody>
          <a:bodyPr wrap="square">
            <a:spAutoFit/>
          </a:bodyPr>
          <a:p>
            <a:pPr indent="266700"/>
            <a:r>
              <a:rPr lang="zh-CN" sz="2800" b="1">
                <a:solidFill>
                  <a:srgbClr val="FF0000"/>
                </a:solidFill>
                <a:ea typeface="宋体" panose="02010600030101010101" pitchFamily="2" charset="-122"/>
              </a:rPr>
              <a:t>答案</a:t>
            </a:r>
            <a:r>
              <a:rPr lang="zh-CN" sz="2800" b="0">
                <a:solidFill>
                  <a:srgbClr val="FF0000"/>
                </a:solidFill>
                <a:ea typeface="宋体" panose="02010600030101010101" pitchFamily="2" charset="-122"/>
              </a:rPr>
              <a:t>：一、填空题1、吴亮平2、窑洞；石头、砖块；石灰泥土糊的墙。3、林彪；短促突击战。4、杂耍表演；抗日和革命。5、危拱之女士；真正的社会需要；成仿吾；丁玲</a:t>
            </a:r>
            <a:r>
              <a:rPr lang="zh-CN" sz="1050" b="0">
                <a:solidFill>
                  <a:srgbClr val="FF0000"/>
                </a:solidFill>
                <a:ea typeface="宋体" panose="02010600030101010101" pitchFamily="2" charset="-122"/>
              </a:rPr>
              <a:t>。</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COMMONDATA" val="eyJoZGlkIjoiOTI0MWNjODU3ZjhjMjM4ODIxNTA4ZWY4NzNmODI3ZjE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7912</Words>
  <Application>WPS 演示</Application>
  <PresentationFormat>宽屏</PresentationFormat>
  <Paragraphs>222</Paragraphs>
  <Slides>29</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Arial</vt:lpstr>
      <vt:lpstr>宋体</vt:lpstr>
      <vt:lpstr>Wingdings</vt:lpstr>
      <vt:lpstr>Wingdings</vt:lpstr>
      <vt:lpstr>微软雅黑</vt:lpstr>
      <vt:lpstr>Arial Unicode MS</vt:lpstr>
      <vt:lpstr>Calibri</vt:lpstr>
      <vt:lpstr>Office 主题​​</vt:lpstr>
      <vt:lpstr>红星照耀中国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孔庆伟</cp:lastModifiedBy>
  <cp:revision>187</cp:revision>
  <dcterms:created xsi:type="dcterms:W3CDTF">2019-06-19T02:08:00Z</dcterms:created>
  <dcterms:modified xsi:type="dcterms:W3CDTF">2022-09-16T09:37:40Z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15635BA68A2B42A69101624B34358A5C</vt:lpwstr>
  </property>
</Properties>
</file>