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707F3-1639-4B6A-AD07-C1D27FF041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8102C-A3EA-473C-959F-EA2A65E833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8102C-A3EA-473C-959F-EA2A65E83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22376" y="1365155"/>
            <a:ext cx="7772400" cy="137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</p:nvPr>
        </p:nvSpPr>
        <p:spPr>
          <a:xfrm>
            <a:off x="722376" y="2763774"/>
            <a:ext cx="7772400" cy="685800"/>
          </a:xfrm>
        </p:spPr>
        <p:txBody>
          <a:bodyPr tIns="0"/>
          <a:lstStyle>
            <a:lvl1pPr marL="36830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2" name="日期占位符 18"/>
          <p:cNvSpPr>
            <a:spLocks noGrp="1"/>
          </p:cNvSpPr>
          <p:nvPr>
            <p:ph type="dt" sz="half" idx="2"/>
          </p:nvPr>
        </p:nvSpPr>
        <p:spPr>
          <a:xfrm>
            <a:off x="3776663" y="4584700"/>
            <a:ext cx="2286000" cy="27305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4" name="页脚占位符 7"/>
          <p:cNvSpPr>
            <a:spLocks noGrp="1"/>
          </p:cNvSpPr>
          <p:nvPr>
            <p:ph type="ftr" sz="quarter" idx="3"/>
          </p:nvPr>
        </p:nvSpPr>
        <p:spPr>
          <a:xfrm>
            <a:off x="6062663" y="4584700"/>
            <a:ext cx="2286000" cy="27305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5" name="灯片编号占位符 10"/>
          <p:cNvSpPr>
            <a:spLocks noGrp="1"/>
          </p:cNvSpPr>
          <p:nvPr>
            <p:ph type="sldNum" sz="quarter" idx="4"/>
          </p:nvPr>
        </p:nvSpPr>
        <p:spPr>
          <a:xfrm>
            <a:off x="8348663" y="4584700"/>
            <a:ext cx="457200" cy="273050"/>
          </a:xfrm>
          <a:prstGeom prst="rect">
            <a:avLst/>
          </a:prstGeom>
        </p:spPr>
        <p:txBody>
          <a:bodyPr vert="horz" anchor="b"/>
          <a:lstStyle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920" y="397764"/>
            <a:ext cx="8183880" cy="314096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00057"/>
            <a:ext cx="1981200" cy="39433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3400" y="400055"/>
            <a:ext cx="5943600" cy="39433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图片 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3373438"/>
            <a:ext cx="9144000" cy="20113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66" name="组合 14"/>
          <p:cNvGrpSpPr/>
          <p:nvPr userDrawn="1"/>
        </p:nvGrpSpPr>
        <p:grpSpPr>
          <a:xfrm>
            <a:off x="2371731" y="2062163"/>
            <a:ext cx="4398963" cy="3019425"/>
            <a:chOff x="2371725" y="2061566"/>
            <a:chExt cx="4398963" cy="3019838"/>
          </a:xfrm>
        </p:grpSpPr>
        <p:sp>
          <p:nvSpPr>
            <p:cNvPr id="16" name="Oval 17"/>
            <p:cNvSpPr>
              <a:spLocks noChangeArrowheads="1"/>
            </p:cNvSpPr>
            <p:nvPr/>
          </p:nvSpPr>
          <p:spPr bwMode="auto">
            <a:xfrm>
              <a:off x="2371725" y="4338352"/>
              <a:ext cx="4398963" cy="743052"/>
            </a:xfrm>
            <a:prstGeom prst="ellipse">
              <a:avLst/>
            </a:prstGeom>
            <a:gradFill rotWithShape="1">
              <a:gsLst>
                <a:gs pos="0">
                  <a:srgbClr val="0E320D"/>
                </a:gs>
                <a:gs pos="100000">
                  <a:srgbClr val="1F6B1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ko-KR" altLang="en-US" smtClean="0">
                <a:solidFill>
                  <a:prstClr val="black"/>
                </a:solidFill>
                <a:ea typeface="Malgun Gothic" panose="020B0503020000020004" pitchFamily="34" charset="-127"/>
              </a:endParaRPr>
            </a:p>
          </p:txBody>
        </p:sp>
        <p:pic>
          <p:nvPicPr>
            <p:cNvPr id="19474" name="Picture 16" descr="꽃"/>
            <p:cNvPicPr>
              <a:picLocks noChangeAspect="1"/>
            </p:cNvPicPr>
            <p:nvPr userDrawn="1"/>
          </p:nvPicPr>
          <p:blipFill>
            <a:blip r:embed="rId3" cstate="email"/>
            <a:stretch>
              <a:fillRect/>
            </a:stretch>
          </p:blipFill>
          <p:spPr>
            <a:xfrm>
              <a:off x="3332510" y="2061566"/>
              <a:ext cx="2845692" cy="27459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5580063" y="5080000"/>
            <a:ext cx="216726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smtClean="0">
                <a:solidFill>
                  <a:srgbClr val="414141"/>
                </a:solidFill>
              </a:rPr>
              <a:t> </a:t>
            </a:r>
            <a:endParaRPr lang="zh-CN" altLang="en-US" sz="1100" smtClean="0">
              <a:solidFill>
                <a:srgbClr val="41414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图片 8" descr="小花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rot="1333810">
            <a:off x="2416175" y="3954464"/>
            <a:ext cx="1022350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图片 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3373438"/>
            <a:ext cx="9144000" cy="20113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66" name="组合 14"/>
          <p:cNvGrpSpPr/>
          <p:nvPr userDrawn="1"/>
        </p:nvGrpSpPr>
        <p:grpSpPr>
          <a:xfrm>
            <a:off x="2371731" y="2062163"/>
            <a:ext cx="4398963" cy="3019425"/>
            <a:chOff x="2371725" y="2061566"/>
            <a:chExt cx="4398963" cy="3019838"/>
          </a:xfrm>
        </p:grpSpPr>
        <p:sp>
          <p:nvSpPr>
            <p:cNvPr id="16" name="Oval 17"/>
            <p:cNvSpPr>
              <a:spLocks noChangeArrowheads="1"/>
            </p:cNvSpPr>
            <p:nvPr/>
          </p:nvSpPr>
          <p:spPr bwMode="auto">
            <a:xfrm>
              <a:off x="2371725" y="4338352"/>
              <a:ext cx="4398963" cy="743052"/>
            </a:xfrm>
            <a:prstGeom prst="ellipse">
              <a:avLst/>
            </a:prstGeom>
            <a:gradFill rotWithShape="1">
              <a:gsLst>
                <a:gs pos="0">
                  <a:srgbClr val="0E320D"/>
                </a:gs>
                <a:gs pos="100000">
                  <a:srgbClr val="1F6B1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ko-KR" altLang="en-US" smtClean="0">
                <a:solidFill>
                  <a:prstClr val="black"/>
                </a:solidFill>
                <a:ea typeface="Malgun Gothic" panose="020B0503020000020004" pitchFamily="34" charset="-127"/>
              </a:endParaRPr>
            </a:p>
          </p:txBody>
        </p:sp>
        <p:pic>
          <p:nvPicPr>
            <p:cNvPr id="19474" name="Picture 16" descr="꽃"/>
            <p:cNvPicPr>
              <a:picLocks noChangeAspect="1"/>
            </p:cNvPicPr>
            <p:nvPr userDrawn="1"/>
          </p:nvPicPr>
          <p:blipFill>
            <a:blip r:embed="rId3" cstate="email"/>
            <a:stretch>
              <a:fillRect/>
            </a:stretch>
          </p:blipFill>
          <p:spPr>
            <a:xfrm>
              <a:off x="3332510" y="2061566"/>
              <a:ext cx="2845692" cy="27459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5580063" y="5080000"/>
            <a:ext cx="216726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smtClean="0">
                <a:solidFill>
                  <a:srgbClr val="414141"/>
                </a:solidFill>
              </a:rPr>
              <a:t> </a:t>
            </a:r>
            <a:endParaRPr lang="zh-CN" altLang="en-US" sz="1100" smtClean="0">
              <a:solidFill>
                <a:srgbClr val="41414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915816" y="422793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920" y="397764"/>
            <a:ext cx="8183880" cy="31409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44" y="3696462"/>
            <a:ext cx="8183880" cy="507492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344" y="4218363"/>
            <a:ext cx="8183880" cy="315468"/>
          </a:xfrm>
        </p:spPr>
        <p:txBody>
          <a:bodyPr lIns="118872" tIns="0"/>
          <a:lstStyle>
            <a:lvl1pPr marL="0" marR="36830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3776663" y="4584700"/>
            <a:ext cx="2286000" cy="27305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62663" y="4584700"/>
            <a:ext cx="2286000" cy="27305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48663" y="4584700"/>
            <a:ext cx="457200" cy="273050"/>
          </a:xfrm>
          <a:prstGeom prst="rect">
            <a:avLst/>
          </a:prstGeom>
        </p:spPr>
        <p:txBody>
          <a:bodyPr vert="horz" anchor="b"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352" y="397764"/>
            <a:ext cx="3931920" cy="3291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5360" y="397764"/>
            <a:ext cx="3931920" cy="3291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224" y="434578"/>
            <a:ext cx="3931920" cy="59412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52169" y="434578"/>
            <a:ext cx="3931920" cy="59412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7224" y="1085850"/>
            <a:ext cx="3931920" cy="261747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2169" y="1085850"/>
            <a:ext cx="3931920" cy="261747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04806" y="247652"/>
            <a:ext cx="8532813" cy="4646613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6387" name="Picture 2" descr="C:\Users\Administrator\Desktop\宽屏语文绿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日期占位符 1"/>
          <p:cNvSpPr>
            <a:spLocks noGrp="1"/>
          </p:cNvSpPr>
          <p:nvPr>
            <p:ph type="dt" sz="half" idx="2"/>
          </p:nvPr>
        </p:nvSpPr>
        <p:spPr>
          <a:xfrm>
            <a:off x="3776663" y="4584700"/>
            <a:ext cx="2286000" cy="27305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5" name="页脚占位符 2"/>
          <p:cNvSpPr>
            <a:spLocks noGrp="1"/>
          </p:cNvSpPr>
          <p:nvPr>
            <p:ph type="ftr" sz="quarter" idx="3"/>
          </p:nvPr>
        </p:nvSpPr>
        <p:spPr>
          <a:xfrm>
            <a:off x="6062663" y="4584700"/>
            <a:ext cx="2286000" cy="27305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48663" y="4584700"/>
            <a:ext cx="457200" cy="273050"/>
          </a:xfrm>
          <a:prstGeom prst="rect">
            <a:avLst/>
          </a:prstGeom>
        </p:spPr>
        <p:txBody>
          <a:bodyPr vert="horz" anchor="b"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38784" y="400050"/>
            <a:ext cx="2971800" cy="6858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538847" y="1085852"/>
            <a:ext cx="2971800" cy="3154584"/>
          </a:xfrm>
        </p:spPr>
        <p:txBody>
          <a:bodyPr lIns="91440"/>
          <a:lstStyle>
            <a:lvl1pPr marL="18415" marR="18415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761376" y="697609"/>
            <a:ext cx="4626159" cy="35433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04806" y="247652"/>
            <a:ext cx="8532813" cy="4646613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400800" y="325438"/>
            <a:ext cx="2324100" cy="325755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759042"/>
            <a:ext cx="8229600" cy="78867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400050"/>
            <a:ext cx="2240280" cy="315861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480" y="326826"/>
            <a:ext cx="5925312" cy="325755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 vert="horz" wrap="square" lIns="182880" tIns="9144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>
          <a:xfrm>
            <a:off x="3776663" y="4584700"/>
            <a:ext cx="2286000" cy="27305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4" name="页脚占位符 5"/>
          <p:cNvSpPr>
            <a:spLocks noGrp="1"/>
          </p:cNvSpPr>
          <p:nvPr>
            <p:ph type="ftr" sz="quarter" idx="3"/>
          </p:nvPr>
        </p:nvSpPr>
        <p:spPr>
          <a:xfrm>
            <a:off x="6062663" y="4584700"/>
            <a:ext cx="2286000" cy="27305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348663" y="4584700"/>
            <a:ext cx="457200" cy="273050"/>
          </a:xfrm>
          <a:prstGeom prst="rect">
            <a:avLst/>
          </a:prstGeom>
        </p:spPr>
        <p:txBody>
          <a:bodyPr vert="horz" anchor="b"/>
          <a:lstStyle/>
          <a:p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503244" y="3738563"/>
            <a:ext cx="8183563" cy="78898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1" name="文本占位符 3"/>
          <p:cNvSpPr>
            <a:spLocks noGrp="1"/>
          </p:cNvSpPr>
          <p:nvPr>
            <p:ph type="body" idx="1"/>
          </p:nvPr>
        </p:nvSpPr>
        <p:spPr>
          <a:xfrm>
            <a:off x="503238" y="398466"/>
            <a:ext cx="8183562" cy="3140075"/>
          </a:xfrm>
          <a:prstGeom prst="rect">
            <a:avLst/>
          </a:prstGeom>
          <a:noFill/>
          <a:ln w="9525">
            <a:noFill/>
          </a:ln>
        </p:spPr>
        <p:txBody>
          <a:bodyPr lIns="182880" tIns="9144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2"/>
          </p:nvPr>
        </p:nvSpPr>
        <p:spPr>
          <a:xfrm>
            <a:off x="3776663" y="4584700"/>
            <a:ext cx="2286000" cy="27305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3DED1">
                  <a:shade val="50000"/>
                </a:srgbClr>
              </a:solidFill>
              <a:latin typeface="Calibri" panose="020F0502020204030204" pitchFamily="34" charset="0"/>
            </a:endParaRPr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3"/>
          </p:nvPr>
        </p:nvSpPr>
        <p:spPr>
          <a:xfrm>
            <a:off x="6062663" y="4584700"/>
            <a:ext cx="2286000" cy="27305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3DED1">
                  <a:shade val="50000"/>
                </a:srgb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348663" y="4584700"/>
            <a:ext cx="457200" cy="273050"/>
          </a:xfrm>
          <a:prstGeom prst="rect">
            <a:avLst/>
          </a:prstGeom>
        </p:spPr>
        <p:txBody>
          <a:bodyPr vert="horz" anchor="b"/>
          <a:lstStyle>
            <a:lvl1pPr algn="r">
              <a:defRPr sz="1000">
                <a:solidFill>
                  <a:srgbClr val="A7A399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Lucida Sans" panose="020B0602040502020204" pitchFamily="34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Lucida Sans" panose="020B0602040502020204" pitchFamily="34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Lucida Sans" panose="020B0602040502020204" pitchFamily="34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Lucida Sans" panose="020B0602040502020204" pitchFamily="34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Lucida Sans" panose="020B0602040502020204" pitchFamily="34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Lucida Sans" panose="020B0602040502020204" pitchFamily="34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Lucida Sans" panose="020B0602040502020204" pitchFamily="34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Lucida Sans" panose="020B0602040502020204" pitchFamily="34" charset="0"/>
          <a:ea typeface="黑体" panose="02010609060101010101" pitchFamily="49" charset="-122"/>
        </a:defRPr>
      </a:lvl9pPr>
    </p:titleStyle>
    <p:bodyStyle>
      <a:lvl1pPr marL="265430" indent="-265430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005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anose="020B0604030504040204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130" indent="-182880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255" indent="-182880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anose="020B0604030504040204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880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345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 panose="020B0604030504040204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53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Verdana" panose="020B0604030504040204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2237084"/>
            <a:ext cx="91440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zh-CN" altLang="en-US" sz="4800" b="1" spc="600" dirty="0">
                <a:ln w="17780" cmpd="sng">
                  <a:solidFill>
                    <a:srgbClr val="F07F09">
                      <a:tint val="3000"/>
                    </a:srgbClr>
                  </a:solidFill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走进他们的童年岁月</a:t>
            </a:r>
            <a:endParaRPr lang="zh-CN" altLang="en-US" sz="4800" b="1" spc="600" dirty="0">
              <a:ln w="17780" cmpd="sng">
                <a:solidFill>
                  <a:srgbClr val="F07F09">
                    <a:tint val="3000"/>
                  </a:srgbClr>
                </a:solidFill>
                <a:prstDash val="solid"/>
                <a:miter lim="800000"/>
              </a:ln>
              <a:solidFill>
                <a:prstClr val="black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24438" y="759737"/>
            <a:ext cx="3095124" cy="109494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038475" y="-296036"/>
            <a:ext cx="3067050" cy="954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矩形 1"/>
          <p:cNvSpPr/>
          <p:nvPr/>
        </p:nvSpPr>
        <p:spPr>
          <a:xfrm>
            <a:off x="273057" y="669925"/>
            <a:ext cx="8582715" cy="40857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defTabSz="457200">
              <a:lnSpc>
                <a:spcPct val="15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乐乐：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爷爷，您小时候在什么地方上学呢？请您给我讲一讲您的童年生活吧！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5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我小时候在离我们村有</a:t>
            </a:r>
            <a:r>
              <a:rPr 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里地远的邻村小学读书，每天都是早早起床走着上学。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5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乐乐：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爷爷，学校的桌椅板凳是什么样的啊？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5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学校里的桌子是用水泥板做的，从家里带去自制的木凳。晚上上夜校时，也是用自制的煤油灯照明。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矩形 1"/>
          <p:cNvSpPr/>
          <p:nvPr/>
        </p:nvSpPr>
        <p:spPr>
          <a:xfrm>
            <a:off x="273057" y="681804"/>
            <a:ext cx="8582715" cy="40488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defTabSz="457200">
              <a:lnSpc>
                <a:spcPct val="13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乐乐：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爷爷，您们在学校主要学习什么东西呢？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3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在学校里，我们主要学习数学、语文、自然常识、书法、劳动技术等一些课程。一些手工课上，我们常常自己动手做一些东西。女孩子做毽子，男孩子做手枪等。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3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乐乐：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爷爷，你们下课后玩什么游戏呢？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3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我们的玩具都是自己动手制作的。下课我们可以玩踢毽子、挑棍、跳绳、玩石头等等，这些游戏挺有趣的。现在还忘不掉呢！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矩形 1"/>
          <p:cNvSpPr/>
          <p:nvPr/>
        </p:nvSpPr>
        <p:spPr>
          <a:xfrm>
            <a:off x="532546" y="1348111"/>
            <a:ext cx="816419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乐乐：我了解到爷爷童年时期的学习生活，生活学习条件很艰苦，可是他们依然克服困难学习。向和爷爷比起来，我们的生活和学习条件多么优越。宽敞明亮的教室，漂亮美观的桌椅，还有白炽灯照明，冬天有暖气，夏天有电扇。所以我一定要珍惜现在的幸福生活，好好学习，努力进取。</a:t>
            </a:r>
            <a:endParaRPr lang="zh-CN" altLang="en-US" sz="24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4005" y="702354"/>
            <a:ext cx="250883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和同学谈感受：</a:t>
            </a:r>
            <a:endParaRPr lang="zh-CN" altLang="en-US" sz="2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矩形 1"/>
          <p:cNvSpPr/>
          <p:nvPr/>
        </p:nvSpPr>
        <p:spPr>
          <a:xfrm>
            <a:off x="83124" y="760028"/>
            <a:ext cx="9010076" cy="38302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defTabSz="457200">
              <a:lnSpc>
                <a:spcPct val="12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莹莹：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阿姨，您小时候看电影吗？讲给我听好吗？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2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阿姨：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看过，我们都是在晚上看露天电影，有时还到邻村去看电影。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2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莹莹：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那您们看电视吗？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2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阿姨：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我们小时候看的电视是黑白电视，全村就大队有一台。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2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莹莹：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你们那时最喜欢的电视节目是什么呢？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20000"/>
              </a:lnSpc>
              <a:buClr>
                <a:srgbClr val="F07F09"/>
              </a:buClr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阿姨：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我们最喜欢的电视节目是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西游记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霍元甲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，经常跑到村里大队看电视，有时停电了，还跑到邻村去看。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矩形 1"/>
          <p:cNvSpPr/>
          <p:nvPr/>
        </p:nvSpPr>
        <p:spPr>
          <a:xfrm>
            <a:off x="532546" y="1431236"/>
            <a:ext cx="816419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莹莹：我向阿姨了解到她们小时候看电影电视的情景。那时看电影、电视还要出门或者出村，真是不容易。阿姨小时候看的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西游记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现在暑假也播放，我也喜欢看。今天的电视发展得更加先进，超薄高清网络电视等等，能够看到更多的电视节目。可我总觉得没有阿姨他们小时候的乐趣了。</a:t>
            </a:r>
            <a:endParaRPr lang="zh-CN" altLang="en-US" sz="24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3395" y="749854"/>
            <a:ext cx="250883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和同学谈感受：</a:t>
            </a:r>
            <a:endParaRPr lang="zh-CN" altLang="en-US" sz="2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03319" y="1083162"/>
            <a:ext cx="7854880" cy="27699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评析：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这两个范例从不同角度向长辈提出自己感兴趣的问题，能恰当使用礼貌用语，并能写出自己的深刻感悟。</a:t>
            </a:r>
            <a:endParaRPr lang="zh-CN" altLang="en-US" sz="2800" b="1" dirty="0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Administrator\AppData\Roaming\Tencent\Users\541737432\QQ\WinTemp\RichOle\CEEA0X5TJL049HE9BP[0A(E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8791" y="617309"/>
            <a:ext cx="3741035" cy="25237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8" descr="C:\Users\Administrator\AppData\Roaming\Tencent\Users\541737432\QQ\WinTemp\RichOle\`TVOTWG1T~5IF67IGA8`9FY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01692" y="742005"/>
            <a:ext cx="3588676" cy="22743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9" descr="C:\Users\Administrator\AppData\Roaming\Tencent\Users\541737432\QQ\WinTemp\RichOle\8V1EOLUK2[${I7IV[(XR8}V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36081" y="2413276"/>
            <a:ext cx="4059957" cy="23492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1" descr="C:\Users\Administrator\AppData\Roaming\Tencent\Users\541737432\QQ\WinTemp\RichOle\160Y47BYPYMP8{7X`ZD@(EN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7932" y="944217"/>
            <a:ext cx="3488635" cy="27252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2" name="Picture 2" descr="C:\Users\Administrator\AppData\Roaming\Tencent\Users\541737432\QQ\WinTemp\RichOle\DY)D2~9$2D0IKW~]$)[X(_P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64357" y="944217"/>
            <a:ext cx="3995506" cy="27252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3" name="Picture 3" descr="C:\Users\Administrator\AppData\Roaming\Tencent\Users\541737432\QQ\WinTemp\RichOle\JVLSJ8K84$8@3X8[I)V$@KP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23321" y="1719473"/>
            <a:ext cx="4246502" cy="29237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0253" y="745708"/>
            <a:ext cx="7807325" cy="1887735"/>
            <a:chOff x="730250" y="669683"/>
            <a:chExt cx="7683500" cy="1694105"/>
          </a:xfrm>
        </p:grpSpPr>
        <p:sp>
          <p:nvSpPr>
            <p:cNvPr id="22533" name="AutoShape 508"/>
            <p:cNvSpPr/>
            <p:nvPr/>
          </p:nvSpPr>
          <p:spPr>
            <a:xfrm>
              <a:off x="730250" y="754063"/>
              <a:ext cx="7683500" cy="1609725"/>
            </a:xfrm>
            <a:prstGeom prst="roundRect">
              <a:avLst>
                <a:gd name="adj" fmla="val 5074"/>
              </a:avLst>
            </a:prstGeom>
            <a:solidFill>
              <a:srgbClr val="FFFFFF"/>
            </a:solidFill>
            <a:ln w="57150" cap="flat" cmpd="sng">
              <a:solidFill>
                <a:srgbClr val="99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265430" indent="-26543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48005" indent="-200025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Verdana" panose="020B0604030504040204" pitchFamily="34" charset="0"/>
                <a:buChar char="◦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86130" indent="-18288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rgbClr val="ED3742"/>
                </a:buClr>
                <a:buSzPct val="100000"/>
                <a:buFont typeface="Wingdings 2" panose="05020102010507070707" pitchFamily="18" charset="2"/>
                <a:buChar char="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4255" indent="-182880" algn="l" rtl="0" eaLnBrk="0" fontAlgn="base" hangingPunct="0">
                <a:spcBef>
                  <a:spcPts val="225"/>
                </a:spcBef>
                <a:spcAft>
                  <a:spcPct val="0"/>
                </a:spcAft>
                <a:buClr>
                  <a:srgbClr val="ED3742"/>
                </a:buClr>
                <a:buSzPct val="112000"/>
                <a:buFont typeface="Verdana" panose="020B0604030504040204" pitchFamily="34" charset="0"/>
                <a:buChar char="◦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79525" indent="-18288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rgbClr val="4A85BF"/>
                </a:buClr>
                <a:buSzPct val="100000"/>
                <a:buFont typeface="Wingdings 2" panose="05020102010507070707" pitchFamily="18" charset="2"/>
                <a:buChar char="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defTabSz="457200" eaLnBrk="1" hangingPunct="1">
                <a:spcBef>
                  <a:spcPct val="0"/>
                </a:spcBef>
                <a:buClrTx/>
                <a:buSzPct val="100000"/>
                <a:buFont typeface="Wingdings 2" panose="05020102010507070707" pitchFamily="18" charset="2"/>
                <a:buNone/>
              </a:pPr>
              <a:endParaRPr lang="ko-KR" altLang="en-US" sz="18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749557" y="669683"/>
              <a:ext cx="7543800" cy="157438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/>
            <a:p>
              <a:pPr indent="532130" defTabSz="457200" eaLnBrk="0" hangingPunct="0">
                <a:lnSpc>
                  <a:spcPct val="150000"/>
                </a:lnSpc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latin typeface="宋体" panose="02010600030101010101" pitchFamily="2" charset="-122"/>
                  <a:cs typeface="Calibri" panose="020F0502020204030204" pitchFamily="34" charset="0"/>
                </a:rPr>
                <a:t>童年是纯真、难忘的岁月，每个人都有有自己点童年，你知道大人的童年是什么样的吗？让我们走进他们的童年岁月，了解他们小时候的故事。</a:t>
              </a:r>
              <a:endPara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cs typeface="Calibri" panose="020F0502020204030204" pitchFamily="34" charset="0"/>
              </a:endParaRPr>
            </a:p>
          </p:txBody>
        </p:sp>
      </p:grpSp>
      <p:pic>
        <p:nvPicPr>
          <p:cNvPr id="7" name="Picture 7" descr="C:\Users\lenovo03\AppData\Roaming\Tencent\Users\541737432\QQ\WinTemp\RichOle\OCM1RMX0IXQP$@B]ME5GAPY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18868" y="2683137"/>
            <a:ext cx="5883965" cy="2152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矩形 12"/>
          <p:cNvSpPr/>
          <p:nvPr/>
        </p:nvSpPr>
        <p:spPr>
          <a:xfrm>
            <a:off x="548958" y="2014859"/>
            <a:ext cx="8045450" cy="203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71310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这次口语交际要求我们走进大人们的童年岁月，了解他们小时候的故事。提问之后，整理好记录，与同学交流了解到的情况和自己的感受。</a:t>
            </a:r>
            <a:endParaRPr lang="zh-CN" altLang="en-US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矩形 12"/>
          <p:cNvSpPr>
            <a:spLocks noChangeArrowheads="1"/>
          </p:cNvSpPr>
          <p:nvPr/>
        </p:nvSpPr>
        <p:spPr bwMode="auto">
          <a:xfrm>
            <a:off x="617479" y="1380304"/>
            <a:ext cx="797693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，说说这次口语交际给我们提出了哪些要求？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6" name="矩形 1"/>
          <p:cNvSpPr/>
          <p:nvPr/>
        </p:nvSpPr>
        <p:spPr>
          <a:xfrm>
            <a:off x="3084513" y="800104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457200" eaLnBrk="1" hangingPunct="1"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明确交际要求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45"/>
          <p:cNvSpPr/>
          <p:nvPr/>
        </p:nvSpPr>
        <p:spPr>
          <a:xfrm>
            <a:off x="725713" y="1619879"/>
            <a:ext cx="2099006" cy="1247424"/>
          </a:xfrm>
          <a:prstGeom prst="wedgeRoundRectCallout">
            <a:avLst>
              <a:gd name="adj1" fmla="val 46745"/>
              <a:gd name="adj2" fmla="val 92181"/>
              <a:gd name="adj3" fmla="val 16667"/>
            </a:avLst>
          </a:prstGeom>
          <a:noFill/>
          <a:ln w="9525" cap="flat" cmpd="sng">
            <a:solidFill>
              <a:srgbClr val="000000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just" defTabSz="457200" eaLnBrk="1" hangingPunct="1"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提问的时候，注意使用礼貌用语。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7" name="AutoShape 46"/>
          <p:cNvSpPr/>
          <p:nvPr/>
        </p:nvSpPr>
        <p:spPr>
          <a:xfrm>
            <a:off x="5889047" y="1768912"/>
            <a:ext cx="2166040" cy="1342427"/>
          </a:xfrm>
          <a:prstGeom prst="wedgeRoundRectCallout">
            <a:avLst>
              <a:gd name="adj1" fmla="val -73718"/>
              <a:gd name="adj2" fmla="val 53310"/>
              <a:gd name="adj3" fmla="val 16667"/>
            </a:avLst>
          </a:prstGeom>
          <a:noFill/>
          <a:ln w="9525" cap="flat" cmpd="sng">
            <a:solidFill>
              <a:srgbClr val="000000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just" defTabSz="457200" eaLnBrk="1" hangingPunct="1"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认真倾听，在交流时能边听边记录。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2"/>
          <p:cNvSpPr>
            <a:spLocks noChangeArrowheads="1"/>
          </p:cNvSpPr>
          <p:nvPr/>
        </p:nvSpPr>
        <p:spPr bwMode="auto">
          <a:xfrm>
            <a:off x="544513" y="839792"/>
            <a:ext cx="804545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71310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本次口语交际中我们应该注意什么？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4581" name="Picture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33713" y="-202620"/>
            <a:ext cx="3067050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38483" y="2855432"/>
            <a:ext cx="2335695" cy="1618973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ldLvl="0" animBg="1"/>
      <p:bldP spid="1027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2"/>
          <p:cNvSpPr>
            <a:spLocks noChangeArrowheads="1"/>
          </p:cNvSpPr>
          <p:nvPr/>
        </p:nvSpPr>
        <p:spPr bwMode="auto">
          <a:xfrm>
            <a:off x="578841" y="1601726"/>
            <a:ext cx="7758113" cy="26776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71780" indent="45720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首先确定自己要选择的对象，然后根据不同的对象，提出恰当合理的问题。选择的对象要是大人，问题必须围绕“大人的童年生活”展开，不能偏离主题。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5603" name="Picture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41650" y="-304797"/>
            <a:ext cx="3060700" cy="1292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Rectangle 2"/>
          <p:cNvSpPr/>
          <p:nvPr/>
        </p:nvSpPr>
        <p:spPr>
          <a:xfrm>
            <a:off x="1019821" y="1065786"/>
            <a:ext cx="5402441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257175" defTabSz="457200"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选择对象，提出恰当的问题。</a:t>
            </a:r>
            <a:endParaRPr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52396" y="984726"/>
            <a:ext cx="540244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indent="257175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做好记录，选择有趣的事例。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685800" y="1461043"/>
            <a:ext cx="7931426" cy="24929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2667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大人回答问题的时候，我们要认真倾听，做好记录。整理记录时，要选出大人童年生活中让你感兴趣的典型事例。</a:t>
            </a:r>
            <a:endParaRPr lang="zh-CN" altLang="en-US" sz="2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6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26233" y="1084393"/>
            <a:ext cx="540244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indent="257175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讨论交流，说出自己的感悟。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535963" y="1577796"/>
            <a:ext cx="8220421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2667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和同学交流整理的记录时，要有条理地表达，可以谈自己印象最深刻的事情，还可以谈自己的深刻感悟。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667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65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5156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顶峰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1221</Words>
  <Application>WPS 演示</Application>
  <PresentationFormat>全屏显示(16:9)</PresentationFormat>
  <Paragraphs>58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Lucida Sans</vt:lpstr>
      <vt:lpstr>黑体</vt:lpstr>
      <vt:lpstr>Wingdings 2</vt:lpstr>
      <vt:lpstr>Verdana</vt:lpstr>
      <vt:lpstr>Verdana</vt:lpstr>
      <vt:lpstr>Wingdings 2</vt:lpstr>
      <vt:lpstr>Calibri</vt:lpstr>
      <vt:lpstr>Malgun Gothic</vt:lpstr>
      <vt:lpstr>微软雅黑</vt:lpstr>
      <vt:lpstr>Times New Roman</vt:lpstr>
      <vt:lpstr>楷体</vt:lpstr>
      <vt:lpstr>Arial</vt:lpstr>
      <vt:lpstr>Book Antiqua</vt:lpstr>
      <vt:lpstr>Arial Unicode MS</vt:lpstr>
      <vt:lpstr>Lucida Sans Unicode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5</cp:revision>
  <dcterms:created xsi:type="dcterms:W3CDTF">2019-12-02T08:45:00Z</dcterms:created>
  <dcterms:modified xsi:type="dcterms:W3CDTF">2022-06-11T03:22:17Z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