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3" r:id="rId6"/>
    <p:sldId id="264" r:id="rId7"/>
    <p:sldId id="266" r:id="rId8"/>
    <p:sldId id="267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1218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30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926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885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2761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8320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335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241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40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6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193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DEA6D-21A6-43EB-9FA8-86DDB1693BB2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1E115-C601-4E66-B47C-935DFF326D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796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7744" y="620688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dirty="0"/>
              <a:t>统编教材</a:t>
            </a:r>
            <a:r>
              <a:rPr lang="zh-CN" altLang="zh-CN" sz="2400" dirty="0" smtClean="0"/>
              <a:t>六</a:t>
            </a:r>
            <a:r>
              <a:rPr lang="zh-CN" altLang="en-US" sz="2400" dirty="0" smtClean="0"/>
              <a:t>年级上册</a:t>
            </a:r>
            <a:r>
              <a:rPr lang="zh-CN" altLang="zh-CN" sz="2400" dirty="0" smtClean="0"/>
              <a:t>第六</a:t>
            </a:r>
            <a:r>
              <a:rPr lang="zh-CN" altLang="zh-CN" sz="2400" dirty="0"/>
              <a:t>单元口语</a:t>
            </a:r>
            <a:r>
              <a:rPr lang="zh-CN" altLang="zh-CN" sz="2400" dirty="0" smtClean="0"/>
              <a:t>交际</a:t>
            </a:r>
            <a:endParaRPr lang="zh-CN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2276872"/>
            <a:ext cx="6984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 b="1" dirty="0" smtClean="0"/>
              <a:t>意见</a:t>
            </a:r>
            <a:r>
              <a:rPr lang="zh-CN" altLang="zh-CN" sz="6600" b="1" dirty="0"/>
              <a:t>不同怎么办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188007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1196752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交流平台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200" b="1" dirty="0" smtClean="0"/>
              <a:t>说说与“</a:t>
            </a:r>
            <a:r>
              <a:rPr lang="zh-CN" altLang="zh-CN" sz="3200" b="1" dirty="0" smtClean="0"/>
              <a:t>意见不同</a:t>
            </a:r>
            <a:r>
              <a:rPr lang="zh-CN" altLang="en-US" sz="3200" b="1" dirty="0" smtClean="0"/>
              <a:t>的</a:t>
            </a:r>
            <a:r>
              <a:rPr lang="zh-CN" altLang="zh-CN" sz="3200" b="1" dirty="0" smtClean="0"/>
              <a:t>人沟通</a:t>
            </a:r>
            <a:r>
              <a:rPr lang="zh-CN" altLang="en-US" sz="3200" b="1" dirty="0" smtClean="0"/>
              <a:t>”</a:t>
            </a:r>
            <a:r>
              <a:rPr lang="zh-CN" altLang="zh-CN" sz="3200" b="1" dirty="0" smtClean="0"/>
              <a:t>之后</a:t>
            </a:r>
            <a:r>
              <a:rPr lang="zh-CN" altLang="en-US" sz="3200" b="1" dirty="0" smtClean="0"/>
              <a:t>你有什么不同</a:t>
            </a:r>
            <a:r>
              <a:rPr lang="zh-CN" altLang="zh-CN" sz="3200" b="1" dirty="0" smtClean="0"/>
              <a:t>的体验</a:t>
            </a:r>
            <a:r>
              <a:rPr lang="zh-CN" altLang="en-US" sz="3200" b="1" dirty="0" smtClean="0"/>
              <a:t>？可以</a:t>
            </a:r>
            <a:r>
              <a:rPr lang="zh-CN" altLang="zh-CN" sz="3200" b="1" dirty="0" smtClean="0"/>
              <a:t>分享</a:t>
            </a:r>
            <a:r>
              <a:rPr lang="zh-CN" altLang="zh-CN" sz="3200" b="1" dirty="0"/>
              <a:t>成功的</a:t>
            </a:r>
            <a:r>
              <a:rPr lang="zh-CN" altLang="zh-CN" sz="3200" b="1" dirty="0" smtClean="0"/>
              <a:t>经验</a:t>
            </a:r>
            <a:r>
              <a:rPr lang="zh-CN" altLang="en-US" sz="3200" b="1" dirty="0" smtClean="0"/>
              <a:t>，也可以</a:t>
            </a:r>
            <a:r>
              <a:rPr lang="zh-CN" altLang="zh-CN" sz="3200" b="1" dirty="0" smtClean="0"/>
              <a:t>谈谈</a:t>
            </a:r>
            <a:r>
              <a:rPr lang="zh-CN" altLang="zh-CN" sz="3200" b="1" dirty="0"/>
              <a:t>可以吸取的教训。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5638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260648"/>
            <a:ext cx="84249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资源链接</a:t>
            </a:r>
            <a:r>
              <a:rPr lang="en-US" altLang="zh-CN" b="1" dirty="0">
                <a:solidFill>
                  <a:srgbClr val="FF0000"/>
                </a:solidFill>
              </a:rPr>
              <a:t>    </a:t>
            </a:r>
            <a:r>
              <a:rPr lang="zh-CN" altLang="zh-CN" b="1" dirty="0"/>
              <a:t>《君子的和而不同》</a:t>
            </a:r>
            <a:endParaRPr lang="zh-CN" altLang="zh-CN" dirty="0"/>
          </a:p>
          <a:p>
            <a:pPr algn="ctr"/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君子的和而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不同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北宋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曾经有两个宰相，一个叫司马光，一个叫王安石。一个是保守派，一个是改革派。司马光打小就很聪明，幼年时同伴不慎掉进水缸，眼看要淹死，司马光人小体弱，无力把他救出来，情急之下，搬块石头将缸砸破，水流了出来，同伴于是得救。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司马光砸缸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，成了流传千古的美谈。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他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性情温和，待人宽厚，及至做了宰相，也理循旧法，秉承祖制，主张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无为而治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，言辞有度，服饰得体，乃谦谦君子。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王安石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从小书读得很好，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名传里巷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，他老成持重，年纪轻轻就不苟言笑。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少年得志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，官运亨通。执掌朝廷大权，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严己律属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。除了不爱洗澡，穿衣服相当不讲究外，经常头发蓬乱就上朝觐见天子，号令文武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。然而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皇帝很欣赏他，尽管王安石是典型的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脏乱差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，依然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皇恩殊厚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，成为当朝宰相，锐意改革，推行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一条鞭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法，想方设法为大宋收税，充盈国库。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司马光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和王安石，性格迥异，又是政敌，两个人你方唱罢我登场，轮流做宰相，相当的不对付。他们两人的政治主张，相差十万八千里。在庙堂之上，司马光和王安石是死对头，彼此都认为对方的执政方针荒谬至极。彼此都觉得自己比对方高明，比对方正确，比对方更了解国情。所以在争夺权力的过程中，两人丝毫都不客气，用各种手段，向对方痛下杀手。斗争的结果是王安石获胜，司马光从宰相宝座上被赶了下来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王安石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大权在握，皇帝询问他对司马光的看法，王安石大加赞赏，称司马光为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国之栋梁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，对他的人品，能力，文学造诣都给了很高的评价。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638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612844"/>
            <a:ext cx="74888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正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因为如此，虽然司马光失去了皇帝的信任，但是并没有因为大权旁落而陷入悲惨的境地，得以从容地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退江湖之远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，吟诗作赋，锦衣玉食。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风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水轮流转。正所谓三十年河东，三十年河西。愤世嫉俗的王安石强力推行改革，不仅触动了皇亲贵胄的利益，也招致地方官的强烈不满，朝野一片骂声，逢朝必有弹劾。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曾参岂是杀人者，一日三报慈母惊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。皇帝本来十分信任王安石，怎奈三人成虎，天天听到有人说王安石的不是，终于失去了耐心，将他就地免职，重新任命司马光为宰相。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墙倒众人推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，破鼓万人捶。王安石既然已经被罢官，很多言官就跳将出来，向皇帝告他的黑状。一时间诉状如雪，充盈丹樨。皇帝听信谗言，要治王安石的罪，征求司马光的意见。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很多人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都以为，王安石害司马光丢了官，现在皇帝要治他的罪，正是落井下石的好时机。然而司马光并不打算做压死骆驼的最后一根稻草。他恳切地告诉皇帝，王安石嫉恶如仇，胸怀坦荡忠心耿耿，有古君子之风。陛下万万不可听信谗言。</a:t>
            </a:r>
          </a:p>
          <a:p>
            <a:r>
              <a:rPr lang="en-US" altLang="zh-CN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皇帝</a:t>
            </a:r>
            <a:r>
              <a:rPr lang="zh-CN" altLang="zh-CN" dirty="0">
                <a:latin typeface="仿宋" pitchFamily="49" charset="-122"/>
                <a:ea typeface="仿宋" pitchFamily="49" charset="-122"/>
              </a:rPr>
              <a:t>听完司马光对王安石的评价，说了一句话：卿等皆君子也！</a:t>
            </a:r>
          </a:p>
          <a:p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君子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和而不同。我和你的关系很好，很敬重你的人品，但是，这不代表我就一定要同意你的政治主张。我反对你执政的理念，方法和手段，并不意味着对你个人道德品质的否定。待人做事有原则有分寸有底线，这才是君子。</a:t>
            </a:r>
            <a:endParaRPr lang="zh-CN" altLang="zh-CN" dirty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395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看画面，交流：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 1.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这是一个怎样的场面？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这种场面，带给你什么样的感觉？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85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476672"/>
            <a:ext cx="856895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阅读事例一：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爆竹声声辞旧岁，银花朵朵贺新年。噼里啪啦的爆竹、五彩缤纷的烟花，给人们带来了浓浓的年味和喜庆气氛，也在环保、安全等方面带来诸多问题和隐患。一些城市在燃放鞭炮方面的政策也在不断摇摆。那么，春节到底该不该燃放烟花爆竹呢？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        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sz="3200" dirty="0"/>
          </a:p>
          <a:p>
            <a:r>
              <a:rPr lang="en-US" altLang="zh-CN" sz="3200" dirty="0" smtClean="0"/>
              <a:t>        </a:t>
            </a:r>
            <a:br>
              <a:rPr lang="en-US" altLang="zh-CN" sz="3200" dirty="0" smtClean="0"/>
            </a:br>
            <a:endParaRPr lang="en-US" altLang="zh-CN" sz="32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085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764704"/>
            <a:ext cx="799288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小组讨论：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zh-CN" altLang="zh-CN" sz="3200" dirty="0" smtClean="0"/>
              <a:t>春节燃放烟花这件事，</a:t>
            </a:r>
            <a:r>
              <a:rPr lang="zh-CN" altLang="en-US" sz="3200" dirty="0" smtClean="0"/>
              <a:t>可能会</a:t>
            </a:r>
            <a:r>
              <a:rPr lang="zh-CN" altLang="zh-CN" sz="3200" dirty="0" smtClean="0"/>
              <a:t>涉及到哪些人？</a:t>
            </a:r>
            <a:endParaRPr lang="en-US" altLang="zh-CN" sz="3200" dirty="0" smtClean="0"/>
          </a:p>
          <a:p>
            <a:pPr marL="514350" indent="-514350">
              <a:buAutoNum type="arabicPeriod"/>
            </a:pPr>
            <a:r>
              <a:rPr lang="zh-CN" altLang="en-US" sz="3200" dirty="0" smtClean="0"/>
              <a:t>不同的人</a:t>
            </a:r>
            <a:r>
              <a:rPr lang="zh-CN" altLang="zh-CN" sz="3200" dirty="0" smtClean="0"/>
              <a:t>对燃放烟花这件事有什么不同意见？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4348" y="3643314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  选择其中一个角色，说说你的</a:t>
            </a:r>
            <a:r>
              <a:rPr lang="zh-CN" altLang="zh-CN" sz="3200" dirty="0" smtClean="0"/>
              <a:t>观点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7085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7" y="1499300"/>
            <a:ext cx="813690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友情提醒：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3200" b="1" dirty="0" smtClean="0"/>
              <a:t>你觉得在与他人交流时，作为表达者和倾听者要注意些什么？</a:t>
            </a:r>
            <a:endParaRPr lang="en-US" altLang="zh-CN" sz="3200" b="1" dirty="0" smtClean="0"/>
          </a:p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9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83529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想一想，在语言表达上，还要注意些什么，会让你交际更成功？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提炼</a:t>
            </a:r>
            <a:r>
              <a:rPr lang="zh-CN" altLang="zh-CN" sz="3200" b="1" dirty="0">
                <a:solidFill>
                  <a:srgbClr val="FF0000"/>
                </a:solidFill>
              </a:rPr>
              <a:t>交际金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endParaRPr lang="zh-CN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语言</a:t>
            </a:r>
            <a:r>
              <a:rPr lang="zh-CN" altLang="zh-CN" sz="3200" dirty="0"/>
              <a:t>金句：①谢谢你能认真聆听，并且指出我的问题……②你讲得也有道理，我有与你不同的观点，我是这么想的……</a:t>
            </a:r>
            <a:r>
              <a:rPr lang="zh-CN" altLang="zh-CN" sz="3200" dirty="0" smtClean="0"/>
              <a:t>③</a:t>
            </a:r>
            <a:r>
              <a:rPr lang="zh-CN" altLang="en-US" sz="3200" dirty="0" smtClean="0"/>
              <a:t>我理解你的想法</a:t>
            </a:r>
            <a:r>
              <a:rPr lang="en-US" altLang="zh-CN" sz="3200" dirty="0" smtClean="0"/>
              <a:t>……</a:t>
            </a:r>
            <a:r>
              <a:rPr lang="zh-CN" altLang="en-US" sz="3200" dirty="0" smtClean="0"/>
              <a:t>但你看我的想法是否也有道理</a:t>
            </a:r>
            <a:r>
              <a:rPr lang="en-US" altLang="zh-CN" sz="3200" smtClean="0"/>
              <a:t>……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489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1472" y="357166"/>
            <a:ext cx="799288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 </a:t>
            </a: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                          交流平台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200" b="1" dirty="0" smtClean="0"/>
              <a:t>和大家说说，你成功交际的秘诀有哪些？</a:t>
            </a:r>
            <a:endParaRPr lang="en-US" altLang="zh-CN" sz="3200" b="1" dirty="0" smtClean="0"/>
          </a:p>
          <a:p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</a:t>
            </a:r>
            <a:endParaRPr lang="en-US" altLang="zh-CN" sz="3200" dirty="0" smtClean="0"/>
          </a:p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①</a:t>
            </a:r>
            <a:r>
              <a:rPr lang="zh-CN" altLang="zh-CN" sz="3200" dirty="0"/>
              <a:t>表达者：简洁明了、有根有据</a:t>
            </a:r>
            <a:r>
              <a:rPr lang="zh-CN" altLang="zh-CN" sz="3200" dirty="0" smtClean="0"/>
              <a:t>；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②</a:t>
            </a:r>
            <a:r>
              <a:rPr lang="zh-CN" altLang="zh-CN" sz="3200" dirty="0"/>
              <a:t>倾听者：用心倾听、把握观点，不断章取义</a:t>
            </a:r>
            <a:r>
              <a:rPr lang="zh-CN" altLang="zh-CN" sz="3200" dirty="0" smtClean="0"/>
              <a:t>；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③</a:t>
            </a:r>
            <a:r>
              <a:rPr lang="zh-CN" altLang="zh-CN" sz="3200" dirty="0"/>
              <a:t>换位思考、有效沟通：表情真诚</a:t>
            </a:r>
            <a:r>
              <a:rPr lang="zh-CN" altLang="zh-CN" sz="3200" dirty="0" smtClean="0"/>
              <a:t>，</a:t>
            </a:r>
            <a:r>
              <a:rPr lang="zh-CN" altLang="en-US" sz="3200" dirty="0" smtClean="0"/>
              <a:t>有礼有节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en-US" altLang="zh-CN" sz="3200" dirty="0" smtClean="0">
                <a:latin typeface="Calibri"/>
              </a:rPr>
              <a:t>④</a:t>
            </a:r>
            <a:r>
              <a:rPr lang="zh-CN" altLang="en-US" sz="3200" dirty="0" smtClean="0">
                <a:latin typeface="Calibri"/>
              </a:rPr>
              <a:t>使用交际金句。</a:t>
            </a:r>
            <a:endParaRPr lang="zh-CN" altLang="zh-CN" sz="3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489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404664"/>
            <a:ext cx="820891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阅读事例二，说说这件事中涉及到哪些人，他们会有什么不同的观点呢？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十几年前，我国南方某市为了拓宽城市道路，不顾很多人反对，砍掉了道路两边生长了几十年的大树。这件事在当地引起了热议。有人认为，为拓宽城市道路，促进经济繁荣，砍树是值得的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;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有人认为，砍树容易栽树难，政府应该另想办法发展交通，不应该砍树。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那么，要路还是要树呢</a:t>
            </a:r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?</a:t>
            </a:r>
            <a:br>
              <a:rPr lang="en-US" altLang="zh-CN" sz="3200" b="1" dirty="0" smtClean="0">
                <a:latin typeface="仿宋" pitchFamily="49" charset="-122"/>
                <a:ea typeface="仿宋" pitchFamily="49" charset="-122"/>
              </a:rPr>
            </a:b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489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2910" y="1214422"/>
            <a:ext cx="79928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        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角色扮演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/>
              <a:t>         </a:t>
            </a:r>
            <a:r>
              <a:rPr lang="zh-CN" altLang="en-US" sz="3200" b="1" dirty="0" smtClean="0"/>
              <a:t>请在这些角色中选择一个你喜欢的角色，和小组内的同学模拟表演一下，注意要准确发表自己的观点。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5638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1247</Words>
  <Application>Microsoft Office PowerPoint</Application>
  <PresentationFormat>全屏显示(4:3)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lbx777</cp:lastModifiedBy>
  <cp:revision>24</cp:revision>
  <dcterms:created xsi:type="dcterms:W3CDTF">2019-07-21T01:45:46Z</dcterms:created>
  <dcterms:modified xsi:type="dcterms:W3CDTF">2020-09-05T18:17:07Z</dcterms:modified>
</cp:coreProperties>
</file>