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74" r:id="rId2"/>
    <p:sldId id="285" r:id="rId3"/>
    <p:sldId id="315" r:id="rId4"/>
    <p:sldId id="327" r:id="rId5"/>
    <p:sldId id="275" r:id="rId6"/>
    <p:sldId id="328" r:id="rId7"/>
    <p:sldId id="319" r:id="rId8"/>
    <p:sldId id="311" r:id="rId9"/>
    <p:sldId id="308" r:id="rId10"/>
    <p:sldId id="312" r:id="rId11"/>
    <p:sldId id="329" r:id="rId12"/>
    <p:sldId id="317" r:id="rId13"/>
    <p:sldId id="316" r:id="rId14"/>
    <p:sldId id="330" r:id="rId15"/>
    <p:sldId id="331" r:id="rId16"/>
    <p:sldId id="273" r:id="rId17"/>
  </p:sldIdLst>
  <p:sldSz cx="12192000" cy="6858000"/>
  <p:notesSz cx="6858000" cy="9144000"/>
  <p:defaultTextStyle>
    <a:defPPr>
      <a:defRPr lang="zh-CN"/>
    </a:defPPr>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FCE5"/>
    <a:srgbClr val="000000"/>
    <a:srgbClr val="00B050"/>
    <a:srgbClr val="4FABFF"/>
    <a:srgbClr val="4B9FFF"/>
    <a:srgbClr val="49A0FF"/>
    <a:srgbClr val="2B4DF3"/>
    <a:srgbClr val="4C9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39" autoAdjust="0"/>
    <p:restoredTop sz="94660"/>
  </p:normalViewPr>
  <p:slideViewPr>
    <p:cSldViewPr snapToGrid="0" showGuides="1">
      <p:cViewPr varScale="1">
        <p:scale>
          <a:sx n="84" d="100"/>
          <a:sy n="84" d="100"/>
        </p:scale>
        <p:origin x="-282" y="-90"/>
      </p:cViewPr>
      <p:guideLst>
        <p:guide orient="horz" pos="2160"/>
        <p:guide pos="3882"/>
        <p:guide pos="578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95DAE4-7F04-4F03-8139-56735CC68389}" type="datetimeFigureOut">
              <a:rPr lang="zh-CN" altLang="en-US" smtClean="0"/>
              <a:t>2019/2/18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43EB00-DF63-4918-96C6-C2226430D6BD}" type="slidenum">
              <a:rPr lang="zh-CN" altLang="en-US" smtClean="0"/>
              <a:t>‹#›</a:t>
            </a:fld>
            <a:endParaRPr lang="zh-CN" altLang="en-US"/>
          </a:p>
        </p:txBody>
      </p:sp>
    </p:spTree>
    <p:extLst>
      <p:ext uri="{BB962C8B-B14F-4D97-AF65-F5344CB8AC3E}">
        <p14:creationId xmlns:p14="http://schemas.microsoft.com/office/powerpoint/2010/main" val="41712367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tif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3074" name="图片 6"/>
          <p:cNvPicPr>
            <a:picLocks noChangeAspect="1"/>
          </p:cNvPicPr>
          <p:nvPr userDrawn="1"/>
        </p:nvPicPr>
        <p:blipFill>
          <a:blip r:embed="rId2">
            <a:lum bright="18000"/>
          </a:blip>
          <a:stretch>
            <a:fillRect/>
          </a:stretch>
        </p:blipFill>
        <p:spPr>
          <a:xfrm>
            <a:off x="0" y="0"/>
            <a:ext cx="12192000" cy="6858000"/>
          </a:xfrm>
          <a:prstGeom prst="rect">
            <a:avLst/>
          </a:prstGeom>
          <a:solidFill>
            <a:schemeClr val="bg1"/>
          </a:solidFill>
          <a:ln w="9525">
            <a:noFill/>
          </a:ln>
        </p:spPr>
      </p:pic>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
        <p:nvSpPr>
          <p:cNvPr id="5" name="矩形 4"/>
          <p:cNvSpPr/>
          <p:nvPr userDrawn="1"/>
        </p:nvSpPr>
        <p:spPr>
          <a:xfrm>
            <a:off x="259715" y="152400"/>
            <a:ext cx="2158365" cy="502285"/>
          </a:xfrm>
          <a:prstGeom prst="rect">
            <a:avLst/>
          </a:prstGeom>
          <a:blipFill rotWithShape="1">
            <a:blip r:embed="rId3" cstate="print">
              <a:alphaModFix amt="67000"/>
            </a:blip>
            <a:stretch>
              <a:fillRect/>
            </a:stretch>
          </a:blip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pic>
        <p:nvPicPr>
          <p:cNvPr id="6" name="Picture 2" descr="C:\Users\Administrator\Desktop\语文新势力LOGO2.tif"/>
          <p:cNvPicPr>
            <a:picLocks noChangeAspect="1" noChangeArrowheads="1"/>
          </p:cNvPicPr>
          <p:nvPr userDrawn="1"/>
        </p:nvPicPr>
        <p:blipFill>
          <a:blip r:embed="rId4" cstate="print"/>
          <a:srcRect/>
          <a:stretch>
            <a:fillRect/>
          </a:stretch>
        </p:blipFill>
        <p:spPr bwMode="auto">
          <a:xfrm>
            <a:off x="2523534" y="62086"/>
            <a:ext cx="1789113" cy="698500"/>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cstate="print">
            <a:alphaModFix amt="2000"/>
            <a:lum/>
          </a:blip>
          <a:srcRect/>
          <a:stretch>
            <a:fillRect t="-13000" b="-13000"/>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zh-CN" dirty="0"/>
              <a:t>单击此处编辑母版标题样式</a:t>
            </a:r>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zh-CN" dirty="0"/>
              <a:t>单击此处编辑母版文本样式</a:t>
            </a:r>
          </a:p>
          <a:p>
            <a:pPr lvl="1"/>
            <a:r>
              <a:rPr lang="zh-CN" altLang="zh-CN" dirty="0"/>
              <a:t>第二级</a:t>
            </a:r>
          </a:p>
          <a:p>
            <a:pPr lvl="2"/>
            <a:r>
              <a:rPr lang="zh-CN" altLang="zh-CN" dirty="0"/>
              <a:t>第三级</a:t>
            </a:r>
          </a:p>
          <a:p>
            <a:pPr lvl="3"/>
            <a:r>
              <a:rPr lang="zh-CN" altLang="zh-CN" dirty="0"/>
              <a:t>第四级</a:t>
            </a:r>
          </a:p>
          <a:p>
            <a:pPr lvl="4"/>
            <a:r>
              <a:rPr lang="zh-CN" altLang="zh-CN" dirty="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
        <p:nvSpPr>
          <p:cNvPr id="3" name="矩形 2"/>
          <p:cNvSpPr/>
          <p:nvPr userDrawn="1"/>
        </p:nvSpPr>
        <p:spPr>
          <a:xfrm>
            <a:off x="0" y="15240"/>
            <a:ext cx="12191365" cy="6827520"/>
          </a:xfrm>
          <a:prstGeom prst="rect">
            <a:avLst/>
          </a:prstGeom>
          <a:solidFill>
            <a:srgbClr val="000000">
              <a:alpha val="0"/>
            </a:srgb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矩形 8"/>
          <p:cNvSpPr/>
          <p:nvPr/>
        </p:nvSpPr>
        <p:spPr>
          <a:xfrm>
            <a:off x="4256405" y="2155190"/>
            <a:ext cx="7468235" cy="1763395"/>
          </a:xfrm>
          <a:prstGeom prst="rect">
            <a:avLst/>
          </a:prstGeom>
          <a:solidFill>
            <a:srgbClr val="FEFCE5"/>
          </a:solidFill>
        </p:spPr>
        <p:style>
          <a:lnRef idx="2">
            <a:schemeClr val="accent2"/>
          </a:lnRef>
          <a:fillRef idx="1">
            <a:schemeClr val="lt1"/>
          </a:fillRef>
          <a:effectRef idx="0">
            <a:schemeClr val="accent2"/>
          </a:effectRef>
          <a:fontRef idx="minor">
            <a:schemeClr val="dk1"/>
          </a:fontRef>
        </p:style>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 name="文本框 4"/>
          <p:cNvSpPr txBox="1"/>
          <p:nvPr/>
        </p:nvSpPr>
        <p:spPr>
          <a:xfrm>
            <a:off x="7683989" y="4758902"/>
            <a:ext cx="3494867" cy="954107"/>
          </a:xfrm>
          <a:prstGeom prst="rect">
            <a:avLst/>
          </a:prstGeom>
          <a:noFill/>
        </p:spPr>
        <p:txBody>
          <a:bodyPr wrap="none" rtlCol="0">
            <a:spAutoFit/>
          </a:bodyPr>
          <a:lstStyle/>
          <a:p>
            <a:pPr algn="ctr"/>
            <a:r>
              <a:rPr lang="zh-CN" altLang="zh-CN" sz="2800" u="sng" dirty="0" smtClean="0">
                <a:latin typeface="微软雅黑" panose="020B0503020204020204" pitchFamily="34" charset="-122"/>
                <a:ea typeface="微软雅黑" panose="020B0503020204020204" pitchFamily="34" charset="-122"/>
                <a:cs typeface="微软雅黑" panose="020B0503020204020204" pitchFamily="34" charset="-122"/>
              </a:rPr>
              <a:t>《壹学作文素材》</a:t>
            </a:r>
            <a:endParaRPr lang="en-US" altLang="zh-CN" sz="2800" u="sng" dirty="0" smtClean="0">
              <a:latin typeface="微软雅黑" panose="020B0503020204020204" pitchFamily="34" charset="-122"/>
              <a:ea typeface="微软雅黑" panose="020B0503020204020204" pitchFamily="34" charset="-122"/>
              <a:cs typeface="微软雅黑" panose="020B0503020204020204" pitchFamily="34" charset="-122"/>
            </a:endParaRPr>
          </a:p>
          <a:p>
            <a:pPr algn="ctr"/>
            <a:r>
              <a:rPr lang="en-US" altLang="zh-CN" sz="2800" u="sng"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u="sng" dirty="0" smtClean="0">
                <a:latin typeface="微软雅黑" panose="020B0503020204020204" pitchFamily="34" charset="-122"/>
                <a:ea typeface="微软雅黑" panose="020B0503020204020204" pitchFamily="34" charset="-122"/>
                <a:cs typeface="微软雅黑" panose="020B0503020204020204" pitchFamily="34" charset="-122"/>
              </a:rPr>
              <a:t>2019</a:t>
            </a:r>
            <a:r>
              <a:rPr lang="zh-CN" altLang="en-US" sz="2800" u="sng" dirty="0" smtClean="0">
                <a:latin typeface="微软雅黑" panose="020B0503020204020204" pitchFamily="34" charset="-122"/>
                <a:ea typeface="微软雅黑" panose="020B0503020204020204" pitchFamily="34" charset="-122"/>
                <a:cs typeface="微软雅黑" panose="020B0503020204020204" pitchFamily="34" charset="-122"/>
              </a:rPr>
              <a:t>第</a:t>
            </a:r>
            <a:r>
              <a:rPr lang="en-US" altLang="zh-CN" sz="2800" u="sng"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800" u="sng" dirty="0" smtClean="0">
                <a:latin typeface="微软雅黑" panose="020B0503020204020204" pitchFamily="34" charset="-122"/>
                <a:ea typeface="微软雅黑" panose="020B0503020204020204" pitchFamily="34" charset="-122"/>
                <a:cs typeface="微软雅黑" panose="020B0503020204020204" pitchFamily="34" charset="-122"/>
              </a:rPr>
              <a:t>辑</a:t>
            </a:r>
            <a:r>
              <a:rPr lang="zh-CN" altLang="en-US" sz="2800" u="sng" dirty="0" smtClean="0">
                <a:latin typeface="微软雅黑" panose="020B0503020204020204" pitchFamily="34" charset="-122"/>
                <a:ea typeface="微软雅黑" panose="020B0503020204020204" pitchFamily="34" charset="-122"/>
                <a:cs typeface="微软雅黑" panose="020B0503020204020204" pitchFamily="34" charset="-122"/>
              </a:rPr>
              <a:t>拓展</a:t>
            </a:r>
            <a:r>
              <a:rPr lang="zh-CN" altLang="en-US" sz="2800" u="sng" dirty="0">
                <a:latin typeface="微软雅黑" panose="020B0503020204020204" pitchFamily="34" charset="-122"/>
                <a:ea typeface="微软雅黑" panose="020B0503020204020204" pitchFamily="34" charset="-122"/>
                <a:cs typeface="微软雅黑" panose="020B0503020204020204" pitchFamily="34" charset="-122"/>
              </a:rPr>
              <a:t>素材</a:t>
            </a:r>
            <a:endParaRPr lang="en-US" altLang="zh-CN" sz="2800" u="sng"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a:picLocks noChangeAspect="1"/>
          </p:cNvPicPr>
          <p:nvPr/>
        </p:nvPicPr>
        <p:blipFill>
          <a:blip r:embed="rId3">
            <a:clrChange>
              <a:clrFrom>
                <a:srgbClr val="F5F6F7">
                  <a:alpha val="100000"/>
                </a:srgbClr>
              </a:clrFrom>
              <a:clrTo>
                <a:srgbClr val="F5F6F7">
                  <a:alpha val="100000"/>
                  <a:alpha val="0"/>
                </a:srgbClr>
              </a:clrTo>
            </a:clrChange>
          </a:blip>
          <a:stretch>
            <a:fillRect/>
          </a:stretch>
        </p:blipFill>
        <p:spPr>
          <a:xfrm>
            <a:off x="262660" y="980320"/>
            <a:ext cx="3733606" cy="4917000"/>
          </a:xfrm>
          <a:prstGeom prst="rect">
            <a:avLst/>
          </a:prstGeom>
        </p:spPr>
      </p:pic>
      <p:sp>
        <p:nvSpPr>
          <p:cNvPr id="7" name="矩形 6"/>
          <p:cNvSpPr/>
          <p:nvPr/>
        </p:nvSpPr>
        <p:spPr>
          <a:xfrm>
            <a:off x="4802187" y="2437447"/>
            <a:ext cx="6376669" cy="1198879"/>
          </a:xfrm>
          <a:prstGeom prst="rect">
            <a:avLst/>
          </a:prstGeom>
          <a:noFill/>
          <a:ln>
            <a:noFill/>
          </a:ln>
        </p:spPr>
        <p:txBody>
          <a:bodyPr>
            <a:spAutoFit/>
            <a:scene3d>
              <a:camera prst="orthographicFront"/>
              <a:lightRig rig="threePt" dir="t"/>
            </a:scene3d>
          </a:bodyPr>
          <a:lstStyle/>
          <a:p>
            <a:pPr algn="ctr" eaLnBrk="0" hangingPunct="0"/>
            <a:r>
              <a:rPr lang="zh-CN" altLang="zh-CN" sz="7200" b="1" noProof="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cs typeface="+mn-ea"/>
                <a:sym typeface="+mn-ea"/>
              </a:rPr>
              <a:t>贫困生倒牛奶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4" name="组合 20"/>
          <p:cNvPicPr/>
          <p:nvPr/>
        </p:nvPicPr>
        <p:blipFill>
          <a:blip r:embed="rId2"/>
          <a:stretch>
            <a:fillRect/>
          </a:stretch>
        </p:blipFill>
        <p:spPr>
          <a:xfrm>
            <a:off x="2330277" y="2677587"/>
            <a:ext cx="388937" cy="346075"/>
          </a:xfrm>
          <a:prstGeom prst="rect">
            <a:avLst/>
          </a:prstGeom>
          <a:noFill/>
          <a:ln w="9525">
            <a:noFill/>
          </a:ln>
        </p:spPr>
      </p:pic>
      <p:sp>
        <p:nvSpPr>
          <p:cNvPr id="3" name="矩形 2"/>
          <p:cNvSpPr/>
          <p:nvPr/>
        </p:nvSpPr>
        <p:spPr>
          <a:xfrm>
            <a:off x="553155" y="1320342"/>
            <a:ext cx="11040534" cy="4616648"/>
          </a:xfrm>
          <a:prstGeom prst="rect">
            <a:avLst/>
          </a:prstGeom>
        </p:spPr>
        <p:txBody>
          <a:bodyPr wrap="square">
            <a:spAutoFit/>
          </a:bodyPr>
          <a:lstStyle/>
          <a:p>
            <a:pPr>
              <a:lnSpc>
                <a:spcPct val="150000"/>
              </a:lnSpc>
            </a:pPr>
            <a:r>
              <a:rPr lang="en-US" altLang="zh-CN" sz="2800" b="1" dirty="0">
                <a:solidFill>
                  <a:schemeClr val="accent2">
                    <a:lumMod val="75000"/>
                  </a:schemeClr>
                </a:solidFill>
                <a:latin typeface="微软雅黑" panose="020B0503020204020204" pitchFamily="34" charset="-122"/>
                <a:ea typeface="微软雅黑" panose="020B0503020204020204" pitchFamily="34" charset="-122"/>
              </a:rPr>
              <a:t>【</a:t>
            </a:r>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光明网</a:t>
            </a:r>
            <a:r>
              <a:rPr lang="en-US" altLang="zh-CN" sz="2800" b="1" dirty="0">
                <a:solidFill>
                  <a:schemeClr val="accent2">
                    <a:lumMod val="75000"/>
                  </a:schemeClr>
                </a:solidFill>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该校配备的营养餐牛奶是事发县本地的湘蜜乳业生产的。早在</a:t>
            </a:r>
            <a:r>
              <a:rPr lang="en-US" altLang="zh-CN" sz="2800" dirty="0">
                <a:latin typeface="微软雅黑" panose="020B0503020204020204" pitchFamily="34" charset="-122"/>
                <a:ea typeface="微软雅黑" panose="020B0503020204020204" pitchFamily="34" charset="-122"/>
              </a:rPr>
              <a:t>2016</a:t>
            </a:r>
            <a:r>
              <a:rPr lang="zh-CN" altLang="en-US" sz="2800" dirty="0">
                <a:latin typeface="微软雅黑" panose="020B0503020204020204" pitchFamily="34" charset="-122"/>
                <a:ea typeface="微软雅黑" panose="020B0503020204020204" pitchFamily="34" charset="-122"/>
              </a:rPr>
              <a:t>年，当地媒体就曾报道，有些家长代表在当地论坛向市委书记反映，“无供奶资质的湘蜜企业为何能垄断隆回县</a:t>
            </a:r>
            <a:r>
              <a:rPr lang="en-US" altLang="zh-CN" sz="2800" dirty="0">
                <a:latin typeface="微软雅黑" panose="020B0503020204020204" pitchFamily="34" charset="-122"/>
                <a:ea typeface="微软雅黑" panose="020B0503020204020204" pitchFamily="34" charset="-122"/>
              </a:rPr>
              <a:t>331</a:t>
            </a:r>
            <a:r>
              <a:rPr lang="zh-CN" altLang="en-US" sz="2800" dirty="0">
                <a:latin typeface="微软雅黑" panose="020B0503020204020204" pitchFamily="34" charset="-122"/>
                <a:ea typeface="微软雅黑" panose="020B0503020204020204" pitchFamily="34" charset="-122"/>
              </a:rPr>
              <a:t>所学校的学生奶。”家长代表的反馈主要集中在两点：一是隆回县有多所学校学生把学校发的学生奶扔掉不喝，孩子们反映湘蜜学生奶不好喝，有的喝一口就想吐了，还有些学生直接将发放的牛奶扔掉；二是湘蜜没有供奶资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4" name="组合 20"/>
          <p:cNvPicPr/>
          <p:nvPr/>
        </p:nvPicPr>
        <p:blipFill>
          <a:blip r:embed="rId2"/>
          <a:stretch>
            <a:fillRect/>
          </a:stretch>
        </p:blipFill>
        <p:spPr>
          <a:xfrm>
            <a:off x="2330277" y="2677587"/>
            <a:ext cx="388937" cy="346075"/>
          </a:xfrm>
          <a:prstGeom prst="rect">
            <a:avLst/>
          </a:prstGeom>
          <a:noFill/>
          <a:ln w="9525">
            <a:noFill/>
          </a:ln>
        </p:spPr>
      </p:pic>
      <p:sp>
        <p:nvSpPr>
          <p:cNvPr id="2" name="文本框 1"/>
          <p:cNvSpPr txBox="1"/>
          <p:nvPr/>
        </p:nvSpPr>
        <p:spPr>
          <a:xfrm>
            <a:off x="1683954" y="1556452"/>
            <a:ext cx="8284139" cy="784830"/>
          </a:xfrm>
          <a:prstGeom prst="rect">
            <a:avLst/>
          </a:prstGeom>
          <a:noFill/>
        </p:spPr>
        <p:txBody>
          <a:bodyPr wrap="square" rtlCol="0">
            <a:spAutoFit/>
          </a:bodyPr>
          <a:lstStyle/>
          <a:p>
            <a:r>
              <a:rPr lang="en-US" b="1" dirty="0" smtClean="0">
                <a:latin typeface="微软雅黑" panose="020B0503020204020204" pitchFamily="34" charset="-122"/>
                <a:ea typeface="微软雅黑" panose="020B0503020204020204" pitchFamily="34" charset="-122"/>
              </a:rPr>
              <a:t> </a:t>
            </a:r>
            <a:endParaRPr lang="zh-CN" altLang="en-US" b="1" dirty="0" smtClean="0">
              <a:latin typeface="微软雅黑" panose="020B0503020204020204" pitchFamily="34" charset="-122"/>
              <a:ea typeface="微软雅黑" panose="020B0503020204020204" pitchFamily="34" charset="-122"/>
            </a:endParaRPr>
          </a:p>
          <a:p>
            <a:pPr>
              <a:lnSpc>
                <a:spcPct val="150000"/>
              </a:lnSpc>
            </a:pPr>
            <a:endParaRPr lang="zh-CN" altLang="en-US" b="1" dirty="0">
              <a:latin typeface="微软雅黑" panose="020B0503020204020204" pitchFamily="34" charset="-122"/>
              <a:ea typeface="微软雅黑" panose="020B0503020204020204" pitchFamily="34" charset="-122"/>
            </a:endParaRPr>
          </a:p>
        </p:txBody>
      </p:sp>
      <p:sp>
        <p:nvSpPr>
          <p:cNvPr id="8" name="文本框 1"/>
          <p:cNvSpPr txBox="1"/>
          <p:nvPr/>
        </p:nvSpPr>
        <p:spPr>
          <a:xfrm>
            <a:off x="507999" y="1051726"/>
            <a:ext cx="11413067" cy="5909310"/>
          </a:xfrm>
          <a:prstGeom prst="rect">
            <a:avLst/>
          </a:prstGeom>
          <a:noFill/>
        </p:spPr>
        <p:txBody>
          <a:bodyPr wrap="square" rtlCol="0">
            <a:spAutoFit/>
          </a:bodyPr>
          <a:lstStyle/>
          <a:p>
            <a:pPr>
              <a:lnSpc>
                <a:spcPct val="150000"/>
              </a:lnSpc>
            </a:pPr>
            <a:r>
              <a:rPr lang="zh-CN" altLang="en-US" sz="2800" dirty="0" smtClean="0">
                <a:latin typeface="微软雅黑" panose="020B0503020204020204" pitchFamily="34" charset="-122"/>
                <a:ea typeface="微软雅黑" panose="020B0503020204020204" pitchFamily="34" charset="-122"/>
              </a:rPr>
              <a:t>首先</a:t>
            </a:r>
            <a:r>
              <a:rPr lang="zh-CN" altLang="en-US" sz="2800" dirty="0">
                <a:latin typeface="微软雅黑" panose="020B0503020204020204" pitchFamily="34" charset="-122"/>
                <a:ea typeface="微软雅黑" panose="020B0503020204020204" pitchFamily="34" charset="-122"/>
              </a:rPr>
              <a:t>，注册资料显示，湘蜜乳业是于</a:t>
            </a:r>
            <a:r>
              <a:rPr lang="en-US" altLang="zh-CN" sz="2800" dirty="0">
                <a:latin typeface="微软雅黑" panose="020B0503020204020204" pitchFamily="34" charset="-122"/>
                <a:ea typeface="微软雅黑" panose="020B0503020204020204" pitchFamily="34" charset="-122"/>
              </a:rPr>
              <a:t>2012</a:t>
            </a:r>
            <a:r>
              <a:rPr lang="zh-CN" altLang="en-US" sz="2800" dirty="0">
                <a:latin typeface="微软雅黑" panose="020B0503020204020204" pitchFamily="34" charset="-122"/>
                <a:ea typeface="微软雅黑" panose="020B0503020204020204" pitchFamily="34" charset="-122"/>
              </a:rPr>
              <a:t>年</a:t>
            </a:r>
            <a:r>
              <a:rPr lang="en-US" altLang="zh-CN" sz="2800" dirty="0">
                <a:latin typeface="微软雅黑" panose="020B0503020204020204" pitchFamily="34" charset="-122"/>
                <a:ea typeface="微软雅黑" panose="020B0503020204020204" pitchFamily="34" charset="-122"/>
              </a:rPr>
              <a:t>08</a:t>
            </a:r>
            <a:r>
              <a:rPr lang="zh-CN" altLang="en-US" sz="2800" dirty="0">
                <a:latin typeface="微软雅黑" panose="020B0503020204020204" pitchFamily="34" charset="-122"/>
                <a:ea typeface="微软雅黑" panose="020B0503020204020204" pitchFamily="34" charset="-122"/>
              </a:rPr>
              <a:t>月</a:t>
            </a:r>
            <a:r>
              <a:rPr lang="en-US" altLang="zh-CN" sz="2800" dirty="0">
                <a:latin typeface="微软雅黑" panose="020B0503020204020204" pitchFamily="34" charset="-122"/>
                <a:ea typeface="微软雅黑" panose="020B0503020204020204" pitchFamily="34" charset="-122"/>
              </a:rPr>
              <a:t>01</a:t>
            </a:r>
            <a:r>
              <a:rPr lang="zh-CN" altLang="en-US" sz="2800" dirty="0">
                <a:latin typeface="微软雅黑" panose="020B0503020204020204" pitchFamily="34" charset="-122"/>
                <a:ea typeface="微软雅黑" panose="020B0503020204020204" pitchFamily="34" charset="-122"/>
              </a:rPr>
              <a:t>日在隆回县市场和质量监督管理局登记成立，成立不久就成为县里唯一的学生营养餐牛奶供应者，难免引人遐想；再者，按家长检索，“</a:t>
            </a:r>
            <a:r>
              <a:rPr lang="en-US" altLang="zh-CN" sz="2800" dirty="0">
                <a:latin typeface="微软雅黑" panose="020B0503020204020204" pitchFamily="34" charset="-122"/>
                <a:ea typeface="微软雅黑" panose="020B0503020204020204" pitchFamily="34" charset="-122"/>
              </a:rPr>
              <a:t>2015</a:t>
            </a:r>
            <a:r>
              <a:rPr lang="zh-CN" altLang="en-US" sz="2800" dirty="0">
                <a:latin typeface="微软雅黑" panose="020B0503020204020204" pitchFamily="34" charset="-122"/>
                <a:ea typeface="微软雅黑" panose="020B0503020204020204" pitchFamily="34" charset="-122"/>
              </a:rPr>
              <a:t>年核准注册中国学生饮用奶生产企业（第七批）名单”里，并没有该企业名字。</a:t>
            </a:r>
          </a:p>
          <a:p>
            <a:pPr>
              <a:lnSpc>
                <a:spcPct val="150000"/>
              </a:lnSpc>
            </a:pPr>
            <a:r>
              <a:rPr lang="zh-CN" altLang="en-US" sz="2800" dirty="0" smtClean="0">
                <a:latin typeface="微软雅黑" panose="020B0503020204020204" pitchFamily="34" charset="-122"/>
                <a:ea typeface="微软雅黑" panose="020B0503020204020204" pitchFamily="34" charset="-122"/>
              </a:rPr>
              <a:t>有</a:t>
            </a:r>
            <a:r>
              <a:rPr lang="zh-CN" altLang="en-US" sz="2800" dirty="0">
                <a:latin typeface="微软雅黑" panose="020B0503020204020204" pitchFamily="34" charset="-122"/>
                <a:ea typeface="微软雅黑" panose="020B0503020204020204" pitchFamily="34" charset="-122"/>
              </a:rPr>
              <a:t>无供奶资质、“垄断”当地学校学生奶供应合不合理，这些疑问仍待廓清。但那些家长反映的湘蜜供应的牛奶难喝，以至于学生将其倒掉的情况，在此次事件中于结果层面似乎得到了印证。若学生倒掉牛奶果真有品质差、口味坏等因素，而不只是因牛奶是冷的，那这里面的问题显然不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13"/>
          <p:cNvSpPr txBox="1"/>
          <p:nvPr/>
        </p:nvSpPr>
        <p:spPr>
          <a:xfrm>
            <a:off x="7216487" y="600604"/>
            <a:ext cx="2013238" cy="492443"/>
          </a:xfrm>
          <a:prstGeom prst="rect">
            <a:avLst/>
          </a:prstGeom>
          <a:noFill/>
          <a:ln w="9525">
            <a:noFill/>
          </a:ln>
        </p:spPr>
        <p:txBody>
          <a:bodyPr wrap="square" lIns="0" tIns="0" rIns="0" bIns="0">
            <a:spAutoFit/>
          </a:bodyPr>
          <a:lstStyle/>
          <a:p>
            <a:pPr lvl="0" algn="ctr" defTabSz="1216025" eaLnBrk="1" hangingPunct="1">
              <a:spcBef>
                <a:spcPct val="20000"/>
              </a:spcBef>
            </a:pPr>
            <a:r>
              <a:rPr lang="zh-CN" altLang="en-US" sz="3200" b="1" dirty="0">
                <a:solidFill>
                  <a:schemeClr val="accent2">
                    <a:lumMod val="75000"/>
                  </a:schemeClr>
                </a:solidFill>
                <a:latin typeface="微软雅黑" panose="020B0503020204020204" pitchFamily="34" charset="-122"/>
                <a:ea typeface="微软雅黑" panose="020B0503020204020204" pitchFamily="34" charset="-122"/>
                <a:sym typeface="Arial" panose="020B0604020202020204" pitchFamily="34" charset="0"/>
              </a:rPr>
              <a:t>写作示例</a:t>
            </a:r>
          </a:p>
        </p:txBody>
      </p:sp>
      <p:sp>
        <p:nvSpPr>
          <p:cNvPr id="11" name="文本框 1"/>
          <p:cNvSpPr txBox="1"/>
          <p:nvPr/>
        </p:nvSpPr>
        <p:spPr>
          <a:xfrm>
            <a:off x="3603080" y="2602789"/>
            <a:ext cx="8284139" cy="784830"/>
          </a:xfrm>
          <a:prstGeom prst="rect">
            <a:avLst/>
          </a:prstGeom>
          <a:noFill/>
        </p:spPr>
        <p:txBody>
          <a:bodyPr wrap="square" rtlCol="0">
            <a:spAutoFit/>
          </a:bodyPr>
          <a:lstStyle/>
          <a:p>
            <a:r>
              <a:rPr lang="en-US" b="1" dirty="0" smtClean="0">
                <a:latin typeface="微软雅黑" panose="020B0503020204020204" pitchFamily="34" charset="-122"/>
                <a:ea typeface="微软雅黑" panose="020B0503020204020204" pitchFamily="34" charset="-122"/>
              </a:rPr>
              <a:t> </a:t>
            </a:r>
            <a:endParaRPr lang="zh-CN" altLang="en-US" b="1" dirty="0" smtClean="0">
              <a:latin typeface="微软雅黑" panose="020B0503020204020204" pitchFamily="34" charset="-122"/>
              <a:ea typeface="微软雅黑" panose="020B0503020204020204" pitchFamily="34" charset="-122"/>
            </a:endParaRPr>
          </a:p>
          <a:p>
            <a:pPr>
              <a:lnSpc>
                <a:spcPct val="150000"/>
              </a:lnSpc>
            </a:pPr>
            <a:endParaRPr lang="zh-CN" altLang="en-US" b="1" dirty="0">
              <a:latin typeface="微软雅黑" panose="020B0503020204020204" pitchFamily="34" charset="-122"/>
              <a:ea typeface="微软雅黑" panose="020B0503020204020204" pitchFamily="34" charset="-122"/>
            </a:endParaRPr>
          </a:p>
        </p:txBody>
      </p:sp>
      <p:sp>
        <p:nvSpPr>
          <p:cNvPr id="10" name="TextBox 13"/>
          <p:cNvSpPr txBox="1"/>
          <p:nvPr/>
        </p:nvSpPr>
        <p:spPr>
          <a:xfrm>
            <a:off x="417689" y="1383066"/>
            <a:ext cx="10690577" cy="4524315"/>
          </a:xfrm>
          <a:prstGeom prst="rect">
            <a:avLst/>
          </a:prstGeom>
          <a:noFill/>
          <a:ln w="9525">
            <a:noFill/>
          </a:ln>
        </p:spPr>
        <p:txBody>
          <a:bodyPr wrap="square" lIns="0" tIns="0" rIns="0" bIns="0">
            <a:spAutoFit/>
          </a:bodyPr>
          <a:lstStyle/>
          <a:p>
            <a:pPr algn="just" defTabSz="1216025">
              <a:lnSpc>
                <a:spcPct val="150000"/>
              </a:lnSpc>
              <a:spcBef>
                <a:spcPts val="0"/>
              </a:spcBef>
            </a:pPr>
            <a:r>
              <a:rPr lang="en-US" altLang="zh-CN" sz="2400" noProof="1">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2800" noProof="1" smtClean="0">
                <a:latin typeface="微软雅黑" panose="020B0503020204020204" pitchFamily="34" charset="-122"/>
                <a:ea typeface="微软雅黑" panose="020B0503020204020204" pitchFamily="34" charset="-122"/>
                <a:sym typeface="Arial" panose="020B0604020202020204" pitchFamily="34" charset="0"/>
              </a:rPr>
              <a:t>营养餐能让山区的孩子不再缺少营养</a:t>
            </a:r>
            <a:r>
              <a:rPr lang="en-US" altLang="zh-CN" sz="2800" noProof="1">
                <a:latin typeface="微软雅黑" panose="020B0503020204020204" pitchFamily="34" charset="-122"/>
                <a:ea typeface="微软雅黑" panose="020B0503020204020204" pitchFamily="34" charset="-122"/>
                <a:sym typeface="Arial" panose="020B0604020202020204" pitchFamily="34" charset="0"/>
              </a:rPr>
              <a:t>，是政府的一大举措。然而，营养餐一旦与“有毒”和“假冒伪劣”纠缠不清，便已经败坏了政策善意。阳光阙如、监督缺位之下，营养餐难免“变味”。它其实给我们提供了各类善政</a:t>
            </a:r>
            <a:r>
              <a:rPr lang="en-US" altLang="zh-CN" sz="2800" noProof="1" smtClean="0">
                <a:latin typeface="微软雅黑" panose="020B0503020204020204" pitchFamily="34" charset="-122"/>
                <a:ea typeface="微软雅黑" panose="020B0503020204020204" pitchFamily="34" charset="-122"/>
                <a:sym typeface="Arial" panose="020B0604020202020204" pitchFamily="34" charset="0"/>
              </a:rPr>
              <a:t>、惠民工程迷思上的一个细胞切片，官德不靠谱、责任被虚置，</a:t>
            </a:r>
            <a:r>
              <a:rPr lang="en-US" altLang="zh-CN" sz="2800" noProof="1">
                <a:latin typeface="微软雅黑" panose="020B0503020204020204" pitchFamily="34" charset="-122"/>
                <a:ea typeface="微软雅黑" panose="020B0503020204020204" pitchFamily="34" charset="-122"/>
                <a:sym typeface="Arial" panose="020B0604020202020204" pitchFamily="34" charset="0"/>
              </a:rPr>
              <a:t>只有将早该置于阳光下的财政预决算真正兑现在阳光里、监督下，才能避免营养餐遭劫或变味的悲剧重演。切莫让人浑水摸鱼有机可乘，切莫让一项善意工程变了味。　　</a:t>
            </a:r>
            <a:r>
              <a:rPr lang="zh-CN" altLang="en-US" sz="2800" noProof="1">
                <a:latin typeface="微软雅黑" panose="020B0503020204020204" pitchFamily="34" charset="-122"/>
                <a:ea typeface="微软雅黑" panose="020B0503020204020204" pitchFamily="34" charset="-122"/>
                <a:sym typeface="Arial" panose="020B0604020202020204" pitchFamily="34" charset="0"/>
              </a:rPr>
              <a:t> </a:t>
            </a:r>
          </a:p>
        </p:txBody>
      </p:sp>
      <p:sp>
        <p:nvSpPr>
          <p:cNvPr id="12" name="Freeform 247"/>
          <p:cNvSpPr>
            <a:spLocks noEditPoints="1" noChangeArrowheads="1"/>
          </p:cNvSpPr>
          <p:nvPr/>
        </p:nvSpPr>
        <p:spPr bwMode="auto">
          <a:xfrm>
            <a:off x="6657973" y="384175"/>
            <a:ext cx="772583" cy="698500"/>
          </a:xfrm>
          <a:custGeom>
            <a:avLst/>
            <a:gdLst>
              <a:gd name="T0" fmla="*/ 45 w 153"/>
              <a:gd name="T1" fmla="*/ 125 h 152"/>
              <a:gd name="T2" fmla="*/ 38 w 153"/>
              <a:gd name="T3" fmla="*/ 118 h 152"/>
              <a:gd name="T4" fmla="*/ 139 w 153"/>
              <a:gd name="T5" fmla="*/ 17 h 152"/>
              <a:gd name="T6" fmla="*/ 136 w 153"/>
              <a:gd name="T7" fmla="*/ 14 h 152"/>
              <a:gd name="T8" fmla="*/ 35 w 153"/>
              <a:gd name="T9" fmla="*/ 114 h 152"/>
              <a:gd name="T10" fmla="*/ 28 w 153"/>
              <a:gd name="T11" fmla="*/ 108 h 152"/>
              <a:gd name="T12" fmla="*/ 128 w 153"/>
              <a:gd name="T13" fmla="*/ 6 h 152"/>
              <a:gd name="T14" fmla="*/ 122 w 153"/>
              <a:gd name="T15" fmla="*/ 0 h 152"/>
              <a:gd name="T16" fmla="*/ 16 w 153"/>
              <a:gd name="T17" fmla="*/ 106 h 152"/>
              <a:gd name="T18" fmla="*/ 0 w 153"/>
              <a:gd name="T19" fmla="*/ 152 h 152"/>
              <a:gd name="T20" fmla="*/ 47 w 153"/>
              <a:gd name="T21" fmla="*/ 137 h 152"/>
              <a:gd name="T22" fmla="*/ 153 w 153"/>
              <a:gd name="T23" fmla="*/ 31 h 152"/>
              <a:gd name="T24" fmla="*/ 146 w 153"/>
              <a:gd name="T25" fmla="*/ 24 h 152"/>
              <a:gd name="T26" fmla="*/ 45 w 153"/>
              <a:gd name="T27" fmla="*/ 125 h 152"/>
              <a:gd name="T28" fmla="*/ 22 w 153"/>
              <a:gd name="T29" fmla="*/ 119 h 152"/>
              <a:gd name="T30" fmla="*/ 34 w 153"/>
              <a:gd name="T31" fmla="*/ 131 h 152"/>
              <a:gd name="T32" fmla="*/ 16 w 153"/>
              <a:gd name="T33" fmla="*/ 137 h 152"/>
              <a:gd name="T34" fmla="*/ 22 w 153"/>
              <a:gd name="T35" fmla="*/ 11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52">
                <a:moveTo>
                  <a:pt x="45" y="125"/>
                </a:moveTo>
                <a:lnTo>
                  <a:pt x="38" y="118"/>
                </a:lnTo>
                <a:lnTo>
                  <a:pt x="139" y="17"/>
                </a:lnTo>
                <a:lnTo>
                  <a:pt x="136" y="14"/>
                </a:lnTo>
                <a:lnTo>
                  <a:pt x="35" y="114"/>
                </a:lnTo>
                <a:lnTo>
                  <a:pt x="28" y="108"/>
                </a:lnTo>
                <a:lnTo>
                  <a:pt x="128" y="6"/>
                </a:lnTo>
                <a:lnTo>
                  <a:pt x="122" y="0"/>
                </a:lnTo>
                <a:lnTo>
                  <a:pt x="16" y="106"/>
                </a:lnTo>
                <a:lnTo>
                  <a:pt x="0" y="152"/>
                </a:lnTo>
                <a:lnTo>
                  <a:pt x="47" y="137"/>
                </a:lnTo>
                <a:lnTo>
                  <a:pt x="153" y="31"/>
                </a:lnTo>
                <a:lnTo>
                  <a:pt x="146" y="24"/>
                </a:lnTo>
                <a:lnTo>
                  <a:pt x="45" y="125"/>
                </a:lnTo>
                <a:close/>
                <a:moveTo>
                  <a:pt x="22" y="119"/>
                </a:moveTo>
                <a:lnTo>
                  <a:pt x="34" y="131"/>
                </a:lnTo>
                <a:lnTo>
                  <a:pt x="16" y="137"/>
                </a:lnTo>
                <a:lnTo>
                  <a:pt x="22" y="119"/>
                </a:lnTo>
                <a:close/>
              </a:path>
            </a:pathLst>
          </a:custGeom>
          <a:solidFill>
            <a:schemeClr val="accent2">
              <a:lumMod val="75000"/>
            </a:schemeClr>
          </a:solidFill>
          <a:ln w="9525">
            <a:solidFill>
              <a:srgbClr val="000000"/>
            </a:solidFill>
            <a:round/>
          </a:ln>
        </p:spPr>
        <p:txBody>
          <a:bodyPr/>
          <a:lstStyle>
            <a:lvl1pPr>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724489" y="733838"/>
            <a:ext cx="3488971" cy="430887"/>
            <a:chOff x="1451329" y="1717675"/>
            <a:chExt cx="3488971" cy="430887"/>
          </a:xfrm>
        </p:grpSpPr>
        <p:sp>
          <p:nvSpPr>
            <p:cNvPr id="32" name="Text Placeholder 32"/>
            <p:cNvSpPr txBox="1">
              <a:spLocks noChangeArrowheads="1"/>
            </p:cNvSpPr>
            <p:nvPr/>
          </p:nvSpPr>
          <p:spPr bwMode="auto">
            <a:xfrm>
              <a:off x="1451329" y="1764947"/>
              <a:ext cx="600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anose="020F0502020204030204" pitchFamily="34" charset="0"/>
                  <a:ea typeface="宋体" panose="02010600030101010101" pitchFamily="2" charset="-122"/>
                </a:defRPr>
              </a:lvl1pPr>
              <a:lvl2pPr defTabSz="685800" eaLnBrk="0" hangingPunct="0">
                <a:defRPr>
                  <a:solidFill>
                    <a:schemeClr val="tx1"/>
                  </a:solidFill>
                  <a:latin typeface="Calibri" panose="020F0502020204030204" pitchFamily="34" charset="0"/>
                  <a:ea typeface="宋体" panose="02010600030101010101" pitchFamily="2" charset="-122"/>
                </a:defRPr>
              </a:lvl2pPr>
              <a:lvl3pPr defTabSz="685800" eaLnBrk="0" hangingPunct="0">
                <a:defRPr>
                  <a:solidFill>
                    <a:schemeClr val="tx1"/>
                  </a:solidFill>
                  <a:latin typeface="Calibri" panose="020F0502020204030204" pitchFamily="34" charset="0"/>
                  <a:ea typeface="宋体" panose="02010600030101010101" pitchFamily="2" charset="-122"/>
                </a:defRPr>
              </a:lvl3pPr>
              <a:lvl4pPr defTabSz="685800" eaLnBrk="0" hangingPunct="0">
                <a:defRPr>
                  <a:solidFill>
                    <a:schemeClr val="tx1"/>
                  </a:solidFill>
                  <a:latin typeface="Calibri" panose="020F0502020204030204" pitchFamily="34" charset="0"/>
                  <a:ea typeface="宋体" panose="02010600030101010101" pitchFamily="2" charset="-122"/>
                </a:defRPr>
              </a:lvl4pPr>
              <a:lvl5pPr defTabSz="685800" eaLnBrk="0" hangingPunct="0">
                <a:defRPr>
                  <a:solidFill>
                    <a:schemeClr val="tx1"/>
                  </a:solidFill>
                  <a:latin typeface="Calibri" panose="020F0502020204030204" pitchFamily="34" charset="0"/>
                  <a:ea typeface="宋体" panose="02010600030101010101" pitchFamily="2" charset="-122"/>
                </a:defRPr>
              </a:lvl5pPr>
              <a:lvl6pPr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90000"/>
                </a:lnSpc>
                <a:spcBef>
                  <a:spcPts val="750"/>
                </a:spcBef>
              </a:pPr>
              <a:r>
                <a:rPr lang="en-US" altLang="zh-CN" sz="2800" b="1" dirty="0">
                  <a:solidFill>
                    <a:schemeClr val="accent2">
                      <a:lumMod val="75000"/>
                    </a:schemeClr>
                  </a:solidFill>
                  <a:latin typeface="微软雅黑" panose="020B0503020204020204" pitchFamily="34" charset="-122"/>
                  <a:ea typeface="微软雅黑" panose="020B0503020204020204" pitchFamily="34" charset="-122"/>
                  <a:sym typeface="Arial" panose="020B0604020202020204" pitchFamily="34" charset="0"/>
                </a:rPr>
                <a:t>03</a:t>
              </a:r>
            </a:p>
          </p:txBody>
        </p:sp>
        <p:sp>
          <p:nvSpPr>
            <p:cNvPr id="34" name="TextBox 13@|17FFC:16777215|FBC:16777215|LFC:16777215|LBC:16777215"/>
            <p:cNvSpPr txBox="1">
              <a:spLocks noChangeArrowheads="1"/>
            </p:cNvSpPr>
            <p:nvPr/>
          </p:nvSpPr>
          <p:spPr bwMode="auto">
            <a:xfrm>
              <a:off x="1627188" y="1717675"/>
              <a:ext cx="331311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pPr>
              <a:r>
                <a:rPr lang="en-US" altLang="zh-CN" sz="2400" b="1" dirty="0">
                  <a:solidFill>
                    <a:srgbClr val="00B050"/>
                  </a:solidFill>
                  <a:latin typeface="Arial" panose="020B0604020202020204" pitchFamily="34" charset="0"/>
                  <a:ea typeface="微软雅黑" panose="020B0503020204020204" pitchFamily="34" charset="-122"/>
                  <a:sym typeface="Arial" panose="020B0604020202020204" pitchFamily="34" charset="0"/>
                </a:rPr>
                <a:t>     </a:t>
              </a:r>
              <a:r>
                <a:rPr lang="zh-CN" altLang="en-US" sz="2800" b="1" dirty="0">
                  <a:solidFill>
                    <a:schemeClr val="accent2">
                      <a:lumMod val="75000"/>
                    </a:schemeClr>
                  </a:solidFill>
                  <a:latin typeface="微软雅黑" panose="020B0503020204020204" pitchFamily="34" charset="-122"/>
                  <a:ea typeface="微软雅黑" panose="020B0503020204020204" pitchFamily="34" charset="-122"/>
                  <a:sym typeface="Arial" panose="020B0604020202020204" pitchFamily="34" charset="0"/>
                </a:rPr>
                <a:t>食育教育迫在眉睫</a:t>
              </a:r>
            </a:p>
          </p:txBody>
        </p:sp>
      </p:grpSp>
      <p:sp>
        <p:nvSpPr>
          <p:cNvPr id="35" name="矩形 34"/>
          <p:cNvSpPr/>
          <p:nvPr/>
        </p:nvSpPr>
        <p:spPr>
          <a:xfrm>
            <a:off x="316087" y="1297634"/>
            <a:ext cx="11435646" cy="5262979"/>
          </a:xfrm>
          <a:prstGeom prst="rect">
            <a:avLst/>
          </a:prstGeom>
        </p:spPr>
        <p:txBody>
          <a:bodyPr wrap="square">
            <a:spAutoFit/>
          </a:bodyPr>
          <a:lstStyle/>
          <a:p>
            <a:pPr>
              <a:lnSpc>
                <a:spcPct val="150000"/>
              </a:lnSpc>
            </a:pPr>
            <a:r>
              <a:rPr lang="en-US" altLang="zh-CN" sz="2800" b="1" dirty="0">
                <a:solidFill>
                  <a:schemeClr val="accent2">
                    <a:lumMod val="75000"/>
                  </a:schemeClr>
                </a:solidFill>
                <a:latin typeface="微软雅黑" panose="020B0503020204020204" pitchFamily="34" charset="-122"/>
                <a:ea typeface="微软雅黑" panose="020B0503020204020204" pitchFamily="34" charset="-122"/>
              </a:rPr>
              <a:t>【</a:t>
            </a:r>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四川在线</a:t>
            </a:r>
            <a:r>
              <a:rPr lang="en-US" altLang="zh-CN" sz="2800" b="1" dirty="0">
                <a:solidFill>
                  <a:schemeClr val="accent2">
                    <a:lumMod val="75000"/>
                  </a:schemeClr>
                </a:solidFill>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营养餐浪费现象是很严重的。据了解，学生营养餐人均浪费</a:t>
            </a:r>
            <a:r>
              <a:rPr lang="en-US" altLang="zh-CN" sz="2800" dirty="0">
                <a:latin typeface="微软雅黑" panose="020B0503020204020204" pitchFamily="34" charset="-122"/>
                <a:ea typeface="微软雅黑" panose="020B0503020204020204" pitchFamily="34" charset="-122"/>
              </a:rPr>
              <a:t>216</a:t>
            </a:r>
            <a:r>
              <a:rPr lang="zh-CN" altLang="en-US" sz="2800" dirty="0">
                <a:latin typeface="微软雅黑" panose="020B0503020204020204" pitchFamily="34" charset="-122"/>
                <a:ea typeface="微软雅黑" panose="020B0503020204020204" pitchFamily="34" charset="-122"/>
              </a:rPr>
              <a:t>克，约占供应量的三分之一，在这样的现实背景下，出现将牛奶倒进水沟里，也并不奇怪。学生觉得“营养餐”不好吃也是普通现象。如果能够将“营养餐”做得多样化，做得好吃，浪费现象就会得到抑制。当然，与“营养餐”相配套的是“食育教育”要跟上。食育不仅仅只是饮食教育，更是以食养德的教育，在日本，</a:t>
            </a:r>
            <a:r>
              <a:rPr lang="en-US" altLang="zh-CN" sz="2800" dirty="0">
                <a:latin typeface="微软雅黑" panose="020B0503020204020204" pitchFamily="34" charset="-122"/>
                <a:ea typeface="微软雅黑" panose="020B0503020204020204" pitchFamily="34" charset="-122"/>
              </a:rPr>
              <a:t>2005</a:t>
            </a:r>
            <a:r>
              <a:rPr lang="zh-CN" altLang="en-US" sz="2800" dirty="0">
                <a:latin typeface="微软雅黑" panose="020B0503020204020204" pitchFamily="34" charset="-122"/>
                <a:ea typeface="微软雅黑" panose="020B0503020204020204" pitchFamily="34" charset="-122"/>
              </a:rPr>
              <a:t>年颁布的</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食育基本法</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规定日本人从幼儿园到中学阶段都要接受食育教育。可我们的学校在食育教育方面几乎是空白。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p:nvPr/>
        </p:nvSpPr>
        <p:spPr>
          <a:xfrm>
            <a:off x="782638" y="1475337"/>
            <a:ext cx="10923940" cy="4293483"/>
          </a:xfrm>
          <a:prstGeom prst="rect">
            <a:avLst/>
          </a:prstGeom>
          <a:noFill/>
          <a:ln w="9525">
            <a:noFill/>
          </a:ln>
        </p:spPr>
        <p:txBody>
          <a:bodyPr wrap="square" lIns="0" tIns="0" rIns="0" bIns="0">
            <a:spAutoFit/>
          </a:bodyPr>
          <a:lstStyle/>
          <a:p>
            <a:pPr algn="just" defTabSz="1216025">
              <a:lnSpc>
                <a:spcPct val="150000"/>
              </a:lnSpc>
              <a:spcBef>
                <a:spcPts val="0"/>
              </a:spcBef>
            </a:pPr>
            <a:r>
              <a:rPr lang="en-US" altLang="zh-CN" sz="2400" noProof="1">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2800" noProof="1" smtClean="0">
                <a:latin typeface="微软雅黑" panose="020B0503020204020204" pitchFamily="34" charset="-122"/>
                <a:ea typeface="微软雅黑" panose="020B0503020204020204" pitchFamily="34" charset="-122"/>
                <a:sym typeface="Arial" panose="020B0604020202020204" pitchFamily="34" charset="0"/>
              </a:rPr>
              <a:t>法国启蒙思想家卢梭曾说</a:t>
            </a:r>
            <a:r>
              <a:rPr lang="en-US" altLang="zh-CN" sz="2800" noProof="1">
                <a:latin typeface="微软雅黑" panose="020B0503020204020204" pitchFamily="34" charset="-122"/>
                <a:ea typeface="微软雅黑" panose="020B0503020204020204" pitchFamily="34" charset="-122"/>
                <a:sym typeface="Arial" panose="020B0604020202020204" pitchFamily="34" charset="0"/>
              </a:rPr>
              <a:t>：“教育的核心是怎样看待饮食”，“懂得餐桌上的食物是怎样来的和怎样做的。”尽管大小学生都会背“锄禾日当午，汗滴禾下土。谁知盘中餐，粒粒皆辛苦”的悯农诗，但是很多人人生观中并没真正确立劳动光荣、勤俭节约、浪费可耻的观念。湖南一小学要求学生把尚未过期的牛奶倒入水沟正是我国长期以来食育教育缺失的具体表现。</a:t>
            </a:r>
          </a:p>
          <a:p>
            <a:pPr algn="just" defTabSz="1216025">
              <a:lnSpc>
                <a:spcPct val="150000"/>
              </a:lnSpc>
              <a:spcBef>
                <a:spcPts val="0"/>
              </a:spcBef>
            </a:pPr>
            <a:r>
              <a:rPr lang="en-US" altLang="zh-CN" noProof="1">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ea"/>
                <a:sym typeface="Arial" panose="020B0604020202020204" pitchFamily="34" charset="0"/>
              </a:rPr>
              <a:t>　</a:t>
            </a:r>
            <a:r>
              <a:rPr lang="zh-CN" altLang="en-US" noProof="1">
                <a:solidFill>
                  <a:schemeClr val="tx1">
                    <a:lumMod val="75000"/>
                    <a:lumOff val="25000"/>
                  </a:schemeClr>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cs typeface="+mn-ea"/>
                <a:sym typeface="Arial" panose="020B0604020202020204" pitchFamily="34" charset="0"/>
              </a:rPr>
              <a:t> </a:t>
            </a:r>
          </a:p>
        </p:txBody>
      </p:sp>
      <p:sp>
        <p:nvSpPr>
          <p:cNvPr id="3" name="TextBox 13"/>
          <p:cNvSpPr txBox="1">
            <a:spLocks noChangeArrowheads="1"/>
          </p:cNvSpPr>
          <p:nvPr/>
        </p:nvSpPr>
        <p:spPr bwMode="auto">
          <a:xfrm>
            <a:off x="4235450" y="867868"/>
            <a:ext cx="177482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spcBef>
                <a:spcPct val="20000"/>
              </a:spcBef>
            </a:pPr>
            <a:r>
              <a:rPr lang="zh-CN" altLang="en-US" sz="3200" b="1" dirty="0">
                <a:solidFill>
                  <a:schemeClr val="accent2">
                    <a:lumMod val="75000"/>
                  </a:schemeClr>
                </a:solidFill>
                <a:latin typeface="微软雅黑" panose="020B0503020204020204" pitchFamily="34" charset="-122"/>
                <a:ea typeface="微软雅黑" panose="020B0503020204020204" pitchFamily="34" charset="-122"/>
                <a:sym typeface="Arial" panose="020B0604020202020204" pitchFamily="34" charset="0"/>
              </a:rPr>
              <a:t>写作示例</a:t>
            </a:r>
          </a:p>
        </p:txBody>
      </p:sp>
      <p:sp>
        <p:nvSpPr>
          <p:cNvPr id="4" name="Freeform 247"/>
          <p:cNvSpPr>
            <a:spLocks noEditPoints="1" noChangeArrowheads="1"/>
          </p:cNvSpPr>
          <p:nvPr/>
        </p:nvSpPr>
        <p:spPr bwMode="auto">
          <a:xfrm>
            <a:off x="6113639" y="661811"/>
            <a:ext cx="772583" cy="698500"/>
          </a:xfrm>
          <a:custGeom>
            <a:avLst/>
            <a:gdLst>
              <a:gd name="T0" fmla="*/ 45 w 153"/>
              <a:gd name="T1" fmla="*/ 125 h 152"/>
              <a:gd name="T2" fmla="*/ 38 w 153"/>
              <a:gd name="T3" fmla="*/ 118 h 152"/>
              <a:gd name="T4" fmla="*/ 139 w 153"/>
              <a:gd name="T5" fmla="*/ 17 h 152"/>
              <a:gd name="T6" fmla="*/ 136 w 153"/>
              <a:gd name="T7" fmla="*/ 14 h 152"/>
              <a:gd name="T8" fmla="*/ 35 w 153"/>
              <a:gd name="T9" fmla="*/ 114 h 152"/>
              <a:gd name="T10" fmla="*/ 28 w 153"/>
              <a:gd name="T11" fmla="*/ 108 h 152"/>
              <a:gd name="T12" fmla="*/ 128 w 153"/>
              <a:gd name="T13" fmla="*/ 6 h 152"/>
              <a:gd name="T14" fmla="*/ 122 w 153"/>
              <a:gd name="T15" fmla="*/ 0 h 152"/>
              <a:gd name="T16" fmla="*/ 16 w 153"/>
              <a:gd name="T17" fmla="*/ 106 h 152"/>
              <a:gd name="T18" fmla="*/ 0 w 153"/>
              <a:gd name="T19" fmla="*/ 152 h 152"/>
              <a:gd name="T20" fmla="*/ 47 w 153"/>
              <a:gd name="T21" fmla="*/ 137 h 152"/>
              <a:gd name="T22" fmla="*/ 153 w 153"/>
              <a:gd name="T23" fmla="*/ 31 h 152"/>
              <a:gd name="T24" fmla="*/ 146 w 153"/>
              <a:gd name="T25" fmla="*/ 24 h 152"/>
              <a:gd name="T26" fmla="*/ 45 w 153"/>
              <a:gd name="T27" fmla="*/ 125 h 152"/>
              <a:gd name="T28" fmla="*/ 22 w 153"/>
              <a:gd name="T29" fmla="*/ 119 h 152"/>
              <a:gd name="T30" fmla="*/ 34 w 153"/>
              <a:gd name="T31" fmla="*/ 131 h 152"/>
              <a:gd name="T32" fmla="*/ 16 w 153"/>
              <a:gd name="T33" fmla="*/ 137 h 152"/>
              <a:gd name="T34" fmla="*/ 22 w 153"/>
              <a:gd name="T35" fmla="*/ 11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52">
                <a:moveTo>
                  <a:pt x="45" y="125"/>
                </a:moveTo>
                <a:lnTo>
                  <a:pt x="38" y="118"/>
                </a:lnTo>
                <a:lnTo>
                  <a:pt x="139" y="17"/>
                </a:lnTo>
                <a:lnTo>
                  <a:pt x="136" y="14"/>
                </a:lnTo>
                <a:lnTo>
                  <a:pt x="35" y="114"/>
                </a:lnTo>
                <a:lnTo>
                  <a:pt x="28" y="108"/>
                </a:lnTo>
                <a:lnTo>
                  <a:pt x="128" y="6"/>
                </a:lnTo>
                <a:lnTo>
                  <a:pt x="122" y="0"/>
                </a:lnTo>
                <a:lnTo>
                  <a:pt x="16" y="106"/>
                </a:lnTo>
                <a:lnTo>
                  <a:pt x="0" y="152"/>
                </a:lnTo>
                <a:lnTo>
                  <a:pt x="47" y="137"/>
                </a:lnTo>
                <a:lnTo>
                  <a:pt x="153" y="31"/>
                </a:lnTo>
                <a:lnTo>
                  <a:pt x="146" y="24"/>
                </a:lnTo>
                <a:lnTo>
                  <a:pt x="45" y="125"/>
                </a:lnTo>
                <a:close/>
                <a:moveTo>
                  <a:pt x="22" y="119"/>
                </a:moveTo>
                <a:lnTo>
                  <a:pt x="34" y="131"/>
                </a:lnTo>
                <a:lnTo>
                  <a:pt x="16" y="137"/>
                </a:lnTo>
                <a:lnTo>
                  <a:pt x="22" y="119"/>
                </a:lnTo>
                <a:close/>
              </a:path>
            </a:pathLst>
          </a:custGeom>
          <a:solidFill>
            <a:schemeClr val="accent2">
              <a:lumMod val="75000"/>
            </a:schemeClr>
          </a:solidFill>
          <a:ln w="9525">
            <a:solidFill>
              <a:srgbClr val="000000"/>
            </a:solidFill>
            <a:round/>
          </a:ln>
        </p:spPr>
        <p:txBody>
          <a:bodyPr/>
          <a:lstStyle>
            <a:lvl1pPr>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6355" y="1347865"/>
            <a:ext cx="7710311" cy="3970318"/>
          </a:xfrm>
          <a:prstGeom prst="rect">
            <a:avLst/>
          </a:prstGeom>
        </p:spPr>
        <p:txBody>
          <a:bodyPr wrap="square">
            <a:spAutoFit/>
          </a:bodyPr>
          <a:lstStyle/>
          <a:p>
            <a:pPr>
              <a:lnSpc>
                <a:spcPct val="150000"/>
              </a:lnSpc>
            </a:pPr>
            <a:r>
              <a:rPr lang="zh-CN" altLang="en-US" sz="2800" dirty="0" smtClean="0">
                <a:latin typeface="微软雅黑" panose="020B0503020204020204" pitchFamily="34" charset="-122"/>
                <a:ea typeface="微软雅黑" panose="020B0503020204020204" pitchFamily="34" charset="-122"/>
              </a:rPr>
              <a:t>食育不仅仅只是饮食教育，更是以食养德的教育，是值得推广的教育理念。我国的生物资源、土地资源、水资源等并非用之不尽，有的甚至已经显露耗竭。只有通过食育，提倡科学合理的膳食方式，避免奢侈浪费的现象，才能实现人与自然、人与环境的和谐。</a:t>
            </a:r>
            <a:endParaRPr lang="zh-CN" altLang="en-US" sz="28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ackgroundRemoval t="0" b="100000" l="2004" r="91985">
                        <a14:foregroundMark x1="33333" y1="10567" x2="33333" y2="10567"/>
                        <a14:foregroundMark x1="34062" y1="4124" x2="34062" y2="4124"/>
                        <a14:foregroundMark x1="8743" y1="50000" x2="8743" y2="50000"/>
                        <a14:foregroundMark x1="12386" y1="43557" x2="12386" y2="43557"/>
                        <a14:foregroundMark x1="19126" y1="80670" x2="19126" y2="80670"/>
                        <a14:foregroundMark x1="83242" y1="46907" x2="83242" y2="46907"/>
                        <a14:foregroundMark x1="83789" y1="39175" x2="83789" y2="39175"/>
                        <a14:foregroundMark x1="85064" y1="23969" x2="85064" y2="23969"/>
                        <a14:foregroundMark x1="84517" y1="32474" x2="84517" y2="32474"/>
                        <a14:foregroundMark x1="85610" y1="21134" x2="85610" y2="21134"/>
                        <a14:foregroundMark x1="84699" y1="28866" x2="84699" y2="28866"/>
                        <a14:foregroundMark x1="87250" y1="37371" x2="87250" y2="37371"/>
                        <a14:foregroundMark x1="87067" y1="34021" x2="87067" y2="34021"/>
                        <a14:backgroundMark x1="64299" y1="94588" x2="64299" y2="94588"/>
                        <a14:backgroundMark x1="73406" y1="92010" x2="73406" y2="92010"/>
                        <a14:backgroundMark x1="77960" y1="91495" x2="77960" y2="91495"/>
                        <a14:backgroundMark x1="83789" y1="76031" x2="83789" y2="76031"/>
                        <a14:backgroundMark x1="85064" y1="55670" x2="85064" y2="55670"/>
                        <a14:backgroundMark x1="85428" y1="63402" x2="85428" y2="63402"/>
                        <a14:backgroundMark x1="85064" y1="50258" x2="85064" y2="50258"/>
                        <a14:backgroundMark x1="86157" y1="41495" x2="86157" y2="41495"/>
                        <a14:backgroundMark x1="85610" y1="35052" x2="85610" y2="35052"/>
                        <a14:backgroundMark x1="86339" y1="30155" x2="86339" y2="30155"/>
                      </a14:backgroundRemoval>
                    </a14:imgEffect>
                  </a14:imgLayer>
                </a14:imgProps>
              </a:ext>
              <a:ext uri="{28A0092B-C50C-407E-A947-70E740481C1C}">
                <a14:useLocalDpi xmlns:a14="http://schemas.microsoft.com/office/drawing/2010/main" val="0"/>
              </a:ext>
            </a:extLst>
          </a:blip>
          <a:stretch>
            <a:fillRect/>
          </a:stretch>
        </p:blipFill>
        <p:spPr>
          <a:xfrm>
            <a:off x="8777112" y="2470163"/>
            <a:ext cx="2968980" cy="209829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文本框 92"/>
          <p:cNvSpPr txBox="1"/>
          <p:nvPr/>
        </p:nvSpPr>
        <p:spPr>
          <a:xfrm>
            <a:off x="2700338" y="1112520"/>
            <a:ext cx="7499350" cy="1323975"/>
          </a:xfrm>
          <a:prstGeom prst="rect">
            <a:avLst/>
          </a:prstGeom>
          <a:noFill/>
          <a:ln w="9525">
            <a:noFill/>
          </a:ln>
        </p:spPr>
        <p:txBody>
          <a:bodyPr>
            <a:spAutoFit/>
          </a:bodyPr>
          <a:lstStyle/>
          <a:p>
            <a:pPr lvl="0" eaLnBrk="1" hangingPunct="1"/>
            <a:r>
              <a:rPr lang="zh-CN" altLang="zh-CN" sz="8000" b="1" dirty="0">
                <a:solidFill>
                  <a:schemeClr val="accent2">
                    <a:lumMod val="75000"/>
                  </a:schemeClr>
                </a:solidFill>
                <a:latin typeface="微软雅黑" panose="020B0503020204020204" pitchFamily="34" charset="-122"/>
                <a:ea typeface="微软雅黑" panose="020B0503020204020204" pitchFamily="34" charset="-122"/>
              </a:rPr>
              <a:t>感谢您的关注！</a:t>
            </a:r>
          </a:p>
        </p:txBody>
      </p:sp>
      <p:sp>
        <p:nvSpPr>
          <p:cNvPr id="7" name="椭圆形标注 6"/>
          <p:cNvSpPr/>
          <p:nvPr/>
        </p:nvSpPr>
        <p:spPr>
          <a:xfrm>
            <a:off x="3380740" y="3661410"/>
            <a:ext cx="2566035" cy="1330960"/>
          </a:xfrm>
          <a:prstGeom prst="wedgeEllipseCallout">
            <a:avLst>
              <a:gd name="adj1" fmla="val 51677"/>
              <a:gd name="adj2" fmla="val 30317"/>
            </a:avLst>
          </a:prstGeom>
          <a:solidFill>
            <a:schemeClr val="accent2">
              <a:lumMod val="60000"/>
              <a:lumOff val="40000"/>
            </a:schemeClr>
          </a:solidFill>
        </p:spPr>
        <p:style>
          <a:lnRef idx="1">
            <a:schemeClr val="accent1"/>
          </a:lnRef>
          <a:fillRef idx="2">
            <a:schemeClr val="accent1"/>
          </a:fillRef>
          <a:effectRef idx="1">
            <a:schemeClr val="accent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C000"/>
              </a:solidFill>
              <a:effectLst/>
              <a:uLnTx/>
              <a:uFillTx/>
              <a:latin typeface="+mn-lt"/>
              <a:ea typeface="+mn-ea"/>
              <a:cs typeface="+mn-cs"/>
            </a:endParaRPr>
          </a:p>
        </p:txBody>
      </p:sp>
      <p:sp>
        <p:nvSpPr>
          <p:cNvPr id="18438" name="TextBox 9"/>
          <p:cNvSpPr txBox="1"/>
          <p:nvPr/>
        </p:nvSpPr>
        <p:spPr>
          <a:xfrm>
            <a:off x="3547110" y="3912235"/>
            <a:ext cx="2399665" cy="829945"/>
          </a:xfrm>
          <a:prstGeom prst="rect">
            <a:avLst/>
          </a:prstGeom>
          <a:noFill/>
          <a:ln w="9525">
            <a:noFill/>
          </a:ln>
        </p:spPr>
        <p:txBody>
          <a:bodyPr wrap="square" anchor="t">
            <a:spAutoFit/>
          </a:bodyPr>
          <a:lstStyle/>
          <a:p>
            <a:pPr lvl="0" indent="0">
              <a:lnSpc>
                <a:spcPct val="150000"/>
              </a:lnSpc>
            </a:pPr>
            <a:r>
              <a:rPr lang="zh-CN" altLang="en-US" sz="1600" b="1" dirty="0">
                <a:latin typeface="微软雅黑" panose="020B0503020204020204" pitchFamily="34" charset="-122"/>
                <a:ea typeface="微软雅黑" panose="020B0503020204020204" pitchFamily="34" charset="-122"/>
              </a:rPr>
              <a:t>了解更多内容，请订阅</a:t>
            </a:r>
            <a:r>
              <a:rPr lang="en-US" altLang="zh-CN" sz="1600" b="1" dirty="0">
                <a:latin typeface="微软雅黑" panose="020B0503020204020204" pitchFamily="34" charset="-122"/>
                <a:ea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rPr>
              <a:t>壹学作文素材</a:t>
            </a:r>
            <a:r>
              <a:rPr lang="en-US" altLang="zh-CN" sz="1600" b="1" dirty="0" smtClean="0">
                <a:latin typeface="微软雅黑" panose="020B0503020204020204" pitchFamily="34" charset="-122"/>
                <a:ea typeface="微软雅黑" panose="020B0503020204020204" pitchFamily="34" charset="-122"/>
              </a:rPr>
              <a:t>》</a:t>
            </a:r>
            <a:endParaRPr lang="zh-CN" altLang="en-US" sz="16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6321778" y="3130796"/>
            <a:ext cx="2404674" cy="2392188"/>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reeform 265"/>
          <p:cNvSpPr/>
          <p:nvPr/>
        </p:nvSpPr>
        <p:spPr>
          <a:xfrm>
            <a:off x="4458104" y="2160518"/>
            <a:ext cx="1304925" cy="1604962"/>
          </a:xfrm>
          <a:custGeom>
            <a:avLst/>
            <a:gdLst>
              <a:gd name="txL" fmla="*/ 0 w 312"/>
              <a:gd name="txT" fmla="*/ 0 h 385"/>
              <a:gd name="txR" fmla="*/ 312 w 312"/>
              <a:gd name="txB" fmla="*/ 385 h 385"/>
            </a:gdLst>
            <a:ahLst/>
            <a:cxnLst>
              <a:cxn ang="0">
                <a:pos x="2147483647" y="2147483647"/>
              </a:cxn>
              <a:cxn ang="0">
                <a:pos x="2147483647" y="2147483647"/>
              </a:cxn>
              <a:cxn ang="0">
                <a:pos x="1014587552" y="2147483647"/>
              </a:cxn>
              <a:cxn ang="0">
                <a:pos x="52477224" y="2147483647"/>
              </a:cxn>
              <a:cxn ang="0">
                <a:pos x="17491014" y="2147483647"/>
              </a:cxn>
              <a:cxn ang="0">
                <a:pos x="52477224" y="2147483647"/>
              </a:cxn>
              <a:cxn ang="0">
                <a:pos x="1014587552" y="1772590901"/>
              </a:cxn>
              <a:cxn ang="0">
                <a:pos x="2147483647" y="0"/>
              </a:cxn>
              <a:cxn ang="0">
                <a:pos x="2147483647" y="2147483647"/>
              </a:cxn>
            </a:cxnLst>
            <a:rect l="txL" t="txT" r="txR" b="txB"/>
            <a:pathLst>
              <a:path w="312" h="385">
                <a:moveTo>
                  <a:pt x="169" y="193"/>
                </a:moveTo>
                <a:cubicBezTo>
                  <a:pt x="170" y="265"/>
                  <a:pt x="254" y="358"/>
                  <a:pt x="312" y="385"/>
                </a:cubicBezTo>
                <a:cubicBezTo>
                  <a:pt x="304" y="385"/>
                  <a:pt x="104" y="302"/>
                  <a:pt x="58" y="284"/>
                </a:cubicBezTo>
                <a:cubicBezTo>
                  <a:pt x="28" y="272"/>
                  <a:pt x="9" y="246"/>
                  <a:pt x="3" y="217"/>
                </a:cubicBezTo>
                <a:cubicBezTo>
                  <a:pt x="0" y="209"/>
                  <a:pt x="1" y="202"/>
                  <a:pt x="1" y="193"/>
                </a:cubicBezTo>
                <a:cubicBezTo>
                  <a:pt x="1" y="184"/>
                  <a:pt x="0" y="176"/>
                  <a:pt x="3" y="168"/>
                </a:cubicBezTo>
                <a:cubicBezTo>
                  <a:pt x="9" y="139"/>
                  <a:pt x="28" y="113"/>
                  <a:pt x="58" y="102"/>
                </a:cubicBezTo>
                <a:cubicBezTo>
                  <a:pt x="104" y="83"/>
                  <a:pt x="304" y="0"/>
                  <a:pt x="312" y="0"/>
                </a:cubicBezTo>
                <a:cubicBezTo>
                  <a:pt x="254" y="27"/>
                  <a:pt x="170" y="116"/>
                  <a:pt x="169" y="193"/>
                </a:cubicBezTo>
                <a:close/>
              </a:path>
            </a:pathLst>
          </a:custGeom>
          <a:solidFill>
            <a:schemeClr val="accent2"/>
          </a:solidFill>
          <a:ln w="9525">
            <a:noFill/>
          </a:ln>
        </p:spPr>
        <p:txBody>
          <a:bodyPr/>
          <a:lstStyle/>
          <a:p>
            <a:endParaRPr lang="zh-CN" altLang="en-US"/>
          </a:p>
        </p:txBody>
      </p:sp>
      <p:sp>
        <p:nvSpPr>
          <p:cNvPr id="2" name="Freeform 263"/>
          <p:cNvSpPr/>
          <p:nvPr/>
        </p:nvSpPr>
        <p:spPr>
          <a:xfrm>
            <a:off x="6129742" y="3216205"/>
            <a:ext cx="1300162" cy="1606550"/>
          </a:xfrm>
          <a:custGeom>
            <a:avLst/>
            <a:gdLst>
              <a:gd name="txL" fmla="*/ 0 w 311"/>
              <a:gd name="txT" fmla="*/ 0 h 385"/>
              <a:gd name="txR" fmla="*/ 311 w 311"/>
              <a:gd name="txB" fmla="*/ 385 h 385"/>
            </a:gdLst>
            <a:ahLst/>
            <a:cxnLst>
              <a:cxn ang="0">
                <a:pos x="2147483647" y="2147483647"/>
              </a:cxn>
              <a:cxn ang="0">
                <a:pos x="0" y="0"/>
              </a:cxn>
              <a:cxn ang="0">
                <a:pos x="2147483647" y="1758688199"/>
              </a:cxn>
              <a:cxn ang="0">
                <a:pos x="2147483647" y="2147483647"/>
              </a:cxn>
              <a:cxn ang="0">
                <a:pos x="2147483647" y="2147483647"/>
              </a:cxn>
              <a:cxn ang="0">
                <a:pos x="2147483647" y="2147483647"/>
              </a:cxn>
              <a:cxn ang="0">
                <a:pos x="2147483647" y="2147483647"/>
              </a:cxn>
              <a:cxn ang="0">
                <a:pos x="0" y="2147483647"/>
              </a:cxn>
              <a:cxn ang="0">
                <a:pos x="2147483647" y="2147483647"/>
              </a:cxn>
            </a:cxnLst>
            <a:rect l="txL" t="txT" r="txR" b="txB"/>
            <a:pathLst>
              <a:path w="311" h="385">
                <a:moveTo>
                  <a:pt x="143" y="192"/>
                </a:moveTo>
                <a:cubicBezTo>
                  <a:pt x="142" y="120"/>
                  <a:pt x="58" y="27"/>
                  <a:pt x="0" y="0"/>
                </a:cubicBezTo>
                <a:cubicBezTo>
                  <a:pt x="7" y="0"/>
                  <a:pt x="208" y="83"/>
                  <a:pt x="254" y="101"/>
                </a:cubicBezTo>
                <a:cubicBezTo>
                  <a:pt x="283" y="113"/>
                  <a:pt x="303" y="139"/>
                  <a:pt x="309" y="168"/>
                </a:cubicBezTo>
                <a:cubicBezTo>
                  <a:pt x="311" y="175"/>
                  <a:pt x="311" y="183"/>
                  <a:pt x="311" y="192"/>
                </a:cubicBezTo>
                <a:cubicBezTo>
                  <a:pt x="311" y="201"/>
                  <a:pt x="311" y="209"/>
                  <a:pt x="309" y="217"/>
                </a:cubicBezTo>
                <a:cubicBezTo>
                  <a:pt x="303" y="246"/>
                  <a:pt x="283" y="271"/>
                  <a:pt x="254" y="283"/>
                </a:cubicBezTo>
                <a:cubicBezTo>
                  <a:pt x="208" y="302"/>
                  <a:pt x="7" y="385"/>
                  <a:pt x="0" y="385"/>
                </a:cubicBezTo>
                <a:cubicBezTo>
                  <a:pt x="58" y="358"/>
                  <a:pt x="142" y="269"/>
                  <a:pt x="143" y="192"/>
                </a:cubicBezTo>
                <a:close/>
              </a:path>
            </a:pathLst>
          </a:custGeom>
          <a:solidFill>
            <a:schemeClr val="accent2"/>
          </a:solidFill>
          <a:ln w="9525">
            <a:noFill/>
          </a:ln>
        </p:spPr>
        <p:txBody>
          <a:bodyPr/>
          <a:lstStyle/>
          <a:p>
            <a:endParaRPr lang="zh-CN" altLang="en-US"/>
          </a:p>
        </p:txBody>
      </p:sp>
      <p:sp>
        <p:nvSpPr>
          <p:cNvPr id="3" name="Freeform 267"/>
          <p:cNvSpPr/>
          <p:nvPr/>
        </p:nvSpPr>
        <p:spPr>
          <a:xfrm>
            <a:off x="6129742" y="1104830"/>
            <a:ext cx="1300162" cy="1611313"/>
          </a:xfrm>
          <a:custGeom>
            <a:avLst/>
            <a:gdLst>
              <a:gd name="txL" fmla="*/ 0 w 311"/>
              <a:gd name="txT" fmla="*/ 0 h 386"/>
              <a:gd name="txR" fmla="*/ 311 w 311"/>
              <a:gd name="txB" fmla="*/ 386 h 386"/>
            </a:gdLst>
            <a:ahLst/>
            <a:cxnLst>
              <a:cxn ang="0">
                <a:pos x="2147483647" y="2147483647"/>
              </a:cxn>
              <a:cxn ang="0">
                <a:pos x="0" y="0"/>
              </a:cxn>
              <a:cxn ang="0">
                <a:pos x="2147483647" y="1777399296"/>
              </a:cxn>
              <a:cxn ang="0">
                <a:pos x="2147483647" y="2147483647"/>
              </a:cxn>
              <a:cxn ang="0">
                <a:pos x="2147483647" y="2147483647"/>
              </a:cxn>
              <a:cxn ang="0">
                <a:pos x="2147483647" y="2147483647"/>
              </a:cxn>
              <a:cxn ang="0">
                <a:pos x="2147483647" y="2147483647"/>
              </a:cxn>
              <a:cxn ang="0">
                <a:pos x="0" y="2147483647"/>
              </a:cxn>
              <a:cxn ang="0">
                <a:pos x="2147483647" y="2147483647"/>
              </a:cxn>
            </a:cxnLst>
            <a:rect l="txL" t="txT" r="txR" b="txB"/>
            <a:pathLst>
              <a:path w="311" h="386">
                <a:moveTo>
                  <a:pt x="143" y="193"/>
                </a:moveTo>
                <a:cubicBezTo>
                  <a:pt x="142" y="120"/>
                  <a:pt x="58" y="28"/>
                  <a:pt x="0" y="0"/>
                </a:cubicBezTo>
                <a:cubicBezTo>
                  <a:pt x="7" y="0"/>
                  <a:pt x="208" y="83"/>
                  <a:pt x="254" y="102"/>
                </a:cubicBezTo>
                <a:cubicBezTo>
                  <a:pt x="283" y="114"/>
                  <a:pt x="303" y="140"/>
                  <a:pt x="309" y="169"/>
                </a:cubicBezTo>
                <a:cubicBezTo>
                  <a:pt x="311" y="176"/>
                  <a:pt x="311" y="183"/>
                  <a:pt x="311" y="193"/>
                </a:cubicBezTo>
                <a:cubicBezTo>
                  <a:pt x="311" y="201"/>
                  <a:pt x="311" y="210"/>
                  <a:pt x="309" y="217"/>
                </a:cubicBezTo>
                <a:cubicBezTo>
                  <a:pt x="303" y="246"/>
                  <a:pt x="283" y="272"/>
                  <a:pt x="254" y="284"/>
                </a:cubicBezTo>
                <a:cubicBezTo>
                  <a:pt x="208" y="303"/>
                  <a:pt x="7" y="386"/>
                  <a:pt x="0" y="385"/>
                </a:cubicBezTo>
                <a:cubicBezTo>
                  <a:pt x="58" y="358"/>
                  <a:pt x="142" y="269"/>
                  <a:pt x="143" y="193"/>
                </a:cubicBezTo>
                <a:close/>
              </a:path>
            </a:pathLst>
          </a:custGeom>
          <a:solidFill>
            <a:schemeClr val="accent2"/>
          </a:solidFill>
          <a:ln w="9525">
            <a:noFill/>
          </a:ln>
        </p:spPr>
        <p:txBody>
          <a:bodyPr/>
          <a:lstStyle/>
          <a:p>
            <a:endParaRPr lang="zh-CN" altLang="en-US"/>
          </a:p>
        </p:txBody>
      </p:sp>
      <p:sp>
        <p:nvSpPr>
          <p:cNvPr id="21513" name="任意多边形 8"/>
          <p:cNvSpPr/>
          <p:nvPr/>
        </p:nvSpPr>
        <p:spPr>
          <a:xfrm>
            <a:off x="1390525" y="2973000"/>
            <a:ext cx="3152775" cy="0"/>
          </a:xfrm>
          <a:custGeom>
            <a:avLst/>
            <a:gdLst>
              <a:gd name="txL" fmla="*/ 0 w 3152775"/>
              <a:gd name="txT" fmla="*/ 0 h 635"/>
              <a:gd name="txR" fmla="*/ 3152775 w 3152775"/>
              <a:gd name="txB" fmla="*/ 0 h 635"/>
            </a:gdLst>
            <a:ahLst/>
            <a:cxnLst>
              <a:cxn ang="0">
                <a:pos x="3152775" y="0"/>
              </a:cxn>
              <a:cxn ang="0">
                <a:pos x="0" y="0"/>
              </a:cxn>
            </a:cxnLst>
            <a:rect l="txL" t="txT" r="txR" b="txB"/>
            <a:pathLst>
              <a:path w="3152775" h="635">
                <a:moveTo>
                  <a:pt x="3152775" y="0"/>
                </a:moveTo>
                <a:lnTo>
                  <a:pt x="0" y="0"/>
                </a:lnTo>
              </a:path>
            </a:pathLst>
          </a:custGeom>
          <a:ln>
            <a:headEnd type="none" w="med" len="med"/>
            <a:tailEnd type="none" w="med" len="med"/>
          </a:ln>
        </p:spPr>
        <p:style>
          <a:lnRef idx="1">
            <a:schemeClr val="accent2"/>
          </a:lnRef>
          <a:fillRef idx="0">
            <a:schemeClr val="accent2"/>
          </a:fillRef>
          <a:effectRef idx="0">
            <a:schemeClr val="accent2"/>
          </a:effectRef>
          <a:fontRef idx="minor">
            <a:schemeClr val="tx1"/>
          </a:fontRef>
        </p:style>
        <p:txBody>
          <a:bodyPr/>
          <a:lstStyle/>
          <a:p>
            <a:endParaRPr lang="zh-CN" altLang="en-US"/>
          </a:p>
        </p:txBody>
      </p:sp>
      <p:sp>
        <p:nvSpPr>
          <p:cNvPr id="21514" name="椭圆 9"/>
          <p:cNvSpPr>
            <a:spLocks noChangeAspect="1"/>
          </p:cNvSpPr>
          <p:nvPr/>
        </p:nvSpPr>
        <p:spPr>
          <a:xfrm>
            <a:off x="1223837" y="2854890"/>
            <a:ext cx="215900" cy="215900"/>
          </a:xfrm>
          <a:prstGeom prst="ellipse">
            <a:avLst/>
          </a:prstGeom>
          <a:solidFill>
            <a:schemeClr val="accent2"/>
          </a:solidFill>
          <a:ln w="9525">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517" name="椭圆 12"/>
          <p:cNvSpPr>
            <a:spLocks noChangeAspect="1"/>
          </p:cNvSpPr>
          <p:nvPr/>
        </p:nvSpPr>
        <p:spPr>
          <a:xfrm>
            <a:off x="10520767" y="1633468"/>
            <a:ext cx="215900" cy="215900"/>
          </a:xfrm>
          <a:prstGeom prst="ellipse">
            <a:avLst/>
          </a:prstGeom>
          <a:solidFill>
            <a:schemeClr val="accent2"/>
          </a:solidFill>
          <a:ln w="9525">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518" name="任意多边形 13"/>
          <p:cNvSpPr/>
          <p:nvPr/>
        </p:nvSpPr>
        <p:spPr>
          <a:xfrm>
            <a:off x="7380692" y="3811518"/>
            <a:ext cx="3152775" cy="0"/>
          </a:xfrm>
          <a:custGeom>
            <a:avLst/>
            <a:gdLst>
              <a:gd name="txL" fmla="*/ 0 w 3152775"/>
              <a:gd name="txT" fmla="*/ 0 h 635"/>
              <a:gd name="txR" fmla="*/ 3152775 w 3152775"/>
              <a:gd name="txB" fmla="*/ 0 h 635"/>
            </a:gdLst>
            <a:ahLst/>
            <a:cxnLst>
              <a:cxn ang="0">
                <a:pos x="3152775" y="0"/>
              </a:cxn>
              <a:cxn ang="0">
                <a:pos x="0" y="0"/>
              </a:cxn>
            </a:cxnLst>
            <a:rect l="txL" t="txT" r="txR" b="txB"/>
            <a:pathLst>
              <a:path w="3152775" h="635">
                <a:moveTo>
                  <a:pt x="3152775" y="0"/>
                </a:moveTo>
                <a:lnTo>
                  <a:pt x="0" y="0"/>
                </a:lnTo>
              </a:path>
            </a:pathLst>
          </a:custGeom>
          <a:ln>
            <a:headEnd type="none" w="med" len="med"/>
            <a:tailEnd type="none" w="med" len="med"/>
          </a:ln>
        </p:spPr>
        <p:style>
          <a:lnRef idx="1">
            <a:schemeClr val="accent2"/>
          </a:lnRef>
          <a:fillRef idx="0">
            <a:schemeClr val="accent2"/>
          </a:fillRef>
          <a:effectRef idx="0">
            <a:schemeClr val="accent2"/>
          </a:effectRef>
          <a:fontRef idx="minor">
            <a:schemeClr val="tx1"/>
          </a:fontRef>
        </p:style>
        <p:txBody>
          <a:bodyPr/>
          <a:lstStyle/>
          <a:p>
            <a:endParaRPr lang="zh-CN" altLang="en-US"/>
          </a:p>
        </p:txBody>
      </p:sp>
      <p:sp>
        <p:nvSpPr>
          <p:cNvPr id="21519" name="椭圆 14"/>
          <p:cNvSpPr>
            <a:spLocks noChangeAspect="1"/>
          </p:cNvSpPr>
          <p:nvPr/>
        </p:nvSpPr>
        <p:spPr>
          <a:xfrm>
            <a:off x="10487429" y="3714680"/>
            <a:ext cx="215900" cy="215900"/>
          </a:xfrm>
          <a:prstGeom prst="ellipse">
            <a:avLst/>
          </a:prstGeom>
          <a:solidFill>
            <a:schemeClr val="accent2"/>
          </a:solidFill>
          <a:ln w="9525">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 name="任意多边形 47"/>
          <p:cNvSpPr/>
          <p:nvPr/>
        </p:nvSpPr>
        <p:spPr>
          <a:xfrm>
            <a:off x="5632854" y="1088955"/>
            <a:ext cx="955675" cy="587375"/>
          </a:xfrm>
          <a:custGeom>
            <a:avLst/>
            <a:gdLst>
              <a:gd name="txL" fmla="*/ 0 w 956472"/>
              <a:gd name="txT" fmla="*/ 0 h 588502"/>
              <a:gd name="txR" fmla="*/ 956472 w 956472"/>
              <a:gd name="txB" fmla="*/ 588502 h 588502"/>
            </a:gdLst>
            <a:ahLst/>
            <a:cxnLst>
              <a:cxn ang="0">
                <a:pos x="366923" y="412"/>
              </a:cxn>
              <a:cxn ang="0">
                <a:pos x="497493" y="15867"/>
              </a:cxn>
              <a:cxn ang="0">
                <a:pos x="507271" y="19702"/>
              </a:cxn>
              <a:cxn ang="0">
                <a:pos x="496804" y="16915"/>
              </a:cxn>
              <a:cxn ang="0">
                <a:pos x="884558" y="347785"/>
              </a:cxn>
              <a:cxn ang="0">
                <a:pos x="954879" y="445720"/>
              </a:cxn>
              <a:cxn ang="0">
                <a:pos x="945882" y="448268"/>
              </a:cxn>
              <a:cxn ang="0">
                <a:pos x="184750" y="576925"/>
              </a:cxn>
              <a:cxn ang="0">
                <a:pos x="22123" y="186263"/>
              </a:cxn>
              <a:cxn ang="0">
                <a:pos x="366923" y="412"/>
              </a:cxn>
            </a:cxnLst>
            <a:rect l="txL" t="txT" r="txR" b="txB"/>
            <a:pathLst>
              <a:path w="956472" h="588502">
                <a:moveTo>
                  <a:pt x="367535" y="414"/>
                </a:moveTo>
                <a:cubicBezTo>
                  <a:pt x="414525" y="-1542"/>
                  <a:pt x="459687" y="3413"/>
                  <a:pt x="498323" y="15928"/>
                </a:cubicBezTo>
                <a:lnTo>
                  <a:pt x="508117" y="19778"/>
                </a:lnTo>
                <a:lnTo>
                  <a:pt x="497633" y="16980"/>
                </a:lnTo>
                <a:cubicBezTo>
                  <a:pt x="618911" y="75378"/>
                  <a:pt x="767371" y="200518"/>
                  <a:pt x="886034" y="349121"/>
                </a:cubicBezTo>
                <a:lnTo>
                  <a:pt x="956472" y="447432"/>
                </a:lnTo>
                <a:lnTo>
                  <a:pt x="947460" y="449990"/>
                </a:lnTo>
                <a:cubicBezTo>
                  <a:pt x="670620" y="526992"/>
                  <a:pt x="284258" y="618253"/>
                  <a:pt x="185058" y="579141"/>
                </a:cubicBezTo>
                <a:cubicBezTo>
                  <a:pt x="34690" y="516562"/>
                  <a:pt x="-40494" y="341340"/>
                  <a:pt x="22159" y="186978"/>
                </a:cubicBezTo>
                <a:cubicBezTo>
                  <a:pt x="69149" y="74336"/>
                  <a:pt x="226565" y="6281"/>
                  <a:pt x="367535" y="414"/>
                </a:cubicBezTo>
                <a:close/>
              </a:path>
            </a:pathLst>
          </a:custGeom>
          <a:solidFill>
            <a:schemeClr val="accent2">
              <a:lumMod val="40000"/>
              <a:lumOff val="60000"/>
            </a:schemeClr>
          </a:solidFill>
          <a:ln w="9525">
            <a:noFill/>
          </a:ln>
        </p:spPr>
        <p:txBody>
          <a:bodyPr/>
          <a:lstStyle/>
          <a:p>
            <a:endParaRPr lang="zh-CN" altLang="en-US"/>
          </a:p>
        </p:txBody>
      </p:sp>
      <p:sp>
        <p:nvSpPr>
          <p:cNvPr id="7" name="任意多边形 37"/>
          <p:cNvSpPr/>
          <p:nvPr/>
        </p:nvSpPr>
        <p:spPr>
          <a:xfrm>
            <a:off x="5304242" y="3198743"/>
            <a:ext cx="1284287" cy="584200"/>
          </a:xfrm>
          <a:custGeom>
            <a:avLst/>
            <a:gdLst>
              <a:gd name="txL" fmla="*/ 0 w 1283353"/>
              <a:gd name="txT" fmla="*/ 0 h 584886"/>
              <a:gd name="txR" fmla="*/ 1283353 w 1283353"/>
              <a:gd name="txB" fmla="*/ 584886 h 584886"/>
            </a:gdLst>
            <a:ahLst/>
            <a:cxnLst>
              <a:cxn ang="0">
                <a:pos x="705830" y="1083"/>
              </a:cxn>
              <a:cxn ang="0">
                <a:pos x="827145" y="17721"/>
              </a:cxn>
              <a:cxn ang="0">
                <a:pos x="833085" y="19919"/>
              </a:cxn>
              <a:cxn ang="0">
                <a:pos x="826510" y="18171"/>
              </a:cxn>
              <a:cxn ang="0">
                <a:pos x="1215476" y="347434"/>
              </a:cxn>
              <a:cxn ang="0">
                <a:pos x="1285222" y="444376"/>
              </a:cxn>
              <a:cxn ang="0">
                <a:pos x="1171743" y="475302"/>
              </a:cxn>
              <a:cxn ang="0">
                <a:pos x="580332" y="583457"/>
              </a:cxn>
              <a:cxn ang="0">
                <a:pos x="459018" y="566817"/>
              </a:cxn>
              <a:cxn ang="0">
                <a:pos x="457109" y="566084"/>
              </a:cxn>
              <a:cxn ang="0">
                <a:pos x="458230" y="566369"/>
              </a:cxn>
              <a:cxn ang="0">
                <a:pos x="69665" y="237107"/>
              </a:cxn>
              <a:cxn ang="0">
                <a:pos x="0" y="140176"/>
              </a:cxn>
              <a:cxn ang="0">
                <a:pos x="113898" y="109238"/>
              </a:cxn>
              <a:cxn ang="0">
                <a:pos x="705830" y="1083"/>
              </a:cxn>
            </a:cxnLst>
            <a:rect l="txL" t="txT" r="txR" b="txB"/>
            <a:pathLst>
              <a:path w="1283353" h="584886">
                <a:moveTo>
                  <a:pt x="704804" y="1085"/>
                </a:moveTo>
                <a:cubicBezTo>
                  <a:pt x="746576" y="-3085"/>
                  <a:pt x="788348" y="5254"/>
                  <a:pt x="825942" y="17763"/>
                </a:cubicBezTo>
                <a:lnTo>
                  <a:pt x="831874" y="19965"/>
                </a:lnTo>
                <a:lnTo>
                  <a:pt x="825308" y="18213"/>
                </a:lnTo>
                <a:cubicBezTo>
                  <a:pt x="946586" y="74523"/>
                  <a:pt x="1095046" y="199655"/>
                  <a:pt x="1213709" y="348250"/>
                </a:cubicBezTo>
                <a:lnTo>
                  <a:pt x="1283353" y="445420"/>
                </a:lnTo>
                <a:lnTo>
                  <a:pt x="1170039" y="476419"/>
                </a:lnTo>
                <a:cubicBezTo>
                  <a:pt x="955436" y="532708"/>
                  <a:pt x="708981" y="586913"/>
                  <a:pt x="579488" y="584828"/>
                </a:cubicBezTo>
                <a:cubicBezTo>
                  <a:pt x="537717" y="584828"/>
                  <a:pt x="495945" y="580658"/>
                  <a:pt x="458350" y="568149"/>
                </a:cubicBezTo>
                <a:lnTo>
                  <a:pt x="456445" y="567415"/>
                </a:lnTo>
                <a:lnTo>
                  <a:pt x="457564" y="567700"/>
                </a:lnTo>
                <a:cubicBezTo>
                  <a:pt x="336412" y="511391"/>
                  <a:pt x="188104" y="386258"/>
                  <a:pt x="69563" y="237664"/>
                </a:cubicBezTo>
                <a:lnTo>
                  <a:pt x="0" y="140506"/>
                </a:lnTo>
                <a:lnTo>
                  <a:pt x="113732" y="109494"/>
                </a:lnTo>
                <a:cubicBezTo>
                  <a:pt x="328857" y="53205"/>
                  <a:pt x="575311" y="-1000"/>
                  <a:pt x="704804" y="1085"/>
                </a:cubicBezTo>
                <a:close/>
              </a:path>
            </a:pathLst>
          </a:custGeom>
          <a:solidFill>
            <a:schemeClr val="accent2">
              <a:lumMod val="40000"/>
              <a:lumOff val="60000"/>
            </a:schemeClr>
          </a:solidFill>
          <a:ln w="9525">
            <a:noFill/>
          </a:ln>
        </p:spPr>
        <p:txBody>
          <a:bodyPr/>
          <a:lstStyle/>
          <a:p>
            <a:endParaRPr lang="zh-CN" altLang="en-US"/>
          </a:p>
        </p:txBody>
      </p:sp>
      <p:sp>
        <p:nvSpPr>
          <p:cNvPr id="8" name="任意多边形 45"/>
          <p:cNvSpPr/>
          <p:nvPr/>
        </p:nvSpPr>
        <p:spPr>
          <a:xfrm>
            <a:off x="5299479" y="2143055"/>
            <a:ext cx="1293813" cy="588963"/>
          </a:xfrm>
          <a:custGeom>
            <a:avLst/>
            <a:gdLst>
              <a:gd name="txL" fmla="*/ 0 w 1293475"/>
              <a:gd name="txT" fmla="*/ 0 h 589382"/>
              <a:gd name="txR" fmla="*/ 1293475 w 1293475"/>
              <a:gd name="txB" fmla="*/ 589382 h 589382"/>
            </a:gdLst>
            <a:ahLst/>
            <a:cxnLst>
              <a:cxn ang="0">
                <a:pos x="584903" y="59"/>
              </a:cxn>
              <a:cxn ang="0">
                <a:pos x="1175762" y="108575"/>
              </a:cxn>
              <a:cxn ang="0">
                <a:pos x="1294151" y="140976"/>
              </a:cxn>
              <a:cxn ang="0">
                <a:pos x="1219454" y="244027"/>
              </a:cxn>
              <a:cxn ang="0">
                <a:pos x="830850" y="567365"/>
              </a:cxn>
              <a:cxn ang="0">
                <a:pos x="834377" y="566603"/>
              </a:cxn>
              <a:cxn ang="0">
                <a:pos x="831485" y="567676"/>
              </a:cxn>
              <a:cxn ang="0">
                <a:pos x="710285" y="588544"/>
              </a:cxn>
              <a:cxn ang="0">
                <a:pos x="118903" y="476899"/>
              </a:cxn>
              <a:cxn ang="0">
                <a:pos x="0" y="444614"/>
              </a:cxn>
              <a:cxn ang="0">
                <a:pos x="74712" y="340992"/>
              </a:cxn>
              <a:cxn ang="0">
                <a:pos x="462915" y="17153"/>
              </a:cxn>
              <a:cxn ang="0">
                <a:pos x="462184" y="17340"/>
              </a:cxn>
              <a:cxn ang="0">
                <a:pos x="463701" y="16753"/>
              </a:cxn>
              <a:cxn ang="0">
                <a:pos x="584903" y="59"/>
              </a:cxn>
            </a:cxnLst>
            <a:rect l="txL" t="txT" r="txR" b="txB"/>
            <a:pathLst>
              <a:path w="1293475" h="589382">
                <a:moveTo>
                  <a:pt x="584597" y="59"/>
                </a:moveTo>
                <a:cubicBezTo>
                  <a:pt x="714090" y="-2031"/>
                  <a:pt x="960545" y="52304"/>
                  <a:pt x="1175148" y="108729"/>
                </a:cubicBezTo>
                <a:lnTo>
                  <a:pt x="1293475" y="141176"/>
                </a:lnTo>
                <a:lnTo>
                  <a:pt x="1218817" y="244375"/>
                </a:lnTo>
                <a:cubicBezTo>
                  <a:pt x="1100154" y="390892"/>
                  <a:pt x="951694" y="511860"/>
                  <a:pt x="830416" y="568173"/>
                </a:cubicBezTo>
                <a:lnTo>
                  <a:pt x="833941" y="567409"/>
                </a:lnTo>
                <a:lnTo>
                  <a:pt x="831051" y="568484"/>
                </a:lnTo>
                <a:cubicBezTo>
                  <a:pt x="793457" y="581023"/>
                  <a:pt x="751685" y="589382"/>
                  <a:pt x="709913" y="589382"/>
                </a:cubicBezTo>
                <a:cubicBezTo>
                  <a:pt x="580420" y="589382"/>
                  <a:pt x="333966" y="534002"/>
                  <a:pt x="118841" y="477578"/>
                </a:cubicBezTo>
                <a:lnTo>
                  <a:pt x="0" y="445247"/>
                </a:lnTo>
                <a:lnTo>
                  <a:pt x="74672" y="341478"/>
                </a:lnTo>
                <a:cubicBezTo>
                  <a:pt x="193213" y="194448"/>
                  <a:pt x="341521" y="73487"/>
                  <a:pt x="462673" y="17177"/>
                </a:cubicBezTo>
                <a:lnTo>
                  <a:pt x="461942" y="17364"/>
                </a:lnTo>
                <a:lnTo>
                  <a:pt x="463459" y="16777"/>
                </a:lnTo>
                <a:cubicBezTo>
                  <a:pt x="501054" y="4238"/>
                  <a:pt x="542826" y="59"/>
                  <a:pt x="584597" y="59"/>
                </a:cubicBezTo>
                <a:close/>
              </a:path>
            </a:pathLst>
          </a:custGeom>
          <a:solidFill>
            <a:schemeClr val="accent2">
              <a:lumMod val="40000"/>
              <a:lumOff val="60000"/>
            </a:schemeClr>
          </a:solidFill>
          <a:ln w="9525">
            <a:noFill/>
          </a:ln>
        </p:spPr>
        <p:txBody>
          <a:bodyPr/>
          <a:lstStyle/>
          <a:p>
            <a:endParaRPr lang="zh-CN" altLang="en-US"/>
          </a:p>
        </p:txBody>
      </p:sp>
      <p:sp>
        <p:nvSpPr>
          <p:cNvPr id="21525" name="任意多边形 24"/>
          <p:cNvSpPr/>
          <p:nvPr/>
        </p:nvSpPr>
        <p:spPr>
          <a:xfrm>
            <a:off x="7380692" y="1730305"/>
            <a:ext cx="3152775" cy="0"/>
          </a:xfrm>
          <a:custGeom>
            <a:avLst/>
            <a:gdLst>
              <a:gd name="txL" fmla="*/ 0 w 3152775"/>
              <a:gd name="txT" fmla="*/ 0 h 635"/>
              <a:gd name="txR" fmla="*/ 3152775 w 3152775"/>
              <a:gd name="txB" fmla="*/ 0 h 635"/>
            </a:gdLst>
            <a:ahLst/>
            <a:cxnLst>
              <a:cxn ang="0">
                <a:pos x="3152775" y="0"/>
              </a:cxn>
              <a:cxn ang="0">
                <a:pos x="0" y="0"/>
              </a:cxn>
            </a:cxnLst>
            <a:rect l="txL" t="txT" r="txR" b="txB"/>
            <a:pathLst>
              <a:path w="3152775" h="635">
                <a:moveTo>
                  <a:pt x="3152775" y="0"/>
                </a:moveTo>
                <a:lnTo>
                  <a:pt x="0" y="0"/>
                </a:lnTo>
              </a:path>
            </a:pathLst>
          </a:custGeom>
          <a:ln>
            <a:headEnd type="none" w="med" len="med"/>
            <a:tailEnd type="none" w="med" len="med"/>
          </a:ln>
        </p:spPr>
        <p:style>
          <a:lnRef idx="1">
            <a:schemeClr val="accent2"/>
          </a:lnRef>
          <a:fillRef idx="0">
            <a:schemeClr val="accent2"/>
          </a:fillRef>
          <a:effectRef idx="0">
            <a:schemeClr val="accent2"/>
          </a:effectRef>
          <a:fontRef idx="minor">
            <a:schemeClr val="tx1"/>
          </a:fontRef>
        </p:style>
        <p:txBody>
          <a:bodyPr/>
          <a:lstStyle/>
          <a:p>
            <a:endParaRPr lang="zh-CN" altLang="en-US"/>
          </a:p>
        </p:txBody>
      </p:sp>
      <p:sp>
        <p:nvSpPr>
          <p:cNvPr id="9" name="文本框 25"/>
          <p:cNvSpPr/>
          <p:nvPr/>
        </p:nvSpPr>
        <p:spPr>
          <a:xfrm>
            <a:off x="4577167" y="2690743"/>
            <a:ext cx="598487" cy="584200"/>
          </a:xfrm>
          <a:prstGeom prst="rect">
            <a:avLst/>
          </a:prstGeom>
          <a:noFill/>
          <a:ln w="9525">
            <a:noFill/>
          </a:ln>
        </p:spPr>
        <p:txBody>
          <a:bodyPr wrap="none">
            <a:spAutoFit/>
          </a:bodyPr>
          <a:lstStyle/>
          <a:p>
            <a:pPr lvl="0" eaLnBrk="1" hangingPunct="1"/>
            <a:r>
              <a:rPr lang="en-US" altLang="zh-CN" sz="32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02</a:t>
            </a:r>
            <a:endParaRPr lang="zh-CN" altLang="en-US" sz="32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11" name="文本框 27"/>
          <p:cNvSpPr/>
          <p:nvPr/>
        </p:nvSpPr>
        <p:spPr>
          <a:xfrm>
            <a:off x="6782204" y="1587430"/>
            <a:ext cx="598488" cy="585788"/>
          </a:xfrm>
          <a:prstGeom prst="rect">
            <a:avLst/>
          </a:prstGeom>
          <a:noFill/>
          <a:ln w="9525">
            <a:noFill/>
          </a:ln>
        </p:spPr>
        <p:txBody>
          <a:bodyPr wrap="none">
            <a:spAutoFit/>
          </a:bodyPr>
          <a:lstStyle/>
          <a:p>
            <a:pPr lvl="0" eaLnBrk="1" hangingPunct="1"/>
            <a:r>
              <a:rPr lang="en-US" altLang="zh-CN" sz="32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01</a:t>
            </a:r>
            <a:endParaRPr lang="zh-CN" altLang="en-US" sz="32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12" name="文本框 28"/>
          <p:cNvSpPr/>
          <p:nvPr/>
        </p:nvSpPr>
        <p:spPr>
          <a:xfrm>
            <a:off x="6763154" y="3667055"/>
            <a:ext cx="596900" cy="585788"/>
          </a:xfrm>
          <a:prstGeom prst="rect">
            <a:avLst/>
          </a:prstGeom>
          <a:noFill/>
          <a:ln w="9525">
            <a:noFill/>
          </a:ln>
        </p:spPr>
        <p:txBody>
          <a:bodyPr wrap="none">
            <a:spAutoFit/>
          </a:bodyPr>
          <a:lstStyle/>
          <a:p>
            <a:pPr lvl="0" eaLnBrk="1" hangingPunct="1"/>
            <a:r>
              <a:rPr lang="en-US" altLang="zh-CN" sz="32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03</a:t>
            </a:r>
            <a:endParaRPr lang="zh-CN" altLang="en-US" sz="32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21531" name="文本框 30"/>
          <p:cNvSpPr/>
          <p:nvPr/>
        </p:nvSpPr>
        <p:spPr>
          <a:xfrm>
            <a:off x="7765571" y="3940776"/>
            <a:ext cx="2677336" cy="769441"/>
          </a:xfrm>
          <a:prstGeom prst="rect">
            <a:avLst/>
          </a:prstGeom>
          <a:noFill/>
          <a:ln w="9525">
            <a:noFill/>
          </a:ln>
        </p:spPr>
        <p:txBody>
          <a:bodyPr wrap="none">
            <a:spAutoFit/>
          </a:bodyPr>
          <a:lstStyle/>
          <a:p>
            <a:pPr lvl="0" eaLnBrk="1" hangingPunct="1"/>
            <a:r>
              <a:rPr lang="en-US" altLang="zh-CN" sz="2400" b="1" dirty="0">
                <a:solidFill>
                  <a:schemeClr val="tx1"/>
                </a:solidFill>
                <a:latin typeface="方正姚体" panose="02010601030101010101" pitchFamily="2" charset="-122"/>
                <a:ea typeface="宋体" panose="02010600030101010101" pitchFamily="2" charset="-122"/>
                <a:sym typeface="方正姚体" panose="02010601030101010101" pitchFamily="2" charset="-122"/>
              </a:rPr>
              <a:t>   </a:t>
            </a:r>
            <a:r>
              <a:rPr lang="zh-CN" altLang="en-US" sz="4400" b="1" dirty="0">
                <a:latin typeface="微软雅黑" panose="020B0503020204020204" pitchFamily="34" charset="-122"/>
                <a:ea typeface="微软雅黑" panose="020B0503020204020204" pitchFamily="34" charset="-122"/>
                <a:sym typeface="方正姚体" panose="02010601030101010101" pitchFamily="2" charset="-122"/>
              </a:rPr>
              <a:t>写作示例</a:t>
            </a:r>
          </a:p>
        </p:txBody>
      </p:sp>
      <p:sp>
        <p:nvSpPr>
          <p:cNvPr id="21532" name="文本框 31"/>
          <p:cNvSpPr/>
          <p:nvPr/>
        </p:nvSpPr>
        <p:spPr>
          <a:xfrm>
            <a:off x="7640865" y="1789043"/>
            <a:ext cx="2677336" cy="954107"/>
          </a:xfrm>
          <a:prstGeom prst="rect">
            <a:avLst/>
          </a:prstGeom>
          <a:noFill/>
          <a:ln w="9525">
            <a:noFill/>
          </a:ln>
        </p:spPr>
        <p:txBody>
          <a:bodyPr wrap="none">
            <a:spAutoFit/>
          </a:bodyPr>
          <a:lstStyle/>
          <a:p>
            <a:pPr lvl="0" eaLnBrk="1" hangingPunct="1"/>
            <a:r>
              <a:rPr lang="en-US" altLang="zh-CN" sz="2400" b="1" dirty="0">
                <a:solidFill>
                  <a:schemeClr val="tx1"/>
                </a:solidFill>
                <a:latin typeface="方正姚体" panose="02010601030101010101" pitchFamily="2" charset="-122"/>
                <a:ea typeface="宋体" panose="02010600030101010101" pitchFamily="2" charset="-122"/>
                <a:sym typeface="方正姚体" panose="02010601030101010101" pitchFamily="2" charset="-122"/>
              </a:rPr>
              <a:t>   </a:t>
            </a:r>
            <a:r>
              <a:rPr lang="zh-CN" altLang="en-US" sz="4400" b="1" dirty="0" smtClean="0">
                <a:solidFill>
                  <a:schemeClr val="tx1"/>
                </a:solidFill>
                <a:latin typeface="微软雅黑" panose="020B0503020204020204" pitchFamily="34" charset="-122"/>
                <a:ea typeface="微软雅黑" panose="020B0503020204020204" pitchFamily="34" charset="-122"/>
                <a:sym typeface="方正姚体" panose="02010601030101010101" pitchFamily="2" charset="-122"/>
              </a:rPr>
              <a:t>观点大事</a:t>
            </a:r>
            <a:endParaRPr lang="en-US" altLang="zh-CN" sz="3200" b="1" dirty="0">
              <a:solidFill>
                <a:schemeClr val="tx1"/>
              </a:solidFill>
              <a:latin typeface="微软雅黑" panose="020B0503020204020204" pitchFamily="34" charset="-122"/>
              <a:ea typeface="微软雅黑" panose="020B0503020204020204" pitchFamily="34" charset="-122"/>
              <a:sym typeface="方正姚体" panose="02010601030101010101" pitchFamily="2" charset="-122"/>
            </a:endParaRPr>
          </a:p>
          <a:p>
            <a:pPr lvl="0" eaLnBrk="1" hangingPunct="1"/>
            <a:endParaRPr lang="en-US" altLang="zh-CN" sz="1200" dirty="0">
              <a:solidFill>
                <a:schemeClr val="tx1"/>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21533" name="文本框 32"/>
          <p:cNvSpPr/>
          <p:nvPr/>
        </p:nvSpPr>
        <p:spPr>
          <a:xfrm>
            <a:off x="1628244" y="2156400"/>
            <a:ext cx="2677336" cy="954107"/>
          </a:xfrm>
          <a:prstGeom prst="rect">
            <a:avLst/>
          </a:prstGeom>
          <a:noFill/>
          <a:ln w="9525">
            <a:noFill/>
          </a:ln>
        </p:spPr>
        <p:txBody>
          <a:bodyPr wrap="none">
            <a:spAutoFit/>
          </a:bodyPr>
          <a:lstStyle/>
          <a:p>
            <a:pPr lvl="0" algn="l" eaLnBrk="1" hangingPunct="1"/>
            <a:r>
              <a:rPr lang="en-US" altLang="zh-CN" sz="2400" b="1" dirty="0">
                <a:solidFill>
                  <a:schemeClr val="tx1"/>
                </a:solidFill>
                <a:latin typeface="方正姚体" panose="02010601030101010101" pitchFamily="2" charset="-122"/>
                <a:ea typeface="宋体" panose="02010600030101010101" pitchFamily="2" charset="-122"/>
                <a:sym typeface="方正姚体" panose="02010601030101010101" pitchFamily="2" charset="-122"/>
              </a:rPr>
              <a:t>   </a:t>
            </a:r>
            <a:r>
              <a:rPr lang="zh-CN" altLang="en-US" sz="4400" b="1" dirty="0">
                <a:latin typeface="微软雅黑" panose="020B0503020204020204" pitchFamily="34" charset="-122"/>
                <a:ea typeface="微软雅黑" panose="020B0503020204020204" pitchFamily="34" charset="-122"/>
                <a:sym typeface="方正姚体" panose="02010601030101010101" pitchFamily="2" charset="-122"/>
              </a:rPr>
              <a:t>八方热议</a:t>
            </a:r>
          </a:p>
          <a:p>
            <a:pPr lvl="0" eaLnBrk="1" hangingPunct="1"/>
            <a:endParaRPr lang="en-US" altLang="zh-CN" sz="1200" dirty="0">
              <a:solidFill>
                <a:schemeClr val="tx1"/>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21" name="任意多边形 45"/>
          <p:cNvSpPr/>
          <p:nvPr/>
        </p:nvSpPr>
        <p:spPr>
          <a:xfrm>
            <a:off x="5338990" y="4225855"/>
            <a:ext cx="1293813" cy="588963"/>
          </a:xfrm>
          <a:custGeom>
            <a:avLst/>
            <a:gdLst>
              <a:gd name="txL" fmla="*/ 0 w 1293475"/>
              <a:gd name="txT" fmla="*/ 0 h 589382"/>
              <a:gd name="txR" fmla="*/ 1293475 w 1293475"/>
              <a:gd name="txB" fmla="*/ 589382 h 589382"/>
            </a:gdLst>
            <a:ahLst/>
            <a:cxnLst>
              <a:cxn ang="0">
                <a:pos x="584903" y="59"/>
              </a:cxn>
              <a:cxn ang="0">
                <a:pos x="1175762" y="108575"/>
              </a:cxn>
              <a:cxn ang="0">
                <a:pos x="1294151" y="140976"/>
              </a:cxn>
              <a:cxn ang="0">
                <a:pos x="1219454" y="244027"/>
              </a:cxn>
              <a:cxn ang="0">
                <a:pos x="830850" y="567365"/>
              </a:cxn>
              <a:cxn ang="0">
                <a:pos x="834377" y="566603"/>
              </a:cxn>
              <a:cxn ang="0">
                <a:pos x="831485" y="567676"/>
              </a:cxn>
              <a:cxn ang="0">
                <a:pos x="710285" y="588544"/>
              </a:cxn>
              <a:cxn ang="0">
                <a:pos x="118903" y="476899"/>
              </a:cxn>
              <a:cxn ang="0">
                <a:pos x="0" y="444614"/>
              </a:cxn>
              <a:cxn ang="0">
                <a:pos x="74712" y="340992"/>
              </a:cxn>
              <a:cxn ang="0">
                <a:pos x="462915" y="17153"/>
              </a:cxn>
              <a:cxn ang="0">
                <a:pos x="462184" y="17340"/>
              </a:cxn>
              <a:cxn ang="0">
                <a:pos x="463701" y="16753"/>
              </a:cxn>
              <a:cxn ang="0">
                <a:pos x="584903" y="59"/>
              </a:cxn>
            </a:cxnLst>
            <a:rect l="txL" t="txT" r="txR" b="txB"/>
            <a:pathLst>
              <a:path w="1293475" h="589382">
                <a:moveTo>
                  <a:pt x="584597" y="59"/>
                </a:moveTo>
                <a:cubicBezTo>
                  <a:pt x="714090" y="-2031"/>
                  <a:pt x="960545" y="52304"/>
                  <a:pt x="1175148" y="108729"/>
                </a:cubicBezTo>
                <a:lnTo>
                  <a:pt x="1293475" y="141176"/>
                </a:lnTo>
                <a:lnTo>
                  <a:pt x="1218817" y="244375"/>
                </a:lnTo>
                <a:cubicBezTo>
                  <a:pt x="1100154" y="390892"/>
                  <a:pt x="951694" y="511860"/>
                  <a:pt x="830416" y="568173"/>
                </a:cubicBezTo>
                <a:lnTo>
                  <a:pt x="833941" y="567409"/>
                </a:lnTo>
                <a:lnTo>
                  <a:pt x="831051" y="568484"/>
                </a:lnTo>
                <a:cubicBezTo>
                  <a:pt x="793457" y="581023"/>
                  <a:pt x="751685" y="589382"/>
                  <a:pt x="709913" y="589382"/>
                </a:cubicBezTo>
                <a:cubicBezTo>
                  <a:pt x="580420" y="589382"/>
                  <a:pt x="333966" y="534002"/>
                  <a:pt x="118841" y="477578"/>
                </a:cubicBezTo>
                <a:lnTo>
                  <a:pt x="0" y="445247"/>
                </a:lnTo>
                <a:lnTo>
                  <a:pt x="74672" y="341478"/>
                </a:lnTo>
                <a:cubicBezTo>
                  <a:pt x="193213" y="194448"/>
                  <a:pt x="341521" y="73487"/>
                  <a:pt x="462673" y="17177"/>
                </a:cubicBezTo>
                <a:lnTo>
                  <a:pt x="461942" y="17364"/>
                </a:lnTo>
                <a:lnTo>
                  <a:pt x="463459" y="16777"/>
                </a:lnTo>
                <a:cubicBezTo>
                  <a:pt x="501054" y="4238"/>
                  <a:pt x="542826" y="59"/>
                  <a:pt x="584597" y="59"/>
                </a:cubicBezTo>
                <a:close/>
              </a:path>
            </a:pathLst>
          </a:custGeom>
          <a:solidFill>
            <a:schemeClr val="accent2">
              <a:lumMod val="40000"/>
              <a:lumOff val="60000"/>
            </a:schemeClr>
          </a:solidFill>
          <a:ln w="9525">
            <a:noFill/>
          </a:ln>
        </p:spPr>
        <p:txBody>
          <a:bodyPr/>
          <a:lstStyle/>
          <a:p>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文本框 78"/>
          <p:cNvSpPr txBox="1"/>
          <p:nvPr/>
        </p:nvSpPr>
        <p:spPr>
          <a:xfrm>
            <a:off x="449593" y="1076331"/>
            <a:ext cx="2158139" cy="584775"/>
          </a:xfrm>
          <a:prstGeom prst="rect">
            <a:avLst/>
          </a:prstGeom>
          <a:noFill/>
          <a:ln w="9525">
            <a:noFill/>
          </a:ln>
        </p:spPr>
        <p:txBody>
          <a:bodyPr wrap="square">
            <a:spAutoFit/>
          </a:bodyPr>
          <a:lstStyle/>
          <a:p>
            <a:pPr lvl="0" eaLnBrk="1" hangingPunct="1"/>
            <a:r>
              <a:rPr lang="zh-CN" altLang="en-US" sz="3200" b="1" dirty="0">
                <a:solidFill>
                  <a:schemeClr val="accent2">
                    <a:lumMod val="75000"/>
                  </a:schemeClr>
                </a:solidFill>
                <a:latin typeface="微软雅黑" panose="020B0503020204020204" pitchFamily="34" charset="-122"/>
                <a:ea typeface="微软雅黑" panose="020B0503020204020204" pitchFamily="34" charset="-122"/>
              </a:rPr>
              <a:t>观点</a:t>
            </a:r>
            <a:r>
              <a:rPr lang="zh-CN" altLang="en-US" sz="3200" b="1" dirty="0" smtClean="0">
                <a:solidFill>
                  <a:schemeClr val="accent2">
                    <a:lumMod val="75000"/>
                  </a:schemeClr>
                </a:solidFill>
                <a:latin typeface="微软雅黑" panose="020B0503020204020204" pitchFamily="34" charset="-122"/>
                <a:ea typeface="微软雅黑" panose="020B0503020204020204" pitchFamily="34" charset="-122"/>
              </a:rPr>
              <a:t>大事</a:t>
            </a:r>
          </a:p>
        </p:txBody>
      </p:sp>
      <p:sp>
        <p:nvSpPr>
          <p:cNvPr id="4" name="矩形 3"/>
          <p:cNvSpPr/>
          <p:nvPr/>
        </p:nvSpPr>
        <p:spPr>
          <a:xfrm>
            <a:off x="699909" y="1620363"/>
            <a:ext cx="7721601" cy="3969385"/>
          </a:xfrm>
          <a:prstGeom prst="rect">
            <a:avLst/>
          </a:prstGeom>
        </p:spPr>
        <p:txBody>
          <a:bodyPr wrap="square">
            <a:spAutoFit/>
          </a:bodyPr>
          <a:lstStyle/>
          <a:p>
            <a:pPr>
              <a:lnSpc>
                <a:spcPct val="150000"/>
              </a:lnSpc>
            </a:pPr>
            <a:r>
              <a:rPr lang="zh-CN" altLang="en-US" sz="2800" dirty="0">
                <a:latin typeface="微软雅黑" panose="020B0503020204020204" pitchFamily="34" charset="-122"/>
                <a:ea typeface="微软雅黑" panose="020B0503020204020204" pitchFamily="34" charset="-122"/>
              </a:rPr>
              <a:t>日前，一段题为“湖南贫困县学生把营养餐牛奶倒水沟”的视频引发关注。视频显示，数名小学生蹲在教室外，将手中的牛奶倒入走廊边的水沟中，水沟中部分水体变成乳白色。视频中有声音说道，“罗洪中心小学，学校发的饼干和牛奶，没喝完不能带走，全部只能倒掉。”</a:t>
            </a:r>
          </a:p>
        </p:txBody>
      </p:sp>
      <p:pic>
        <p:nvPicPr>
          <p:cNvPr id="12" name="图片 3" descr="t0175815289de119a6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60178" y="1854259"/>
            <a:ext cx="2730500" cy="41488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397" y="742164"/>
            <a:ext cx="11514667" cy="5908040"/>
          </a:xfrm>
          <a:prstGeom prst="rect">
            <a:avLst/>
          </a:prstGeom>
        </p:spPr>
        <p:txBody>
          <a:bodyPr wrap="square">
            <a:spAutoFit/>
          </a:bodyPr>
          <a:lstStyle/>
          <a:p>
            <a:pPr>
              <a:lnSpc>
                <a:spcPct val="150000"/>
              </a:lnSpc>
            </a:pPr>
            <a:r>
              <a:rPr lang="zh-CN" altLang="en-US" sz="2800" dirty="0">
                <a:latin typeface="微软雅黑" panose="020B0503020204020204" pitchFamily="34" charset="-122"/>
                <a:ea typeface="微软雅黑" panose="020B0503020204020204" pitchFamily="34" charset="-122"/>
              </a:rPr>
              <a:t>视频中地点为湖南邵阳隆回罗洪中心小学。</a:t>
            </a:r>
            <a:r>
              <a:rPr lang="zh-CN" altLang="en-US" sz="2800" dirty="0" smtClean="0">
                <a:latin typeface="微软雅黑" panose="020B0503020204020204" pitchFamily="34" charset="-122"/>
                <a:ea typeface="微软雅黑" panose="020B0503020204020204" pitchFamily="34" charset="-122"/>
                <a:sym typeface="+mn-ea"/>
              </a:rPr>
              <a:t>据</a:t>
            </a:r>
            <a:r>
              <a:rPr lang="zh-CN" altLang="en-US" sz="2800" dirty="0">
                <a:latin typeface="微软雅黑" panose="020B0503020204020204" pitchFamily="34" charset="-122"/>
                <a:ea typeface="微软雅黑" panose="020B0503020204020204" pitchFamily="34" charset="-122"/>
                <a:sym typeface="+mn-ea"/>
              </a:rPr>
              <a:t>了解，隆回县是国家扶贫开发工作重点县。</a:t>
            </a:r>
            <a:r>
              <a:rPr lang="zh-CN" altLang="en-US" sz="2800" dirty="0">
                <a:latin typeface="微软雅黑" panose="020B0503020204020204" pitchFamily="34" charset="-122"/>
                <a:ea typeface="微软雅黑" panose="020B0503020204020204" pitchFamily="34" charset="-122"/>
              </a:rPr>
              <a:t>爆料人称，该学校每天发给学生营养餐，包含一盒饼干、一盒牛奶，学生没喝完的牛奶不能带回家只能倒</a:t>
            </a:r>
            <a:r>
              <a:rPr lang="zh-CN" altLang="en-US" sz="2800" dirty="0" smtClean="0">
                <a:latin typeface="微软雅黑" panose="020B0503020204020204" pitchFamily="34" charset="-122"/>
                <a:ea typeface="微软雅黑" panose="020B0503020204020204" pitchFamily="34" charset="-122"/>
              </a:rPr>
              <a:t>掉。</a:t>
            </a:r>
          </a:p>
          <a:p>
            <a:pPr>
              <a:lnSpc>
                <a:spcPct val="150000"/>
              </a:lnSpc>
            </a:pPr>
            <a:r>
              <a:rPr lang="zh-CN" altLang="en-US" sz="2800" dirty="0" smtClean="0">
                <a:latin typeface="微软雅黑" panose="020B0503020204020204" pitchFamily="34" charset="-122"/>
                <a:ea typeface="微软雅黑" panose="020B0503020204020204" pitchFamily="34" charset="-122"/>
              </a:rPr>
              <a:t>该校负责人称，学校方面确实不建议学生将营养餐带回家中，除去营养餐本身有相关规定外，还因为牛奶保质期是</a:t>
            </a:r>
            <a:r>
              <a:rPr lang="en-US" altLang="zh-CN" sz="2800" dirty="0" smtClean="0">
                <a:latin typeface="微软雅黑" panose="020B0503020204020204" pitchFamily="34" charset="-122"/>
                <a:ea typeface="微软雅黑" panose="020B0503020204020204" pitchFamily="34" charset="-122"/>
              </a:rPr>
              <a:t>6</a:t>
            </a:r>
            <a:r>
              <a:rPr lang="zh-CN" altLang="en-US" sz="2800" dirty="0" smtClean="0">
                <a:latin typeface="微软雅黑" panose="020B0503020204020204" pitchFamily="34" charset="-122"/>
                <a:ea typeface="微软雅黑" panose="020B0503020204020204" pitchFamily="34" charset="-122"/>
              </a:rPr>
              <a:t>个月，隆回县地处偏远，大多学生父母都外出打工，家里只留有老人，老人们对于食品保质期意识不强，很有可能让学生把打开放置一夜可能已经变质的牛奶喝进腹中，或是放在书包中遗忘，过了几个月牛奶变质后再次服用，对学生身体造成伤害。</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文本框 78"/>
          <p:cNvSpPr txBox="1"/>
          <p:nvPr/>
        </p:nvSpPr>
        <p:spPr>
          <a:xfrm>
            <a:off x="544396" y="1103965"/>
            <a:ext cx="2040759" cy="584775"/>
          </a:xfrm>
          <a:prstGeom prst="rect">
            <a:avLst/>
          </a:prstGeom>
          <a:noFill/>
          <a:ln w="9525">
            <a:noFill/>
          </a:ln>
        </p:spPr>
        <p:txBody>
          <a:bodyPr wrap="square">
            <a:spAutoFit/>
          </a:bodyPr>
          <a:lstStyle/>
          <a:p>
            <a:pPr lvl="0" eaLnBrk="1" hangingPunct="1"/>
            <a:r>
              <a:rPr lang="zh-CN" altLang="en-US" sz="3200" b="1" dirty="0">
                <a:solidFill>
                  <a:schemeClr val="accent2">
                    <a:lumMod val="75000"/>
                  </a:schemeClr>
                </a:solidFill>
                <a:latin typeface="微软雅黑" panose="020B0503020204020204" pitchFamily="34" charset="-122"/>
                <a:ea typeface="微软雅黑" panose="020B0503020204020204" pitchFamily="34" charset="-122"/>
              </a:rPr>
              <a:t>八方热议</a:t>
            </a:r>
          </a:p>
        </p:txBody>
      </p:sp>
      <p:grpSp>
        <p:nvGrpSpPr>
          <p:cNvPr id="3" name="组合 2"/>
          <p:cNvGrpSpPr/>
          <p:nvPr/>
        </p:nvGrpSpPr>
        <p:grpSpPr>
          <a:xfrm>
            <a:off x="3809298" y="1472274"/>
            <a:ext cx="6576660" cy="430887"/>
            <a:chOff x="3809298" y="1472274"/>
            <a:chExt cx="6576660" cy="430887"/>
          </a:xfrm>
        </p:grpSpPr>
        <p:sp>
          <p:nvSpPr>
            <p:cNvPr id="5" name="TextBox 13@|17FFC:16777215|FBC:16777215|LFC:16777215|LBC:16777215"/>
            <p:cNvSpPr txBox="1">
              <a:spLocks noChangeArrowheads="1"/>
            </p:cNvSpPr>
            <p:nvPr/>
          </p:nvSpPr>
          <p:spPr bwMode="auto">
            <a:xfrm>
              <a:off x="4052891" y="1472274"/>
              <a:ext cx="633306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pPr>
              <a:r>
                <a:rPr lang="en-US" altLang="zh-CN" sz="2400" b="1" dirty="0">
                  <a:solidFill>
                    <a:srgbClr val="00B050"/>
                  </a:solidFill>
                  <a:latin typeface="Arial" panose="020B0604020202020204" pitchFamily="34" charset="0"/>
                  <a:ea typeface="微软雅黑" panose="020B0503020204020204" pitchFamily="34" charset="-122"/>
                  <a:sym typeface="Arial" panose="020B0604020202020204" pitchFamily="34" charset="0"/>
                </a:rPr>
                <a:t>     </a:t>
              </a:r>
              <a:r>
                <a:rPr lang="zh-CN" altLang="en-US" sz="2800" b="1" dirty="0">
                  <a:solidFill>
                    <a:schemeClr val="accent2">
                      <a:lumMod val="75000"/>
                    </a:schemeClr>
                  </a:solidFill>
                  <a:latin typeface="微软雅黑" panose="020B0503020204020204" pitchFamily="34" charset="-122"/>
                  <a:ea typeface="微软雅黑" panose="020B0503020204020204" pitchFamily="34" charset="-122"/>
                  <a:sym typeface="Arial" panose="020B0604020202020204" pitchFamily="34" charset="0"/>
                </a:rPr>
                <a:t>营养餐随便倒掉是学校管理失误</a:t>
              </a:r>
            </a:p>
          </p:txBody>
        </p:sp>
        <p:sp>
          <p:nvSpPr>
            <p:cNvPr id="6" name="Text Placeholder 32"/>
            <p:cNvSpPr txBox="1">
              <a:spLocks noChangeArrowheads="1"/>
            </p:cNvSpPr>
            <p:nvPr/>
          </p:nvSpPr>
          <p:spPr bwMode="auto">
            <a:xfrm>
              <a:off x="3809298" y="1534861"/>
              <a:ext cx="600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anose="020F0502020204030204" pitchFamily="34" charset="0"/>
                  <a:ea typeface="宋体" panose="02010600030101010101" pitchFamily="2" charset="-122"/>
                </a:defRPr>
              </a:lvl1pPr>
              <a:lvl2pPr defTabSz="685800" eaLnBrk="0" hangingPunct="0">
                <a:defRPr>
                  <a:solidFill>
                    <a:schemeClr val="tx1"/>
                  </a:solidFill>
                  <a:latin typeface="Calibri" panose="020F0502020204030204" pitchFamily="34" charset="0"/>
                  <a:ea typeface="宋体" panose="02010600030101010101" pitchFamily="2" charset="-122"/>
                </a:defRPr>
              </a:lvl2pPr>
              <a:lvl3pPr defTabSz="685800" eaLnBrk="0" hangingPunct="0">
                <a:defRPr>
                  <a:solidFill>
                    <a:schemeClr val="tx1"/>
                  </a:solidFill>
                  <a:latin typeface="Calibri" panose="020F0502020204030204" pitchFamily="34" charset="0"/>
                  <a:ea typeface="宋体" panose="02010600030101010101" pitchFamily="2" charset="-122"/>
                </a:defRPr>
              </a:lvl3pPr>
              <a:lvl4pPr defTabSz="685800" eaLnBrk="0" hangingPunct="0">
                <a:defRPr>
                  <a:solidFill>
                    <a:schemeClr val="tx1"/>
                  </a:solidFill>
                  <a:latin typeface="Calibri" panose="020F0502020204030204" pitchFamily="34" charset="0"/>
                  <a:ea typeface="宋体" panose="02010600030101010101" pitchFamily="2" charset="-122"/>
                </a:defRPr>
              </a:lvl4pPr>
              <a:lvl5pPr defTabSz="685800" eaLnBrk="0" hangingPunct="0">
                <a:defRPr>
                  <a:solidFill>
                    <a:schemeClr val="tx1"/>
                  </a:solidFill>
                  <a:latin typeface="Calibri" panose="020F0502020204030204" pitchFamily="34" charset="0"/>
                  <a:ea typeface="宋体" panose="02010600030101010101" pitchFamily="2" charset="-122"/>
                </a:defRPr>
              </a:lvl5pPr>
              <a:lvl6pPr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90000"/>
                </a:lnSpc>
                <a:spcBef>
                  <a:spcPts val="750"/>
                </a:spcBef>
              </a:pPr>
              <a:r>
                <a:rPr lang="en-US" altLang="zh-CN" sz="2800" b="1" dirty="0">
                  <a:solidFill>
                    <a:schemeClr val="accent2">
                      <a:lumMod val="75000"/>
                    </a:schemeClr>
                  </a:solidFill>
                  <a:latin typeface="微软雅黑" panose="020B0503020204020204" pitchFamily="34" charset="-122"/>
                  <a:ea typeface="微软雅黑" panose="020B0503020204020204" pitchFamily="34" charset="-122"/>
                  <a:sym typeface="Arial" panose="020B0604020202020204" pitchFamily="34" charset="0"/>
                </a:rPr>
                <a:t>01</a:t>
              </a:r>
            </a:p>
          </p:txBody>
        </p:sp>
      </p:grpSp>
      <p:sp>
        <p:nvSpPr>
          <p:cNvPr id="2" name="矩形 1"/>
          <p:cNvSpPr/>
          <p:nvPr/>
        </p:nvSpPr>
        <p:spPr>
          <a:xfrm>
            <a:off x="894351" y="2072595"/>
            <a:ext cx="10676760" cy="3970318"/>
          </a:xfrm>
          <a:prstGeom prst="rect">
            <a:avLst/>
          </a:prstGeom>
        </p:spPr>
        <p:txBody>
          <a:bodyPr wrap="square">
            <a:spAutoFit/>
          </a:bodyPr>
          <a:lstStyle/>
          <a:p>
            <a:pPr lvl="0" rtl="0">
              <a:lnSpc>
                <a:spcPct val="150000"/>
              </a:lnSpc>
            </a:pPr>
            <a:r>
              <a:rPr lang="zh-CN" altLang="en-US" sz="2800" b="1" noProof="1">
                <a:solidFill>
                  <a:schemeClr val="accent2">
                    <a:lumMod val="75000"/>
                  </a:schemeClr>
                </a:solidFill>
                <a:latin typeface="微软雅黑" panose="020B0503020204020204" pitchFamily="34" charset="-122"/>
                <a:ea typeface="微软雅黑" panose="020B0503020204020204" pitchFamily="34" charset="-122"/>
                <a:sym typeface="+mn-ea"/>
              </a:rPr>
              <a:t>【检查日报】</a:t>
            </a:r>
            <a:r>
              <a:rPr lang="zh-CN" altLang="en-US" sz="2800" noProof="1">
                <a:latin typeface="微软雅黑" panose="020B0503020204020204" pitchFamily="34" charset="-122"/>
                <a:ea typeface="微软雅黑" panose="020B0503020204020204" pitchFamily="34" charset="-122"/>
                <a:sym typeface="+mn-ea"/>
              </a:rPr>
              <a:t>涉事学校所给出的几条理由，完全就是不成立的。既然知道“天冷喝不完”，为何不想办法给牛奶加热？此外，为何一定要强迫学生不把牛奶带回家？更合理的做法，显然是学校充分告知学生和家长有关牛奶保存、食用的注意事项，并允许他们在“喝不完”的前提下灵活处理。这样，既能做到物尽其用避免浪费，还能真正体现家校联动，从而最大程度维护孩子们的利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矩形 8"/>
          <p:cNvSpPr/>
          <p:nvPr/>
        </p:nvSpPr>
        <p:spPr>
          <a:xfrm>
            <a:off x="1232535" y="2141220"/>
            <a:ext cx="2522220" cy="2759075"/>
          </a:xfrm>
          <a:prstGeom prst="rect">
            <a:avLst/>
          </a:prstGeom>
          <a:solidFill>
            <a:srgbClr val="FEFCE5"/>
          </a:solidFill>
          <a:ln w="9525">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 name="矩形 8"/>
          <p:cNvSpPr/>
          <p:nvPr/>
        </p:nvSpPr>
        <p:spPr>
          <a:xfrm>
            <a:off x="26670" y="2141220"/>
            <a:ext cx="1076960" cy="2759075"/>
          </a:xfrm>
          <a:prstGeom prst="rect">
            <a:avLst/>
          </a:prstGeom>
          <a:solidFill>
            <a:srgbClr val="FEFCE5"/>
          </a:solidFill>
          <a:ln w="9525">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 name="矩形 1"/>
          <p:cNvSpPr/>
          <p:nvPr/>
        </p:nvSpPr>
        <p:spPr>
          <a:xfrm>
            <a:off x="248356" y="1128243"/>
            <a:ext cx="11255021" cy="5262979"/>
          </a:xfrm>
          <a:prstGeom prst="rect">
            <a:avLst/>
          </a:prstGeom>
        </p:spPr>
        <p:txBody>
          <a:bodyPr wrap="square">
            <a:spAutoFit/>
          </a:bodyPr>
          <a:lstStyle/>
          <a:p>
            <a:pPr>
              <a:lnSpc>
                <a:spcPct val="150000"/>
              </a:lnSpc>
            </a:pPr>
            <a:r>
              <a:rPr lang="en-US" altLang="zh-CN" sz="2800" b="1" dirty="0">
                <a:solidFill>
                  <a:schemeClr val="accent2">
                    <a:lumMod val="75000"/>
                  </a:schemeClr>
                </a:solidFill>
                <a:latin typeface="微软雅黑" panose="020B0503020204020204" pitchFamily="34" charset="-122"/>
                <a:ea typeface="微软雅黑" panose="020B0503020204020204" pitchFamily="34" charset="-122"/>
              </a:rPr>
              <a:t>【</a:t>
            </a:r>
            <a:r>
              <a:rPr lang="zh-CN" altLang="en-US" sz="2800" b="1" dirty="0">
                <a:solidFill>
                  <a:schemeClr val="accent2">
                    <a:lumMod val="75000"/>
                  </a:schemeClr>
                </a:solidFill>
                <a:latin typeface="微软雅黑" panose="020B0503020204020204" pitchFamily="34" charset="-122"/>
                <a:ea typeface="微软雅黑" panose="020B0503020204020204" pitchFamily="34" charset="-122"/>
              </a:rPr>
              <a:t>光明网</a:t>
            </a:r>
            <a:r>
              <a:rPr lang="en-US" altLang="zh-CN" sz="2800" b="1" dirty="0">
                <a:solidFill>
                  <a:schemeClr val="accent2">
                    <a:lumMod val="75000"/>
                  </a:schemeClr>
                </a:solidFill>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那么多学生为什么宁肯浪费也不喝那些牛奶？该校校长的回应，已经给出了些许线索：“营养餐是由县里统一配送，统一发放，统一时间食用，由于冬天太冷，牛奶又是冰冷的，学生有些没吃完”。还有家长反映，学校不让学生将牛奶带回家。</a:t>
            </a:r>
          </a:p>
          <a:p>
            <a:pPr>
              <a:lnSpc>
                <a:spcPct val="150000"/>
              </a:lnSpc>
            </a:pPr>
            <a:r>
              <a:rPr lang="zh-CN" altLang="en-US" sz="2800" dirty="0" smtClean="0">
                <a:latin typeface="微软雅黑" panose="020B0503020204020204" pitchFamily="34" charset="-122"/>
                <a:ea typeface="微软雅黑" panose="020B0503020204020204" pitchFamily="34" charset="-122"/>
              </a:rPr>
              <a:t>冬天</a:t>
            </a:r>
            <a:r>
              <a:rPr lang="zh-CN" altLang="en-US" sz="2800" dirty="0">
                <a:latin typeface="微软雅黑" panose="020B0503020204020204" pitchFamily="34" charset="-122"/>
                <a:ea typeface="微软雅黑" panose="020B0503020204020204" pitchFamily="34" charset="-122"/>
              </a:rPr>
              <a:t>让学生喝着冷牛奶，确实有些不合情理，这也表明了学校及营养餐配送方工作的僵化：既然已断定学生是因为牛奶太冷不想喝才倒掉，为什么不考虑热一下再给他们喝？再不济，让学生带回家加热也行。坐视牛奶因没法下嘴被浪费，实在不算个好的选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p:nvPr/>
        </p:nvSpPr>
        <p:spPr>
          <a:xfrm>
            <a:off x="678039" y="1509110"/>
            <a:ext cx="10871200" cy="4524315"/>
          </a:xfrm>
          <a:prstGeom prst="rect">
            <a:avLst/>
          </a:prstGeom>
          <a:noFill/>
          <a:ln w="9525">
            <a:noFill/>
          </a:ln>
        </p:spPr>
        <p:txBody>
          <a:bodyPr wrap="square" lIns="0" tIns="0" rIns="0" bIns="0">
            <a:spAutoFit/>
          </a:bodyPr>
          <a:lstStyle/>
          <a:p>
            <a:pPr algn="just" defTabSz="1216025">
              <a:lnSpc>
                <a:spcPct val="150000"/>
              </a:lnSpc>
              <a:spcBef>
                <a:spcPts val="0"/>
              </a:spcBef>
            </a:pPr>
            <a:r>
              <a:rPr lang="zh-CN" altLang="en-US" sz="2800" noProof="1" smtClean="0">
                <a:latin typeface="微软雅黑" panose="020B0503020204020204" pitchFamily="34" charset="-122"/>
                <a:ea typeface="微软雅黑" panose="020B0503020204020204" pitchFamily="34" charset="-122"/>
                <a:sym typeface="Arial" panose="020B0604020202020204" pitchFamily="34" charset="0"/>
              </a:rPr>
              <a:t>喝</a:t>
            </a:r>
            <a:r>
              <a:rPr lang="zh-CN" altLang="en-US" sz="2800" noProof="1">
                <a:latin typeface="微软雅黑" panose="020B0503020204020204" pitchFamily="34" charset="-122"/>
                <a:ea typeface="微软雅黑" panose="020B0503020204020204" pitchFamily="34" charset="-122"/>
                <a:sym typeface="Arial" panose="020B0604020202020204" pitchFamily="34" charset="0"/>
              </a:rPr>
              <a:t>牛奶是简单的事，哪怕是饭吃饱了也能够喝得下，学生喝牛奶为什么会有剩余？一种可能是天气太冷，牛奶也是冷的，太冰的牛奶的确喝不完；一种是天天喝同样的牛奶，没有什么变化，喝厌了，也懒得喝……可能这两种情况均存在。学校只是简单地以安全的名义让学生倒掉喝剩下的牛奶，其实就是一种变形的不作为。因为不作为，所以没有想方设法使冷奶变热，使简单雷同单一营养餐变得丰富，更适合孩子们的胃口。倒奶，不仅仅浪费了国家资源，也寒了天下人的心。 </a:t>
            </a:r>
          </a:p>
        </p:txBody>
      </p:sp>
      <p:sp>
        <p:nvSpPr>
          <p:cNvPr id="7" name="TextBox 13"/>
          <p:cNvSpPr txBox="1">
            <a:spLocks noChangeArrowheads="1"/>
          </p:cNvSpPr>
          <p:nvPr/>
        </p:nvSpPr>
        <p:spPr bwMode="auto">
          <a:xfrm>
            <a:off x="4235450" y="867868"/>
            <a:ext cx="177482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spcBef>
                <a:spcPct val="20000"/>
              </a:spcBef>
            </a:pPr>
            <a:r>
              <a:rPr lang="zh-CN" altLang="en-US" sz="3200" b="1" dirty="0">
                <a:solidFill>
                  <a:schemeClr val="accent2">
                    <a:lumMod val="75000"/>
                  </a:schemeClr>
                </a:solidFill>
                <a:latin typeface="微软雅黑" panose="020B0503020204020204" pitchFamily="34" charset="-122"/>
                <a:ea typeface="微软雅黑" panose="020B0503020204020204" pitchFamily="34" charset="-122"/>
                <a:sym typeface="Arial" panose="020B0604020202020204" pitchFamily="34" charset="0"/>
              </a:rPr>
              <a:t>写作示例</a:t>
            </a:r>
          </a:p>
        </p:txBody>
      </p:sp>
      <p:sp>
        <p:nvSpPr>
          <p:cNvPr id="8" name="Freeform 247"/>
          <p:cNvSpPr>
            <a:spLocks noEditPoints="1" noChangeArrowheads="1"/>
          </p:cNvSpPr>
          <p:nvPr/>
        </p:nvSpPr>
        <p:spPr bwMode="auto">
          <a:xfrm>
            <a:off x="6113639" y="661811"/>
            <a:ext cx="772583" cy="698500"/>
          </a:xfrm>
          <a:custGeom>
            <a:avLst/>
            <a:gdLst>
              <a:gd name="T0" fmla="*/ 45 w 153"/>
              <a:gd name="T1" fmla="*/ 125 h 152"/>
              <a:gd name="T2" fmla="*/ 38 w 153"/>
              <a:gd name="T3" fmla="*/ 118 h 152"/>
              <a:gd name="T4" fmla="*/ 139 w 153"/>
              <a:gd name="T5" fmla="*/ 17 h 152"/>
              <a:gd name="T6" fmla="*/ 136 w 153"/>
              <a:gd name="T7" fmla="*/ 14 h 152"/>
              <a:gd name="T8" fmla="*/ 35 w 153"/>
              <a:gd name="T9" fmla="*/ 114 h 152"/>
              <a:gd name="T10" fmla="*/ 28 w 153"/>
              <a:gd name="T11" fmla="*/ 108 h 152"/>
              <a:gd name="T12" fmla="*/ 128 w 153"/>
              <a:gd name="T13" fmla="*/ 6 h 152"/>
              <a:gd name="T14" fmla="*/ 122 w 153"/>
              <a:gd name="T15" fmla="*/ 0 h 152"/>
              <a:gd name="T16" fmla="*/ 16 w 153"/>
              <a:gd name="T17" fmla="*/ 106 h 152"/>
              <a:gd name="T18" fmla="*/ 0 w 153"/>
              <a:gd name="T19" fmla="*/ 152 h 152"/>
              <a:gd name="T20" fmla="*/ 47 w 153"/>
              <a:gd name="T21" fmla="*/ 137 h 152"/>
              <a:gd name="T22" fmla="*/ 153 w 153"/>
              <a:gd name="T23" fmla="*/ 31 h 152"/>
              <a:gd name="T24" fmla="*/ 146 w 153"/>
              <a:gd name="T25" fmla="*/ 24 h 152"/>
              <a:gd name="T26" fmla="*/ 45 w 153"/>
              <a:gd name="T27" fmla="*/ 125 h 152"/>
              <a:gd name="T28" fmla="*/ 22 w 153"/>
              <a:gd name="T29" fmla="*/ 119 h 152"/>
              <a:gd name="T30" fmla="*/ 34 w 153"/>
              <a:gd name="T31" fmla="*/ 131 h 152"/>
              <a:gd name="T32" fmla="*/ 16 w 153"/>
              <a:gd name="T33" fmla="*/ 137 h 152"/>
              <a:gd name="T34" fmla="*/ 22 w 153"/>
              <a:gd name="T35" fmla="*/ 11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52">
                <a:moveTo>
                  <a:pt x="45" y="125"/>
                </a:moveTo>
                <a:lnTo>
                  <a:pt x="38" y="118"/>
                </a:lnTo>
                <a:lnTo>
                  <a:pt x="139" y="17"/>
                </a:lnTo>
                <a:lnTo>
                  <a:pt x="136" y="14"/>
                </a:lnTo>
                <a:lnTo>
                  <a:pt x="35" y="114"/>
                </a:lnTo>
                <a:lnTo>
                  <a:pt x="28" y="108"/>
                </a:lnTo>
                <a:lnTo>
                  <a:pt x="128" y="6"/>
                </a:lnTo>
                <a:lnTo>
                  <a:pt x="122" y="0"/>
                </a:lnTo>
                <a:lnTo>
                  <a:pt x="16" y="106"/>
                </a:lnTo>
                <a:lnTo>
                  <a:pt x="0" y="152"/>
                </a:lnTo>
                <a:lnTo>
                  <a:pt x="47" y="137"/>
                </a:lnTo>
                <a:lnTo>
                  <a:pt x="153" y="31"/>
                </a:lnTo>
                <a:lnTo>
                  <a:pt x="146" y="24"/>
                </a:lnTo>
                <a:lnTo>
                  <a:pt x="45" y="125"/>
                </a:lnTo>
                <a:close/>
                <a:moveTo>
                  <a:pt x="22" y="119"/>
                </a:moveTo>
                <a:lnTo>
                  <a:pt x="34" y="131"/>
                </a:lnTo>
                <a:lnTo>
                  <a:pt x="16" y="137"/>
                </a:lnTo>
                <a:lnTo>
                  <a:pt x="22" y="119"/>
                </a:lnTo>
                <a:close/>
              </a:path>
            </a:pathLst>
          </a:custGeom>
          <a:solidFill>
            <a:schemeClr val="accent2">
              <a:lumMod val="75000"/>
            </a:schemeClr>
          </a:solidFill>
          <a:ln w="9525">
            <a:solidFill>
              <a:srgbClr val="000000"/>
            </a:solidFill>
            <a:round/>
          </a:ln>
        </p:spPr>
        <p:txBody>
          <a:bodyPr/>
          <a:lstStyle>
            <a:lvl1pPr>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4" name="组合 20"/>
          <p:cNvPicPr/>
          <p:nvPr/>
        </p:nvPicPr>
        <p:blipFill>
          <a:blip r:embed="rId2"/>
          <a:stretch>
            <a:fillRect/>
          </a:stretch>
        </p:blipFill>
        <p:spPr>
          <a:xfrm>
            <a:off x="2330277" y="2677587"/>
            <a:ext cx="388937" cy="346075"/>
          </a:xfrm>
          <a:prstGeom prst="rect">
            <a:avLst/>
          </a:prstGeom>
          <a:noFill/>
          <a:ln w="9525">
            <a:noFill/>
          </a:ln>
        </p:spPr>
      </p:pic>
      <p:sp>
        <p:nvSpPr>
          <p:cNvPr id="2" name="文本框 1"/>
          <p:cNvSpPr txBox="1"/>
          <p:nvPr/>
        </p:nvSpPr>
        <p:spPr>
          <a:xfrm>
            <a:off x="2067776" y="1767403"/>
            <a:ext cx="8284139" cy="784830"/>
          </a:xfrm>
          <a:prstGeom prst="rect">
            <a:avLst/>
          </a:prstGeom>
          <a:noFill/>
        </p:spPr>
        <p:txBody>
          <a:bodyPr wrap="square" rtlCol="0">
            <a:spAutoFit/>
          </a:bodyPr>
          <a:lstStyle/>
          <a:p>
            <a:r>
              <a:rPr lang="en-US" b="1" dirty="0" smtClean="0">
                <a:latin typeface="微软雅黑" panose="020B0503020204020204" pitchFamily="34" charset="-122"/>
                <a:ea typeface="微软雅黑" panose="020B0503020204020204" pitchFamily="34" charset="-122"/>
              </a:rPr>
              <a:t> </a:t>
            </a:r>
            <a:endParaRPr lang="zh-CN" altLang="en-US" b="1" dirty="0" smtClean="0">
              <a:latin typeface="微软雅黑" panose="020B0503020204020204" pitchFamily="34" charset="-122"/>
              <a:ea typeface="微软雅黑" panose="020B0503020204020204" pitchFamily="34" charset="-122"/>
            </a:endParaRPr>
          </a:p>
          <a:p>
            <a:pPr>
              <a:lnSpc>
                <a:spcPct val="150000"/>
              </a:lnSpc>
            </a:pPr>
            <a:endParaRPr lang="zh-CN" altLang="en-US" b="1" dirty="0">
              <a:latin typeface="微软雅黑" panose="020B0503020204020204" pitchFamily="34" charset="-122"/>
              <a:ea typeface="微软雅黑" panose="020B0503020204020204" pitchFamily="34" charset="-122"/>
            </a:endParaRPr>
          </a:p>
        </p:txBody>
      </p:sp>
      <p:sp>
        <p:nvSpPr>
          <p:cNvPr id="7172" name="AutoShape 4" descr="https://mmbiz.qpic.cn/mmbiz_jpg/pJntQeSAU8q1DWyJtPMW61iaFiciciamae8rkPLqduWZ5Ghz5JqHq5YSJpBrrRPdKAnF9d7x1SqJasMcQNZwesRulA/640?wx_fmt=jpeg&amp;tp=webp&amp;wxfrom=5&amp;wx_lazy=1&amp;wx_co=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grpSp>
        <p:nvGrpSpPr>
          <p:cNvPr id="4" name="组合 3"/>
          <p:cNvGrpSpPr/>
          <p:nvPr/>
        </p:nvGrpSpPr>
        <p:grpSpPr>
          <a:xfrm>
            <a:off x="3443287" y="1255494"/>
            <a:ext cx="5744456" cy="430887"/>
            <a:chOff x="3443287" y="1255494"/>
            <a:chExt cx="5744456" cy="430887"/>
          </a:xfrm>
        </p:grpSpPr>
        <p:sp>
          <p:nvSpPr>
            <p:cNvPr id="9" name="TextBox 13@|17FFC:16777215|FBC:16777215|LFC:16777215|LBC:16777215"/>
            <p:cNvSpPr txBox="1">
              <a:spLocks noChangeArrowheads="1"/>
            </p:cNvSpPr>
            <p:nvPr/>
          </p:nvSpPr>
          <p:spPr bwMode="auto">
            <a:xfrm>
              <a:off x="3443287" y="1255494"/>
              <a:ext cx="574445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defTabSz="1216025" eaLnBrk="0" hangingPunct="0">
                <a:defRPr>
                  <a:solidFill>
                    <a:schemeClr val="tx1"/>
                  </a:solidFill>
                  <a:latin typeface="Calibri" panose="020F0502020204030204" pitchFamily="34" charset="0"/>
                  <a:ea typeface="宋体" panose="02010600030101010101" pitchFamily="2" charset="-122"/>
                </a:defRPr>
              </a:lvl2pPr>
              <a:lvl3pPr defTabSz="1216025" eaLnBrk="0" hangingPunct="0">
                <a:defRPr>
                  <a:solidFill>
                    <a:schemeClr val="tx1"/>
                  </a:solidFill>
                  <a:latin typeface="Calibri" panose="020F0502020204030204" pitchFamily="34" charset="0"/>
                  <a:ea typeface="宋体" panose="02010600030101010101" pitchFamily="2" charset="-122"/>
                </a:defRPr>
              </a:lvl3pPr>
              <a:lvl4pPr defTabSz="1216025" eaLnBrk="0" hangingPunct="0">
                <a:defRPr>
                  <a:solidFill>
                    <a:schemeClr val="tx1"/>
                  </a:solidFill>
                  <a:latin typeface="Calibri" panose="020F0502020204030204" pitchFamily="34" charset="0"/>
                  <a:ea typeface="宋体" panose="02010600030101010101" pitchFamily="2" charset="-122"/>
                </a:defRPr>
              </a:lvl4pPr>
              <a:lvl5pPr defTabSz="1216025" eaLnBrk="0" hangingPunct="0">
                <a:defRPr>
                  <a:solidFill>
                    <a:schemeClr val="tx1"/>
                  </a:solidFill>
                  <a:latin typeface="Calibri" panose="020F0502020204030204" pitchFamily="3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pPr>
              <a:r>
                <a:rPr lang="en-US" altLang="zh-CN" sz="2400" b="1" dirty="0">
                  <a:solidFill>
                    <a:srgbClr val="00B050"/>
                  </a:solidFill>
                  <a:latin typeface="Arial" panose="020B0604020202020204" pitchFamily="34" charset="0"/>
                  <a:ea typeface="微软雅黑" panose="020B0503020204020204" pitchFamily="34" charset="-122"/>
                  <a:sym typeface="Arial" panose="020B0604020202020204" pitchFamily="34" charset="0"/>
                </a:rPr>
                <a:t>     </a:t>
              </a:r>
              <a:r>
                <a:rPr lang="zh-CN" altLang="en-US" sz="2800" b="1" dirty="0">
                  <a:solidFill>
                    <a:schemeClr val="accent2">
                      <a:lumMod val="75000"/>
                    </a:schemeClr>
                  </a:solidFill>
                  <a:latin typeface="微软雅黑" panose="020B0503020204020204" pitchFamily="34" charset="-122"/>
                  <a:ea typeface="微软雅黑" panose="020B0503020204020204" pitchFamily="34" charset="-122"/>
                  <a:sym typeface="Arial" panose="020B0604020202020204" pitchFamily="34" charset="0"/>
                </a:rPr>
                <a:t>“宁肯浪费也不喝”难言正常</a:t>
              </a:r>
            </a:p>
          </p:txBody>
        </p:sp>
        <p:sp>
          <p:nvSpPr>
            <p:cNvPr id="8" name="Text Placeholder 32"/>
            <p:cNvSpPr txBox="1">
              <a:spLocks noChangeArrowheads="1"/>
            </p:cNvSpPr>
            <p:nvPr/>
          </p:nvSpPr>
          <p:spPr bwMode="auto">
            <a:xfrm>
              <a:off x="3443287" y="1318081"/>
              <a:ext cx="600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anose="020F0502020204030204" pitchFamily="34" charset="0"/>
                  <a:ea typeface="宋体" panose="02010600030101010101" pitchFamily="2" charset="-122"/>
                </a:defRPr>
              </a:lvl1pPr>
              <a:lvl2pPr defTabSz="685800" eaLnBrk="0" hangingPunct="0">
                <a:defRPr>
                  <a:solidFill>
                    <a:schemeClr val="tx1"/>
                  </a:solidFill>
                  <a:latin typeface="Calibri" panose="020F0502020204030204" pitchFamily="34" charset="0"/>
                  <a:ea typeface="宋体" panose="02010600030101010101" pitchFamily="2" charset="-122"/>
                </a:defRPr>
              </a:lvl2pPr>
              <a:lvl3pPr defTabSz="685800" eaLnBrk="0" hangingPunct="0">
                <a:defRPr>
                  <a:solidFill>
                    <a:schemeClr val="tx1"/>
                  </a:solidFill>
                  <a:latin typeface="Calibri" panose="020F0502020204030204" pitchFamily="34" charset="0"/>
                  <a:ea typeface="宋体" panose="02010600030101010101" pitchFamily="2" charset="-122"/>
                </a:defRPr>
              </a:lvl3pPr>
              <a:lvl4pPr defTabSz="685800" eaLnBrk="0" hangingPunct="0">
                <a:defRPr>
                  <a:solidFill>
                    <a:schemeClr val="tx1"/>
                  </a:solidFill>
                  <a:latin typeface="Calibri" panose="020F0502020204030204" pitchFamily="34" charset="0"/>
                  <a:ea typeface="宋体" panose="02010600030101010101" pitchFamily="2" charset="-122"/>
                </a:defRPr>
              </a:lvl4pPr>
              <a:lvl5pPr defTabSz="685800" eaLnBrk="0" hangingPunct="0">
                <a:defRPr>
                  <a:solidFill>
                    <a:schemeClr val="tx1"/>
                  </a:solidFill>
                  <a:latin typeface="Calibri" panose="020F0502020204030204" pitchFamily="34" charset="0"/>
                  <a:ea typeface="宋体" panose="02010600030101010101" pitchFamily="2" charset="-122"/>
                </a:defRPr>
              </a:lvl5pPr>
              <a:lvl6pPr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90000"/>
                </a:lnSpc>
                <a:spcBef>
                  <a:spcPts val="750"/>
                </a:spcBef>
              </a:pPr>
              <a:r>
                <a:rPr lang="en-US" altLang="zh-CN" sz="2800" b="1" dirty="0">
                  <a:solidFill>
                    <a:schemeClr val="accent2">
                      <a:lumMod val="75000"/>
                    </a:schemeClr>
                  </a:solidFill>
                  <a:latin typeface="微软雅黑" panose="020B0503020204020204" pitchFamily="34" charset="-122"/>
                  <a:ea typeface="微软雅黑" panose="020B0503020204020204" pitchFamily="34" charset="-122"/>
                  <a:sym typeface="Arial" panose="020B0604020202020204" pitchFamily="34" charset="0"/>
                </a:rPr>
                <a:t>02</a:t>
              </a:r>
            </a:p>
          </p:txBody>
        </p:sp>
      </p:grpSp>
      <p:sp>
        <p:nvSpPr>
          <p:cNvPr id="3" name="矩形 2"/>
          <p:cNvSpPr/>
          <p:nvPr/>
        </p:nvSpPr>
        <p:spPr>
          <a:xfrm>
            <a:off x="550686" y="1990483"/>
            <a:ext cx="7340247" cy="3970318"/>
          </a:xfrm>
          <a:prstGeom prst="rect">
            <a:avLst/>
          </a:prstGeom>
        </p:spPr>
        <p:txBody>
          <a:bodyPr wrap="square">
            <a:spAutoFit/>
          </a:bodyPr>
          <a:lstStyle/>
          <a:p>
            <a:pPr lvl="0" rtl="0">
              <a:lnSpc>
                <a:spcPct val="150000"/>
              </a:lnSpc>
            </a:pPr>
            <a:r>
              <a:rPr lang="zh-CN" altLang="en-US" sz="2800" b="1" noProof="1">
                <a:solidFill>
                  <a:schemeClr val="accent2">
                    <a:lumMod val="75000"/>
                  </a:schemeClr>
                </a:solidFill>
                <a:latin typeface="微软雅黑" panose="020B0503020204020204" pitchFamily="34" charset="-122"/>
                <a:ea typeface="微软雅黑" panose="020B0503020204020204" pitchFamily="34" charset="-122"/>
                <a:sym typeface="+mn-ea"/>
              </a:rPr>
              <a:t>【检查日报】</a:t>
            </a:r>
            <a:r>
              <a:rPr lang="zh-CN" altLang="en-US" sz="2800" noProof="1">
                <a:latin typeface="微软雅黑" panose="020B0503020204020204" pitchFamily="34" charset="-122"/>
                <a:ea typeface="微软雅黑" panose="020B0503020204020204" pitchFamily="34" charset="-122"/>
                <a:sym typeface="+mn-ea"/>
              </a:rPr>
              <a:t>“营养餐”被丢弃、被糟蹋的案例却不在少数。究其原因，很大程度上是因为许多学校的营养餐都是单一的“牛奶+面包”模式，而很少有热菜热饭提供。日复一日，学生们当然很容易吃腻，尤其在冬天，冷牛奶、冷面包更是难以下咽</a:t>
            </a:r>
            <a:r>
              <a:rPr lang="zh-CN" altLang="en-US" sz="2800" noProof="1" smtClean="0">
                <a:latin typeface="微软雅黑" panose="020B0503020204020204" pitchFamily="34" charset="-122"/>
                <a:ea typeface="微软雅黑" panose="020B0503020204020204" pitchFamily="34" charset="-122"/>
                <a:sym typeface="+mn-ea"/>
              </a:rPr>
              <a:t>。</a:t>
            </a:r>
            <a:endParaRPr lang="zh-CN" altLang="en-US" sz="2800" noProof="1">
              <a:latin typeface="微软雅黑" panose="020B0503020204020204" pitchFamily="34" charset="-122"/>
              <a:ea typeface="微软雅黑" panose="020B0503020204020204" pitchFamily="34" charset="-122"/>
              <a:sym typeface="+mn-ea"/>
            </a:endParaRPr>
          </a:p>
        </p:txBody>
      </p:sp>
      <p:pic>
        <p:nvPicPr>
          <p:cNvPr id="11" name="图片 11" descr="t01a6f4c10dfbced0b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55566" y="2461923"/>
            <a:ext cx="3108325" cy="253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heel(1)">
                                      <p:cBhvr>
                                        <p:cTn id="18"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
          <p:cNvSpPr txBox="1"/>
          <p:nvPr/>
        </p:nvSpPr>
        <p:spPr>
          <a:xfrm>
            <a:off x="3603080" y="2602789"/>
            <a:ext cx="8284139" cy="784830"/>
          </a:xfrm>
          <a:prstGeom prst="rect">
            <a:avLst/>
          </a:prstGeom>
          <a:noFill/>
        </p:spPr>
        <p:txBody>
          <a:bodyPr wrap="square" rtlCol="0">
            <a:spAutoFit/>
          </a:bodyPr>
          <a:lstStyle/>
          <a:p>
            <a:r>
              <a:rPr lang="en-US" b="1" dirty="0" smtClean="0">
                <a:latin typeface="微软雅黑" panose="020B0503020204020204" pitchFamily="34" charset="-122"/>
                <a:ea typeface="微软雅黑" panose="020B0503020204020204" pitchFamily="34" charset="-122"/>
              </a:rPr>
              <a:t> </a:t>
            </a:r>
            <a:endParaRPr lang="zh-CN" altLang="en-US" b="1" dirty="0" smtClean="0">
              <a:latin typeface="微软雅黑" panose="020B0503020204020204" pitchFamily="34" charset="-122"/>
              <a:ea typeface="微软雅黑" panose="020B0503020204020204" pitchFamily="34" charset="-122"/>
            </a:endParaRPr>
          </a:p>
          <a:p>
            <a:pPr>
              <a:lnSpc>
                <a:spcPct val="150000"/>
              </a:lnSpc>
            </a:pPr>
            <a:endParaRPr lang="zh-CN" altLang="en-US" b="1" dirty="0">
              <a:latin typeface="微软雅黑" panose="020B0503020204020204" pitchFamily="34" charset="-122"/>
              <a:ea typeface="微软雅黑" panose="020B0503020204020204" pitchFamily="34" charset="-122"/>
            </a:endParaRPr>
          </a:p>
        </p:txBody>
      </p:sp>
      <p:sp>
        <p:nvSpPr>
          <p:cNvPr id="5" name="矩形 4"/>
          <p:cNvSpPr/>
          <p:nvPr/>
        </p:nvSpPr>
        <p:spPr>
          <a:xfrm>
            <a:off x="1219200" y="1109904"/>
            <a:ext cx="9392355" cy="5262979"/>
          </a:xfrm>
          <a:prstGeom prst="rect">
            <a:avLst/>
          </a:prstGeom>
        </p:spPr>
        <p:txBody>
          <a:bodyPr wrap="square">
            <a:spAutoFit/>
          </a:bodyPr>
          <a:lstStyle/>
          <a:p>
            <a:pPr>
              <a:lnSpc>
                <a:spcPct val="150000"/>
              </a:lnSpc>
            </a:pPr>
            <a:r>
              <a:rPr lang="zh-CN" altLang="en-US" sz="2800" noProof="1">
                <a:latin typeface="微软雅黑" panose="020B0503020204020204" pitchFamily="34" charset="-122"/>
                <a:ea typeface="微软雅黑" panose="020B0503020204020204" pitchFamily="34" charset="-122"/>
                <a:sym typeface="+mn-ea"/>
              </a:rPr>
              <a:t> 即便是“牛奶+面包”的供餐模式，在现实操作中也是状况不断。其中比较集中的问题就在于，“招标”的不透明，某些地方并不是进行全市场的择优采购，而是优先选择本地厂家作为供货商，由此导致的结果是，大量不知名的小品牌、杂牌子充斥供应链，甚至还衍生了以“乳饮料”充当“纯牛奶”的乱象。在邵阳发生的这起最新案例中，被倒掉的实际是所谓“草莓味学生牛奶”，而其生产者就是隆回县本地的一家乳企……这一切，都令人浮想联翩。</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1503</Words>
  <Application>Microsoft Office PowerPoint</Application>
  <PresentationFormat>自定义</PresentationFormat>
  <Paragraphs>43</Paragraphs>
  <Slides>16</Slides>
  <Notes>1</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Dell</cp:lastModifiedBy>
  <cp:revision>188</cp:revision>
  <dcterms:created xsi:type="dcterms:W3CDTF">2016-10-31T07:07:00Z</dcterms:created>
  <dcterms:modified xsi:type="dcterms:W3CDTF">2019-02-18T03:28:57Z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