
<file path=[Content_Types].xml><?xml version="1.0" encoding="utf-8"?>
<Types xmlns="http://schemas.openxmlformats.org/package/2006/content-types">
  <Default Extension="png" ContentType="image/png"/>
  <Default Extension="jpeg" ContentType="image/jpe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323" r:id="rId3"/>
    <p:sldId id="1180" r:id="rId5"/>
    <p:sldId id="1012" r:id="rId6"/>
    <p:sldId id="1003" r:id="rId7"/>
    <p:sldId id="1011" r:id="rId8"/>
    <p:sldId id="996" r:id="rId9"/>
    <p:sldId id="1217" r:id="rId10"/>
    <p:sldId id="1110" r:id="rId11"/>
    <p:sldId id="1112" r:id="rId12"/>
    <p:sldId id="1093" r:id="rId13"/>
    <p:sldId id="1094" r:id="rId14"/>
    <p:sldId id="1095" r:id="rId15"/>
    <p:sldId id="1128" r:id="rId16"/>
    <p:sldId id="1119" r:id="rId17"/>
    <p:sldId id="1118" r:id="rId18"/>
    <p:sldId id="1129" r:id="rId19"/>
    <p:sldId id="1120" r:id="rId20"/>
    <p:sldId id="1130" r:id="rId21"/>
    <p:sldId id="1096" r:id="rId22"/>
    <p:sldId id="1121" r:id="rId23"/>
    <p:sldId id="1122" r:id="rId24"/>
    <p:sldId id="928" r:id="rId25"/>
    <p:sldId id="1045" r:id="rId26"/>
    <p:sldId id="1127" r:id="rId27"/>
    <p:sldId id="1167" r:id="rId28"/>
    <p:sldId id="1165" r:id="rId29"/>
    <p:sldId id="1081" r:id="rId30"/>
    <p:sldId id="1082" r:id="rId31"/>
    <p:sldId id="1123" r:id="rId32"/>
    <p:sldId id="1166" r:id="rId33"/>
    <p:sldId id="1218" r:id="rId34"/>
    <p:sldId id="1084" r:id="rId35"/>
    <p:sldId id="1085" r:id="rId36"/>
    <p:sldId id="1046" r:id="rId37"/>
    <p:sldId id="1047" r:id="rId38"/>
    <p:sldId id="1048" r:id="rId39"/>
    <p:sldId id="1168" r:id="rId4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幼圆" panose="02010509060101010101" pitchFamily="49" charset="-122"/>
      <p:regular r:id="rId51"/>
    </p:embeddedFont>
    <p:embeddedFont>
      <p:font typeface="微软雅黑" panose="020B0503020204020204" charset="-122"/>
      <p:regular r:id="rId5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7030A0"/>
    <a:srgbClr val="FF00FF"/>
    <a:srgbClr val="D60093"/>
    <a:srgbClr val="A3830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276" y="90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344"/>
        <p:guide pos="231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4" Type="http://schemas.openxmlformats.org/officeDocument/2006/relationships/theme" Target="../theme/theme1.xml"/><Relationship Id="rId63" Type="http://schemas.openxmlformats.org/officeDocument/2006/relationships/image" Target="../media/image1.png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8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池子与河流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3"/>
          <a:srcRect t="54723" b="33593"/>
          <a:stretch>
            <a:fillRect/>
          </a:stretch>
        </p:blipFill>
        <p:spPr>
          <a:xfrm>
            <a:off x="0" y="4678680"/>
            <a:ext cx="9142730" cy="46736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86785"/>
            <a:ext cx="9143365" cy="16586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562" name="Picture 2" descr="http://imgsrc.baidu.com/imgad/pic/item/902397dda144ad344afdfda0dba20cf431ad8552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9140"/>
          <a:stretch>
            <a:fillRect/>
          </a:stretch>
        </p:blipFill>
        <p:spPr bwMode="auto">
          <a:xfrm>
            <a:off x="0" y="571169"/>
            <a:ext cx="4143404" cy="278608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66564" name="Picture 4" descr="http://pic.58pic.com/58pic/15/14/81/53r58PIC5iz_1024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214810" y="571169"/>
            <a:ext cx="4929190" cy="278608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53085" y="3558540"/>
            <a:ext cx="8019415" cy="953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76200"/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同学们，你们见过多少池塘和河流？你是喜欢池塘，还是河流呢？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2771775" cy="4838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720" y="1142365"/>
            <a:ext cx="8018780" cy="1568450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effectLst>
            <a:softEdge rad="114300"/>
          </a:effec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有一个池塘和一条河流是邻居，他们之间会有怎样的对话呢？我们一起走进诗歌，走进这个寓言故事。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" y="1532890"/>
            <a:ext cx="1293495" cy="185420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474512" y="1633844"/>
            <a:ext cx="71135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指名分节朗读课文第</a:t>
            </a:r>
            <a:r>
              <a:rPr 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1-6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节，看一看：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池子对于河流过的生活是怎样评价的？她喜欢什么样的生活？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643174" y="2645407"/>
            <a:ext cx="214314" cy="35719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5495" y="2645410"/>
            <a:ext cx="572135" cy="35750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7520" y="996950"/>
            <a:ext cx="1094740" cy="431800"/>
            <a:chOff x="396" y="874"/>
            <a:chExt cx="1724" cy="680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2" y="911"/>
              <a:ext cx="1688" cy="63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72135" y="3865880"/>
            <a:ext cx="1057275" cy="58356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73525" y="1502410"/>
            <a:ext cx="3714750" cy="586740"/>
            <a:chOff x="1500166" y="285734"/>
            <a:chExt cx="3714776" cy="714380"/>
          </a:xfrm>
        </p:grpSpPr>
        <p:sp>
          <p:nvSpPr>
            <p:cNvPr id="17" name="矩形 16"/>
            <p:cNvSpPr/>
            <p:nvPr/>
          </p:nvSpPr>
          <p:spPr>
            <a:xfrm>
              <a:off x="1571604" y="357489"/>
              <a:ext cx="3570208" cy="560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/>
                <a:t>用问句引起读者的好奇心</a:t>
              </a:r>
              <a:endParaRPr lang="zh-CN" altLang="en-US" sz="2400" dirty="0"/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1500166" y="285734"/>
              <a:ext cx="3714776" cy="714380"/>
            </a:xfrm>
            <a:prstGeom prst="wedgeRoundRectCallout">
              <a:avLst>
                <a:gd name="adj1" fmla="val -49658"/>
                <a:gd name="adj2" fmla="val -15476"/>
                <a:gd name="adj3" fmla="val 16667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2731135" y="4011295"/>
            <a:ext cx="460692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写在池子的眼里河流总是很忙碌。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28596" y="3002597"/>
            <a:ext cx="4214842" cy="357190"/>
          </a:xfrm>
          <a:prstGeom prst="roundRect">
            <a:avLst/>
          </a:prstGeom>
          <a:no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4721227" y="3123883"/>
            <a:ext cx="357190" cy="14287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82540" y="2941320"/>
            <a:ext cx="1127125" cy="46037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56375" y="2788285"/>
            <a:ext cx="1478280" cy="70675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侧面反映了河流的忙碌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6221095" y="3087370"/>
            <a:ext cx="335280" cy="14287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43359" y="414322"/>
            <a:ext cx="6228080" cy="52197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800" dirty="0"/>
              <a:t>池子对于河流过的生活是怎样评价的？</a:t>
            </a:r>
            <a:endParaRPr lang="zh-CN" altLang="en-US" sz="2800" dirty="0"/>
          </a:p>
        </p:txBody>
      </p:sp>
      <p:sp>
        <p:nvSpPr>
          <p:cNvPr id="4" name="右箭头 3"/>
          <p:cNvSpPr/>
          <p:nvPr/>
        </p:nvSpPr>
        <p:spPr>
          <a:xfrm>
            <a:off x="3023235" y="1718310"/>
            <a:ext cx="1010920" cy="8826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 135"/>
          <p:cNvSpPr/>
          <p:nvPr/>
        </p:nvSpPr>
        <p:spPr>
          <a:xfrm rot="5400000">
            <a:off x="561975" y="3319145"/>
            <a:ext cx="949960" cy="28765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1502399"/>
            <a:ext cx="464347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这是怎么回事？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池子对它邻居河流说道，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“我什么时候看到你，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你总是滚滚滔滔！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亲爱的姐姐，难道你不会疲劳？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6" grpId="0" bldLvl="0" animBg="1"/>
      <p:bldP spid="15" grpId="0" bldLvl="0" animBg="1"/>
      <p:bldP spid="22" grpId="0" bldLvl="0" animBg="1"/>
      <p:bldP spid="24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4" grpId="0" bldLvl="0" animBg="1"/>
      <p:bldP spid="135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592877" y="2785747"/>
            <a:ext cx="1500198" cy="35719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825367" y="1939603"/>
            <a:ext cx="571504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29250" y="1886585"/>
            <a:ext cx="1708150" cy="4603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每天的工作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3357554" y="2821625"/>
            <a:ext cx="571504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36060" y="2735580"/>
            <a:ext cx="2671445" cy="4603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每天的工作量很大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43125" y="3782695"/>
            <a:ext cx="499427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写河流每天都在忙碌，工作量很大。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616585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1286352"/>
            <a:ext cx="4572032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我差不多老是看见，</a:t>
            </a:r>
            <a:endParaRPr kumimoji="0" lang="zh-CN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heavy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你一会儿背着沉重的货船，</a:t>
            </a:r>
            <a:endParaRPr kumimoji="0" lang="zh-CN" sz="2400" b="1" i="0" u="heavy" baseline="0" dirty="0">
              <a:ln>
                <a:noFill/>
              </a:ln>
              <a:solidFill>
                <a:schemeClr val="tx1"/>
              </a:solidFill>
              <a:effectLst/>
              <a:uFill>
                <a:solidFill>
                  <a:srgbClr val="0066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heavy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一会儿驮着长串的木筏，</a:t>
            </a:r>
            <a:endParaRPr kumimoji="0" lang="zh-CN" sz="2400" b="1" i="0" u="sng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还有小划子啊小船，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简直数也数不完。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76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215" y="499745"/>
            <a:ext cx="8272145" cy="26022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背着沉重的货船，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驮着长串的木筏。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357158" y="2583350"/>
            <a:ext cx="8001056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天上的白云在不断地变幻，一会儿变成一只可爱的</a:t>
            </a:r>
            <a:r>
              <a:rPr kumimoji="0" lang="zh-CN" altLang="en-US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小狗</a:t>
            </a:r>
            <a:r>
              <a:rPr kumimoji="0" lang="zh-CN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，一会儿变成</a:t>
            </a:r>
            <a:r>
              <a:rPr kumimoji="0" lang="zh-CN" altLang="en-US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一匹奔跑的马</a:t>
            </a:r>
            <a:r>
              <a:rPr kumimoji="0" lang="zh-CN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sz="3200" b="1" i="0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44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755" y="1288254"/>
            <a:ext cx="564357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你几时才能抛开这样的生涯？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要是换了我，说句老实话，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我可真要愁死啦！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我的命运有多好，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比起来，你我相差竟这么大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！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55015" y="1276985"/>
            <a:ext cx="3959860" cy="42862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929507" y="1409054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8295" y="1294130"/>
            <a:ext cx="265049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为河流的生活担心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8330" y="2062480"/>
            <a:ext cx="2433320" cy="35750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286116" y="2194872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57625" y="2058670"/>
            <a:ext cx="2628265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为河流的忙碌担心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429441" y="2909252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29505" y="2776855"/>
            <a:ext cx="330200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过渡，引出池子的生活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0535" y="3780790"/>
            <a:ext cx="589407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写池子把河流的生活与自己的生活相对比。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6890" y="54483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第三节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21970" y="3133090"/>
            <a:ext cx="3618230" cy="152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35935" y="1964055"/>
            <a:ext cx="741680" cy="5003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0547" y="2000246"/>
            <a:ext cx="142876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河流很长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2928926" y="3214692"/>
            <a:ext cx="3214710" cy="785818"/>
          </a:xfrm>
          <a:prstGeom prst="borderCallout2">
            <a:avLst>
              <a:gd name="adj1" fmla="val 20160"/>
              <a:gd name="adj2" fmla="val -226"/>
              <a:gd name="adj3" fmla="val 18750"/>
              <a:gd name="adj4" fmla="val -16667"/>
              <a:gd name="adj5" fmla="val -47798"/>
              <a:gd name="adj6" fmla="val -16937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>
                <a:solidFill>
                  <a:srgbClr val="0000FF"/>
                </a:solidFill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</a:rPr>
              <a:t>从侧面表现人们对河流的赞美。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5935" y="4187825"/>
            <a:ext cx="318325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写池子对名誉的看法。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8645" y="54483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第四节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右箭头 7"/>
          <p:cNvSpPr/>
          <p:nvPr/>
        </p:nvSpPr>
        <p:spPr>
          <a:xfrm>
            <a:off x="4938400" y="2071684"/>
            <a:ext cx="500066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124068"/>
            <a:ext cx="671514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固然，我并不出名，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我没有出现在地图上，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像你那样蜿蜒地贯穿全国，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也没有行吟诗人为我弹琴歌唱。</a:t>
            </a:r>
            <a:r>
              <a:rPr kumimoji="0" lang="zh-CN" altLang="en-US" sz="2800" b="1" i="0" u="sng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sng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1505" y="2860040"/>
            <a:ext cx="460883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bldLvl="0" animBg="1"/>
      <p:bldP spid="11" grpId="0" bldLvl="0" animBg="1"/>
      <p:bldP spid="8" grpId="0" bldLvl="0" animBg="1"/>
      <p:bldP spid="2457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s://timgsa.baidu.com/timg?image&amp;quality=80&amp;size=b9999_10000&amp;sec=1538579803734&amp;di=90a6809918d11ecb9f31a699775260e7&amp;imgtype=0&amp;src=http%3A%2F%2Fapplication.gog.cn%2Fuploadfile%2F2016%2F0129%2F20160129124352710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57554" y="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蜿蜒的河流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1501182"/>
            <a:ext cx="5572164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可是，我安闲地躺在柔软的泥土里，</a:t>
            </a:r>
            <a:endParaRPr kumimoji="0" lang="zh-CN" sz="2400" b="1" i="0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像贵妇人躺在鸭绒垫上一样。</a:t>
            </a:r>
            <a:endParaRPr kumimoji="0" lang="zh-CN" sz="2400" b="1" i="0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kumimoji="0" lang="zh-CN" sz="2400" b="1" i="0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用为大船和木筏</a:t>
            </a:r>
            <a:r>
              <a:rPr kumimoji="0" lang="zh-CN" sz="2400" b="1" i="0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操心</a:t>
            </a: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kumimoji="0" lang="zh-CN" sz="2400" b="1" i="0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小划子有多重也</a:t>
            </a:r>
            <a:r>
              <a:rPr kumimoji="0" lang="zh-CN" sz="2400" b="1" i="0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用不着想</a:t>
            </a: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kumimoji="0" lang="zh-CN" sz="2400" b="1" i="0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至多，有一两片树叶被微风吹落，</a:t>
            </a:r>
            <a:endParaRPr kumimoji="0" lang="zh-CN" altLang="en-US" sz="2400" b="1" i="0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在我的胸膛上轻轻摇荡。</a:t>
            </a:r>
            <a:r>
              <a:rPr kumimoji="0" lang="zh-CN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787550" y="2500629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7645" y="2357120"/>
            <a:ext cx="2660650" cy="4603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对自己的生活满意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428610"/>
            <a:ext cx="3535680" cy="46037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400" dirty="0"/>
              <a:t>池子喜欢什么样的生活？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2499995" y="3935730"/>
            <a:ext cx="466026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写池子对现在安逸的生活很满意。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903605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7" grpId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s://timgsa.baidu.com/timg?image&amp;quality=80&amp;size=b9999_10000&amp;sec=1538612641169&amp;di=d2974f9cf6f5ce427f680f2d94487b12&amp;imgtype=0&amp;src=http%3A%2F%2Fimg1.juimg.com%2F160714%2F330723-160G41003219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267335" y="1142990"/>
            <a:ext cx="4000496" cy="2848289"/>
          </a:xfrm>
          <a:prstGeom prst="rect">
            <a:avLst/>
          </a:prstGeom>
          <a:noFill/>
        </p:spPr>
      </p:pic>
      <p:pic>
        <p:nvPicPr>
          <p:cNvPr id="106500" name="Picture 4" descr="https://timgsa.baidu.com/timg?image&amp;quality=80&amp;size=b9999_10000&amp;sec=1538612769381&amp;di=bde483381f05c7c46025487ec28fb741&amp;imgtype=0&amp;src=http%3A%2F%2Fpic.qiantucdn.com%2F58pic%2F17%2F95%2F93%2F70N58PICxAT_1024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b="4200"/>
          <a:stretch>
            <a:fillRect/>
          </a:stretch>
        </p:blipFill>
        <p:spPr bwMode="auto">
          <a:xfrm>
            <a:off x="4563110" y="1143000"/>
            <a:ext cx="4201160" cy="284797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59255" y="570865"/>
            <a:ext cx="118808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1235" y="570865"/>
            <a:ext cx="119951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池塘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71802" y="1356353"/>
            <a:ext cx="1500198" cy="50006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4857752" y="1570667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8130" y="1355725"/>
            <a:ext cx="171005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没有烦恼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 rot="19332828">
            <a:off x="1202055" y="3080385"/>
            <a:ext cx="276225" cy="5003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9870" y="3499485"/>
            <a:ext cx="3072130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只想过舒适的生活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39365" y="4166235"/>
            <a:ext cx="470090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写池子在舒适的生活中推究哲理。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68834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第六节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5" y="1356879"/>
            <a:ext cx="5000628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这清闲的生活无忧无虑，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还有什么能够代替？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任凭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人世间忙忙碌碌，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我只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在睡梦中推究哲理。”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225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 池子与河流-2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  <a:sym typeface="+mn-ea"/>
              </a:rPr>
              <a:t>部编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202815" y="1477010"/>
            <a:ext cx="469773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8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池子与河流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9565" y="1669415"/>
            <a:ext cx="688911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指名朗读第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节，说说河流的人生态度是什么？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0" y="1253490"/>
            <a:ext cx="1330960" cy="190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286392"/>
            <a:ext cx="642942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啊，你在推究哲理？”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河流回答道，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水要流动才能保持清洁，</a:t>
            </a:r>
            <a:endParaRPr kumimoji="0" lang="zh-CN" altLang="en-US" sz="2800" b="1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这个自然规律，难道你已经忘掉？</a:t>
            </a:r>
            <a:r>
              <a:rPr kumimoji="0" lang="zh-CN" altLang="en-US" sz="2800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sng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455" y="4059555"/>
            <a:ext cx="737743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写河流向池子讲述水要流动才能保持清洁的自然规律。 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215074" y="2714626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6385" y="2551430"/>
            <a:ext cx="115824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5074" y="3313752"/>
            <a:ext cx="2428860" cy="64516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水只有在流动的情况下才能有活力。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7143750" y="3011805"/>
            <a:ext cx="174625" cy="302260"/>
          </a:xfrm>
          <a:prstGeom prst="downArrow">
            <a:avLst>
              <a:gd name="adj1" fmla="val 79253"/>
              <a:gd name="adj2" fmla="val 50000"/>
            </a:avLst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3910" y="68834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ldLvl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060" y="627380"/>
            <a:ext cx="6552565" cy="7918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6178" y="812786"/>
            <a:ext cx="6340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反问句就是</a:t>
            </a:r>
            <a:r>
              <a:rPr lang="zh-CN" altLang="en-US" sz="2400" dirty="0">
                <a:solidFill>
                  <a:srgbClr val="0000FF"/>
                </a:solidFill>
              </a:rPr>
              <a:t>用疑问的句式</a:t>
            </a:r>
            <a:r>
              <a:rPr lang="zh-CN" altLang="en-US" sz="2400" dirty="0"/>
              <a:t>，</a:t>
            </a:r>
            <a:r>
              <a:rPr lang="zh-CN" altLang="en-US" sz="2400" dirty="0">
                <a:solidFill>
                  <a:srgbClr val="0000FF"/>
                </a:solidFill>
              </a:rPr>
              <a:t>表达肯定的观点</a:t>
            </a:r>
            <a:r>
              <a:rPr lang="zh-CN" altLang="en-US" sz="2400" dirty="0"/>
              <a:t>。</a:t>
            </a:r>
            <a:endParaRPr lang="en-US" altLang="zh-CN" sz="240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2620" y="1859280"/>
            <a:ext cx="820293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池子喜欢安逸的生活，仿写池子反驳河流的反问句。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910715"/>
            <a:ext cx="561340" cy="5473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18870" y="2841625"/>
            <a:ext cx="67036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这样舒适安逸的生活谁不喜欢？难道我错了吗？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70430" y="3265170"/>
            <a:ext cx="3173095" cy="4286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141" y="4107824"/>
            <a:ext cx="714380" cy="42862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070" y="1438275"/>
            <a:ext cx="3318510" cy="8299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写河流因为遵循自然规律，而受到人们的尊敬。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856933" y="3765874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5230" y="3651250"/>
            <a:ext cx="843915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0790" y="3677285"/>
            <a:ext cx="1252220" cy="39878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命运不同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7211715" y="3760159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71525" y="52197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第八节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073468"/>
            <a:ext cx="6224905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我是一条伟大的河流，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那是因为我遵循着这条规律，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不顾自身的安逸。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我用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源源不断的清洁的水，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年年给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人们带来利益。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这就使我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受到尊敬，光荣无比。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ysClr val="windowText" lastClr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也许，我将永远奔流不息；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可你早被遗忘，不再有人提起。”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5580380" y="3363595"/>
            <a:ext cx="144145" cy="1008380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animBg="1"/>
      <p:bldP spid="6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290" y="1285875"/>
            <a:ext cx="76866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尊敬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有恭敬、敬仰的意思，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一般是对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长辈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上级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2090" y="1964055"/>
            <a:ext cx="62604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尊敬</a:t>
            </a:r>
            <a:r>
              <a:rPr 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老师是我们中华民族的传统美德。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060" y="2900045"/>
            <a:ext cx="8110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有重视和庄重的含意。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用于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所有人</a:t>
            </a:r>
            <a:r>
              <a:rPr lang="en-US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平辈之间</a:t>
            </a:r>
            <a:r>
              <a:rPr lang="en-US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8290" y="3658235"/>
            <a:ext cx="541655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别人，才能得到别人的</a:t>
            </a:r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1800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1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0" y="488950"/>
            <a:ext cx="18548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4161" y="581010"/>
            <a:ext cx="8135937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拓展：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同学们来猜测一下，很多年以后，池塘的命运发生了什么变化？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262380" y="1920875"/>
            <a:ext cx="72212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猜测一：池塘成了淤泥，没有贵妇人的优雅。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00351" y="2715260"/>
            <a:ext cx="8135937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猜测二：池塘听了河流的话很惭愧，改变了生活态度，也在为人类做贡献，受到人们的称赞。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2270" y="1397000"/>
            <a:ext cx="68122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让我们读一读最后两节，看看文中河流和池子分别有着怎样的结局吧！想一想：这首诗揭示了什么道理？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0" y="1253490"/>
            <a:ext cx="1303020" cy="1867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214359"/>
            <a:ext cx="5500694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河流的话果然应验。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至今长流不断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而可怜的池子却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一年年淤塞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整个让青苔铺满，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又让芦苇遮掩，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到头来完全枯干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6950" y="4051300"/>
            <a:ext cx="523430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写不同的生活观念带来不同的结局。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5347970" y="1441450"/>
            <a:ext cx="153035" cy="2259965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660402" y="2445067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89348" y="1972309"/>
            <a:ext cx="714380" cy="119888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9770" y="66548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第九节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  <p:bldP spid="9" grpId="0" bldLvl="0" animBg="1"/>
      <p:bldP spid="10" grpId="0" animBg="1"/>
      <p:bldP spid="11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555875" y="1274445"/>
            <a:ext cx="2304415" cy="1008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98805" y="2526665"/>
            <a:ext cx="1224280" cy="582930"/>
            <a:chOff x="943" y="3979"/>
            <a:chExt cx="1928" cy="918"/>
          </a:xfrm>
        </p:grpSpPr>
        <p:sp>
          <p:nvSpPr>
            <p:cNvPr id="13" name="椭圆 12"/>
            <p:cNvSpPr/>
            <p:nvPr/>
          </p:nvSpPr>
          <p:spPr>
            <a:xfrm>
              <a:off x="943" y="3979"/>
              <a:ext cx="1928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3979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池子</a:t>
              </a:r>
              <a:endPara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94840" y="2488565"/>
            <a:ext cx="3280410" cy="647700"/>
            <a:chOff x="2984" y="3919"/>
            <a:chExt cx="5166" cy="1020"/>
          </a:xfrm>
        </p:grpSpPr>
        <p:sp>
          <p:nvSpPr>
            <p:cNvPr id="15" name="圆角矩形 14"/>
            <p:cNvSpPr/>
            <p:nvPr/>
          </p:nvSpPr>
          <p:spPr>
            <a:xfrm>
              <a:off x="3613" y="3919"/>
              <a:ext cx="4536" cy="102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984" y="4185"/>
              <a:ext cx="5166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24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/>
                  <a:sym typeface="+mn-ea"/>
                </a:rPr>
                <a:t>喜欢安逸舒适的生活</a:t>
              </a:r>
              <a:endParaRPr lang="zh-CN" altLang="en-US" sz="2400" b="1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71185" y="2592070"/>
            <a:ext cx="1440180" cy="502920"/>
            <a:chOff x="8931" y="4082"/>
            <a:chExt cx="2268" cy="792"/>
          </a:xfrm>
        </p:grpSpPr>
        <p:sp>
          <p:nvSpPr>
            <p:cNvPr id="17" name="圆角矩形 16"/>
            <p:cNvSpPr/>
            <p:nvPr/>
          </p:nvSpPr>
          <p:spPr>
            <a:xfrm>
              <a:off x="8931" y="4082"/>
              <a:ext cx="2268" cy="793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961" y="4116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被人遗忘</a:t>
              </a:r>
              <a:endParaRPr lang="zh-CN" altLang="en-US" sz="2400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1165" y="1451610"/>
            <a:ext cx="1404620" cy="575310"/>
            <a:chOff x="679" y="2286"/>
            <a:chExt cx="2212" cy="906"/>
          </a:xfrm>
        </p:grpSpPr>
        <p:sp>
          <p:nvSpPr>
            <p:cNvPr id="12" name="椭圆 11"/>
            <p:cNvSpPr/>
            <p:nvPr/>
          </p:nvSpPr>
          <p:spPr>
            <a:xfrm>
              <a:off x="963" y="2286"/>
              <a:ext cx="1928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9" y="2558"/>
              <a:ext cx="2108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32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河流</a:t>
              </a:r>
              <a:endPara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37460" y="1382395"/>
            <a:ext cx="232537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遵循自然规律，</a:t>
            </a:r>
            <a:endParaRPr lang="zh-CN" altLang="en-US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algn="l"/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给人们带来利益</a:t>
            </a:r>
            <a:endParaRPr lang="zh-CN" altLang="en-US" sz="2400" b="1" kern="1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67935" y="1490980"/>
            <a:ext cx="1744980" cy="502920"/>
            <a:chOff x="7981" y="2348"/>
            <a:chExt cx="2748" cy="792"/>
          </a:xfrm>
        </p:grpSpPr>
        <p:sp>
          <p:nvSpPr>
            <p:cNvPr id="16" name="圆角矩形 15"/>
            <p:cNvSpPr/>
            <p:nvPr/>
          </p:nvSpPr>
          <p:spPr>
            <a:xfrm>
              <a:off x="8448" y="2348"/>
              <a:ext cx="2268" cy="79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81" y="2507"/>
              <a:ext cx="2748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2400" kern="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受人尊重</a:t>
              </a:r>
              <a:endParaRPr lang="zh-CN" altLang="en-US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44615" y="3507740"/>
            <a:ext cx="1727200" cy="792480"/>
            <a:chOff x="10149" y="5524"/>
            <a:chExt cx="2720" cy="1248"/>
          </a:xfrm>
        </p:grpSpPr>
        <p:sp>
          <p:nvSpPr>
            <p:cNvPr id="19" name="椭圆 18"/>
            <p:cNvSpPr/>
            <p:nvPr/>
          </p:nvSpPr>
          <p:spPr>
            <a:xfrm>
              <a:off x="10149" y="5524"/>
              <a:ext cx="2721" cy="1248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465" y="5773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完全枯干</a:t>
              </a:r>
              <a:endPara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04660" y="554355"/>
            <a:ext cx="1512570" cy="720090"/>
            <a:chOff x="10716" y="873"/>
            <a:chExt cx="2382" cy="1134"/>
          </a:xfrm>
        </p:grpSpPr>
        <p:sp>
          <p:nvSpPr>
            <p:cNvPr id="18" name="椭圆 17"/>
            <p:cNvSpPr/>
            <p:nvPr/>
          </p:nvSpPr>
          <p:spPr>
            <a:xfrm>
              <a:off x="10716" y="873"/>
              <a:ext cx="2382" cy="1134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780" y="1077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长流不断</a:t>
              </a:r>
              <a:endPara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sp>
        <p:nvSpPr>
          <p:cNvPr id="20" name="右箭头 19"/>
          <p:cNvSpPr/>
          <p:nvPr/>
        </p:nvSpPr>
        <p:spPr>
          <a:xfrm>
            <a:off x="1979930" y="1635760"/>
            <a:ext cx="431800" cy="2882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4932680" y="1635760"/>
            <a:ext cx="431800" cy="2882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1862455" y="2657475"/>
            <a:ext cx="431800" cy="2882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5226050" y="2689225"/>
            <a:ext cx="431800" cy="2882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下弧形箭头 24"/>
          <p:cNvSpPr/>
          <p:nvPr/>
        </p:nvSpPr>
        <p:spPr>
          <a:xfrm rot="18780000">
            <a:off x="6876415" y="1347470"/>
            <a:ext cx="935990" cy="432435"/>
          </a:xfrm>
          <a:prstGeom prst="curved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下弧形箭头 25"/>
          <p:cNvSpPr/>
          <p:nvPr/>
        </p:nvSpPr>
        <p:spPr>
          <a:xfrm rot="3540000" flipV="1">
            <a:off x="7002780" y="2785110"/>
            <a:ext cx="935990" cy="47371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286709"/>
            <a:ext cx="4714876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才能不利用就会衰退，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它会逐步磨灭；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才能一旦让懒惰支配，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它就一无所为。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440" y="3855085"/>
            <a:ext cx="489712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写只有充分利用才能，才不会磨灭。 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4435" y="1131570"/>
            <a:ext cx="1727200" cy="575310"/>
            <a:chOff x="7881" y="1782"/>
            <a:chExt cx="2720" cy="906"/>
          </a:xfrm>
        </p:grpSpPr>
        <p:sp>
          <p:nvSpPr>
            <p:cNvPr id="2" name="椭圆 1"/>
            <p:cNvSpPr/>
            <p:nvPr/>
          </p:nvSpPr>
          <p:spPr>
            <a:xfrm>
              <a:off x="7881" y="1782"/>
              <a:ext cx="2721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182" y="1912"/>
              <a:ext cx="2340" cy="72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点明中心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 rot="5400000">
            <a:off x="5645798" y="1865626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8665" y="2366010"/>
            <a:ext cx="3063875" cy="82994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只有不断进取，才能更好发挥自己的才能。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950" y="737235"/>
            <a:ext cx="1094740" cy="432435"/>
            <a:chOff x="396" y="874"/>
            <a:chExt cx="1724" cy="681"/>
          </a:xfrm>
        </p:grpSpPr>
        <p:sp>
          <p:nvSpPr>
            <p:cNvPr id="5" name="圆角矩形 4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第十节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8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0795" y="1213485"/>
            <a:ext cx="6139815" cy="255333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    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克雷洛夫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俄国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著名的寓言作家、诗人，与伊索和拉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封丹齐名。代表作有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大炮和风帆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剃刀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鹰与鸡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快乐歌声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受宠的象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2466" name="AutoShape 2" descr="http://img5.imgtn.bdimg.com/it/u=2182953486,36113695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68" name="AutoShape 4" descr="http://img5.imgtn.bdimg.com/it/u=2182953486,36113695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70" name="AutoShape 6" descr="http://img1.imgtn.bdimg.com/it/u=2182953486,36113695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2472" name="Picture 8" descr="http://i2.w.hjfile.cn/doc/201602/4601e88c43e84e5591f5b652f5f6d6c7.jpg"/>
          <p:cNvPicPr>
            <a:picLocks noChangeAspect="1" noChangeArrowheads="1"/>
          </p:cNvPicPr>
          <p:nvPr/>
        </p:nvPicPr>
        <p:blipFill>
          <a:blip r:embed="rId1" cstate="print"/>
          <a:srcRect b="14430"/>
          <a:stretch>
            <a:fillRect/>
          </a:stretch>
        </p:blipFill>
        <p:spPr bwMode="auto">
          <a:xfrm>
            <a:off x="0" y="1142039"/>
            <a:ext cx="2551112" cy="2500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532255"/>
            <a:ext cx="7780020" cy="230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5" name="文本框 10"/>
          <p:cNvSpPr txBox="1"/>
          <p:nvPr/>
        </p:nvSpPr>
        <p:spPr>
          <a:xfrm>
            <a:off x="1400175" y="614680"/>
            <a:ext cx="15557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4120" y="2000250"/>
            <a:ext cx="66725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朗读这一节的时候要用突出关键词“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衰退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支配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”，读的时候做到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重音强调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把握语气的轻重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3395" y="798830"/>
            <a:ext cx="8173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结合生活实际，说一说：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池子与河流的观点，你更赞同哪一种？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5495" y="2357120"/>
            <a:ext cx="7446645" cy="1076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zh-CN" altLang="en-US" sz="3200" dirty="0">
                <a:solidFill>
                  <a:srgbClr val="0000FF"/>
                </a:solidFill>
              </a:rPr>
              <a:t>提示：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这篇课文更赞同河流的观点，积极向上，活得充实、有意思。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809625" y="1302385"/>
            <a:ext cx="7290435" cy="25590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3086" y="1669325"/>
            <a:ext cx="552450" cy="17830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池子与河流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5224" y="1715128"/>
            <a:ext cx="510921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池子：</a:t>
            </a:r>
            <a:r>
              <a:rPr lang="zh-CN" altLang="en-US" sz="2700" dirty="0"/>
              <a:t>生活安逸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/>
              <a:t>被遗忘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/>
              <a:t>干枯  </a:t>
            </a:r>
            <a:endParaRPr lang="zh-CN" altLang="en-US" sz="2700" dirty="0"/>
          </a:p>
        </p:txBody>
      </p:sp>
      <p:sp>
        <p:nvSpPr>
          <p:cNvPr id="12" name="TextBox 11"/>
          <p:cNvSpPr txBox="1"/>
          <p:nvPr/>
        </p:nvSpPr>
        <p:spPr>
          <a:xfrm>
            <a:off x="1815224" y="2571116"/>
            <a:ext cx="4937760" cy="8991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河流：</a:t>
            </a:r>
            <a:r>
              <a:rPr lang="zh-CN" altLang="en-US" sz="2700" dirty="0"/>
              <a:t>遵循自然规律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/>
              <a:t>赢得尊敬</a:t>
            </a:r>
            <a:endParaRPr lang="zh-CN" altLang="en-US" sz="2700" dirty="0"/>
          </a:p>
          <a:p>
            <a:r>
              <a:rPr lang="zh-CN" altLang="en-US" sz="2700" dirty="0"/>
              <a:t>            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/>
              <a:t>长流不断</a:t>
            </a:r>
            <a:endParaRPr lang="zh-CN" altLang="en-US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16" y="1715128"/>
            <a:ext cx="969496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只有勤奋，</a:t>
            </a:r>
            <a:endParaRPr lang="en-US" altLang="zh-CN" sz="2700" dirty="0">
              <a:solidFill>
                <a:srgbClr val="0000FF"/>
              </a:solidFill>
            </a:endParaRPr>
          </a:p>
          <a:p>
            <a:r>
              <a:rPr lang="zh-CN" altLang="en-US" sz="2700" dirty="0">
                <a:solidFill>
                  <a:srgbClr val="0000FF"/>
                </a:solidFill>
              </a:rPr>
              <a:t>才能有成就</a:t>
            </a:r>
            <a:endParaRPr lang="zh-CN" altLang="en-US" sz="2700" dirty="0">
              <a:solidFill>
                <a:srgbClr val="0000FF"/>
              </a:solidFill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600910" y="1643690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638939" y="1669725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16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4205" y="1356360"/>
            <a:ext cx="777875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通过描写池水向河流陈述自己安逸的生活，来劝告河流不要那么忙碌，而河流对池子的话进行反驳的事情，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告诉我们只有勤奋、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奋斗不息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的人才能</a:t>
            </a:r>
            <a:r>
              <a:rPr lang="zh-CN" altLang="en-US" sz="3200" b="1" u="sng" dirty="0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取得成就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，相反则一事无成。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67379" y="2821587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奋斗不息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4126" y="2810479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取得成就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0695" y="1268095"/>
            <a:ext cx="796988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我从来不把安逸和快乐看作是生活目的本身。               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爱因斯坦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0865" y="2536190"/>
            <a:ext cx="78797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燕雀安知鸿鹄之志哉！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9905" y="3397885"/>
            <a:ext cx="801687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大鹏一日同风起，扶摇直上九万里。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algn="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李白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4984" y="1129655"/>
            <a:ext cx="728667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一、读一读，连一连。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75408" y="1857370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波浪滔天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5408" y="3048004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5408" y="2452687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遵循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75408" y="3643320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忙碌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1490" y="1786249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zūn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61490" y="2428874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máng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32300" y="3642360"/>
            <a:ext cx="14751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guì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2928" y="3071182"/>
            <a:ext cx="3857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bō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làng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tāo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tiān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>
            <a:endCxn id="22" idx="1"/>
          </p:cNvCxnSpPr>
          <p:nvPr/>
        </p:nvCxnSpPr>
        <p:spPr>
          <a:xfrm>
            <a:off x="3275965" y="2284095"/>
            <a:ext cx="1156970" cy="10801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575560" y="2211705"/>
            <a:ext cx="1780540" cy="574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21" idx="1"/>
          </p:cNvCxnSpPr>
          <p:nvPr/>
        </p:nvCxnSpPr>
        <p:spPr>
          <a:xfrm>
            <a:off x="2555875" y="3364230"/>
            <a:ext cx="1876425" cy="5702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503805" y="2860040"/>
            <a:ext cx="1852295" cy="1140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56524" y="641656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二、按要求写句子。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9787" y="2547622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这个自然规律，你忘记了。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235" y="1498600"/>
            <a:ext cx="83985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这个自然规律，难道你忘记了？（改为陈述句）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115" y="3070860"/>
            <a:ext cx="84702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水要流动才能保持清洁。（改为反问句）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440" y="3713173"/>
            <a:ext cx="592935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难道水不是需要流动才能保持清洁吗？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0"/>
          <p:cNvSpPr txBox="1"/>
          <p:nvPr/>
        </p:nvSpPr>
        <p:spPr>
          <a:xfrm>
            <a:off x="605790" y="614680"/>
            <a:ext cx="8092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三、思考：快要完全枯干的时候，池子可能会想些什么？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4338" name="Picture 2" descr="https://timgsa.baidu.com/timg?image&amp;quality=80&amp;size=b9999_10000&amp;sec=1538614382993&amp;di=e191288946f5fe865a6daecc8b5c0cc1&amp;imgtype=0&amp;src=http%3A%2F%2Fpic30.photophoto.cn%2F20140329%2F0046043356124131_b.jpg"/>
          <p:cNvPicPr>
            <a:picLocks noChangeAspect="1" noChangeArrowheads="1"/>
          </p:cNvPicPr>
          <p:nvPr/>
        </p:nvPicPr>
        <p:blipFill>
          <a:blip r:embed="rId1"/>
          <a:srcRect b="2366"/>
          <a:stretch>
            <a:fillRect/>
          </a:stretch>
        </p:blipFill>
        <p:spPr bwMode="auto">
          <a:xfrm>
            <a:off x="4214810" y="1714494"/>
            <a:ext cx="4559301" cy="2756063"/>
          </a:xfrm>
          <a:prstGeom prst="round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244475" y="1850390"/>
            <a:ext cx="3439160" cy="2308860"/>
          </a:xfrm>
          <a:prstGeom prst="cloudCallout">
            <a:avLst>
              <a:gd name="adj1" fmla="val 84287"/>
              <a:gd name="adj2" fmla="val 24119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ysClr val="windowText" lastClr="000000"/>
                </a:solidFill>
              </a:rPr>
              <a:t>       </a:t>
            </a:r>
            <a:r>
              <a:rPr lang="zh-CN" altLang="en-US" sz="2000" b="1" dirty="0">
                <a:solidFill>
                  <a:srgbClr val="FF0000"/>
                </a:solidFill>
              </a:rPr>
              <a:t>如果我当初听了河流的话，改正自己的错误想法，积极进取，就不会落到今天这步田地。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1217612" y="3286130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16072" y="1571618"/>
            <a:ext cx="117278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6582" y="1571618"/>
            <a:ext cx="1381038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360752" y="328613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120" y="1143000"/>
            <a:ext cx="1500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o 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5893" y="1142990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4233" y="164972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432454" y="328613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738382" y="157161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20865" y="1142990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88799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87067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00179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930273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7429520" y="328613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30154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58082" y="16430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85852" y="335756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00694" y="335756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01024" y="335756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8" grpId="0" bldLvl="0" animBg="1"/>
      <p:bldP spid="38" grpId="0"/>
      <p:bldP spid="38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32" grpId="0"/>
      <p:bldP spid="32" grpId="1"/>
      <p:bldP spid="36" grpId="0" animBg="1"/>
      <p:bldP spid="37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ic2.ooopic.com/01/29/14/23b1OOOPICe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l="2830" t="4098" r="3773" b="368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040505" y="2963857"/>
            <a:ext cx="857224" cy="1090062"/>
            <a:chOff x="0" y="2620322"/>
            <a:chExt cx="857224" cy="1090062"/>
          </a:xfrm>
        </p:grpSpPr>
        <p:pic>
          <p:nvPicPr>
            <p:cNvPr id="41988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84" name="TextBox 83"/>
            <p:cNvSpPr txBox="1"/>
            <p:nvPr/>
          </p:nvSpPr>
          <p:spPr>
            <a:xfrm>
              <a:off x="182541" y="262032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滔</a:t>
              </a:r>
              <a:endParaRPr lang="zh-CN" altLang="en-US" sz="2400" b="1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28662" y="3071897"/>
            <a:ext cx="857224" cy="1072917"/>
            <a:chOff x="0" y="2637467"/>
            <a:chExt cx="857224" cy="1072917"/>
          </a:xfrm>
        </p:grpSpPr>
        <p:pic>
          <p:nvPicPr>
            <p:cNvPr id="87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1" name="TextBox 120"/>
            <p:cNvSpPr txBox="1"/>
            <p:nvPr/>
          </p:nvSpPr>
          <p:spPr>
            <a:xfrm>
              <a:off x="141901" y="26374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涯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000232" y="3520210"/>
            <a:ext cx="857224" cy="1053232"/>
            <a:chOff x="0" y="2657152"/>
            <a:chExt cx="857224" cy="1053232"/>
          </a:xfrm>
        </p:grpSpPr>
        <p:pic>
          <p:nvPicPr>
            <p:cNvPr id="123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150156" y="265715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妇</a:t>
              </a:r>
              <a:endParaRPr lang="zh-CN" altLang="en-US" sz="2400" b="1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642539" y="2874410"/>
            <a:ext cx="857224" cy="1061487"/>
            <a:chOff x="0" y="2648897"/>
            <a:chExt cx="857224" cy="1061487"/>
          </a:xfrm>
        </p:grpSpPr>
        <p:pic>
          <p:nvPicPr>
            <p:cNvPr id="126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7" name="TextBox 126"/>
            <p:cNvSpPr txBox="1"/>
            <p:nvPr/>
          </p:nvSpPr>
          <p:spPr>
            <a:xfrm>
              <a:off x="150156" y="264889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碌</a:t>
              </a:r>
              <a:endParaRPr lang="zh-CN" altLang="en-US" sz="2400" b="1" dirty="0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286116" y="3533863"/>
            <a:ext cx="857224" cy="1111017"/>
            <a:chOff x="0" y="2599367"/>
            <a:chExt cx="857224" cy="1111017"/>
          </a:xfrm>
        </p:grpSpPr>
        <p:pic>
          <p:nvPicPr>
            <p:cNvPr id="129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0" name="TextBox 129"/>
            <p:cNvSpPr txBox="1"/>
            <p:nvPr/>
          </p:nvSpPr>
          <p:spPr>
            <a:xfrm>
              <a:off x="145711" y="25993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遵</a:t>
              </a:r>
              <a:endParaRPr lang="zh-CN" altLang="en-US" sz="2400" b="1" dirty="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643438" y="3611651"/>
            <a:ext cx="857224" cy="1104667"/>
            <a:chOff x="0" y="2605717"/>
            <a:chExt cx="857224" cy="1104667"/>
          </a:xfrm>
        </p:grpSpPr>
        <p:pic>
          <p:nvPicPr>
            <p:cNvPr id="132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3" name="TextBox 132"/>
            <p:cNvSpPr txBox="1"/>
            <p:nvPr/>
          </p:nvSpPr>
          <p:spPr>
            <a:xfrm>
              <a:off x="182541" y="260571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循</a:t>
              </a:r>
              <a:endParaRPr lang="zh-CN" altLang="en-US" sz="2400" b="1" dirty="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639128" y="3235096"/>
            <a:ext cx="857224" cy="1085617"/>
            <a:chOff x="0" y="2624767"/>
            <a:chExt cx="857224" cy="1085617"/>
          </a:xfrm>
        </p:grpSpPr>
        <p:pic>
          <p:nvPicPr>
            <p:cNvPr id="135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6" name="TextBox 135"/>
            <p:cNvSpPr txBox="1"/>
            <p:nvPr/>
          </p:nvSpPr>
          <p:spPr>
            <a:xfrm>
              <a:off x="182541" y="26247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尊</a:t>
              </a:r>
              <a:endParaRPr lang="zh-CN" altLang="en-US" sz="2400" b="1" dirty="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718631" y="2986805"/>
            <a:ext cx="857224" cy="1112287"/>
            <a:chOff x="0" y="2598097"/>
            <a:chExt cx="857224" cy="1112287"/>
          </a:xfrm>
        </p:grpSpPr>
        <p:pic>
          <p:nvPicPr>
            <p:cNvPr id="138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9" name="TextBox 138"/>
            <p:cNvSpPr txBox="1"/>
            <p:nvPr/>
          </p:nvSpPr>
          <p:spPr>
            <a:xfrm>
              <a:off x="182541" y="259809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验</a:t>
              </a:r>
              <a:endParaRPr lang="zh-CN" altLang="en-US" sz="2400" b="1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500167" y="1071552"/>
            <a:ext cx="1554074" cy="1759090"/>
            <a:chOff x="1500167" y="1071552"/>
            <a:chExt cx="1554074" cy="1759090"/>
          </a:xfrm>
        </p:grpSpPr>
        <p:pic>
          <p:nvPicPr>
            <p:cNvPr id="41990" name="Picture 6" descr="http://pic30.photophoto.cn/20140219/0012024436178638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634"/>
            <a:stretch>
              <a:fillRect/>
            </a:stretch>
          </p:blipFill>
          <p:spPr bwMode="auto">
            <a:xfrm>
              <a:off x="1500167" y="1071552"/>
              <a:ext cx="1554074" cy="1759090"/>
            </a:xfrm>
            <a:prstGeom prst="rect">
              <a:avLst/>
            </a:prstGeom>
            <a:noFill/>
          </p:spPr>
        </p:pic>
        <p:sp>
          <p:nvSpPr>
            <p:cNvPr id="88" name="TextBox 87"/>
            <p:cNvSpPr txBox="1"/>
            <p:nvPr/>
          </p:nvSpPr>
          <p:spPr>
            <a:xfrm>
              <a:off x="1563667" y="2039292"/>
              <a:ext cx="1400810" cy="68389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池塘里的荷花开了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57376" y="445691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2944" y="56453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486" y="56168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34340" y="1066800"/>
            <a:ext cx="828548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生涯：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指从事某种活动或职业的生活。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本课指河流每天劳作的生活。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7515" y="2214880"/>
            <a:ext cx="6385560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运动员们从很小就开始自己的职业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生涯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215" y="2995930"/>
            <a:ext cx="32461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贯穿：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6610" y="2995930"/>
            <a:ext cx="3504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遵循：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遵从，依照。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7215" y="3768725"/>
            <a:ext cx="76720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固然：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表示承认某个事实</a:t>
            </a: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引起下文转折。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bldLvl="0" animBg="1"/>
      <p:bldP spid="2" grpId="0" animBg="1"/>
      <p:bldP spid="8" grpId="0"/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500" t="8033" r="7319"/>
          <a:stretch>
            <a:fillRect/>
          </a:stretch>
        </p:blipFill>
        <p:spPr>
          <a:xfrm>
            <a:off x="4582160" y="903605"/>
            <a:ext cx="4364990" cy="2608580"/>
          </a:xfrm>
          <a:prstGeom prst="round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38175" y="975360"/>
            <a:ext cx="356235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蜿蜒：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曲折延伸。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本课指河流贯穿全国样子。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175" y="2673985"/>
            <a:ext cx="3562985" cy="9531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蜿蜒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盘旋的长河就像一条巨龙。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1142990"/>
            <a:ext cx="407196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无忧无虑：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没有一点忧愁和顾虑。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本课指池子的日子悠闲。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3000378"/>
            <a:ext cx="3786214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孩子们的生活总是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6" name="Picture 2" descr="http://imgsrc.baidu.com/image/c0%3Dshijue1%2C0%2C0%2C294%2C40/sign=df41277c8f35e5dd8421ad9c1eafcd9a/e61190ef76c6a7ef5e986f08f7faaf51f3de6666.jpg"/>
          <p:cNvPicPr>
            <a:picLocks noChangeAspect="1" noChangeArrowheads="1"/>
          </p:cNvPicPr>
          <p:nvPr/>
        </p:nvPicPr>
        <p:blipFill>
          <a:blip r:embed="rId1"/>
          <a:srcRect b="8255"/>
          <a:stretch>
            <a:fillRect/>
          </a:stretch>
        </p:blipFill>
        <p:spPr bwMode="auto">
          <a:xfrm>
            <a:off x="4727575" y="857238"/>
            <a:ext cx="4416425" cy="28903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620" y="1071245"/>
            <a:ext cx="79787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读课文，思考：文中讲了池子和河流的一件什么事？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227" y="2212658"/>
            <a:ext cx="807249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池子以为自己过着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安逸、清闲、平静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的生活，十分得意，而河流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奔流不息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，负载船只的生活。而且年年用盈满和清澄的水，带给了人们利益，所以河流受到人们的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尊敬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9917" y="22015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安逸、清闲、平静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1238" y="266319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奔流不息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7703" y="350076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尊敬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2614</Words>
  <Application>WPS 演示</Application>
  <PresentationFormat>全屏显示(16:9)</PresentationFormat>
  <Paragraphs>375</Paragraphs>
  <Slides>37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Heiti SC Light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130</cp:revision>
  <dcterms:created xsi:type="dcterms:W3CDTF">2017-03-17T02:28:00Z</dcterms:created>
  <dcterms:modified xsi:type="dcterms:W3CDTF">2019-01-16T10:02:04Z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