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  <p:sldMasterId id="2147483683" r:id="rId2"/>
  </p:sldMasterIdLst>
  <p:notesMasterIdLst>
    <p:notesMasterId r:id="rId19"/>
  </p:notesMasterIdLst>
  <p:handoutMasterIdLst>
    <p:handoutMasterId r:id="rId20"/>
  </p:handoutMasterIdLst>
  <p:sldIdLst>
    <p:sldId id="319" r:id="rId3"/>
    <p:sldId id="338" r:id="rId4"/>
    <p:sldId id="416" r:id="rId5"/>
    <p:sldId id="417" r:id="rId6"/>
    <p:sldId id="444" r:id="rId7"/>
    <p:sldId id="329" r:id="rId8"/>
    <p:sldId id="407" r:id="rId9"/>
    <p:sldId id="408" r:id="rId10"/>
    <p:sldId id="409" r:id="rId11"/>
    <p:sldId id="432" r:id="rId12"/>
    <p:sldId id="411" r:id="rId13"/>
    <p:sldId id="412" r:id="rId14"/>
    <p:sldId id="413" r:id="rId15"/>
    <p:sldId id="421" r:id="rId16"/>
    <p:sldId id="445" r:id="rId17"/>
    <p:sldId id="414" r:id="rId18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7034" autoAdjust="0"/>
  </p:normalViewPr>
  <p:slideViewPr>
    <p:cSldViewPr snapToGrid="0">
      <p:cViewPr varScale="1">
        <p:scale>
          <a:sx n="77" d="100"/>
          <a:sy n="77" d="100"/>
        </p:scale>
        <p:origin x="-17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E3B68-6024-4DD5-930E-69603C26BA3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BC082-793E-4B88-822C-27A16BB66D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88820" y="2569210"/>
            <a:ext cx="5363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600">
                <a:latin typeface="方正大标宋简体" panose="03000509000000000000" charset="-122"/>
                <a:ea typeface="方正大标宋简体" panose="03000509000000000000" charset="-122"/>
              </a:rPr>
              <a:t>单元写作  </a:t>
            </a:r>
            <a:r>
              <a:rPr lang="zh-CN" sz="3600">
                <a:latin typeface="方正大标宋简体" panose="03000509000000000000" charset="-122"/>
                <a:ea typeface="方正大标宋简体" panose="03000509000000000000" charset="-122"/>
              </a:rPr>
              <a:t>有创意地表达</a:t>
            </a:r>
          </a:p>
        </p:txBody>
      </p:sp>
      <p:sp>
        <p:nvSpPr>
          <p:cNvPr id="7" name="矩形 6"/>
          <p:cNvSpPr/>
          <p:nvPr/>
        </p:nvSpPr>
        <p:spPr>
          <a:xfrm>
            <a:off x="1186180" y="664210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第六单元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47165" y="1624965"/>
            <a:ext cx="6635750" cy="2691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她对我的爱，像春天里的一场雨，给我送来冲出泥土的力量；像黑夜里的一盏明灯，给我指引方向；像寒冬里的一抹阳光，给我带来温暖。在此，我想对徐老师说一句：徐老师，我爱您！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03705" y="656590"/>
            <a:ext cx="618363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  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【</a:t>
            </a:r>
            <a:r>
              <a:rPr lang="zh-CN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名师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点评】感情真挚，抒情自然是本文的成功之处。作者选取读初中时的几件小事，从中赞美了徐老师：如姐姐般亲切，似慈母般细心，同严父般严厉。读罢此文，一个关爱学生，心地善良，工作细心，方法得当的优秀教师形象跃然纸上。同时，此文详略得当，在详写三件事的同时，又用一组排比句略写了几件事，使得文章血肉丰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41425" y="141605"/>
            <a:ext cx="7249160" cy="6179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1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范文二</a:t>
            </a:r>
          </a:p>
          <a:p>
            <a:pPr algn="ctr" fontAlgn="auto">
              <a:lnSpc>
                <a:spcPct val="110000"/>
              </a:lnSpc>
            </a:pPr>
            <a:r>
              <a:rPr sz="2400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春天的色彩</a:t>
            </a:r>
          </a:p>
          <a:p>
            <a:pPr algn="l" fontAlgn="auto">
              <a:lnSpc>
                <a:spcPct val="11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尽管初中生活结束了，但上学路上春天的味道却依然留在身边……</a:t>
            </a:r>
          </a:p>
          <a:p>
            <a:pPr algn="l" fontAlgn="auto">
              <a:lnSpc>
                <a:spcPct val="11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家搬得离学校越来越远，原来步行上学的我开始骑自行车上学。本就热爱骑车的我正好借此机会过把瘾。</a:t>
            </a:r>
          </a:p>
          <a:p>
            <a:pPr algn="l" fontAlgn="auto">
              <a:lnSpc>
                <a:spcPct val="11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总是趁街上车辆寥寥无几时便出发，慢慢地在马路上左摇右晃，好不自在。</a:t>
            </a:r>
          </a:p>
          <a:p>
            <a:pPr algn="l" fontAlgn="auto">
              <a:lnSpc>
                <a:spcPct val="11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是三月，初春的天气阴晴不定，空气中酝酿着芬芳的花香和新鲜的嫩叶的味道，清新淡雅。道路两旁是绿意浓浓的香樟树，深绿的老叶与嫩青的新叶互相交错着，远远望去，像是邋遢的青年穿了件掉色的绿衣，惹人发笑，然而，他确乎是很有生机的。我在树下悠悠地骑着，阴湿湿的风迎面吹来，有些凉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81405" y="222250"/>
            <a:ext cx="7482840" cy="641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边的面店早早地便开了，干净的桌椅整齐地摆放在清新淡雅的房间里，几个人散坐在位置上，匆匆地埋头吃面，我从店前骑过，带起一阵香软的风混着热腾腾的面香，主人殷勤的忙碌，还有客人满足的享受，暖暖的，驱散了先前的凉意。正沉浸在温暖的幸福里，身后一阵亲切的呼唤，使我立即刹下车来，疑惑地回头望，两个熟悉的身影雀跃着奔向我。</a:t>
            </a:r>
          </a:p>
          <a:p>
            <a:pPr fontAlgn="auto">
              <a:lnSpc>
                <a:spcPct val="110000"/>
              </a:lnSpc>
            </a:pPr>
            <a:r>
              <a:rPr 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细看，是佳和敏。佳攀上我的肩：“嘿，你怎么来得这么早？”我正欲作答，敏惊讶地插道：“呀！你骑自行车了！”我点点头。佳感叹：“你得往学校后门走了，以后，你就不能和我们一起从正门走了，对吧？”“对。”“唉……”她们惋惜着，我忽然间想和她们从正门走，像以往一样，边赶路边天南地北地胡扯，可是，车只能停放在后门。“对了，你还要绕后门，路远着呢！快走吧，一会儿该迟到了。”她们幡然醒悟，疾声催促着，我点点头，加速骑去。忆起身后的两抹身影，心里暖暖的。她们总像春天一样欢快，温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45870" y="266065"/>
            <a:ext cx="6950710" cy="6326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多会儿，我就已将车子停放在校内。教室在三楼，正对着刚竣工的跑道。红色的塑胶跑道中是一大块刚植好的草地，青葱的草地已将整个操场点缀得格外生机盎然。跑道上，依稀可见的几个身影在奋力地跑着，他们正付出自己的汗水，为希望而战。他们的体育成绩虽然比较落后，但是每天早晨都早早到校。也许，当我刚出家门时，他们就已在这儿挥下奋斗的汗珠。当飞奔的双腿注满了疲惫，当高举的双臂倾注了疼痛，当细密的汗水濡湿了衣衫，他们已释然：为希望冲刺，再苦再累，一咬牙关就挺过来了。看着运动着的同学，我仿佛看见了绿色的希望在场上鼓动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99845" y="167640"/>
            <a:ext cx="6950710" cy="66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不由得想起了海伦·凯勒，她听不见飞燕的啁啾，听不见山泉的呢喃，听不见春天的轻叹；她看不见起伏的花海，看不见绚丽的晚霞，看不见春天的图画。可是，她的心灵最贴近春天的心脏，那一阵阵有力的跳动连带着她的希望，她不懈地努力着，终于在文学、教育与慈善领域做出了极大贡献。一个残疾人尚且能充满希望，获得巨大的成功，我们不就更该心怀希望地努力吗？</a:t>
            </a:r>
          </a:p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课间，独立窗前，闭眼，嗅着校园里淡淡的花香，脑海中又浮现出了那绿色的希望，温暖的面店，活泼的笑颜，还有那一个个刻苦的身影。</a:t>
            </a: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</a:p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我轻启朱唇，梦呓般地喃喃自语：春天真的来了……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77010" y="1163320"/>
            <a:ext cx="701040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  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【</a:t>
            </a:r>
            <a:r>
              <a:rPr lang="zh-CN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名师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点评】可以看出小作者在生活当中是个善于观察、捕捉生活中的美的同学，以轻柔的笔将春天的味道娓娓道来，同时，运用了比喻等修辞手法，把自己的一种美好的感觉比喻成春天的味道，语言非常生动，把生机勃勃的春天展现在了读者的面前。描写十分细致，是不错的佳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9140" y="377190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【写作导航】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2055" y="1565910"/>
            <a:ext cx="6739890" cy="4556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所谓有创意地表达自己的见解，就是指学生在写作时，能用自己的语言独立、真实、客观地表达自己的见解，摒弃人云亦云、套话连篇的僵化作文。</a:t>
            </a:r>
          </a:p>
          <a:p>
            <a:pPr fontAlgn="auto">
              <a:lnSpc>
                <a:spcPct val="120000"/>
              </a:lnSpc>
            </a:pPr>
            <a:r>
              <a:rPr 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创意的表达需要有求异的思维和大胆的想象。如果写文章千篇一律，那么就毫无创意可言。一定要拒绝陈旧的语言，要推陈出新，可以从反面入手，展开合理想象。</a:t>
            </a:r>
          </a:p>
          <a:p>
            <a:pPr fontAlgn="auto">
              <a:lnSpc>
                <a:spcPct val="120000"/>
              </a:lnSpc>
            </a:pPr>
            <a:r>
              <a:rPr 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创意表达需要语言做支撑。既要注意用字用词，使语言新颖脱俗、鲜活生动；要巧妙运用修辞，化抽象为具体，变枯燥为生动；还要力求风趣，写出生活情趣。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10640" y="444500"/>
            <a:ext cx="7185660" cy="536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意表达需要些真实的生活经历。很多同学写文章都是套用别人的生活经历，以感伤博同情，而不是写自己真实的经历。即使同一件事也发生在你身上，但是不同的生活环境、不同的生活经历、不同的性格特点必然会带来不同的生活感悟，令人耳目一新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习作是最具个性化的行为，每次习作都应该是学生有创意地表达的结晶。只是由于指导不当，才会出现千人一面，千篇一律的情况。因此，要让学生的习作有创意，就要在个性化习作指导上下功夫。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0305" y="135890"/>
            <a:ext cx="7512050" cy="6585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在观察的细致处表达。同一事物，有的写起来只有三言两语，有的却具体形象。具体形象地表达，就是有创意地表达。表达要具体形象，除了遣词造句的功夫外，最主要还是观察要细致，要抓住细节，把细节表达出来，表现作者对事物的独特认识。</a:t>
            </a:r>
          </a:p>
          <a:p>
            <a:pPr fontAlgn="auto">
              <a:lnSpc>
                <a:spcPct val="120000"/>
              </a:lnSpc>
            </a:pPr>
            <a:r>
              <a:rPr 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2.在生活的精彩处表达。</a:t>
            </a:r>
          </a:p>
          <a:p>
            <a:pPr fontAlgn="auto">
              <a:lnSpc>
                <a:spcPct val="120000"/>
              </a:lnSpc>
            </a:pPr>
            <a:r>
              <a:rPr 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活是精彩的，就在于会不会去发现。校园生活、家庭生活、课外生活，看似平淡无奇，没有什么可歌可泣的大事可写，但只要热爱生活、用心品味生活，生活处处有精彩。如：有的同学写课外生活，写放鞭炮、写捉迷藏，写起来平淡无奇，不具有什么创意。我是这样引导的：“放鞭炮，既喜欢又害怕，既逞强又特别的胆怯，你看到吗？抓住这精彩瞬间，把它写下来，就是有创意表达。又如捉迷藏，藏在什么地方？怎么找到的？也有精彩的镜头，可以具体地把它写出来，像电影的特写镜头，特别精彩。”经过指导，同学们都能用心捕捉生活中的精彩，把它表达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10640" y="444500"/>
            <a:ext cx="7185660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3.用眼睛观察后来表达。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文是把观察到的所见、所闻、所思、所感，用语言文字表达出来。古人云“不是生活中没有美，而是我们缺少一双发现美的眼睛。”学生要有学会观察生活中的美，收集现实生活中的素材，写出来的文章自然也会感染读者。在平时的教学中指导学生养成勤于观察，留心周围的人和事物，如家里人的性格、特征，自然景物，身边发生的事等，捕捉生活的亮点。学会观察和感悟生活，学会记录和保存生活，也是我们写好作文的关键。有了鲜活的生活经验和丰富的素材，动起手来水到渠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4535" y="145415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【写作实践】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41400" y="1334770"/>
            <a:ext cx="7061200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/>
              <a:t>1.选择一篇你觉得有创意的文章，推荐给同学阅读，并写一则简短的推荐语。300字左右。</a:t>
            </a:r>
          </a:p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/>
              <a:t>2.你写过“我的老师(同学、朋友)”这类题材的作文吧？面对熟悉的话题，你是否能产生新的创意呢？从中选择一个话题，自拟题目，写一篇作文。不少于600字。</a:t>
            </a:r>
          </a:p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/>
              <a:t>3.以《春天的色彩》为题，写一篇作文。不少于600字。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15720" y="1003300"/>
            <a:ext cx="7068820" cy="485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30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范文一</a:t>
            </a:r>
          </a:p>
          <a:p>
            <a:pPr algn="ctr" fontAlgn="auto">
              <a:lnSpc>
                <a:spcPct val="130000"/>
              </a:lnSpc>
            </a:pPr>
            <a:r>
              <a:rPr sz="26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我的良师</a:t>
            </a:r>
            <a:endParaRPr sz="2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“春蚕到死丝方尽，蜡炬成灰泪始干”这是对祖国辛勤的园丁——教师——最恰当的描写，也是对徐老师最真实的写照。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徐老师，我的初中班主任，是一位亲切，细心，有责任心的人。她对待学生尽心尽力，把每一个学生都当做自己的亲人看待；对待工作，充满热情，充满激情。</a:t>
            </a:r>
          </a:p>
        </p:txBody>
      </p:sp>
      <p:sp>
        <p:nvSpPr>
          <p:cNvPr id="3" name="矩形 2"/>
          <p:cNvSpPr/>
          <p:nvPr/>
        </p:nvSpPr>
        <p:spPr>
          <a:xfrm>
            <a:off x="880110" y="7620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佳作赏析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19835" y="3175"/>
            <a:ext cx="7189470" cy="685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得刚上初中时，学校开新生欢迎会，会议结束后，按秩序散场。但因为长时间的不活动，我的双腿麻了，我努力地想要站起来，结果却以失败告终。眼看就要跟大地来个亲密接触，徐老师却把我稳稳地接住了。她一边帮我按摩，疏通血液，一边安慰我，让我安心。阳光照耀在她的身后，我仿佛看到了微笑的天使。从此，我记住了一个姐姐般亲切的老师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初二时，我终于盼来了去坊子进行社会实践的机会。但不幸的是我得了感冒，连嗓子也哑了。徐老师发现后特意买了块大西瓜给我送到宿舍，并叮嘱我要多喝水，多吃饭，多休息。从此，我又记住了一个慈母般细心的老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70965" y="623570"/>
            <a:ext cx="6961505" cy="581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</a:rPr>
              <a:t>中考前一个多月，我的学习成绩直线下降，徐老师是看在眼里急在心里，她多次找我进行谈话，并时常询问我的学习情况。我的历史不是很好，徐老师就经常叫我在历史课堂上回答问题，回答不上来就受罚。从此以后，我又记住了一个严父般严厉的老师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</a:rPr>
              <a:t>军训时，她会帮我擦额上的汗水；下雨时，她会提醒我带雨具；降温时，她会提醒我多穿衣服；寒冷的冬天里，她会给我热鸡蛋让我暖手；当我对学习懈怠时，她会督促我；当我感到迷茫时，她会指引我正确的方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WPS 演示</Application>
  <PresentationFormat>全屏显示(4:3)</PresentationFormat>
  <Paragraphs>45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2019-01-17T11:56:47Z</dcterms:created>
  <dcterms:modified xsi:type="dcterms:W3CDTF">2019-01-23T06:30:09Z</dcterms:modified>
</cp:coreProperties>
</file>