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60" r:id="rId5"/>
    <p:sldId id="267" r:id="rId6"/>
    <p:sldId id="262" r:id="rId7"/>
    <p:sldId id="261" r:id="rId8"/>
    <p:sldId id="268" r:id="rId9"/>
    <p:sldId id="276" r:id="rId10"/>
    <p:sldId id="269" r:id="rId11"/>
    <p:sldId id="271" r:id="rId12"/>
    <p:sldId id="273" r:id="rId13"/>
    <p:sldId id="274" r:id="rId14"/>
    <p:sldId id="272" r:id="rId15"/>
    <p:sldId id="275" r:id="rId16"/>
    <p:sldId id="263"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43" autoAdjust="0"/>
  </p:normalViewPr>
  <p:slideViewPr>
    <p:cSldViewPr>
      <p:cViewPr varScale="1">
        <p:scale>
          <a:sx n="49" d="100"/>
          <a:sy n="49" d="100"/>
        </p:scale>
        <p:origin x="-1291"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4C8FAB2-9AFD-4BD6-BA66-3CFCE26C3695}" type="datetimeFigureOut">
              <a:rPr lang="zh-CN" altLang="en-US" smtClean="0"/>
              <a:pPr/>
              <a:t>2015/4/6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FB053C-4156-4D6A-A2E9-5C0B36E2201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C8FAB2-9AFD-4BD6-BA66-3CFCE26C3695}" type="datetimeFigureOut">
              <a:rPr lang="zh-CN" altLang="en-US" smtClean="0"/>
              <a:pPr/>
              <a:t>2015/4/6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FB053C-4156-4D6A-A2E9-5C0B36E2201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hyperlink" Target="http://baike.haosou.com/doc/5386503.html" TargetMode="External"/><Relationship Id="rId5" Type="http://schemas.openxmlformats.org/officeDocument/2006/relationships/hyperlink" Target="http://i4.qhimg.com/t01b7cac0ecf5494549.jpg" TargetMode="External"/><Relationship Id="rId4" Type="http://schemas.openxmlformats.org/officeDocument/2006/relationships/hyperlink" Target="http://baike.haosou.com/doc/5644784.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aijuan\appdata\roaming\360se6\User Data\temp\xuncai-image.jpg"/>
          <p:cNvPicPr>
            <a:picLocks noChangeAspect="1" noChangeArrowheads="1"/>
          </p:cNvPicPr>
          <p:nvPr/>
        </p:nvPicPr>
        <p:blipFill>
          <a:blip r:embed="rId3" cstate="print"/>
          <a:srcRect/>
          <a:stretch>
            <a:fillRect/>
          </a:stretch>
        </p:blipFill>
        <p:spPr bwMode="auto">
          <a:xfrm>
            <a:off x="0" y="0"/>
            <a:ext cx="9144000" cy="6858004"/>
          </a:xfrm>
          <a:prstGeom prst="rect">
            <a:avLst/>
          </a:prstGeom>
          <a:noFill/>
        </p:spPr>
      </p:pic>
      <p:sp>
        <p:nvSpPr>
          <p:cNvPr id="4" name="标题 3"/>
          <p:cNvSpPr>
            <a:spLocks noGrp="1"/>
          </p:cNvSpPr>
          <p:nvPr>
            <p:ph type="ctrTitle"/>
          </p:nvPr>
        </p:nvSpPr>
        <p:spPr>
          <a:xfrm>
            <a:off x="755576" y="1556792"/>
            <a:ext cx="7772400" cy="1470025"/>
          </a:xfrm>
          <a:noFill/>
          <a:ln>
            <a:noFill/>
          </a:ln>
        </p:spPr>
        <p:txBody>
          <a:bodyPr>
            <a:noAutofit/>
          </a:bodyPr>
          <a:lstStyle/>
          <a:p>
            <a:r>
              <a:rPr lang="zh-CN" altLang="en-US" sz="6600" b="1" dirty="0" smtClean="0">
                <a:solidFill>
                  <a:schemeClr val="bg1"/>
                </a:solidFill>
              </a:rPr>
              <a:t>在寒冷的腊月的夜里</a:t>
            </a:r>
            <a:endParaRPr lang="zh-CN" altLang="en-US" sz="6600" b="1" dirty="0">
              <a:solidFill>
                <a:schemeClr val="bg1"/>
              </a:solidFill>
            </a:endParaRPr>
          </a:p>
        </p:txBody>
      </p:sp>
      <p:sp>
        <p:nvSpPr>
          <p:cNvPr id="5" name="副标题 4"/>
          <p:cNvSpPr>
            <a:spLocks noGrp="1"/>
          </p:cNvSpPr>
          <p:nvPr>
            <p:ph type="subTitle" idx="1"/>
          </p:nvPr>
        </p:nvSpPr>
        <p:spPr/>
        <p:txBody>
          <a:bodyPr>
            <a:normAutofit/>
          </a:bodyPr>
          <a:lstStyle/>
          <a:p>
            <a:r>
              <a:rPr lang="zh-CN" altLang="en-US" sz="6000" dirty="0" smtClean="0">
                <a:solidFill>
                  <a:schemeClr val="bg1"/>
                </a:solidFill>
              </a:rPr>
              <a:t>穆  旦</a:t>
            </a:r>
            <a:endParaRPr lang="zh-CN" altLang="en-US" sz="6000" dirty="0">
              <a:solidFill>
                <a:schemeClr val="bg1"/>
              </a:solidFill>
            </a:endParaRPr>
          </a:p>
        </p:txBody>
      </p:sp>
    </p:spTree>
  </p:cSld>
  <p:clrMapOvr>
    <a:masterClrMapping/>
  </p:clrMapOvr>
  <p:transition spd="slow">
    <p:wheel spokes="8"/>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aijuan\appdata\roaming\360se6\User Data\temp\t018a32c27f056f4c31.jpg"/>
          <p:cNvPicPr>
            <a:picLocks noChangeAspect="1" noChangeArrowheads="1"/>
          </p:cNvPicPr>
          <p:nvPr/>
        </p:nvPicPr>
        <p:blipFill>
          <a:blip r:embed="rId2" cstate="print"/>
          <a:srcRect/>
          <a:stretch>
            <a:fillRect/>
          </a:stretch>
        </p:blipFill>
        <p:spPr bwMode="auto">
          <a:xfrm>
            <a:off x="0" y="0"/>
            <a:ext cx="9601196" cy="6858000"/>
          </a:xfrm>
          <a:prstGeom prst="rect">
            <a:avLst/>
          </a:prstGeom>
          <a:noFill/>
        </p:spPr>
      </p:pic>
      <p:sp>
        <p:nvSpPr>
          <p:cNvPr id="2" name="标题 1"/>
          <p:cNvSpPr>
            <a:spLocks noGrp="1"/>
          </p:cNvSpPr>
          <p:nvPr>
            <p:ph type="title"/>
          </p:nvPr>
        </p:nvSpPr>
        <p:spPr/>
        <p:txBody>
          <a:bodyPr/>
          <a:lstStyle/>
          <a:p>
            <a:pPr algn="l"/>
            <a:endParaRPr lang="zh-CN" altLang="en-US" dirty="0">
              <a:solidFill>
                <a:srgbClr val="C00000"/>
              </a:solidFill>
            </a:endParaRPr>
          </a:p>
        </p:txBody>
      </p:sp>
      <p:sp>
        <p:nvSpPr>
          <p:cNvPr id="3" name="内容占位符 2"/>
          <p:cNvSpPr>
            <a:spLocks noGrp="1"/>
          </p:cNvSpPr>
          <p:nvPr>
            <p:ph idx="1"/>
          </p:nvPr>
        </p:nvSpPr>
        <p:spPr/>
        <p:txBody>
          <a:bodyPr/>
          <a:lstStyle/>
          <a:p>
            <a:endParaRPr lang="en-US" altLang="zh-CN" dirty="0" smtClean="0"/>
          </a:p>
          <a:p>
            <a:endParaRPr lang="en-US" altLang="zh-CN" dirty="0" smtClean="0"/>
          </a:p>
          <a:p>
            <a:endParaRPr lang="en-US" altLang="zh-CN" dirty="0" smtClean="0"/>
          </a:p>
          <a:p>
            <a:pPr>
              <a:buNone/>
            </a:pPr>
            <a:r>
              <a:rPr lang="zh-CN" altLang="en-US"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endParaRPr lang="en-US" altLang="zh-CN"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矩形 5"/>
          <p:cNvSpPr/>
          <p:nvPr/>
        </p:nvSpPr>
        <p:spPr>
          <a:xfrm>
            <a:off x="539552" y="1700808"/>
            <a:ext cx="8352928" cy="3785652"/>
          </a:xfrm>
          <a:prstGeom prst="rect">
            <a:avLst/>
          </a:prstGeom>
        </p:spPr>
        <p:txBody>
          <a:bodyPr wrap="square">
            <a:spAutoFit/>
          </a:bodyPr>
          <a:lstStyle/>
          <a:p>
            <a:r>
              <a:rPr lang="en-US" altLang="zh-CN" sz="4000" b="1" dirty="0" smtClean="0">
                <a:solidFill>
                  <a:schemeClr val="accent2"/>
                </a:solidFill>
              </a:rPr>
              <a:t>    </a:t>
            </a:r>
            <a:r>
              <a:rPr lang="zh-CN" altLang="zh-CN" sz="4000" b="1" dirty="0" smtClean="0">
                <a:solidFill>
                  <a:schemeClr val="accent2"/>
                </a:solidFill>
              </a:rPr>
              <a:t>郑</a:t>
            </a:r>
            <a:r>
              <a:rPr lang="zh-CN" altLang="zh-CN" sz="4000" b="1" dirty="0" smtClean="0">
                <a:solidFill>
                  <a:schemeClr val="accent2"/>
                </a:solidFill>
              </a:rPr>
              <a:t>敏是抗战后期崛起的大后方学院派青年诗人中的一位。她与杜云燮、穆旦等属于昆明湖畔的一组，被</a:t>
            </a:r>
            <a:r>
              <a:rPr lang="zh-CN" altLang="zh-CN" sz="4000" b="1" dirty="0" smtClean="0">
                <a:solidFill>
                  <a:schemeClr val="accent2"/>
                </a:solidFill>
              </a:rPr>
              <a:t>称为和谐</a:t>
            </a:r>
            <a:r>
              <a:rPr lang="zh-CN" altLang="zh-CN" sz="4000" b="1" dirty="0" smtClean="0">
                <a:solidFill>
                  <a:schemeClr val="accent2"/>
                </a:solidFill>
              </a:rPr>
              <a:t>的</a:t>
            </a:r>
            <a:r>
              <a:rPr lang="en-US" altLang="zh-CN" sz="4000" b="1" dirty="0" smtClean="0">
                <a:solidFill>
                  <a:schemeClr val="accent2"/>
                </a:solidFill>
              </a:rPr>
              <a:t>“</a:t>
            </a:r>
            <a:r>
              <a:rPr lang="zh-CN" altLang="zh-CN" sz="4000" b="1" dirty="0" smtClean="0">
                <a:solidFill>
                  <a:schemeClr val="accent2"/>
                </a:solidFill>
              </a:rPr>
              <a:t>三重奏</a:t>
            </a:r>
            <a:r>
              <a:rPr lang="en-US" altLang="zh-CN" sz="4000" b="1" dirty="0" smtClean="0">
                <a:solidFill>
                  <a:schemeClr val="accent2"/>
                </a:solidFill>
              </a:rPr>
              <a:t>”</a:t>
            </a:r>
            <a:r>
              <a:rPr lang="zh-CN" altLang="zh-CN" sz="4000" b="1" dirty="0" smtClean="0">
                <a:solidFill>
                  <a:schemeClr val="accent2"/>
                </a:solidFill>
              </a:rPr>
              <a:t>，</a:t>
            </a:r>
            <a:r>
              <a:rPr lang="en-US" altLang="zh-CN" sz="4000" b="1" dirty="0" smtClean="0">
                <a:solidFill>
                  <a:schemeClr val="accent2"/>
                </a:solidFill>
              </a:rPr>
              <a:t>“</a:t>
            </a:r>
            <a:r>
              <a:rPr lang="zh-CN" altLang="zh-CN" sz="4000" b="1" dirty="0" smtClean="0">
                <a:solidFill>
                  <a:schemeClr val="accent2"/>
                </a:solidFill>
              </a:rPr>
              <a:t>杜云燮比较清俊</a:t>
            </a:r>
            <a:r>
              <a:rPr lang="en-US" altLang="zh-CN" sz="4000" b="1" dirty="0" smtClean="0">
                <a:solidFill>
                  <a:schemeClr val="accent2"/>
                </a:solidFill>
              </a:rPr>
              <a:t>”</a:t>
            </a:r>
            <a:r>
              <a:rPr lang="zh-CN" altLang="zh-CN" sz="4000" b="1" dirty="0" smtClean="0">
                <a:solidFill>
                  <a:schemeClr val="accent2"/>
                </a:solidFill>
              </a:rPr>
              <a:t>，</a:t>
            </a:r>
            <a:r>
              <a:rPr lang="en-US" altLang="zh-CN" sz="4000" b="1" dirty="0" smtClean="0">
                <a:solidFill>
                  <a:schemeClr val="accent2"/>
                </a:solidFill>
              </a:rPr>
              <a:t>“</a:t>
            </a:r>
            <a:r>
              <a:rPr lang="zh-CN" altLang="zh-CN" sz="4000" b="1" dirty="0" smtClean="0">
                <a:solidFill>
                  <a:schemeClr val="accent2"/>
                </a:solidFill>
              </a:rPr>
              <a:t>穆旦比较雄健</a:t>
            </a:r>
            <a:r>
              <a:rPr lang="en-US" altLang="zh-CN" sz="4000" b="1" dirty="0" smtClean="0">
                <a:solidFill>
                  <a:schemeClr val="accent2"/>
                </a:solidFill>
              </a:rPr>
              <a:t>”</a:t>
            </a:r>
            <a:r>
              <a:rPr lang="zh-CN" altLang="zh-CN" sz="4000" b="1" dirty="0" smtClean="0">
                <a:solidFill>
                  <a:schemeClr val="accent2"/>
                </a:solidFill>
              </a:rPr>
              <a:t>，</a:t>
            </a:r>
            <a:r>
              <a:rPr lang="en-US" altLang="zh-CN" sz="4000" b="1" dirty="0" smtClean="0">
                <a:solidFill>
                  <a:schemeClr val="accent2"/>
                </a:solidFill>
              </a:rPr>
              <a:t>“</a:t>
            </a:r>
            <a:r>
              <a:rPr lang="zh-CN" altLang="zh-CN" sz="4000" b="1" dirty="0" smtClean="0">
                <a:solidFill>
                  <a:schemeClr val="accent2"/>
                </a:solidFill>
              </a:rPr>
              <a:t>而郑敏最浑厚、丰富</a:t>
            </a:r>
            <a:r>
              <a:rPr lang="en-US" altLang="zh-CN" sz="4000" b="1" dirty="0" smtClean="0">
                <a:solidFill>
                  <a:schemeClr val="accent2"/>
                </a:solidFill>
              </a:rPr>
              <a:t>”</a:t>
            </a:r>
            <a:r>
              <a:rPr lang="zh-CN" altLang="zh-CN" sz="4000" b="1" dirty="0" smtClean="0">
                <a:solidFill>
                  <a:schemeClr val="accent2"/>
                </a:solidFill>
              </a:rPr>
              <a:t>。</a:t>
            </a:r>
            <a:endParaRPr lang="zh-CN" altLang="en-US" sz="4000" b="1" dirty="0">
              <a:solidFill>
                <a:schemeClr val="accent2"/>
              </a:solidFill>
            </a:endParaRPr>
          </a:p>
        </p:txBody>
      </p:sp>
      <p:sp>
        <p:nvSpPr>
          <p:cNvPr id="8" name="矩形 7"/>
          <p:cNvSpPr/>
          <p:nvPr/>
        </p:nvSpPr>
        <p:spPr>
          <a:xfrm>
            <a:off x="395536" y="332656"/>
            <a:ext cx="3168352" cy="923330"/>
          </a:xfrm>
          <a:prstGeom prst="rect">
            <a:avLst/>
          </a:prstGeom>
          <a:noFill/>
        </p:spPr>
        <p:txBody>
          <a:bodyPr wrap="square" lIns="91440" tIns="45720" rIns="91440" bIns="45720">
            <a:spAutoFit/>
            <a:scene3d>
              <a:camera prst="orthographicFront"/>
              <a:lightRig rig="brightRoom" dir="t"/>
            </a:scene3d>
            <a:sp3d extrusionH="57150" contourW="6350" prstMaterial="plastic">
              <a:bevelT w="20320" h="20320" prst="angle"/>
              <a:contourClr>
                <a:schemeClr val="accent1">
                  <a:tint val="100000"/>
                  <a:shade val="100000"/>
                  <a:hueMod val="100000"/>
                  <a:satMod val="100000"/>
                </a:schemeClr>
              </a:contourClr>
            </a:sp3d>
          </a:bodyPr>
          <a:lstStyle/>
          <a:p>
            <a:pPr algn="ctr"/>
            <a:r>
              <a:rPr lang="zh-CN" alt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作者介绍</a:t>
            </a:r>
            <a:endParaRPr lang="zh-CN" alt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24582" name="Picture 6" descr="c:\users\aijuan\appdata\roaming\360se6\User Data\temp\t013d54da17b529cb79.jpg"/>
          <p:cNvPicPr>
            <a:picLocks noChangeAspect="1" noChangeArrowheads="1"/>
          </p:cNvPicPr>
          <p:nvPr/>
        </p:nvPicPr>
        <p:blipFill>
          <a:blip r:embed="rId2" cstate="print"/>
          <a:srcRect/>
          <a:stretch>
            <a:fillRect/>
          </a:stretch>
        </p:blipFill>
        <p:spPr bwMode="auto">
          <a:xfrm>
            <a:off x="0" y="0"/>
            <a:ext cx="9188817" cy="6858000"/>
          </a:xfrm>
          <a:prstGeom prst="rect">
            <a:avLst/>
          </a:prstGeom>
          <a:noFill/>
        </p:spPr>
      </p:pic>
      <p:sp>
        <p:nvSpPr>
          <p:cNvPr id="7" name="矩形 6"/>
          <p:cNvSpPr/>
          <p:nvPr/>
        </p:nvSpPr>
        <p:spPr>
          <a:xfrm>
            <a:off x="539552" y="476672"/>
            <a:ext cx="8064896" cy="6124754"/>
          </a:xfrm>
          <a:prstGeom prst="rect">
            <a:avLst/>
          </a:prstGeom>
        </p:spPr>
        <p:txBody>
          <a:bodyPr wrap="square">
            <a:spAutoFit/>
          </a:bodyPr>
          <a:lstStyle/>
          <a:p>
            <a:r>
              <a:rPr lang="zh-CN" altLang="en-US" sz="5400" b="1" dirty="0" smtClean="0">
                <a:solidFill>
                  <a:schemeClr val="accent4"/>
                </a:solidFill>
                <a:latin typeface="隶书" pitchFamily="49" charset="-122"/>
                <a:ea typeface="隶书" pitchFamily="49" charset="-122"/>
              </a:rPr>
              <a:t>作者介绍</a:t>
            </a:r>
            <a:r>
              <a:rPr lang="zh-CN" altLang="en-US" sz="3200" b="1" dirty="0" smtClean="0">
                <a:solidFill>
                  <a:srgbClr val="00B050"/>
                </a:solidFill>
              </a:rPr>
              <a:t>：</a:t>
            </a:r>
            <a:endParaRPr lang="en-US" altLang="zh-CN" sz="3200" b="1" dirty="0" smtClean="0">
              <a:solidFill>
                <a:srgbClr val="00B050"/>
              </a:solidFill>
            </a:endParaRPr>
          </a:p>
          <a:p>
            <a:endParaRPr lang="en-US" altLang="zh-CN" sz="1400" b="1" dirty="0" smtClean="0">
              <a:solidFill>
                <a:srgbClr val="00B050"/>
              </a:solidFill>
            </a:endParaRPr>
          </a:p>
          <a:p>
            <a:r>
              <a:rPr lang="en-US" altLang="zh-CN" sz="3200" b="1" dirty="0" smtClean="0">
                <a:solidFill>
                  <a:srgbClr val="00B050"/>
                </a:solidFill>
              </a:rPr>
              <a:t>      </a:t>
            </a:r>
            <a:r>
              <a:rPr lang="zh-CN" altLang="zh-CN" sz="3200" b="1" dirty="0" smtClean="0">
                <a:solidFill>
                  <a:srgbClr val="00B050"/>
                </a:solidFill>
              </a:rPr>
              <a:t>郑敏</a:t>
            </a:r>
            <a:r>
              <a:rPr lang="zh-CN" altLang="zh-CN" sz="3200" b="1" dirty="0" smtClean="0">
                <a:solidFill>
                  <a:srgbClr val="00B050"/>
                </a:solidFill>
              </a:rPr>
              <a:t>的早期作品《诗集》内容分抒情诗；对历史及社会的观察和思考；为一幅画、一尊雕塑、一首乐曲所写</a:t>
            </a:r>
            <a:r>
              <a:rPr lang="zh-CN" altLang="zh-CN" sz="3200" b="1" dirty="0" smtClean="0">
                <a:solidFill>
                  <a:srgbClr val="00B050"/>
                </a:solidFill>
              </a:rPr>
              <a:t>。</a:t>
            </a:r>
            <a:endParaRPr lang="en-US" altLang="zh-CN" sz="3200" b="1" dirty="0" smtClean="0">
              <a:solidFill>
                <a:srgbClr val="00B050"/>
              </a:solidFill>
            </a:endParaRPr>
          </a:p>
          <a:p>
            <a:r>
              <a:rPr lang="en-US" altLang="zh-CN" sz="3200" b="1" dirty="0" smtClean="0">
                <a:solidFill>
                  <a:srgbClr val="00B050"/>
                </a:solidFill>
              </a:rPr>
              <a:t/>
            </a:r>
            <a:br>
              <a:rPr lang="en-US" altLang="zh-CN" sz="3200" b="1" dirty="0" smtClean="0">
                <a:solidFill>
                  <a:srgbClr val="00B050"/>
                </a:solidFill>
              </a:rPr>
            </a:br>
            <a:r>
              <a:rPr lang="en-US" altLang="zh-CN" sz="3200" b="1" dirty="0" smtClean="0">
                <a:solidFill>
                  <a:srgbClr val="00B050"/>
                </a:solidFill>
              </a:rPr>
              <a:t>      </a:t>
            </a:r>
            <a:r>
              <a:rPr lang="zh-CN" altLang="zh-CN" sz="3200" b="1" dirty="0" smtClean="0">
                <a:solidFill>
                  <a:srgbClr val="00B050"/>
                </a:solidFill>
              </a:rPr>
              <a:t>郑敏</a:t>
            </a:r>
            <a:r>
              <a:rPr lang="zh-CN" altLang="zh-CN" sz="3200" b="1" dirty="0" smtClean="0">
                <a:solidFill>
                  <a:srgbClr val="00B050"/>
                </a:solidFill>
              </a:rPr>
              <a:t>对中国的新诗有许多精辟、独到的见解，她主张诗要含蓄、朦胧；主张诗要有丰富的意向和多样、浓重的色彩；主张写诗切忌平铺直叙，诗要有高潮。作品有《九叶集》《八叶集》《寻觅集》《心象》。</a:t>
            </a:r>
            <a:r>
              <a:rPr lang="en-US" altLang="zh-CN" sz="3200" b="1" dirty="0" smtClean="0">
                <a:solidFill>
                  <a:srgbClr val="00B050"/>
                </a:solidFill>
              </a:rPr>
              <a:t/>
            </a:r>
            <a:br>
              <a:rPr lang="en-US" altLang="zh-CN" sz="3200" b="1" dirty="0" smtClean="0">
                <a:solidFill>
                  <a:srgbClr val="00B050"/>
                </a:solidFill>
              </a:rPr>
            </a:br>
            <a:r>
              <a:rPr lang="en-US" altLang="zh-CN" dirty="0" smtClean="0"/>
              <a:t/>
            </a:r>
            <a:br>
              <a:rPr lang="en-US" altLang="zh-CN" dirty="0" smtClean="0"/>
            </a:br>
            <a:endParaRPr lang="zh-CN" altLang="en-US" dirty="0"/>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24582" name="Picture 6" descr="c:\users\aijuan\appdata\roaming\360se6\User Data\temp\t013d54da17b529cb79.jpg"/>
          <p:cNvPicPr>
            <a:picLocks noChangeAspect="1" noChangeArrowheads="1"/>
          </p:cNvPicPr>
          <p:nvPr/>
        </p:nvPicPr>
        <p:blipFill>
          <a:blip r:embed="rId2" cstate="print"/>
          <a:srcRect/>
          <a:stretch>
            <a:fillRect/>
          </a:stretch>
        </p:blipFill>
        <p:spPr bwMode="auto">
          <a:xfrm>
            <a:off x="0" y="0"/>
            <a:ext cx="9188817" cy="6858000"/>
          </a:xfrm>
          <a:prstGeom prst="rect">
            <a:avLst/>
          </a:prstGeom>
          <a:noFill/>
        </p:spPr>
      </p:pic>
      <p:sp>
        <p:nvSpPr>
          <p:cNvPr id="5" name="矩形 4"/>
          <p:cNvSpPr/>
          <p:nvPr/>
        </p:nvSpPr>
        <p:spPr>
          <a:xfrm>
            <a:off x="454466" y="188640"/>
            <a:ext cx="2585964"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意  象：</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矩形 5"/>
          <p:cNvSpPr/>
          <p:nvPr/>
        </p:nvSpPr>
        <p:spPr>
          <a:xfrm>
            <a:off x="0" y="2636912"/>
            <a:ext cx="9144000" cy="3139321"/>
          </a:xfrm>
          <a:prstGeom prst="rect">
            <a:avLst/>
          </a:prstGeom>
          <a:noFill/>
        </p:spPr>
        <p:txBody>
          <a:bodyPr wrap="square" lIns="91440" tIns="45720" rIns="91440" bIns="45720">
            <a:spAutoFit/>
            <a:scene3d>
              <a:camera prst="perspectiveAbove"/>
              <a:lightRig rig="flat" dir="t">
                <a:rot lat="0" lon="0" rev="18900000"/>
              </a:lightRig>
            </a:scene3d>
            <a:sp3d extrusionH="31750" contourW="6350" prstMaterial="powder">
              <a:bevelT w="19050" h="19050"/>
              <a:contourClr>
                <a:schemeClr val="accent3">
                  <a:tint val="100000"/>
                  <a:shade val="100000"/>
                  <a:satMod val="100000"/>
                  <a:hueMod val="100000"/>
                </a:schemeClr>
              </a:contourClr>
            </a:sp3d>
          </a:bodyPr>
          <a:lstStyle/>
          <a:p>
            <a:pPr algn="ctr">
              <a:lnSpc>
                <a:spcPct val="150000"/>
              </a:lnSpc>
            </a:pPr>
            <a:r>
              <a:rPr lang="en-US" altLang="zh-CN" sz="4400" dirty="0" smtClean="0"/>
              <a:t>“</a:t>
            </a:r>
            <a:r>
              <a:rPr lang="zh-CN" altLang="zh-CN" sz="4400" dirty="0" smtClean="0"/>
              <a:t>我想起无数个疲倦的母亲</a:t>
            </a:r>
            <a:r>
              <a:rPr lang="en-US" altLang="zh-CN" sz="4400" dirty="0" smtClean="0"/>
              <a:t>”</a:t>
            </a:r>
          </a:p>
          <a:p>
            <a:pPr algn="ctr">
              <a:lnSpc>
                <a:spcPct val="150000"/>
              </a:lnSpc>
            </a:pPr>
            <a:r>
              <a:rPr lang="en-US" altLang="zh-CN" sz="4400" dirty="0" smtClean="0"/>
              <a:t>“</a:t>
            </a:r>
            <a:r>
              <a:rPr lang="zh-CN" altLang="zh-CN" sz="4400" dirty="0" smtClean="0"/>
              <a:t>黄昏的</a:t>
            </a:r>
            <a:r>
              <a:rPr lang="zh-CN" altLang="zh-CN" sz="4400" dirty="0" smtClean="0"/>
              <a:t>路上</a:t>
            </a:r>
            <a:endParaRPr lang="en-US" altLang="zh-CN" sz="4400" dirty="0" smtClean="0"/>
          </a:p>
          <a:p>
            <a:pPr algn="ctr">
              <a:lnSpc>
                <a:spcPct val="150000"/>
              </a:lnSpc>
            </a:pPr>
            <a:r>
              <a:rPr lang="zh-CN" altLang="zh-CN" sz="4400" dirty="0" smtClean="0"/>
              <a:t>我</a:t>
            </a:r>
            <a:r>
              <a:rPr lang="zh-CN" altLang="zh-CN" sz="4400" dirty="0" smtClean="0"/>
              <a:t>看见那皱了</a:t>
            </a:r>
            <a:r>
              <a:rPr lang="zh-CN" altLang="zh-CN" sz="4400" dirty="0" smtClean="0"/>
              <a:t>的美丽</a:t>
            </a:r>
            <a:r>
              <a:rPr lang="zh-CN" altLang="zh-CN" sz="4400" dirty="0" smtClean="0"/>
              <a:t>的脸</a:t>
            </a:r>
            <a:r>
              <a:rPr lang="en-US" altLang="zh-CN" sz="4400" dirty="0" smtClean="0"/>
              <a:t>”</a:t>
            </a:r>
            <a:endParaRPr lang="zh-CN" altLang="en-US" sz="4400" b="1" cap="none" spc="0" dirty="0">
              <a:ln/>
              <a:solidFill>
                <a:schemeClr val="accent3"/>
              </a:solidFill>
              <a:effectLst/>
            </a:endParaRPr>
          </a:p>
        </p:txBody>
      </p:sp>
      <p:sp>
        <p:nvSpPr>
          <p:cNvPr id="7" name="矩形 6"/>
          <p:cNvSpPr/>
          <p:nvPr/>
        </p:nvSpPr>
        <p:spPr>
          <a:xfrm>
            <a:off x="611560" y="1484784"/>
            <a:ext cx="7837403" cy="923330"/>
          </a:xfrm>
          <a:prstGeom prst="rect">
            <a:avLst/>
          </a:prstGeom>
          <a:noFill/>
        </p:spPr>
        <p:txBody>
          <a:bodyPr wrap="none" lIns="91440" tIns="45720" rIns="91440" bIns="45720">
            <a:spAutoFit/>
          </a:bodyPr>
          <a:lstStyle/>
          <a:p>
            <a:pPr algn="ctr"/>
            <a:r>
              <a:rPr lang="zh-CN" altLang="zh-CN" sz="5400" b="1" dirty="0" smtClean="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rPr>
              <a:t>金黄的稻</a:t>
            </a:r>
            <a:r>
              <a:rPr lang="zh-CN" altLang="zh-CN" sz="5400" b="1" dirty="0" smtClean="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rPr>
              <a:t>束</a:t>
            </a:r>
            <a:r>
              <a:rPr lang="zh-CN" altLang="en-US" sz="5400" b="1" dirty="0" smtClean="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rPr>
              <a:t>：</a:t>
            </a:r>
            <a:r>
              <a:rPr lang="zh-CN" altLang="zh-CN" sz="5400" b="1" dirty="0" smtClean="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rPr>
              <a:t>母亲</a:t>
            </a:r>
            <a:r>
              <a:rPr lang="zh-CN" altLang="zh-CN" sz="5400" b="1" dirty="0" smtClean="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rPr>
              <a:t>的</a:t>
            </a:r>
            <a:r>
              <a:rPr lang="zh-CN" altLang="zh-CN" sz="5400" b="1" dirty="0" smtClean="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rPr>
              <a:t>形象</a:t>
            </a:r>
            <a:endParaRPr lang="zh-CN" altLang="en-US" sz="5400" b="1" dirty="0">
              <a:ln w="19050">
                <a:solidFill>
                  <a:schemeClr val="tx2">
                    <a:tint val="1000"/>
                  </a:schemeClr>
                </a:solidFill>
                <a:prstDash val="solid"/>
              </a:ln>
              <a:solidFill>
                <a:schemeClr val="accent3"/>
              </a:solidFill>
              <a:effectLst>
                <a:glow rad="228600">
                  <a:schemeClr val="accent3">
                    <a:satMod val="175000"/>
                    <a:alpha val="40000"/>
                  </a:schemeClr>
                </a:glow>
                <a:outerShdw blurRad="50000" dist="50800" dir="7500000" algn="tl">
                  <a:srgbClr val="000000">
                    <a:shade val="5000"/>
                    <a:alpha val="35000"/>
                  </a:srgbClr>
                </a:outerShdw>
              </a:effectLst>
            </a:endParaRPr>
          </a:p>
        </p:txBody>
      </p:sp>
    </p:spTree>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24582" name="Picture 6" descr="c:\users\aijuan\appdata\roaming\360se6\User Data\temp\t013d54da17b529cb79.jpg"/>
          <p:cNvPicPr>
            <a:picLocks noChangeAspect="1" noChangeArrowheads="1"/>
          </p:cNvPicPr>
          <p:nvPr/>
        </p:nvPicPr>
        <p:blipFill>
          <a:blip r:embed="rId2" cstate="print"/>
          <a:srcRect/>
          <a:stretch>
            <a:fillRect/>
          </a:stretch>
        </p:blipFill>
        <p:spPr bwMode="auto">
          <a:xfrm>
            <a:off x="0" y="0"/>
            <a:ext cx="9188817" cy="6858000"/>
          </a:xfrm>
          <a:prstGeom prst="rect">
            <a:avLst/>
          </a:prstGeom>
          <a:noFill/>
        </p:spPr>
      </p:pic>
      <p:sp>
        <p:nvSpPr>
          <p:cNvPr id="5" name="矩形 4"/>
          <p:cNvSpPr/>
          <p:nvPr/>
        </p:nvSpPr>
        <p:spPr>
          <a:xfrm>
            <a:off x="369379" y="260648"/>
            <a:ext cx="2900154" cy="923330"/>
          </a:xfrm>
          <a:prstGeom prst="rect">
            <a:avLst/>
          </a:prstGeom>
          <a:noFill/>
        </p:spPr>
        <p:txBody>
          <a:bodyPr wrap="none" lIns="91440" tIns="45720" rIns="91440" bIns="45720">
            <a:spAutoFit/>
          </a:bodyPr>
          <a:lstStyle/>
          <a:p>
            <a:pPr algn="ctr"/>
            <a:r>
              <a:rPr lang="zh-CN" altLang="en-US"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主    题：</a:t>
            </a:r>
            <a:endParaRPr lang="zh-CN" alt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6" name="矩形 5"/>
          <p:cNvSpPr/>
          <p:nvPr/>
        </p:nvSpPr>
        <p:spPr>
          <a:xfrm>
            <a:off x="335178" y="1484784"/>
            <a:ext cx="8808822" cy="1210011"/>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lnSpc>
                <a:spcPct val="150000"/>
              </a:lnSpc>
            </a:pPr>
            <a:r>
              <a:rPr lang="en-US" altLang="zh-CN" sz="5400" dirty="0" smtClean="0"/>
              <a:t>  </a:t>
            </a:r>
            <a:endParaRPr lang="zh-CN" alt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矩形 6"/>
          <p:cNvSpPr/>
          <p:nvPr/>
        </p:nvSpPr>
        <p:spPr>
          <a:xfrm>
            <a:off x="0" y="1844824"/>
            <a:ext cx="8840882" cy="3831818"/>
          </a:xfrm>
          <a:prstGeom prst="rect">
            <a:avLst/>
          </a:prstGeom>
          <a:noFill/>
        </p:spPr>
        <p:txBody>
          <a:bodyPr wrap="non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lnSpc>
                <a:spcPct val="150000"/>
              </a:lnSpc>
            </a:pPr>
            <a:r>
              <a:rPr lang="zh-CN" altLang="zh-CN" sz="5400" b="1" dirty="0" smtClean="0">
                <a:ln/>
                <a:solidFill>
                  <a:srgbClr val="00B050"/>
                </a:solidFill>
              </a:rPr>
              <a:t>诗人</a:t>
            </a:r>
            <a:r>
              <a:rPr lang="zh-CN" altLang="zh-CN" sz="5400" b="1" dirty="0" smtClean="0">
                <a:ln/>
                <a:solidFill>
                  <a:srgbClr val="00B050"/>
                </a:solidFill>
              </a:rPr>
              <a:t>用金黄的稻束这一</a:t>
            </a:r>
            <a:r>
              <a:rPr lang="zh-CN" altLang="zh-CN" sz="5400" b="1" dirty="0" smtClean="0">
                <a:ln/>
                <a:solidFill>
                  <a:srgbClr val="00B050"/>
                </a:solidFill>
              </a:rPr>
              <a:t>形象</a:t>
            </a:r>
            <a:endParaRPr lang="en-US" altLang="zh-CN" sz="5400" b="1" dirty="0" smtClean="0">
              <a:ln/>
              <a:solidFill>
                <a:srgbClr val="00B050"/>
              </a:solidFill>
            </a:endParaRPr>
          </a:p>
          <a:p>
            <a:pPr algn="ctr">
              <a:lnSpc>
                <a:spcPct val="150000"/>
              </a:lnSpc>
            </a:pPr>
            <a:r>
              <a:rPr lang="zh-CN" altLang="zh-CN" sz="5400" b="1" dirty="0" smtClean="0">
                <a:ln/>
                <a:solidFill>
                  <a:srgbClr val="00B050"/>
                </a:solidFill>
              </a:rPr>
              <a:t>来表达自己对</a:t>
            </a:r>
            <a:endParaRPr lang="en-US" altLang="zh-CN" sz="5400" b="1" dirty="0" smtClean="0">
              <a:ln/>
              <a:solidFill>
                <a:srgbClr val="00B050"/>
              </a:solidFill>
            </a:endParaRPr>
          </a:p>
          <a:p>
            <a:pPr algn="ctr">
              <a:lnSpc>
                <a:spcPct val="150000"/>
              </a:lnSpc>
            </a:pPr>
            <a:r>
              <a:rPr lang="zh-CN" altLang="zh-CN" sz="5400" b="1" dirty="0" smtClean="0">
                <a:ln/>
                <a:solidFill>
                  <a:srgbClr val="00B050"/>
                </a:solidFill>
              </a:rPr>
              <a:t>劳动</a:t>
            </a:r>
            <a:r>
              <a:rPr lang="zh-CN" altLang="zh-CN" sz="5400" b="1" dirty="0" smtClean="0">
                <a:ln/>
                <a:solidFill>
                  <a:srgbClr val="00B050"/>
                </a:solidFill>
              </a:rPr>
              <a:t>的母亲的赞美</a:t>
            </a:r>
            <a:endParaRPr lang="zh-CN" altLang="en-US" sz="5400" b="1" dirty="0">
              <a:ln/>
              <a:solidFill>
                <a:srgbClr val="00B050"/>
              </a:solidFill>
            </a:endParaRPr>
          </a:p>
        </p:txBody>
      </p:sp>
    </p:spTree>
  </p:cSld>
  <p:clrMapOvr>
    <a:masterClrMapping/>
  </p:clrMapOvr>
  <p:transition spd="slow">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9698" name="Picture 2" descr="c:\users\aijuan\appdata\roaming\360se6\User Data\temp\t0141f59d25d3ad1d5b.jpg"/>
          <p:cNvPicPr>
            <a:picLocks noChangeAspect="1" noChangeArrowheads="1"/>
          </p:cNvPicPr>
          <p:nvPr/>
        </p:nvPicPr>
        <p:blipFill>
          <a:blip r:embed="rId2" cstate="print"/>
          <a:srcRect/>
          <a:stretch>
            <a:fillRect/>
          </a:stretch>
        </p:blipFill>
        <p:spPr bwMode="auto">
          <a:xfrm>
            <a:off x="0" y="0"/>
            <a:ext cx="9143996" cy="6858000"/>
          </a:xfrm>
          <a:prstGeom prst="rect">
            <a:avLst/>
          </a:prstGeom>
          <a:noFill/>
        </p:spPr>
      </p:pic>
      <p:sp>
        <p:nvSpPr>
          <p:cNvPr id="5" name="矩形 4"/>
          <p:cNvSpPr/>
          <p:nvPr/>
        </p:nvSpPr>
        <p:spPr>
          <a:xfrm>
            <a:off x="395536" y="332656"/>
            <a:ext cx="2037737" cy="646331"/>
          </a:xfrm>
          <a:prstGeom prst="rect">
            <a:avLst/>
          </a:prstGeom>
        </p:spPr>
        <p:txBody>
          <a:bodyPr wrap="none">
            <a:spAutoFit/>
          </a:bodyPr>
          <a:lstStyle/>
          <a:p>
            <a:r>
              <a:rPr lang="zh-CN" altLang="en-US" sz="3600" b="1" dirty="0" smtClean="0"/>
              <a:t>九叶诗派</a:t>
            </a:r>
            <a:endParaRPr lang="zh-CN" altLang="en-US" sz="3600" b="1" dirty="0"/>
          </a:p>
        </p:txBody>
      </p:sp>
      <p:sp>
        <p:nvSpPr>
          <p:cNvPr id="6" name="矩形 5"/>
          <p:cNvSpPr/>
          <p:nvPr/>
        </p:nvSpPr>
        <p:spPr>
          <a:xfrm>
            <a:off x="395536" y="1196752"/>
            <a:ext cx="8208912" cy="1200329"/>
          </a:xfrm>
          <a:prstGeom prst="rect">
            <a:avLst/>
          </a:prstGeom>
        </p:spPr>
        <p:txBody>
          <a:bodyPr wrap="square">
            <a:spAutoFit/>
          </a:bodyPr>
          <a:lstStyle/>
          <a:p>
            <a:r>
              <a:rPr lang="zh-CN" altLang="en-US" sz="2400" dirty="0" smtClean="0"/>
              <a:t>九叶诗派，又称九叶诗人，是指</a:t>
            </a:r>
            <a:r>
              <a:rPr lang="en-US" altLang="zh-CN" sz="2400" dirty="0" smtClean="0"/>
              <a:t>20</a:t>
            </a:r>
            <a:r>
              <a:rPr lang="zh-CN" altLang="en-US" sz="2400" dirty="0" smtClean="0"/>
              <a:t>世纪中国的一个现代诗流派。于</a:t>
            </a:r>
            <a:r>
              <a:rPr lang="en-US" altLang="zh-CN" sz="2400" dirty="0" smtClean="0"/>
              <a:t>1940</a:t>
            </a:r>
            <a:r>
              <a:rPr lang="zh-CN" altLang="en-US" sz="2400" dirty="0" smtClean="0"/>
              <a:t>年代末创办</a:t>
            </a:r>
            <a:r>
              <a:rPr lang="en-US" altLang="zh-CN" sz="2400" dirty="0" smtClean="0"/>
              <a:t>《</a:t>
            </a:r>
            <a:r>
              <a:rPr lang="zh-CN" altLang="en-US" sz="2400" dirty="0" smtClean="0"/>
              <a:t>中国新诗</a:t>
            </a:r>
            <a:r>
              <a:rPr lang="en-US" altLang="zh-CN" sz="2400" dirty="0" smtClean="0"/>
              <a:t>》</a:t>
            </a:r>
            <a:r>
              <a:rPr lang="zh-CN" altLang="en-US" sz="2400" dirty="0" smtClean="0"/>
              <a:t>，在新诗写作中追求现实与艺术、感性与理性之间的平衡美。</a:t>
            </a:r>
            <a:r>
              <a:rPr lang="zh-CN" altLang="en-US" dirty="0" smtClean="0"/>
              <a:t> </a:t>
            </a:r>
            <a:endParaRPr lang="zh-CN" altLang="en-US" dirty="0"/>
          </a:p>
        </p:txBody>
      </p:sp>
      <p:sp>
        <p:nvSpPr>
          <p:cNvPr id="7" name="矩形 6"/>
          <p:cNvSpPr/>
          <p:nvPr/>
        </p:nvSpPr>
        <p:spPr>
          <a:xfrm>
            <a:off x="395536" y="2636912"/>
            <a:ext cx="8208912" cy="3970318"/>
          </a:xfrm>
          <a:prstGeom prst="rect">
            <a:avLst/>
          </a:prstGeom>
        </p:spPr>
        <p:txBody>
          <a:bodyPr wrap="square">
            <a:spAutoFit/>
          </a:bodyPr>
          <a:lstStyle/>
          <a:p>
            <a:r>
              <a:rPr lang="zh-CN" altLang="en-US" sz="2800" dirty="0" smtClean="0"/>
              <a:t>曹辛之、辛笛、陈敬容、郑敏、唐祈、唐湜、杜运燮、穆旦和袁可嘉九人于</a:t>
            </a:r>
            <a:r>
              <a:rPr lang="en-US" altLang="zh-CN" sz="2800" dirty="0" smtClean="0"/>
              <a:t>1981</a:t>
            </a:r>
            <a:r>
              <a:rPr lang="zh-CN" altLang="en-US" sz="2800" dirty="0" smtClean="0"/>
              <a:t>年出版了</a:t>
            </a:r>
            <a:r>
              <a:rPr lang="en-US" altLang="zh-CN" sz="2800" dirty="0" smtClean="0"/>
              <a:t>《</a:t>
            </a:r>
            <a:r>
              <a:rPr lang="zh-CN" altLang="en-US" sz="2800" dirty="0" smtClean="0"/>
              <a:t>九叶集</a:t>
            </a:r>
            <a:r>
              <a:rPr lang="en-US" altLang="zh-CN" sz="2800" dirty="0" smtClean="0"/>
              <a:t>》</a:t>
            </a:r>
            <a:r>
              <a:rPr lang="zh-CN" altLang="en-US" sz="2800" dirty="0" smtClean="0"/>
              <a:t>，因此而得名</a:t>
            </a:r>
            <a:r>
              <a:rPr lang="zh-CN" altLang="en-US" sz="2800" dirty="0" smtClean="0"/>
              <a:t>。</a:t>
            </a:r>
            <a:endParaRPr lang="en-US" altLang="zh-CN" sz="2800" dirty="0" smtClean="0"/>
          </a:p>
          <a:p>
            <a:endParaRPr lang="en-US" altLang="zh-CN" sz="2800" dirty="0" smtClean="0"/>
          </a:p>
          <a:p>
            <a:r>
              <a:rPr lang="zh-CN" altLang="en-US" sz="2800" dirty="0" smtClean="0"/>
              <a:t>九</a:t>
            </a:r>
            <a:r>
              <a:rPr lang="zh-CN" altLang="en-US" sz="2800" dirty="0" smtClean="0"/>
              <a:t>叶诗派在诗歌艺术表现手法上追求“新诗戏剧化”，多数人都是在</a:t>
            </a:r>
            <a:r>
              <a:rPr lang="en-US" altLang="zh-CN" sz="2800" dirty="0" smtClean="0"/>
              <a:t>20</a:t>
            </a:r>
            <a:r>
              <a:rPr lang="zh-CN" altLang="en-US" sz="2800" dirty="0" smtClean="0"/>
              <a:t>世纪</a:t>
            </a:r>
            <a:r>
              <a:rPr lang="en-US" altLang="zh-CN" sz="2800" dirty="0" smtClean="0"/>
              <a:t>30</a:t>
            </a:r>
            <a:r>
              <a:rPr lang="zh-CN" altLang="en-US" sz="2800" dirty="0" smtClean="0"/>
              <a:t>年代现代派诗人的影响下走上诗坛的，他们中有半数曾是西南联大的学生，在西南联大，他们学习西方现代派的文艺理论并开始创作诗歌。</a:t>
            </a:r>
            <a:endParaRPr lang="zh-CN" altLang="en-US" sz="2800" dirty="0"/>
          </a:p>
        </p:txBody>
      </p:sp>
    </p:spTree>
  </p:cSld>
  <p:clrMapOvr>
    <a:masterClrMapping/>
  </p:clrMapOvr>
  <p:transition spd="slow">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9698" name="Picture 2" descr="c:\users\aijuan\appdata\roaming\360se6\User Data\temp\t0141f59d25d3ad1d5b.jpg"/>
          <p:cNvPicPr>
            <a:picLocks noChangeAspect="1" noChangeArrowheads="1"/>
          </p:cNvPicPr>
          <p:nvPr/>
        </p:nvPicPr>
        <p:blipFill>
          <a:blip r:embed="rId2" cstate="print"/>
          <a:srcRect/>
          <a:stretch>
            <a:fillRect/>
          </a:stretch>
        </p:blipFill>
        <p:spPr bwMode="auto">
          <a:xfrm>
            <a:off x="0" y="0"/>
            <a:ext cx="9143996" cy="6858000"/>
          </a:xfrm>
          <a:prstGeom prst="rect">
            <a:avLst/>
          </a:prstGeom>
          <a:noFill/>
        </p:spPr>
      </p:pic>
      <p:pic>
        <p:nvPicPr>
          <p:cNvPr id="32770" name="Picture 2" descr="c:\users\aijuan\appdata\roaming\360se6\User Data\temp\759caf54nbed36158a556&amp;690.jpg"/>
          <p:cNvPicPr>
            <a:picLocks noChangeAspect="1" noChangeArrowheads="1"/>
          </p:cNvPicPr>
          <p:nvPr/>
        </p:nvPicPr>
        <p:blipFill>
          <a:blip r:embed="rId3" cstate="print"/>
          <a:srcRect/>
          <a:stretch>
            <a:fillRect/>
          </a:stretch>
        </p:blipFill>
        <p:spPr bwMode="auto">
          <a:xfrm>
            <a:off x="1979712" y="260648"/>
            <a:ext cx="4752528" cy="6336704"/>
          </a:xfrm>
          <a:prstGeom prst="rect">
            <a:avLst/>
          </a:prstGeom>
          <a:noFill/>
        </p:spPr>
      </p:pic>
    </p:spTree>
  </p:cSld>
  <p:clrMapOvr>
    <a:masterClrMapping/>
  </p:clrMapOvr>
  <p:transition spd="slow">
    <p:split orient="ver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aijuan\appdata\roaming\360se6\User Data\temp\t018a32c27f056f4c31.jpg"/>
          <p:cNvPicPr>
            <a:picLocks noChangeAspect="1" noChangeArrowheads="1"/>
          </p:cNvPicPr>
          <p:nvPr/>
        </p:nvPicPr>
        <p:blipFill>
          <a:blip r:embed="rId3" cstate="print"/>
          <a:srcRect/>
          <a:stretch>
            <a:fillRect/>
          </a:stretch>
        </p:blipFill>
        <p:spPr bwMode="auto">
          <a:xfrm>
            <a:off x="0" y="0"/>
            <a:ext cx="9601196" cy="6858000"/>
          </a:xfrm>
          <a:prstGeom prst="rect">
            <a:avLst/>
          </a:prstGeom>
          <a:noFill/>
        </p:spPr>
      </p:pic>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en-US" altLang="zh-CN" dirty="0" smtClean="0"/>
          </a:p>
          <a:p>
            <a:endParaRPr lang="en-US" altLang="zh-CN" dirty="0" smtClean="0"/>
          </a:p>
          <a:p>
            <a:endParaRPr lang="en-US" altLang="zh-CN" dirty="0" smtClean="0"/>
          </a:p>
          <a:p>
            <a:pPr>
              <a:buNone/>
            </a:pPr>
            <a:r>
              <a:rPr lang="zh-CN" altLang="en-US"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郑   敏</a:t>
            </a:r>
            <a:endParaRPr lang="en-US" altLang="zh-CN"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矩形 4"/>
          <p:cNvSpPr/>
          <p:nvPr/>
        </p:nvSpPr>
        <p:spPr>
          <a:xfrm>
            <a:off x="1763688" y="1268760"/>
            <a:ext cx="6192688" cy="144655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zh-CN" altLang="en-US" sz="8800" b="1" dirty="0">
                <a:ln w="11430">
                  <a:solidFill>
                    <a:srgbClr val="FFFF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rPr>
              <a:t>金黄的稻</a:t>
            </a:r>
            <a:r>
              <a:rPr lang="zh-CN" altLang="en-US" sz="8800" b="1" dirty="0" smtClean="0">
                <a:ln w="11430">
                  <a:solidFill>
                    <a:srgbClr val="FFFF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rPr>
              <a:t>束</a:t>
            </a:r>
            <a:endParaRPr lang="zh-CN" altLang="en-US" sz="8800" b="1" dirty="0">
              <a:ln w="11430">
                <a:solidFill>
                  <a:srgbClr val="FFFF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endParaRPr>
          </a:p>
        </p:txBody>
      </p:sp>
      <p:pic>
        <p:nvPicPr>
          <p:cNvPr id="4098" name="Picture 2" descr="c:\users\aijuan\appdata\roaming\360se6\User Data\temp\16300000655792126750523685050.jpg"/>
          <p:cNvPicPr>
            <a:picLocks noChangeAspect="1" noChangeArrowheads="1"/>
          </p:cNvPicPr>
          <p:nvPr/>
        </p:nvPicPr>
        <p:blipFill>
          <a:blip r:embed="rId4" cstate="print"/>
          <a:srcRect/>
          <a:stretch>
            <a:fillRect/>
          </a:stretch>
        </p:blipFill>
        <p:spPr bwMode="auto">
          <a:xfrm>
            <a:off x="0" y="0"/>
            <a:ext cx="9612560" cy="6876256"/>
          </a:xfrm>
          <a:prstGeom prst="rect">
            <a:avLst/>
          </a:prstGeom>
          <a:noFill/>
        </p:spPr>
      </p:pic>
      <p:sp>
        <p:nvSpPr>
          <p:cNvPr id="8" name="矩形 7"/>
          <p:cNvSpPr/>
          <p:nvPr/>
        </p:nvSpPr>
        <p:spPr>
          <a:xfrm>
            <a:off x="2195736" y="1268760"/>
            <a:ext cx="5688632" cy="2462213"/>
          </a:xfrm>
          <a:prstGeom prst="rect">
            <a:avLst/>
          </a:prstGeom>
          <a:noFill/>
        </p:spPr>
        <p:txBody>
          <a:bodyPr wrap="square" lIns="91440" tIns="45720" rIns="91440" bIns="45720">
            <a:spAutoFit/>
            <a:scene3d>
              <a:camera prst="isometricOffAxis1Right"/>
              <a:lightRig rig="glow" dir="t">
                <a:rot lat="0" lon="0" rev="3600000"/>
              </a:lightRig>
            </a:scene3d>
            <a:sp3d prstMaterial="softEdge">
              <a:bevelT w="29210" h="16510"/>
              <a:contourClr>
                <a:schemeClr val="accent4">
                  <a:alpha val="95000"/>
                </a:schemeClr>
              </a:contourClr>
            </a:sp3d>
          </a:bodyPr>
          <a:lstStyle/>
          <a:p>
            <a:pPr algn="ctr"/>
            <a:r>
              <a:rPr lang="zh-CN" altLang="en-US" sz="7200" b="1" cap="all" dirty="0" smtClean="0">
                <a:ln w="9000" cmpd="sng">
                  <a:solidFill>
                    <a:schemeClr val="accent4">
                      <a:shade val="50000"/>
                      <a:satMod val="120000"/>
                    </a:schemeClr>
                  </a:solidFill>
                  <a:prstDash val="solid"/>
                </a:ln>
                <a:solidFill>
                  <a:srgbClr val="FFFF00"/>
                </a:solidFill>
                <a:effectLst>
                  <a:glow rad="228600">
                    <a:schemeClr val="accent5">
                      <a:satMod val="175000"/>
                      <a:alpha val="40000"/>
                    </a:schemeClr>
                  </a:glow>
                  <a:reflection blurRad="6350" stA="55000" endA="50" endPos="85000" dist="29997" dir="5400000" sy="-100000" algn="bl" rotWithShape="0"/>
                </a:effectLst>
              </a:rPr>
              <a:t>再   见</a:t>
            </a:r>
            <a:endParaRPr lang="en-US" altLang="zh-CN" sz="7200" b="1" cap="all" dirty="0" smtClean="0">
              <a:ln w="9000" cmpd="sng">
                <a:solidFill>
                  <a:schemeClr val="accent4">
                    <a:shade val="50000"/>
                    <a:satMod val="120000"/>
                  </a:schemeClr>
                </a:solidFill>
                <a:prstDash val="solid"/>
              </a:ln>
              <a:solidFill>
                <a:srgbClr val="FFFF00"/>
              </a:solidFill>
              <a:effectLst>
                <a:glow rad="228600">
                  <a:schemeClr val="accent5">
                    <a:satMod val="175000"/>
                    <a:alpha val="40000"/>
                  </a:schemeClr>
                </a:glow>
                <a:reflection blurRad="6350" stA="55000" endA="50" endPos="85000" dist="29997" dir="5400000" sy="-100000" algn="bl" rotWithShape="0"/>
              </a:effectLst>
            </a:endParaRPr>
          </a:p>
          <a:p>
            <a:pPr algn="ctr"/>
            <a:endParaRPr lang="en-US" altLang="zh-CN"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100" name="Picture 4" descr="c:\users\aijuan\appdata\roaming\360se6\User Data\temp\759caf54nbed36158a556&amp;690.jpg"/>
          <p:cNvPicPr>
            <a:picLocks noChangeAspect="1" noChangeArrowheads="1"/>
          </p:cNvPicPr>
          <p:nvPr/>
        </p:nvPicPr>
        <p:blipFill>
          <a:blip r:embed="rId5" cstate="print"/>
          <a:srcRect/>
          <a:stretch>
            <a:fillRect/>
          </a:stretch>
        </p:blipFill>
        <p:spPr bwMode="auto">
          <a:xfrm>
            <a:off x="8028384" y="0"/>
            <a:ext cx="1428750" cy="1905000"/>
          </a:xfrm>
          <a:prstGeom prst="rect">
            <a:avLst/>
          </a:prstGeom>
          <a:noFill/>
        </p:spPr>
      </p:pic>
    </p:spTree>
  </p:cSld>
  <p:clrMapOvr>
    <a:masterClrMapping/>
  </p:clrMapOvr>
  <p:transition spd="slow">
    <p:wheel spokes="3"/>
    <p:sndAc>
      <p:stSnd>
        <p:snd r:embed="rId2" name="wind.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8" name="Picture 8" descr="c:\users\aijuan\appdata\roaming\360se6\User Data\temp\t01216e43a2d2363053.jpg"/>
          <p:cNvPicPr>
            <a:picLocks noChangeAspect="1" noChangeArrowheads="1"/>
          </p:cNvPicPr>
          <p:nvPr/>
        </p:nvPicPr>
        <p:blipFill>
          <a:blip r:embed="rId3" cstate="print"/>
          <a:srcRect/>
          <a:stretch>
            <a:fillRect/>
          </a:stretch>
        </p:blipFill>
        <p:spPr bwMode="auto">
          <a:xfrm>
            <a:off x="0" y="0"/>
            <a:ext cx="9143996" cy="6858000"/>
          </a:xfrm>
          <a:prstGeom prst="rect">
            <a:avLst/>
          </a:prstGeom>
          <a:noFill/>
        </p:spPr>
      </p:pic>
      <p:sp>
        <p:nvSpPr>
          <p:cNvPr id="13" name="标题 12"/>
          <p:cNvSpPr>
            <a:spLocks noGrp="1"/>
          </p:cNvSpPr>
          <p:nvPr>
            <p:ph type="title"/>
          </p:nvPr>
        </p:nvSpPr>
        <p:spPr>
          <a:xfrm>
            <a:off x="457200" y="274638"/>
            <a:ext cx="8229600" cy="130026"/>
          </a:xfrm>
        </p:spPr>
        <p:txBody>
          <a:bodyPr>
            <a:normAutofit fontScale="90000"/>
          </a:bodyPr>
          <a:lstStyle/>
          <a:p>
            <a:endParaRPr lang="zh-CN" altLang="en-US" dirty="0"/>
          </a:p>
        </p:txBody>
      </p:sp>
      <p:sp>
        <p:nvSpPr>
          <p:cNvPr id="7" name="内容占位符 6"/>
          <p:cNvSpPr>
            <a:spLocks noGrp="1"/>
          </p:cNvSpPr>
          <p:nvPr>
            <p:ph sz="half" idx="1"/>
          </p:nvPr>
        </p:nvSpPr>
        <p:spPr/>
        <p:txBody>
          <a:bodyPr>
            <a:normAutofit fontScale="92500" lnSpcReduction="20000"/>
          </a:bodyPr>
          <a:lstStyle/>
          <a:p>
            <a:r>
              <a:rPr lang="zh-CN" altLang="en-US" dirty="0" smtClean="0">
                <a:hlinkClick r:id="rId4"/>
              </a:rPr>
              <a:t>穆旦</a:t>
            </a:r>
            <a:r>
              <a:rPr lang="zh-CN" altLang="en-US" dirty="0" smtClean="0"/>
              <a:t>（</a:t>
            </a:r>
            <a:r>
              <a:rPr lang="en-US" altLang="zh-CN" dirty="0" smtClean="0"/>
              <a:t>1918—1977</a:t>
            </a:r>
            <a:r>
              <a:rPr lang="zh-CN" altLang="en-US" dirty="0" smtClean="0"/>
              <a:t>），原名查良铮，著名爱国主义诗人、翻译家</a:t>
            </a:r>
            <a:r>
              <a:rPr lang="zh-CN" altLang="en-US" dirty="0" smtClean="0">
                <a:hlinkClick r:id="rId5"/>
              </a:rPr>
              <a:t>穆旦</a:t>
            </a:r>
            <a:r>
              <a:rPr lang="zh-CN" altLang="en-US" dirty="0" smtClean="0"/>
              <a:t>。出生于天津，祖籍浙江省</a:t>
            </a:r>
            <a:r>
              <a:rPr lang="zh-CN" altLang="en-US" dirty="0" smtClean="0">
                <a:hlinkClick r:id="rId6"/>
              </a:rPr>
              <a:t>海宁市</a:t>
            </a:r>
            <a:r>
              <a:rPr lang="zh-CN" altLang="en-US" dirty="0" smtClean="0"/>
              <a:t>袁花镇。曾用笔名梁真，与著名作家金庸（查良镛）为同族的叔伯兄弟，皆属“良”字辈。</a:t>
            </a:r>
            <a:r>
              <a:rPr lang="en-US" altLang="zh-CN" dirty="0" smtClean="0"/>
              <a:t>20</a:t>
            </a:r>
            <a:r>
              <a:rPr lang="zh-CN" altLang="en-US" dirty="0" smtClean="0"/>
              <a:t>世纪</a:t>
            </a:r>
            <a:r>
              <a:rPr lang="en-US" altLang="zh-CN" dirty="0" smtClean="0"/>
              <a:t>80</a:t>
            </a:r>
            <a:r>
              <a:rPr lang="zh-CN" altLang="en-US" dirty="0" smtClean="0"/>
              <a:t>年代之后，许多现代文学专家推其为“中国新诗第一人”，是“九叶”诗派的佼佼者。</a:t>
            </a:r>
          </a:p>
          <a:p>
            <a:endParaRPr lang="zh-CN" altLang="en-US" dirty="0"/>
          </a:p>
        </p:txBody>
      </p:sp>
      <p:sp>
        <p:nvSpPr>
          <p:cNvPr id="14" name="内容占位符 13"/>
          <p:cNvSpPr>
            <a:spLocks noGrp="1"/>
          </p:cNvSpPr>
          <p:nvPr>
            <p:ph sz="half" idx="2"/>
          </p:nvPr>
        </p:nvSpPr>
        <p:spPr>
          <a:xfrm>
            <a:off x="4648200" y="836712"/>
            <a:ext cx="4038600" cy="5289451"/>
          </a:xfrm>
        </p:spPr>
        <p:txBody>
          <a:bodyPr>
            <a:normAutofit fontScale="92500" lnSpcReduction="20000"/>
          </a:bodyPr>
          <a:lstStyle/>
          <a:p>
            <a:r>
              <a:rPr lang="zh-CN" altLang="en-US" dirty="0" smtClean="0">
                <a:hlinkClick r:id="rId4"/>
              </a:rPr>
              <a:t>穆旦</a:t>
            </a:r>
            <a:r>
              <a:rPr lang="zh-CN" altLang="en-US" dirty="0" smtClean="0"/>
              <a:t>（</a:t>
            </a:r>
            <a:r>
              <a:rPr lang="en-US" altLang="zh-CN" dirty="0" smtClean="0"/>
              <a:t>1918—1977</a:t>
            </a:r>
            <a:r>
              <a:rPr lang="zh-CN" altLang="en-US" dirty="0" smtClean="0"/>
              <a:t>），原名查良铮，著名爱国主义诗人、翻译家</a:t>
            </a:r>
            <a:r>
              <a:rPr lang="zh-CN" altLang="en-US" dirty="0" smtClean="0">
                <a:hlinkClick r:id="rId5"/>
              </a:rPr>
              <a:t>穆旦</a:t>
            </a:r>
            <a:r>
              <a:rPr lang="zh-CN" altLang="en-US" dirty="0" smtClean="0"/>
              <a:t>。出生于天津，祖籍浙江省</a:t>
            </a:r>
            <a:r>
              <a:rPr lang="zh-CN" altLang="en-US" dirty="0" smtClean="0">
                <a:hlinkClick r:id="rId6"/>
              </a:rPr>
              <a:t>海宁市</a:t>
            </a:r>
            <a:r>
              <a:rPr lang="zh-CN" altLang="en-US" dirty="0" smtClean="0"/>
              <a:t>袁花镇。曾用笔名梁真，与著名作家金庸（查良镛）为同族的叔伯兄弟，皆属“良”字辈。</a:t>
            </a:r>
            <a:r>
              <a:rPr lang="en-US" altLang="zh-CN" dirty="0" smtClean="0"/>
              <a:t>20</a:t>
            </a:r>
            <a:r>
              <a:rPr lang="zh-CN" altLang="en-US" dirty="0" smtClean="0"/>
              <a:t>世纪</a:t>
            </a:r>
            <a:r>
              <a:rPr lang="en-US" altLang="zh-CN" dirty="0" smtClean="0"/>
              <a:t>80</a:t>
            </a:r>
            <a:r>
              <a:rPr lang="zh-CN" altLang="en-US" dirty="0" smtClean="0"/>
              <a:t>年代之后，许多现代文学专家推其为“中国新诗第一人”，是“九叶”诗派的佼佼者。</a:t>
            </a:r>
          </a:p>
          <a:p>
            <a:endParaRPr lang="zh-CN" altLang="en-US" dirty="0"/>
          </a:p>
        </p:txBody>
      </p:sp>
      <p:pic>
        <p:nvPicPr>
          <p:cNvPr id="15362" name="Picture 2" descr="c:\users\aijuan\appdata\roaming\360se6\User Data\temp\t01b7cac0ecf5494549.jpg"/>
          <p:cNvPicPr>
            <a:picLocks noChangeAspect="1" noChangeArrowheads="1"/>
          </p:cNvPicPr>
          <p:nvPr/>
        </p:nvPicPr>
        <p:blipFill>
          <a:blip r:embed="rId7" cstate="print"/>
          <a:srcRect/>
          <a:stretch>
            <a:fillRect/>
          </a:stretch>
        </p:blipFill>
        <p:spPr bwMode="auto">
          <a:xfrm>
            <a:off x="611560" y="548680"/>
            <a:ext cx="3672408" cy="5545338"/>
          </a:xfrm>
          <a:prstGeom prst="rect">
            <a:avLst/>
          </a:prstGeom>
          <a:noFill/>
        </p:spPr>
      </p:pic>
    </p:spTree>
  </p:cSld>
  <p:clrMapOvr>
    <a:masterClrMapping/>
  </p:clrMapOvr>
  <p:transition spd="slow">
    <p:wheel spokes="1"/>
    <p:sndAc>
      <p:stSnd>
        <p:snd r:embed="rId2" name="las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ijuan\appdata\roaming\360se6\User Data\temp\t01216e43a2d2363053.jpg"/>
          <p:cNvPicPr>
            <a:picLocks noChangeAspect="1" noChangeArrowheads="1"/>
          </p:cNvPicPr>
          <p:nvPr/>
        </p:nvPicPr>
        <p:blipFill>
          <a:blip r:embed="rId3" cstate="print"/>
          <a:srcRect/>
          <a:stretch>
            <a:fillRect/>
          </a:stretch>
        </p:blipFill>
        <p:spPr bwMode="auto">
          <a:xfrm>
            <a:off x="0" y="0"/>
            <a:ext cx="9144000" cy="6858003"/>
          </a:xfrm>
          <a:prstGeom prst="rect">
            <a:avLst/>
          </a:prstGeom>
          <a:noFill/>
        </p:spPr>
      </p:pic>
      <p:pic>
        <p:nvPicPr>
          <p:cNvPr id="1026" name="Picture 2" descr="c:\users\aijuan\appdata\roaming\360se6\User Data\temp\t01d9ea1746fccf219a.jpg"/>
          <p:cNvPicPr>
            <a:picLocks noChangeAspect="1" noChangeArrowheads="1"/>
          </p:cNvPicPr>
          <p:nvPr/>
        </p:nvPicPr>
        <p:blipFill>
          <a:blip r:embed="rId4" cstate="print"/>
          <a:srcRect/>
          <a:stretch>
            <a:fillRect/>
          </a:stretch>
        </p:blipFill>
        <p:spPr bwMode="auto">
          <a:xfrm>
            <a:off x="0" y="0"/>
            <a:ext cx="9144000" cy="6858004"/>
          </a:xfrm>
          <a:prstGeom prst="rect">
            <a:avLst/>
          </a:prstGeom>
          <a:noFill/>
        </p:spPr>
      </p:pic>
      <p:sp>
        <p:nvSpPr>
          <p:cNvPr id="2" name="标题 1"/>
          <p:cNvSpPr>
            <a:spLocks noGrp="1"/>
          </p:cNvSpPr>
          <p:nvPr>
            <p:ph type="title"/>
          </p:nvPr>
        </p:nvSpPr>
        <p:spPr>
          <a:xfrm>
            <a:off x="457200" y="274638"/>
            <a:ext cx="8229600" cy="130026"/>
          </a:xfrm>
        </p:spPr>
        <p:txBody>
          <a:bodyPr>
            <a:normAutofit fontScale="90000"/>
          </a:bodyPr>
          <a:lstStyle/>
          <a:p>
            <a:endParaRPr lang="zh-CN" altLang="en-US" dirty="0"/>
          </a:p>
        </p:txBody>
      </p:sp>
      <p:sp>
        <p:nvSpPr>
          <p:cNvPr id="3" name="内容占位符 2"/>
          <p:cNvSpPr>
            <a:spLocks noGrp="1"/>
          </p:cNvSpPr>
          <p:nvPr>
            <p:ph idx="1"/>
          </p:nvPr>
        </p:nvSpPr>
        <p:spPr>
          <a:xfrm>
            <a:off x="457200" y="764704"/>
            <a:ext cx="8229600" cy="5760640"/>
          </a:xfrm>
          <a:ln>
            <a:noFill/>
          </a:ln>
        </p:spPr>
        <p:txBody>
          <a:bodyPr/>
          <a:lstStyle/>
          <a:p>
            <a:pPr>
              <a:buNone/>
            </a:pPr>
            <a:endParaRPr lang="zh-CN" altLang="en-US" dirty="0"/>
          </a:p>
        </p:txBody>
      </p:sp>
      <p:pic>
        <p:nvPicPr>
          <p:cNvPr id="9218" name="Picture 2" descr="c:\users\aijuan\appdata\roaming\360se6\User Data\temp\t01eb69472cc5f80a54.jpg"/>
          <p:cNvPicPr>
            <a:picLocks noChangeAspect="1" noChangeArrowheads="1"/>
          </p:cNvPicPr>
          <p:nvPr/>
        </p:nvPicPr>
        <p:blipFill>
          <a:blip r:embed="rId5" cstate="print"/>
          <a:srcRect/>
          <a:stretch>
            <a:fillRect/>
          </a:stretch>
        </p:blipFill>
        <p:spPr bwMode="auto">
          <a:xfrm>
            <a:off x="-28571" y="0"/>
            <a:ext cx="9172571" cy="6858000"/>
          </a:xfrm>
          <a:prstGeom prst="rect">
            <a:avLst/>
          </a:prstGeom>
          <a:noFill/>
        </p:spPr>
      </p:pic>
      <p:sp>
        <p:nvSpPr>
          <p:cNvPr id="7" name="矩形 6"/>
          <p:cNvSpPr/>
          <p:nvPr/>
        </p:nvSpPr>
        <p:spPr>
          <a:xfrm>
            <a:off x="323528" y="332656"/>
            <a:ext cx="8640960" cy="5960993"/>
          </a:xfrm>
          <a:prstGeom prst="rect">
            <a:avLst/>
          </a:prstGeom>
        </p:spPr>
        <p:txBody>
          <a:bodyPr wrap="square">
            <a:spAutoFit/>
          </a:bodyPr>
          <a:lstStyle/>
          <a:p>
            <a:pPr>
              <a:spcBef>
                <a:spcPts val="1200"/>
              </a:spcBef>
              <a:spcAft>
                <a:spcPts val="1200"/>
              </a:spcAft>
            </a:pPr>
            <a:r>
              <a:rPr lang="en-US" altLang="zh-CN" sz="3600" b="1" dirty="0" smtClean="0">
                <a:solidFill>
                  <a:srgbClr val="C00000"/>
                </a:solidFill>
              </a:rPr>
              <a:t>  </a:t>
            </a:r>
            <a:r>
              <a:rPr lang="zh-CN" altLang="en-US" sz="3600" b="1" dirty="0" smtClean="0">
                <a:solidFill>
                  <a:srgbClr val="C00000"/>
                </a:solidFill>
              </a:rPr>
              <a:t>方法指导：</a:t>
            </a:r>
            <a:endParaRPr lang="en-US" altLang="zh-CN" sz="3600" b="1" dirty="0" smtClean="0">
              <a:solidFill>
                <a:srgbClr val="C00000"/>
              </a:solidFill>
            </a:endParaRPr>
          </a:p>
          <a:p>
            <a:pPr>
              <a:spcBef>
                <a:spcPts val="1200"/>
              </a:spcBef>
              <a:spcAft>
                <a:spcPts val="1200"/>
              </a:spcAft>
            </a:pPr>
            <a:r>
              <a:rPr lang="en-US" altLang="zh-CN" sz="3600" b="1" dirty="0" smtClean="0">
                <a:solidFill>
                  <a:srgbClr val="C00000"/>
                </a:solidFill>
              </a:rPr>
              <a:t> </a:t>
            </a:r>
            <a:r>
              <a:rPr lang="en-US" altLang="zh-CN" sz="3600" b="1" dirty="0" smtClean="0">
                <a:solidFill>
                  <a:srgbClr val="C00000"/>
                </a:solidFill>
              </a:rPr>
              <a:t>    </a:t>
            </a:r>
            <a:r>
              <a:rPr lang="zh-CN" altLang="zh-CN" sz="3600" b="1" dirty="0" smtClean="0">
                <a:solidFill>
                  <a:srgbClr val="C00000"/>
                </a:solidFill>
              </a:rPr>
              <a:t>诗歌往往借</a:t>
            </a:r>
            <a:r>
              <a:rPr lang="zh-CN" altLang="zh-CN" sz="3600" b="1" u="sng" dirty="0" smtClean="0">
                <a:solidFill>
                  <a:srgbClr val="C00000"/>
                </a:solidFill>
              </a:rPr>
              <a:t>意象</a:t>
            </a:r>
            <a:r>
              <a:rPr lang="zh-CN" altLang="zh-CN" sz="3600" b="1" dirty="0" smtClean="0">
                <a:solidFill>
                  <a:srgbClr val="C00000"/>
                </a:solidFill>
              </a:rPr>
              <a:t>表达情感与思想，无论是古诗还是现代诗歌。</a:t>
            </a:r>
            <a:endParaRPr lang="en-US" altLang="zh-CN" sz="3600" b="1" dirty="0" smtClean="0">
              <a:solidFill>
                <a:srgbClr val="C00000"/>
              </a:solidFill>
            </a:endParaRPr>
          </a:p>
          <a:p>
            <a:pPr>
              <a:spcBef>
                <a:spcPts val="1200"/>
              </a:spcBef>
              <a:spcAft>
                <a:spcPts val="1200"/>
              </a:spcAft>
            </a:pPr>
            <a:r>
              <a:rPr lang="zh-CN" altLang="en-US" sz="3600" b="1" dirty="0" smtClean="0">
                <a:solidFill>
                  <a:srgbClr val="C00000"/>
                </a:solidFill>
              </a:rPr>
              <a:t>     徐志</a:t>
            </a:r>
            <a:r>
              <a:rPr lang="zh-CN" altLang="zh-CN" sz="3600" b="1" dirty="0" smtClean="0">
                <a:solidFill>
                  <a:srgbClr val="C00000"/>
                </a:solidFill>
              </a:rPr>
              <a:t>摩将怀念之情寄托在康河的柔波里</a:t>
            </a:r>
            <a:endParaRPr lang="en-US" altLang="zh-CN" sz="3600" b="1" dirty="0" smtClean="0">
              <a:solidFill>
                <a:srgbClr val="C00000"/>
              </a:solidFill>
            </a:endParaRPr>
          </a:p>
          <a:p>
            <a:pPr>
              <a:spcBef>
                <a:spcPts val="1200"/>
              </a:spcBef>
              <a:spcAft>
                <a:spcPts val="1200"/>
              </a:spcAft>
            </a:pPr>
            <a:r>
              <a:rPr lang="en-US" altLang="zh-CN" sz="3600" b="1" dirty="0" smtClean="0">
                <a:solidFill>
                  <a:srgbClr val="C00000"/>
                </a:solidFill>
              </a:rPr>
              <a:t>      </a:t>
            </a:r>
            <a:r>
              <a:rPr lang="zh-CN" altLang="zh-CN" sz="3600" b="1" dirty="0" smtClean="0">
                <a:solidFill>
                  <a:srgbClr val="C00000"/>
                </a:solidFill>
              </a:rPr>
              <a:t>叶赛宁把自己的同情寄予在刚做妈妈的就忍受骨肉分离之痛的狗妈妈身上……</a:t>
            </a:r>
            <a:endParaRPr lang="en-US" altLang="zh-CN" sz="3600" b="1" dirty="0" smtClean="0">
              <a:solidFill>
                <a:srgbClr val="C00000"/>
              </a:solidFill>
            </a:endParaRPr>
          </a:p>
          <a:p>
            <a:pPr>
              <a:spcBef>
                <a:spcPts val="1200"/>
              </a:spcBef>
              <a:spcAft>
                <a:spcPts val="1200"/>
              </a:spcAft>
            </a:pPr>
            <a:r>
              <a:rPr lang="en-US" altLang="zh-CN" sz="3600" b="1" dirty="0" smtClean="0">
                <a:solidFill>
                  <a:srgbClr val="C00000"/>
                </a:solidFill>
              </a:rPr>
              <a:t>      </a:t>
            </a:r>
            <a:r>
              <a:rPr lang="zh-CN" altLang="zh-CN" sz="3600" b="1" dirty="0" smtClean="0">
                <a:solidFill>
                  <a:srgbClr val="C00000"/>
                </a:solidFill>
              </a:rPr>
              <a:t>这就是诗歌的特点，用意象构织意境，用意境传达思想感情，具有朦胧的美</a:t>
            </a:r>
            <a:r>
              <a:rPr lang="zh-CN" altLang="zh-CN" sz="4000" dirty="0" smtClean="0">
                <a:solidFill>
                  <a:srgbClr val="C00000"/>
                </a:solidFill>
              </a:rPr>
              <a:t>。</a:t>
            </a:r>
            <a:endParaRPr lang="zh-CN" altLang="en-US" sz="4000" dirty="0">
              <a:solidFill>
                <a:srgbClr val="C00000"/>
              </a:solidFill>
            </a:endParaRPr>
          </a:p>
        </p:txBody>
      </p:sp>
    </p:spTree>
  </p:cSld>
  <p:clrMapOvr>
    <a:masterClrMapping/>
  </p:clrMapOvr>
  <p:transition spd="slow">
    <p:strips dir="ru"/>
    <p:sndAc>
      <p:stSnd>
        <p:snd r:embed="rId2"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aijuan\appdata\roaming\360se6\User Data\temp\t01216e43a2d2363053.jpg"/>
          <p:cNvPicPr>
            <a:picLocks noChangeAspect="1" noChangeArrowheads="1"/>
          </p:cNvPicPr>
          <p:nvPr/>
        </p:nvPicPr>
        <p:blipFill>
          <a:blip r:embed="rId3" cstate="print"/>
          <a:srcRect/>
          <a:stretch>
            <a:fillRect/>
          </a:stretch>
        </p:blipFill>
        <p:spPr bwMode="auto">
          <a:xfrm>
            <a:off x="0" y="0"/>
            <a:ext cx="9144000" cy="6858003"/>
          </a:xfrm>
          <a:prstGeom prst="rect">
            <a:avLst/>
          </a:prstGeom>
          <a:noFill/>
        </p:spPr>
      </p:pic>
      <p:sp>
        <p:nvSpPr>
          <p:cNvPr id="2" name="标题 1"/>
          <p:cNvSpPr>
            <a:spLocks noGrp="1"/>
          </p:cNvSpPr>
          <p:nvPr>
            <p:ph type="title"/>
          </p:nvPr>
        </p:nvSpPr>
        <p:spPr>
          <a:xfrm>
            <a:off x="457200" y="274638"/>
            <a:ext cx="8229600" cy="346050"/>
          </a:xfrm>
        </p:spPr>
        <p:txBody>
          <a:bodyPr>
            <a:normAutofit fontScale="90000"/>
          </a:bodyPr>
          <a:lstStyle/>
          <a:p>
            <a:endParaRPr lang="zh-CN" altLang="en-US" dirty="0"/>
          </a:p>
        </p:txBody>
      </p:sp>
      <p:sp>
        <p:nvSpPr>
          <p:cNvPr id="3" name="内容占位符 2"/>
          <p:cNvSpPr>
            <a:spLocks noGrp="1"/>
          </p:cNvSpPr>
          <p:nvPr>
            <p:ph idx="1"/>
          </p:nvPr>
        </p:nvSpPr>
        <p:spPr>
          <a:xfrm>
            <a:off x="457200" y="620688"/>
            <a:ext cx="8229600" cy="5505475"/>
          </a:xfrm>
        </p:spPr>
        <p:txBody>
          <a:bodyPr>
            <a:normAutofit lnSpcReduction="10000"/>
          </a:bodyPr>
          <a:lstStyle/>
          <a:p>
            <a:r>
              <a:rPr lang="zh-CN" altLang="en-US" sz="5400" b="1" i="1" dirty="0" smtClean="0">
                <a:solidFill>
                  <a:srgbClr val="7030A0"/>
                </a:solidFill>
              </a:rPr>
              <a:t>意象</a:t>
            </a:r>
            <a:r>
              <a:rPr lang="zh-CN" altLang="en-US" dirty="0" smtClean="0"/>
              <a:t>：</a:t>
            </a:r>
            <a:endParaRPr lang="en-US" altLang="zh-CN" dirty="0" smtClean="0"/>
          </a:p>
          <a:p>
            <a:pPr latinLnBrk="1">
              <a:spcBef>
                <a:spcPts val="1200"/>
              </a:spcBef>
              <a:spcAft>
                <a:spcPts val="1200"/>
              </a:spcAft>
            </a:pPr>
            <a:r>
              <a:rPr lang="zh-CN" altLang="zh-CN" b="1" dirty="0" smtClean="0">
                <a:solidFill>
                  <a:srgbClr val="C00000"/>
                </a:solidFill>
              </a:rPr>
              <a:t>（寒冷的腊月的）夜里</a:t>
            </a:r>
            <a:r>
              <a:rPr lang="en-US" altLang="zh-CN" b="1" dirty="0" smtClean="0">
                <a:solidFill>
                  <a:srgbClr val="C00000"/>
                </a:solidFill>
              </a:rPr>
              <a:t>     </a:t>
            </a:r>
            <a:r>
              <a:rPr lang="zh-CN" altLang="zh-CN" b="1" dirty="0" smtClean="0">
                <a:solidFill>
                  <a:srgbClr val="C00000"/>
                </a:solidFill>
              </a:rPr>
              <a:t>（</a:t>
            </a:r>
            <a:r>
              <a:rPr lang="zh-CN" altLang="zh-CN" b="1" dirty="0" smtClean="0">
                <a:solidFill>
                  <a:srgbClr val="C00000"/>
                </a:solidFill>
              </a:rPr>
              <a:t>北方的、枯干的）田野 </a:t>
            </a:r>
          </a:p>
          <a:p>
            <a:pPr latinLnBrk="1">
              <a:spcBef>
                <a:spcPts val="1200"/>
              </a:spcBef>
              <a:spcAft>
                <a:spcPts val="1200"/>
              </a:spcAft>
            </a:pPr>
            <a:r>
              <a:rPr lang="zh-CN" altLang="zh-CN" b="1" dirty="0" smtClean="0">
                <a:solidFill>
                  <a:srgbClr val="C00000"/>
                </a:solidFill>
              </a:rPr>
              <a:t>（冻结的）小河</a:t>
            </a:r>
            <a:r>
              <a:rPr lang="en-US" altLang="zh-CN" b="1" dirty="0" smtClean="0">
                <a:solidFill>
                  <a:srgbClr val="C00000"/>
                </a:solidFill>
              </a:rPr>
              <a:t>                  </a:t>
            </a:r>
            <a:r>
              <a:rPr lang="zh-CN" altLang="zh-CN" b="1" dirty="0" smtClean="0">
                <a:solidFill>
                  <a:srgbClr val="C00000"/>
                </a:solidFill>
              </a:rPr>
              <a:t>（</a:t>
            </a:r>
            <a:r>
              <a:rPr lang="zh-CN" altLang="zh-CN" b="1" dirty="0" smtClean="0">
                <a:solidFill>
                  <a:srgbClr val="C00000"/>
                </a:solidFill>
              </a:rPr>
              <a:t>古老的）路 </a:t>
            </a:r>
          </a:p>
          <a:p>
            <a:pPr latinLnBrk="1">
              <a:spcBef>
                <a:spcPts val="1200"/>
              </a:spcBef>
              <a:spcAft>
                <a:spcPts val="1200"/>
              </a:spcAft>
            </a:pPr>
            <a:r>
              <a:rPr lang="zh-CN" altLang="zh-CN" b="1" dirty="0" smtClean="0">
                <a:solidFill>
                  <a:srgbClr val="C00000"/>
                </a:solidFill>
              </a:rPr>
              <a:t>（堆着沙土的）窗</a:t>
            </a:r>
            <a:r>
              <a:rPr lang="en-US" altLang="zh-CN" b="1" dirty="0" smtClean="0">
                <a:solidFill>
                  <a:srgbClr val="C00000"/>
                </a:solidFill>
              </a:rPr>
              <a:t>             </a:t>
            </a:r>
            <a:r>
              <a:rPr lang="en-US" altLang="zh-CN" b="1" dirty="0" smtClean="0">
                <a:solidFill>
                  <a:srgbClr val="C00000"/>
                </a:solidFill>
              </a:rPr>
              <a:t> </a:t>
            </a:r>
            <a:r>
              <a:rPr lang="zh-CN" altLang="zh-CN" b="1" dirty="0" smtClean="0">
                <a:solidFill>
                  <a:srgbClr val="C00000"/>
                </a:solidFill>
              </a:rPr>
              <a:t>（</a:t>
            </a:r>
            <a:r>
              <a:rPr lang="zh-CN" altLang="zh-CN" b="1" dirty="0" smtClean="0">
                <a:solidFill>
                  <a:srgbClr val="C00000"/>
                </a:solidFill>
              </a:rPr>
              <a:t>低矮的）小街 </a:t>
            </a:r>
          </a:p>
          <a:p>
            <a:pPr latinLnBrk="1">
              <a:spcBef>
                <a:spcPts val="1200"/>
              </a:spcBef>
              <a:spcAft>
                <a:spcPts val="1200"/>
              </a:spcAft>
            </a:pPr>
            <a:r>
              <a:rPr lang="zh-CN" altLang="zh-CN" b="1" dirty="0" smtClean="0">
                <a:solidFill>
                  <a:srgbClr val="C00000"/>
                </a:solidFill>
              </a:rPr>
              <a:t>（泥草的）屋顶</a:t>
            </a:r>
            <a:r>
              <a:rPr lang="en-US" altLang="zh-CN" b="1" dirty="0" smtClean="0">
                <a:solidFill>
                  <a:srgbClr val="C00000"/>
                </a:solidFill>
              </a:rPr>
              <a:t>                  </a:t>
            </a:r>
            <a:r>
              <a:rPr lang="zh-CN" altLang="zh-CN" b="1" dirty="0" smtClean="0">
                <a:solidFill>
                  <a:srgbClr val="C00000"/>
                </a:solidFill>
              </a:rPr>
              <a:t>（</a:t>
            </a:r>
            <a:r>
              <a:rPr lang="zh-CN" altLang="zh-CN" b="1" dirty="0" smtClean="0">
                <a:solidFill>
                  <a:srgbClr val="C00000"/>
                </a:solidFill>
              </a:rPr>
              <a:t>旧了的）镰刀、锄头…… </a:t>
            </a:r>
          </a:p>
          <a:p>
            <a:pPr latinLnBrk="1">
              <a:spcBef>
                <a:spcPts val="1200"/>
              </a:spcBef>
              <a:spcAft>
                <a:spcPts val="1200"/>
              </a:spcAft>
            </a:pPr>
            <a:r>
              <a:rPr lang="zh-CN" altLang="zh-CN" b="1" dirty="0" smtClean="0">
                <a:solidFill>
                  <a:srgbClr val="C00000"/>
                </a:solidFill>
              </a:rPr>
              <a:t>（飘落的）雪花 </a:t>
            </a:r>
          </a:p>
          <a:p>
            <a:endParaRPr lang="zh-CN" altLang="en-US" dirty="0"/>
          </a:p>
        </p:txBody>
      </p:sp>
    </p:spTree>
  </p:cSld>
  <p:clrMapOvr>
    <a:masterClrMapping/>
  </p:clrMapOvr>
  <p:transition spd="slow">
    <p:split orient="vert" dir="in"/>
    <p:sndAc>
      <p:stSnd>
        <p:snd r:embed="rId2"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aijuan\appdata\roaming\360se6\User Data\temp\t01480bd14a40678a06.jpg"/>
          <p:cNvPicPr>
            <a:picLocks noChangeAspect="1" noChangeArrowheads="1"/>
          </p:cNvPicPr>
          <p:nvPr/>
        </p:nvPicPr>
        <p:blipFill>
          <a:blip r:embed="rId3" cstate="print"/>
          <a:srcRect/>
          <a:stretch>
            <a:fillRect/>
          </a:stretch>
        </p:blipFill>
        <p:spPr bwMode="auto">
          <a:xfrm>
            <a:off x="0" y="0"/>
            <a:ext cx="9144000" cy="6858003"/>
          </a:xfrm>
          <a:prstGeom prst="rect">
            <a:avLst/>
          </a:prstGeom>
          <a:noFill/>
        </p:spPr>
      </p:pic>
      <p:sp>
        <p:nvSpPr>
          <p:cNvPr id="2" name="标题 1"/>
          <p:cNvSpPr>
            <a:spLocks noGrp="1"/>
          </p:cNvSpPr>
          <p:nvPr>
            <p:ph type="title"/>
          </p:nvPr>
        </p:nvSpPr>
        <p:spPr>
          <a:xfrm flipV="1">
            <a:off x="457200" y="0"/>
            <a:ext cx="8229600" cy="274638"/>
          </a:xfrm>
        </p:spPr>
        <p:txBody>
          <a:bodyPr>
            <a:normAutofit fontScale="90000"/>
          </a:bodyPr>
          <a:lstStyle/>
          <a:p>
            <a:endParaRPr lang="zh-CN" altLang="en-US" dirty="0"/>
          </a:p>
        </p:txBody>
      </p:sp>
      <p:sp>
        <p:nvSpPr>
          <p:cNvPr id="3" name="内容占位符 2"/>
          <p:cNvSpPr>
            <a:spLocks noGrp="1"/>
          </p:cNvSpPr>
          <p:nvPr>
            <p:ph idx="1"/>
          </p:nvPr>
        </p:nvSpPr>
        <p:spPr>
          <a:xfrm>
            <a:off x="457200" y="548680"/>
            <a:ext cx="8229600" cy="5577483"/>
          </a:xfrm>
        </p:spPr>
        <p:txBody>
          <a:bodyPr>
            <a:normAutofit fontScale="85000" lnSpcReduction="10000"/>
          </a:bodyPr>
          <a:lstStyle/>
          <a:p>
            <a:r>
              <a:rPr lang="zh-CN" altLang="zh-CN" b="1" dirty="0" smtClean="0">
                <a:solidFill>
                  <a:srgbClr val="C00000"/>
                </a:solidFill>
              </a:rPr>
              <a:t>诗人创作</a:t>
            </a:r>
            <a:r>
              <a:rPr lang="zh-CN" altLang="zh-CN" b="1" dirty="0" smtClean="0">
                <a:solidFill>
                  <a:srgbClr val="C00000"/>
                </a:solidFill>
              </a:rPr>
              <a:t>风格</a:t>
            </a:r>
            <a:endParaRPr lang="en-US" altLang="zh-CN" b="1" dirty="0" smtClean="0">
              <a:solidFill>
                <a:srgbClr val="C00000"/>
              </a:solidFill>
            </a:endParaRPr>
          </a:p>
          <a:p>
            <a:pPr>
              <a:lnSpc>
                <a:spcPct val="150000"/>
              </a:lnSpc>
            </a:pPr>
            <a:r>
              <a:rPr lang="zh-CN" altLang="zh-CN" b="1" dirty="0" smtClean="0">
                <a:solidFill>
                  <a:schemeClr val="tx2"/>
                </a:solidFill>
              </a:rPr>
              <a:t>穆旦，一个早慧而且早熟的 </a:t>
            </a:r>
            <a:r>
              <a:rPr lang="zh-CN" altLang="zh-CN" b="1" dirty="0" smtClean="0">
                <a:solidFill>
                  <a:schemeClr val="tx2"/>
                </a:solidFill>
              </a:rPr>
              <a:t>诗人</a:t>
            </a:r>
            <a:endParaRPr lang="en-US" altLang="zh-CN" b="1" dirty="0" smtClean="0">
              <a:solidFill>
                <a:schemeClr val="tx2"/>
              </a:solidFill>
            </a:endParaRPr>
          </a:p>
          <a:p>
            <a:pPr>
              <a:lnSpc>
                <a:spcPct val="150000"/>
              </a:lnSpc>
            </a:pPr>
            <a:r>
              <a:rPr lang="zh-CN" altLang="zh-CN" b="1" dirty="0" smtClean="0">
                <a:solidFill>
                  <a:schemeClr val="tx2"/>
                </a:solidFill>
              </a:rPr>
              <a:t>在</a:t>
            </a:r>
            <a:r>
              <a:rPr lang="en-US" altLang="zh-CN" b="1" dirty="0" smtClean="0">
                <a:solidFill>
                  <a:schemeClr val="tx2"/>
                </a:solidFill>
              </a:rPr>
              <a:t>20 </a:t>
            </a:r>
            <a:r>
              <a:rPr lang="zh-CN" altLang="zh-CN" b="1" dirty="0" smtClean="0">
                <a:solidFill>
                  <a:schemeClr val="tx2"/>
                </a:solidFill>
              </a:rPr>
              <a:t>世纪</a:t>
            </a:r>
            <a:r>
              <a:rPr lang="en-US" altLang="zh-CN" b="1" dirty="0" smtClean="0">
                <a:solidFill>
                  <a:schemeClr val="tx2"/>
                </a:solidFill>
              </a:rPr>
              <a:t>40 </a:t>
            </a:r>
            <a:r>
              <a:rPr lang="zh-CN" altLang="zh-CN" b="1" dirty="0" smtClean="0">
                <a:solidFill>
                  <a:schemeClr val="tx2"/>
                </a:solidFill>
              </a:rPr>
              <a:t>年代以二十多岁的青春年华抒写了深沉 雄浑的生命之歌</a:t>
            </a:r>
            <a:r>
              <a:rPr lang="zh-CN" altLang="zh-CN" b="1" dirty="0" smtClean="0">
                <a:solidFill>
                  <a:schemeClr val="tx2"/>
                </a:solidFill>
              </a:rPr>
              <a:t>。</a:t>
            </a:r>
            <a:endParaRPr lang="en-US" altLang="zh-CN" b="1" dirty="0" smtClean="0">
              <a:solidFill>
                <a:schemeClr val="tx2"/>
              </a:solidFill>
            </a:endParaRPr>
          </a:p>
          <a:p>
            <a:pPr>
              <a:lnSpc>
                <a:spcPct val="150000"/>
              </a:lnSpc>
            </a:pPr>
            <a:r>
              <a:rPr lang="zh-CN" altLang="zh-CN" b="1" dirty="0" smtClean="0">
                <a:solidFill>
                  <a:schemeClr val="tx2"/>
                </a:solidFill>
              </a:rPr>
              <a:t>他</a:t>
            </a:r>
            <a:r>
              <a:rPr lang="zh-CN" altLang="zh-CN" b="1" dirty="0" smtClean="0">
                <a:solidFill>
                  <a:schemeClr val="tx2"/>
                </a:solidFill>
              </a:rPr>
              <a:t>的诗歌，透露了敏感而具有良知的知识 分子在苦难岁月里丰富复杂的精神境遇，呈现出诗人对人类生存状况、民族前途命运思考的痛苦</a:t>
            </a:r>
            <a:r>
              <a:rPr lang="zh-CN" altLang="zh-CN" b="1" dirty="0" smtClean="0">
                <a:solidFill>
                  <a:schemeClr val="tx2"/>
                </a:solidFill>
              </a:rPr>
              <a:t>。</a:t>
            </a:r>
            <a:endParaRPr lang="en-US" altLang="zh-CN" b="1" dirty="0" smtClean="0">
              <a:solidFill>
                <a:schemeClr val="tx2"/>
              </a:solidFill>
            </a:endParaRPr>
          </a:p>
          <a:p>
            <a:pPr>
              <a:lnSpc>
                <a:spcPct val="150000"/>
              </a:lnSpc>
            </a:pPr>
            <a:r>
              <a:rPr lang="zh-CN" altLang="zh-CN" b="1" dirty="0" smtClean="0">
                <a:solidFill>
                  <a:schemeClr val="tx2"/>
                </a:solidFill>
              </a:rPr>
              <a:t>生</a:t>
            </a:r>
            <a:r>
              <a:rPr lang="zh-CN" altLang="zh-CN" b="1" dirty="0" smtClean="0">
                <a:solidFill>
                  <a:schemeClr val="tx2"/>
                </a:solidFill>
              </a:rPr>
              <a:t>的希望与绝望，爱的欣喜与怅惘，民族的期盼 与灾难等在他的诗中交织、扭结、 矛盾和冲突</a:t>
            </a:r>
            <a:r>
              <a:rPr lang="zh-CN" altLang="zh-CN" b="1" dirty="0" smtClean="0">
                <a:solidFill>
                  <a:schemeClr val="tx2"/>
                </a:solidFill>
              </a:rPr>
              <a:t>。</a:t>
            </a:r>
            <a:endParaRPr lang="zh-CN" altLang="en-US" b="1" dirty="0">
              <a:solidFill>
                <a:schemeClr val="tx2"/>
              </a:solidFill>
            </a:endParaRPr>
          </a:p>
        </p:txBody>
      </p:sp>
    </p:spTree>
  </p:cSld>
  <p:clrMapOvr>
    <a:masterClrMapping/>
  </p:clrMapOvr>
  <p:transition spd="slow">
    <p:strips/>
    <p:sndAc>
      <p:stSnd>
        <p:snd r:embed="rId2" name="wind.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aijuan\appdata\roaming\360se6\User Data\temp\t01480bd14a40678a06.jpg"/>
          <p:cNvPicPr>
            <a:picLocks noChangeAspect="1" noChangeArrowheads="1"/>
          </p:cNvPicPr>
          <p:nvPr/>
        </p:nvPicPr>
        <p:blipFill>
          <a:blip r:embed="rId3" cstate="print"/>
          <a:srcRect/>
          <a:stretch>
            <a:fillRect/>
          </a:stretch>
        </p:blipFill>
        <p:spPr bwMode="auto">
          <a:xfrm>
            <a:off x="0" y="0"/>
            <a:ext cx="9144000" cy="6858003"/>
          </a:xfrm>
          <a:prstGeom prst="rect">
            <a:avLst/>
          </a:prstGeom>
          <a:noFill/>
        </p:spPr>
      </p:pic>
      <p:sp>
        <p:nvSpPr>
          <p:cNvPr id="2" name="标题 1"/>
          <p:cNvSpPr>
            <a:spLocks noGrp="1"/>
          </p:cNvSpPr>
          <p:nvPr>
            <p:ph type="title"/>
          </p:nvPr>
        </p:nvSpPr>
        <p:spPr>
          <a:xfrm flipV="1">
            <a:off x="457200" y="0"/>
            <a:ext cx="8229600" cy="274638"/>
          </a:xfrm>
        </p:spPr>
        <p:txBody>
          <a:bodyPr>
            <a:normAutofit fontScale="90000"/>
          </a:bodyPr>
          <a:lstStyle/>
          <a:p>
            <a:endParaRPr lang="zh-CN" altLang="en-US" dirty="0"/>
          </a:p>
        </p:txBody>
      </p:sp>
      <p:sp>
        <p:nvSpPr>
          <p:cNvPr id="3" name="内容占位符 2"/>
          <p:cNvSpPr>
            <a:spLocks noGrp="1"/>
          </p:cNvSpPr>
          <p:nvPr>
            <p:ph idx="1"/>
          </p:nvPr>
        </p:nvSpPr>
        <p:spPr>
          <a:xfrm>
            <a:off x="457200" y="548680"/>
            <a:ext cx="8229600" cy="5577483"/>
          </a:xfrm>
        </p:spPr>
        <p:txBody>
          <a:bodyPr>
            <a:normAutofit/>
          </a:bodyPr>
          <a:lstStyle/>
          <a:p>
            <a:r>
              <a:rPr lang="zh-CN" altLang="zh-CN" b="1" dirty="0" smtClean="0">
                <a:solidFill>
                  <a:srgbClr val="C00000"/>
                </a:solidFill>
              </a:rPr>
              <a:t>诗人创作</a:t>
            </a:r>
            <a:r>
              <a:rPr lang="zh-CN" altLang="zh-CN" b="1" dirty="0" smtClean="0">
                <a:solidFill>
                  <a:srgbClr val="C00000"/>
                </a:solidFill>
              </a:rPr>
              <a:t>风格</a:t>
            </a:r>
            <a:endParaRPr lang="en-US" altLang="zh-CN" b="1" dirty="0" smtClean="0">
              <a:solidFill>
                <a:srgbClr val="C00000"/>
              </a:solidFill>
            </a:endParaRPr>
          </a:p>
          <a:p>
            <a:r>
              <a:rPr lang="zh-CN" altLang="zh-CN" b="1" dirty="0" smtClean="0">
                <a:solidFill>
                  <a:schemeClr val="tx2"/>
                </a:solidFill>
              </a:rPr>
              <a:t>透过</a:t>
            </a:r>
            <a:r>
              <a:rPr lang="zh-CN" altLang="zh-CN" b="1" dirty="0" smtClean="0">
                <a:solidFill>
                  <a:schemeClr val="tx2"/>
                </a:solidFill>
              </a:rPr>
              <a:t>其诗，可以感受到诗人躁动、苦闷、压抑和焦灼的痛苦灵魂</a:t>
            </a:r>
            <a:r>
              <a:rPr lang="zh-CN" altLang="zh-CN" b="1" dirty="0" smtClean="0">
                <a:solidFill>
                  <a:schemeClr val="tx2"/>
                </a:solidFill>
              </a:rPr>
              <a:t>。</a:t>
            </a:r>
            <a:endParaRPr lang="en-US" altLang="zh-CN" b="1" dirty="0" smtClean="0">
              <a:solidFill>
                <a:schemeClr val="tx2"/>
              </a:solidFill>
            </a:endParaRPr>
          </a:p>
          <a:p>
            <a:r>
              <a:rPr lang="zh-CN" altLang="zh-CN" b="1" dirty="0" smtClean="0">
                <a:solidFill>
                  <a:schemeClr val="tx2"/>
                </a:solidFill>
              </a:rPr>
              <a:t> </a:t>
            </a:r>
            <a:r>
              <a:rPr lang="zh-CN" altLang="zh-CN" b="1" dirty="0" smtClean="0">
                <a:solidFill>
                  <a:schemeClr val="tx2"/>
                </a:solidFill>
              </a:rPr>
              <a:t>他的诗，“给人一 难得的丰富和丰富到痛苦的印象，甚至还有一些挣扎的痛苦</a:t>
            </a:r>
            <a:r>
              <a:rPr lang="zh-CN" altLang="zh-CN" b="1" dirty="0" smtClean="0">
                <a:solidFill>
                  <a:schemeClr val="tx2"/>
                </a:solidFill>
              </a:rPr>
              <a:t>印记</a:t>
            </a:r>
            <a:r>
              <a:rPr lang="zh-CN" altLang="en-US" b="1" dirty="0" smtClean="0">
                <a:solidFill>
                  <a:schemeClr val="tx2"/>
                </a:solidFill>
              </a:rPr>
              <a:t>。</a:t>
            </a:r>
            <a:endParaRPr lang="en-US" altLang="zh-CN" b="1" dirty="0" smtClean="0">
              <a:solidFill>
                <a:schemeClr val="tx2"/>
              </a:solidFill>
            </a:endParaRPr>
          </a:p>
          <a:p>
            <a:r>
              <a:rPr lang="zh-CN" altLang="zh-CN" b="1" dirty="0" smtClean="0">
                <a:solidFill>
                  <a:schemeClr val="tx2"/>
                </a:solidFill>
              </a:rPr>
              <a:t>他</a:t>
            </a:r>
            <a:r>
              <a:rPr lang="zh-CN" altLang="zh-CN" b="1" dirty="0" smtClean="0">
                <a:solidFill>
                  <a:schemeClr val="tx2"/>
                </a:solidFill>
              </a:rPr>
              <a:t>有一份不平衡的心，一份思想者的坚韧的风格</a:t>
            </a:r>
            <a:r>
              <a:rPr lang="zh-CN" altLang="zh-CN" b="1" dirty="0" smtClean="0">
                <a:solidFill>
                  <a:schemeClr val="tx2"/>
                </a:solidFill>
              </a:rPr>
              <a:t>，</a:t>
            </a:r>
            <a:endParaRPr lang="en-US" altLang="zh-CN" b="1" dirty="0" smtClean="0">
              <a:solidFill>
                <a:schemeClr val="tx2"/>
              </a:solidFill>
            </a:endParaRPr>
          </a:p>
          <a:p>
            <a:r>
              <a:rPr lang="zh-CN" altLang="zh-CN" b="1" dirty="0" smtClean="0">
                <a:solidFill>
                  <a:schemeClr val="tx2"/>
                </a:solidFill>
              </a:rPr>
              <a:t>在</a:t>
            </a:r>
            <a:r>
              <a:rPr lang="zh-CN" altLang="zh-CN" b="1" dirty="0" smtClean="0">
                <a:solidFill>
                  <a:schemeClr val="tx2"/>
                </a:solidFill>
              </a:rPr>
              <a:t>别人</a:t>
            </a:r>
            <a:r>
              <a:rPr lang="zh-CN" altLang="zh-CN" b="1" dirty="0" smtClean="0">
                <a:solidFill>
                  <a:schemeClr val="tx2"/>
                </a:solidFill>
              </a:rPr>
              <a:t>懦弱</a:t>
            </a:r>
            <a:r>
              <a:rPr lang="zh-CN" altLang="zh-CN" b="1" dirty="0" smtClean="0">
                <a:solidFill>
                  <a:schemeClr val="tx2"/>
                </a:solidFill>
              </a:rPr>
              <a:t>得不敢正视的地方，他却有足够的勇敢去突破”。 </a:t>
            </a:r>
            <a:endParaRPr lang="zh-CN" altLang="en-US" b="1" dirty="0">
              <a:solidFill>
                <a:schemeClr val="tx2"/>
              </a:solidFill>
            </a:endParaRPr>
          </a:p>
        </p:txBody>
      </p:sp>
    </p:spTree>
  </p:cSld>
  <p:clrMapOvr>
    <a:masterClrMapping/>
  </p:clrMapOvr>
  <p:transition spd="slow">
    <p:strips dir="rd"/>
    <p:sndAc>
      <p:stSnd>
        <p:snd r:embed="rId2" name="wind.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aijuan\appdata\roaming\360se6\User Data\temp\t01480bd14a40678a06.jpg"/>
          <p:cNvPicPr>
            <a:picLocks noChangeAspect="1" noChangeArrowheads="1"/>
          </p:cNvPicPr>
          <p:nvPr/>
        </p:nvPicPr>
        <p:blipFill>
          <a:blip r:embed="rId3" cstate="print"/>
          <a:srcRect/>
          <a:stretch>
            <a:fillRect/>
          </a:stretch>
        </p:blipFill>
        <p:spPr bwMode="auto">
          <a:xfrm>
            <a:off x="0" y="0"/>
            <a:ext cx="9143996" cy="6858000"/>
          </a:xfrm>
          <a:prstGeom prst="rect">
            <a:avLst/>
          </a:prstGeom>
          <a:noFill/>
        </p:spPr>
      </p:pic>
      <p:sp>
        <p:nvSpPr>
          <p:cNvPr id="2" name="标题 1"/>
          <p:cNvSpPr>
            <a:spLocks noGrp="1"/>
          </p:cNvSpPr>
          <p:nvPr>
            <p:ph type="title"/>
          </p:nvPr>
        </p:nvSpPr>
        <p:spPr>
          <a:xfrm>
            <a:off x="457200" y="274638"/>
            <a:ext cx="8229600" cy="778098"/>
          </a:xfrm>
        </p:spPr>
        <p:txBody>
          <a:bodyPr>
            <a:normAutofit/>
          </a:bodyPr>
          <a:lstStyle/>
          <a:p>
            <a:endParaRPr lang="zh-CN" alt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内容占位符 2"/>
          <p:cNvSpPr>
            <a:spLocks noGrp="1"/>
          </p:cNvSpPr>
          <p:nvPr>
            <p:ph idx="1"/>
          </p:nvPr>
        </p:nvSpPr>
        <p:spPr>
          <a:xfrm>
            <a:off x="457200" y="1268760"/>
            <a:ext cx="8229600" cy="5328592"/>
          </a:xfrm>
        </p:spPr>
        <p:txBody>
          <a:bodyPr>
            <a:normAutofit/>
          </a:bodyPr>
          <a:lstStyle/>
          <a:p>
            <a:pPr>
              <a:lnSpc>
                <a:spcPct val="150000"/>
              </a:lnSpc>
              <a:buNone/>
            </a:pPr>
            <a:r>
              <a:rPr lang="zh-CN" altLang="en-US" sz="4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诗歌</a:t>
            </a:r>
            <a:r>
              <a:rPr lang="zh-CN" altLang="en-US" sz="4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以“寒冷的腊月的夜里，风扫着北方的平原” 为时空 大背景，来抒发民族遭受苦难的痛苦之情</a:t>
            </a:r>
            <a:r>
              <a:rPr lang="zh-CN" alt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a:t>
            </a:r>
            <a:endParaRPr lang="zh-CN" alt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矩形 4"/>
          <p:cNvSpPr/>
          <p:nvPr/>
        </p:nvSpPr>
        <p:spPr>
          <a:xfrm>
            <a:off x="1331640" y="1700808"/>
            <a:ext cx="5886400" cy="369332"/>
          </a:xfrm>
          <a:prstGeom prst="rect">
            <a:avLst/>
          </a:prstGeom>
        </p:spPr>
        <p:txBody>
          <a:bodyPr wrap="square">
            <a:spAutoFit/>
          </a:bodyPr>
          <a:lstStyle/>
          <a:p>
            <a:r>
              <a:rPr lang="zh-CN" altLang="en-US" dirty="0" smtClean="0"/>
              <a:t> </a:t>
            </a:r>
            <a:endParaRPr lang="zh-CN" altLang="en-US" dirty="0"/>
          </a:p>
        </p:txBody>
      </p:sp>
      <p:sp>
        <p:nvSpPr>
          <p:cNvPr id="7" name="矩形 6"/>
          <p:cNvSpPr/>
          <p:nvPr/>
        </p:nvSpPr>
        <p:spPr>
          <a:xfrm>
            <a:off x="323528" y="260648"/>
            <a:ext cx="3663182"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诗歌主题：</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spd="slow">
    <p:strips dir="ru"/>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6386" name="Picture 2" descr="c:\users\aijuan\appdata\roaming\360se6\User Data\temp\t01480bd14a40678a06.jpg"/>
          <p:cNvPicPr>
            <a:picLocks noChangeAspect="1" noChangeArrowheads="1"/>
          </p:cNvPicPr>
          <p:nvPr/>
        </p:nvPicPr>
        <p:blipFill>
          <a:blip r:embed="rId3" cstate="print"/>
          <a:srcRect/>
          <a:stretch>
            <a:fillRect/>
          </a:stretch>
        </p:blipFill>
        <p:spPr bwMode="auto">
          <a:xfrm>
            <a:off x="0" y="0"/>
            <a:ext cx="9143996" cy="6858000"/>
          </a:xfrm>
          <a:prstGeom prst="rect">
            <a:avLst/>
          </a:prstGeom>
          <a:noFill/>
        </p:spPr>
      </p:pic>
      <p:sp>
        <p:nvSpPr>
          <p:cNvPr id="3" name="内容占位符 2"/>
          <p:cNvSpPr>
            <a:spLocks noGrp="1"/>
          </p:cNvSpPr>
          <p:nvPr>
            <p:ph idx="1"/>
          </p:nvPr>
        </p:nvSpPr>
        <p:spPr>
          <a:xfrm>
            <a:off x="395536" y="764704"/>
            <a:ext cx="8229600" cy="5361459"/>
          </a:xfrm>
        </p:spPr>
        <p:txBody>
          <a:bodyPr/>
          <a:lstStyle/>
          <a:p>
            <a:pPr>
              <a:buNone/>
            </a:pPr>
            <a:endParaRPr lang="zh-CN" altLang="en-US" dirty="0"/>
          </a:p>
        </p:txBody>
      </p:sp>
      <p:sp>
        <p:nvSpPr>
          <p:cNvPr id="6" name="矩形 5"/>
          <p:cNvSpPr/>
          <p:nvPr/>
        </p:nvSpPr>
        <p:spPr>
          <a:xfrm>
            <a:off x="395536" y="1268760"/>
            <a:ext cx="8388424" cy="4739759"/>
          </a:xfrm>
          <a:prstGeom prst="rect">
            <a:avLst/>
          </a:prstGeom>
          <a:noFill/>
        </p:spPr>
        <p:txBody>
          <a:bodyPr wrap="square" lIns="91440" tIns="45720" rIns="91440" bIns="45720">
            <a:spAutoFit/>
          </a:bodyPr>
          <a:lstStyle/>
          <a:p>
            <a:r>
              <a:rPr lang="en-US" altLang="zh-CN"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a:t>
            </a:r>
            <a:r>
              <a:rPr lang="zh-CN" alt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使用</a:t>
            </a:r>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排比，</a:t>
            </a:r>
            <a:endParaRPr lang="en-US" altLang="zh-CN"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句式整齐错落</a:t>
            </a:r>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，生动婀娜。</a:t>
            </a:r>
          </a:p>
          <a:p>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altLang="zh-CN"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en-US" altLang="zh-CN"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a:t>
            </a:r>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、感情</a:t>
            </a:r>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沉郁</a:t>
            </a:r>
            <a:r>
              <a:rPr lang="zh-CN" alt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顿挫而不悲观，</a:t>
            </a:r>
            <a:endParaRPr lang="en-US" altLang="zh-CN"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endParaRPr lang="en-US" altLang="zh-CN"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zh-CN" alt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含蓄</a:t>
            </a:r>
            <a:r>
              <a:rPr lang="zh-CN" alt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蕴藉而不晦涩，</a:t>
            </a:r>
            <a:endParaRPr lang="en-US" altLang="zh-CN"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endParaRPr lang="en-US" altLang="zh-CN"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更</a:t>
            </a:r>
            <a:r>
              <a:rPr lang="zh-CN" altLang="en-US"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富 有深沉、凝重、悲壮之感</a:t>
            </a:r>
            <a:r>
              <a:rPr lang="zh-CN" alt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zh-CN" altLang="en-US"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矩形 6"/>
          <p:cNvSpPr/>
          <p:nvPr/>
        </p:nvSpPr>
        <p:spPr>
          <a:xfrm>
            <a:off x="539552" y="188640"/>
            <a:ext cx="299312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艺术特色</a:t>
            </a:r>
            <a:endParaRPr lang="zh-CN" alt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slow">
    <p:circle/>
    <p:sndAc>
      <p:stSnd>
        <p:snd r:embed="rId2" name="wind.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aijuan\appdata\roaming\360se6\User Data\temp\t018a32c27f056f4c31.jpg"/>
          <p:cNvPicPr>
            <a:picLocks noChangeAspect="1" noChangeArrowheads="1"/>
          </p:cNvPicPr>
          <p:nvPr/>
        </p:nvPicPr>
        <p:blipFill>
          <a:blip r:embed="rId2" cstate="print"/>
          <a:srcRect/>
          <a:stretch>
            <a:fillRect/>
          </a:stretch>
        </p:blipFill>
        <p:spPr bwMode="auto">
          <a:xfrm>
            <a:off x="0" y="0"/>
            <a:ext cx="9601196" cy="6858000"/>
          </a:xfrm>
          <a:prstGeom prst="rect">
            <a:avLst/>
          </a:prstGeom>
          <a:noFill/>
        </p:spPr>
      </p:pic>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en-US" altLang="zh-CN" dirty="0" smtClean="0"/>
          </a:p>
          <a:p>
            <a:endParaRPr lang="en-US" altLang="zh-CN" dirty="0" smtClean="0"/>
          </a:p>
          <a:p>
            <a:endParaRPr lang="en-US" altLang="zh-CN" dirty="0" smtClean="0"/>
          </a:p>
          <a:p>
            <a:pPr>
              <a:buNone/>
            </a:pPr>
            <a:r>
              <a:rPr lang="zh-CN" altLang="en-US"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郑   敏</a:t>
            </a:r>
            <a:endParaRPr lang="en-US" altLang="zh-CN"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矩形 4"/>
          <p:cNvSpPr/>
          <p:nvPr/>
        </p:nvSpPr>
        <p:spPr>
          <a:xfrm>
            <a:off x="1763688" y="1268760"/>
            <a:ext cx="6192688" cy="144655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zh-CN" altLang="en-US" sz="8800" b="1" dirty="0">
                <a:ln w="11430">
                  <a:solidFill>
                    <a:srgbClr val="FFFF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rPr>
              <a:t>金黄的稻</a:t>
            </a:r>
            <a:r>
              <a:rPr lang="zh-CN" altLang="en-US" sz="8800" b="1" dirty="0" smtClean="0">
                <a:ln w="11430">
                  <a:solidFill>
                    <a:srgbClr val="FFFF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rPr>
              <a:t>束</a:t>
            </a:r>
            <a:endParaRPr lang="zh-CN" altLang="en-US" sz="8800" b="1" dirty="0">
              <a:ln w="11430">
                <a:solidFill>
                  <a:srgbClr val="FFFF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endParaRPr>
          </a:p>
        </p:txBody>
      </p:sp>
      <p:pic>
        <p:nvPicPr>
          <p:cNvPr id="4098" name="Picture 2" descr="c:\users\aijuan\appdata\roaming\360se6\User Data\temp\16300000655792126750523685050.jpg"/>
          <p:cNvPicPr>
            <a:picLocks noChangeAspect="1" noChangeArrowheads="1"/>
          </p:cNvPicPr>
          <p:nvPr/>
        </p:nvPicPr>
        <p:blipFill>
          <a:blip r:embed="rId3" cstate="print"/>
          <a:srcRect/>
          <a:stretch>
            <a:fillRect/>
          </a:stretch>
        </p:blipFill>
        <p:spPr bwMode="auto">
          <a:xfrm>
            <a:off x="0" y="0"/>
            <a:ext cx="9612560" cy="6876256"/>
          </a:xfrm>
          <a:prstGeom prst="rect">
            <a:avLst/>
          </a:prstGeom>
          <a:noFill/>
        </p:spPr>
      </p:pic>
      <p:sp>
        <p:nvSpPr>
          <p:cNvPr id="8" name="矩形 7"/>
          <p:cNvSpPr/>
          <p:nvPr/>
        </p:nvSpPr>
        <p:spPr>
          <a:xfrm>
            <a:off x="2195736" y="1268760"/>
            <a:ext cx="5688632" cy="2462213"/>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金黄的稻</a:t>
            </a:r>
            <a:r>
              <a:rPr lang="zh-CN" altLang="en-US"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束</a:t>
            </a:r>
            <a:endParaRPr lang="en-US" altLang="zh-CN"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endParaRPr lang="en-US" altLang="zh-CN"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zh-CN" alt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郑  敏</a:t>
            </a:r>
            <a:endPar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100" name="Picture 4" descr="c:\users\aijuan\appdata\roaming\360se6\User Data\temp\759caf54nbed36158a556&amp;690.jpg"/>
          <p:cNvPicPr>
            <a:picLocks noChangeAspect="1" noChangeArrowheads="1"/>
          </p:cNvPicPr>
          <p:nvPr/>
        </p:nvPicPr>
        <p:blipFill>
          <a:blip r:embed="rId4" cstate="print"/>
          <a:srcRect/>
          <a:stretch>
            <a:fillRect/>
          </a:stretch>
        </p:blipFill>
        <p:spPr bwMode="auto">
          <a:xfrm>
            <a:off x="7524328" y="0"/>
            <a:ext cx="2041326" cy="2721768"/>
          </a:xfrm>
          <a:prstGeom prst="rect">
            <a:avLst/>
          </a:prstGeom>
          <a:noFill/>
        </p:spPr>
      </p:pic>
    </p:spTree>
  </p:cSld>
  <p:clrMapOvr>
    <a:masterClrMapping/>
  </p:clrMapOvr>
  <p:transition spd="slow">
    <p:pull dir="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TotalTime>
  <Words>863</Words>
  <PresentationFormat>全屏显示(4:3)</PresentationFormat>
  <Paragraphs>76</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在寒冷的腊月的夜里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2015-04-04T12:45:04Z</dcterms:created>
  <dcterms:modified xsi:type="dcterms:W3CDTF">2015-04-06T06:20:34Z</dcterms:modified>
</cp:coreProperties>
</file>