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3" r:id="rId2"/>
    <p:sldId id="263" r:id="rId3"/>
    <p:sldId id="264" r:id="rId4"/>
    <p:sldId id="306" r:id="rId5"/>
    <p:sldId id="265" r:id="rId6"/>
    <p:sldId id="319" r:id="rId7"/>
    <p:sldId id="320" r:id="rId8"/>
    <p:sldId id="317" r:id="rId9"/>
    <p:sldId id="318" r:id="rId10"/>
    <p:sldId id="321"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EAEAEA"/>
    <a:srgbClr val="C04B05"/>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kern="1200" dirty="0" smtClean="0">
                <a:solidFill>
                  <a:srgbClr val="333333"/>
                </a:solidFill>
                <a:effectLst/>
                <a:latin typeface="黑体" panose="02010600030101010101" pitchFamily="2" charset="-122"/>
                <a:ea typeface="黑体" panose="02010600030101010101" pitchFamily="2" charset="-122"/>
                <a:cs typeface="+mj-cs"/>
              </a:rPr>
              <a:t>3</a:t>
            </a:r>
            <a:r>
              <a:rPr lang="en-US" altLang="zh-CN" sz="1600" kern="1200" dirty="0" smtClean="0">
                <a:solidFill>
                  <a:srgbClr val="333333"/>
                </a:solidFill>
                <a:effectLst/>
                <a:latin typeface="黑体" panose="02010600030101010101" pitchFamily="2" charset="-122"/>
                <a:ea typeface="黑体" panose="02010600030101010101" pitchFamily="2" charset="-122"/>
                <a:cs typeface="+mj-cs"/>
              </a:rPr>
              <a:t>.</a:t>
            </a:r>
            <a:r>
              <a:rPr lang="zh-CN" altLang="zh-CN" sz="1600" kern="1200" dirty="0" smtClean="0">
                <a:solidFill>
                  <a:srgbClr val="333333"/>
                </a:solidFill>
                <a:effectLst/>
                <a:latin typeface="黑体" panose="02010600030101010101" pitchFamily="2" charset="-122"/>
                <a:ea typeface="黑体" panose="02010600030101010101" pitchFamily="2" charset="-122"/>
                <a:cs typeface="+mj-cs"/>
              </a:rPr>
              <a:t>雪夜林边驻脚</a:t>
            </a:r>
            <a:endParaRPr lang="zh-CN" altLang="zh-CN" sz="1600" kern="1200" dirty="0">
              <a:solidFill>
                <a:srgbClr val="333333"/>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5.xml"/><Relationship Id="rId1" Type="http://schemas.openxmlformats.org/officeDocument/2006/relationships/slideLayout" Target="../slideLayouts/slideLayout6.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en-US" altLang="zh-CN" dirty="0"/>
              <a:t>.</a:t>
            </a:r>
            <a:r>
              <a:rPr lang="zh-CN" altLang="zh-CN" dirty="0"/>
              <a:t>雪夜林边驻脚</a:t>
            </a: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此诗的诗眼是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可是许诺的事还得去做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。诗人具有强烈的使命感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他不愿意就此在雪夜的林边永远驻足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生命的路程远未完结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还得走好多里才能安睡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。死亡这种极其重大的主题在这里被淡化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诗人以一种近乎超然的人生态度来提到它。若非有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他也许会沉睡林边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诗歌的魅力正在于诗人对待生命与死亡的这种近乎超然的心态。来则来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去则去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只要尽其所能地完成承诺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则无所遗憾。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95168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面对一片幽深、寂静、美丽的树林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你会产生怎样的联想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面对人生的诱惑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是驻足不前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还是继续前行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学习《雪夜林边驻脚》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体会作者的思想感情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培养自制能力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坦然面对人生路上的各种诱惑。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53657256"/>
              </p:ext>
            </p:extLst>
          </p:nvPr>
        </p:nvGraphicFramePr>
        <p:xfrm>
          <a:off x="5652120" y="1772816"/>
          <a:ext cx="4043362" cy="3189287"/>
        </p:xfrm>
        <a:graphic>
          <a:graphicData uri="http://schemas.openxmlformats.org/presentationml/2006/ole">
            <mc:AlternateContent xmlns:mc="http://schemas.openxmlformats.org/markup-compatibility/2006">
              <mc:Choice xmlns:v="urn:schemas-microsoft-com:vml" Requires="v">
                <p:oleObj spid="_x0000_s1030" name="Document" r:id="rId5" imgW="1911717" imgH="1505076" progId="Word.Document.12">
                  <p:embed/>
                </p:oleObj>
              </mc:Choice>
              <mc:Fallback>
                <p:oleObj name="Document" r:id="rId5" imgW="1911717" imgH="1505076" progId="Word.Document.12">
                  <p:embed/>
                  <p:pic>
                    <p:nvPicPr>
                      <p:cNvPr id="0" name=""/>
                      <p:cNvPicPr/>
                      <p:nvPr/>
                    </p:nvPicPr>
                    <p:blipFill>
                      <a:blip r:embed="rId6"/>
                      <a:stretch>
                        <a:fillRect/>
                      </a:stretch>
                    </p:blipFill>
                    <p:spPr>
                      <a:xfrm>
                        <a:off x="5652120" y="1772816"/>
                        <a:ext cx="4043362" cy="3189287"/>
                      </a:xfrm>
                      <a:prstGeom prst="rect">
                        <a:avLst/>
                      </a:prstGeom>
                    </p:spPr>
                  </p:pic>
                </p:oleObj>
              </mc:Fallback>
            </mc:AlternateContent>
          </a:graphicData>
        </a:graphic>
      </p:graphicFrame>
      <p:sp>
        <p:nvSpPr>
          <p:cNvPr id="3" name="矩形 2"/>
          <p:cNvSpPr>
            <a:spLocks noChangeAspect="1"/>
          </p:cNvSpPr>
          <p:nvPr/>
        </p:nvSpPr>
        <p:spPr>
          <a:xfrm>
            <a:off x="487720" y="1772816"/>
            <a:ext cx="6080224" cy="3711016"/>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罗伯特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弗罗斯特</a:t>
            </a:r>
            <a:r>
              <a:rPr lang="en-US" altLang="zh-CN" sz="2200" dirty="0">
                <a:solidFill>
                  <a:srgbClr val="000000"/>
                </a:solidFill>
                <a:latin typeface="Times New Roman" panose="02020603050405020304" pitchFamily="18" charset="0"/>
                <a:cs typeface="Times New Roman" panose="02020603050405020304" pitchFamily="18" charset="0"/>
              </a:rPr>
              <a:t>(1874—1963),</a:t>
            </a:r>
            <a:r>
              <a:rPr lang="zh-CN" altLang="zh-CN" sz="2200" dirty="0">
                <a:solidFill>
                  <a:srgbClr val="000000"/>
                </a:solidFill>
                <a:latin typeface="Times New Roman" panose="02020603050405020304" pitchFamily="18" charset="0"/>
                <a:cs typeface="Times New Roman" panose="02020603050405020304" pitchFamily="18" charset="0"/>
              </a:rPr>
              <a:t>美国现代诗人。出生于加利福尼亚州</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岁时父亲去世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随母亲到新英格兰地区的马萨诸塞州定居。在哈佛大学学习两年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曾先后做过纺织工人、教员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经营过农场。他徒步漫游过许多地方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新英格兰的农民诗人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。他的诗歌往往以描写新英格兰的自然景色或风俗人情开始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渐渐进入哲理的境界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诗风</a:t>
            </a:r>
            <a:r>
              <a:rPr lang="zh-CN" altLang="zh-CN" sz="2200" dirty="0" smtClean="0">
                <a:solidFill>
                  <a:srgbClr val="000000"/>
                </a:solidFill>
                <a:latin typeface="Times New Roman" panose="02020603050405020304" pitchFamily="18" charset="0"/>
                <a:cs typeface="Times New Roman" panose="02020603050405020304" pitchFamily="18" charset="0"/>
              </a:rPr>
              <a:t>质朴无华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代表作有《一个男孩的愿望》《波士顿以北》等。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注字音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颈</a:t>
            </a:r>
            <a:r>
              <a:rPr lang="en-US" altLang="zh-CN" sz="2200" u="sng" dirty="0" err="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jǐng</a:t>
            </a:r>
            <a:r>
              <a:rPr lang="zh-CN" altLang="zh-CN" sz="2200" dirty="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幽邃</a:t>
            </a:r>
            <a:r>
              <a:rPr lang="en-US" altLang="zh-CN" sz="2200" u="sng" dirty="0" err="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suì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浮想联翩</a:t>
            </a:r>
            <a:r>
              <a:rPr lang="en-US" altLang="zh-CN" sz="2200" u="sng" dirty="0" err="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piān</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逗留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暂时停留。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絮语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絮叨的话。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幽邃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148718" y="2730692"/>
            <a:ext cx="47095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3282318" y="2730692"/>
            <a:ext cx="47095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5611860" y="2730692"/>
            <a:ext cx="68833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497428" y="3596341"/>
            <a:ext cx="151216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497428" y="4020885"/>
            <a:ext cx="151216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497428" y="4434541"/>
            <a:ext cx="151216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我的小马定是觉得离奇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荒野中没有农舍可休息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在林子和冰冻的湖之间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在一年中最黑的夜里。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从小马的视角着笔写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这一举动的不可思议。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诗人自己没有出场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而是从小马的视角出发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揣度它内心的好奇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在小马的眼里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主人的驻足有点离奇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因为这里一片冰雪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无处休息。这段心理描写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出人意料却又在情理之中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无形中给这首诗抹上了一层童话色彩。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它把颈上的铃摇了一摇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想问问该不是出了差错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回答它的只有低声絮语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是风柔和地吹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是雪羽毛般落。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通过写清脆的铃声、风雪的絮语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进一步烘托雪夜树林的安静、无边。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为了进一步渲染雪夜树林的安静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诗人抓住小马的一个动作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它把颈上的铃摇了一摇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当作对世界的提问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世界的回答只是风吹雪落这些细微的声响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雪夜被衬托得静美、无边。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2669787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林子真美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可是许诺的事还得去做。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还得走好多里才能安睡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还得走好多里才能安睡。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发出由衷的赞叹之后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忽然意识到了自己的许诺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还得走好多里才能安睡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。这是对诱惑的抗拒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仍有强烈的使命感。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39113343"/>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有着怎样的含义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在诗歌中有一种表达思想的方式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是用一个形象去代表某种确定的观念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我们就想到爱情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羔羊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我们就想到牺牲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我们就想到革命。这种手法会使抽象的观念有了形象性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但毕竟有一点机械、图解的味道。在弗罗斯特这里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不是某一种思想的形象符号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它更多的是一种含义不确定的隐喻。在这首诗中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被白雪覆盖的树林虽然幽静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但也是一个神秘的、充满可能性的存在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让疲倦的旅人驻足不前。有人解释它代表了人生的诱惑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还有人说树林是人生的最后归宿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都有一定的道理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但无论作何理解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在树林面前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一个行路的人要作出自己的选择、自己的判断。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611560" y="1484784"/>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《雪夜林边驻脚》的艺术魅力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这是一首充满梦幻情调和淡淡忧思的诗歌。弗罗斯特本人曾认为这首诗是他所有创作的诗作中他最喜欢提到的诗。科林斯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布鲁克斯也认为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在弗罗斯特的诗歌中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这首诗最引人注目。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《雪夜林边驻脚》至少有五组意象连缀起来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表达了一种扑朔迷离、忧思惆怅的情调。第一组意象是雪夜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这是寒冷与幽暗二者的结合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象征着诗人心境的凄冷状态。第二组意象是树林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美丽、幽深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象征着诗人的寄托。第三组意象是小马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这是无忧无虑、天真烂漫的生命和力的象征。第四组意象是冰冻的湖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冷的极致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象征着死亡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是诗人本能地感觉到的必不可免的未来的归宿。第五组意象是飞舞的雪花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漫天遍野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有点像是其余四组意象的中介物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弥漫而不执着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可见而不可触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飘然于前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忽焉在后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是扑朔迷离状态的最贴切的写照</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257</TotalTime>
  <Words>814</Words>
  <Application>Microsoft Office PowerPoint</Application>
  <PresentationFormat>全屏显示(4:3)</PresentationFormat>
  <Paragraphs>54</Paragraphs>
  <Slides>10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21" baseType="lpstr">
      <vt:lpstr>NEU-BZ-S92</vt:lpstr>
      <vt:lpstr>方正宋黑_GBK</vt:lpstr>
      <vt:lpstr>黑体</vt:lpstr>
      <vt:lpstr>楷体</vt:lpstr>
      <vt:lpstr>宋体</vt:lpstr>
      <vt:lpstr>微软雅黑</vt:lpstr>
      <vt:lpstr>Arial</vt:lpstr>
      <vt:lpstr>Calibri</vt:lpstr>
      <vt:lpstr>Times New Roman</vt:lpstr>
      <vt:lpstr>测控设计模板14新</vt:lpstr>
      <vt:lpstr>Document</vt:lpstr>
      <vt:lpstr>3.雪夜林边驻脚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36</cp:revision>
  <dcterms:created xsi:type="dcterms:W3CDTF">2016-04-22T00:11:50Z</dcterms:created>
  <dcterms:modified xsi:type="dcterms:W3CDTF">2016-07-14T01:43:49Z</dcterms:modified>
</cp:coreProperties>
</file>