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39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A83D7E-A76B-4E54-B1DC-0F82026971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D3CE10-CF70-4AA8-BFDA-E3D57D8002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 noTextEdit="1"/>
          </p:cNvSpPr>
          <p:nvPr>
            <p:ph type="sldImg"/>
          </p:nvPr>
        </p:nvSpPr>
        <p:spPr/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mtClean="0"/>
              <a:t>dftgnhngbnmjhgnj</a:t>
            </a: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B0D43D-AEB2-4467-A2E6-CA017E9E05D0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E51B2-63C7-4C77-9A7C-03A3CB79959B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4EE672A-8674-41C2-9832-B6CE96F98AF6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942BA-1C29-4420-8709-8855197983FF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377C3D-24D8-4A3E-8C6C-A47CF1B8083D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82A14-4918-4DEC-9B80-6A63C4BC2B43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0A7760-5690-4B46-90C4-458939F330E7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AD869-B8AD-4EE4-B210-39971ED45DEA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86F024-46C0-4C7E-A54E-AFA2DC877B44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8ECE92-95E0-4C60-BF56-2B9D68FA6CCF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9A856B-7742-4577-924F-094C40523395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E25DB-742E-4A5B-A55B-1D4AF1DA7DB1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F73AAC-D87F-474B-84E6-B0F142B1DEDD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216F8-EEA9-4F72-8267-3149B37E48CA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CEEE59-B059-4DFA-AB99-6A3E2F208301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37A7A-B068-4BDD-859D-E9E4F1FF01FE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C3A752F-4CA9-4F3D-9EDA-45A68FDB09D3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BEF5C-B252-4B41-A048-475020FC707D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60DFF8-BA68-4C03-B983-F4EC0A011E83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B6524-8E14-431C-AF34-9F1D538E69A9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F6B7E-30AC-4F46-A541-B34C0FBF24E7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89BCB-83F1-4600-A45A-36490947D6A4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57B35574-5C69-4449-B8F7-376CD8D83DFD}" type="datetime1">
              <a:rPr lang="zh-CN" altLang="en-US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78AD9D79-BEA3-4AA1-907D-A31D9E9CAAFD}" type="slidenum">
              <a:rPr lang="en-US" altLang="zh-CN">
                <a:solidFill>
                  <a:srgbClr val="007A77"/>
                </a:solidFill>
              </a:rPr>
            </a:fld>
            <a:endParaRPr lang="en-US" altLang="zh-CN">
              <a:solidFill>
                <a:srgbClr val="007A77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4B7A1-7958-4B24-BD76-2361D50E3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D2138-54B1-4025-A665-171038F7AF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805FDD6-BA54-4BC9-B721-01F7E16258DB}" type="datetime1">
              <a:rPr lang="zh-CN" altLang="en-US">
                <a:solidFill>
                  <a:srgbClr val="007A77"/>
                </a:solidFill>
                <a:ea typeface="黑体" panose="02010600030101010101" pitchFamily="2" charset="-122"/>
              </a:rPr>
            </a:fld>
            <a:endParaRPr lang="en-US" altLang="zh-CN">
              <a:solidFill>
                <a:srgbClr val="007A77"/>
              </a:solidFill>
              <a:ea typeface="黑体" panose="02010600030101010101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7A77"/>
              </a:solidFill>
              <a:ea typeface="黑体" panose="02010600030101010101" pitchFamily="2" charset="-122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ECC4B8B-6FB1-485E-824B-7DC369E8CF78}" type="slidenum">
              <a:rPr lang="en-US" altLang="zh-CN">
                <a:solidFill>
                  <a:srgbClr val="007A77"/>
                </a:solidFill>
                <a:ea typeface="黑体" panose="02010600030101010101" pitchFamily="2" charset="-122"/>
              </a:rPr>
            </a:fld>
            <a:endParaRPr lang="en-US" altLang="zh-CN">
              <a:solidFill>
                <a:srgbClr val="007A77"/>
              </a:solidFill>
              <a:ea typeface="黑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黑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黑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黑体" panose="02010600030101010101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黑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黑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黑体" panose="02010600030101010101" pitchFamily="2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hyperlink" Target="../drum.MPG" TargetMode="External"/><Relationship Id="rId1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6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jpeg"/><Relationship Id="rId2" Type="http://schemas.openxmlformats.org/officeDocument/2006/relationships/hyperlink" Target="file:///C:\My%20Documents\&#40644;&#26216;\&#23433;&#22622;&#33136;&#40723;\&#33136;&#40723;.ppt" TargetMode="External"/><Relationship Id="rId1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7.jpeg"/><Relationship Id="rId2" Type="http://schemas.openxmlformats.org/officeDocument/2006/relationships/hyperlink" Target="file:///C:\My%20Documents\&#40644;&#26216;\&#23433;&#22622;&#33136;&#40723;\&#33136;&#40723;.ppt" TargetMode="External"/><Relationship Id="rId1" Type="http://schemas.openxmlformats.org/officeDocument/2006/relationships/image" Target="../media/image6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9" Type="http://schemas.openxmlformats.org/officeDocument/2006/relationships/slideLayout" Target="../slideLayouts/slideLayout25.xml"/><Relationship Id="rId18" Type="http://schemas.openxmlformats.org/officeDocument/2006/relationships/image" Target="../media/image10.png"/><Relationship Id="rId17" Type="http://schemas.openxmlformats.org/officeDocument/2006/relationships/image" Target="../media/image9.png"/><Relationship Id="rId16" Type="http://schemas.openxmlformats.org/officeDocument/2006/relationships/image" Target="../media/image8.png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fan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ziliao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3608" y="1340768"/>
            <a:ext cx="6984776" cy="24482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>
                <a:gd name="adj" fmla="val 19923"/>
              </a:avLst>
            </a:prstTxWarp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安塞腰鼓</a:t>
            </a:r>
            <a:endParaRPr lang="zh-CN" altLang="en-US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" y="152400"/>
            <a:ext cx="8763000" cy="3352800"/>
          </a:xfrm>
        </p:spPr>
        <p:txBody>
          <a:bodyPr/>
          <a:lstStyle/>
          <a:p>
            <a:pPr algn="l"/>
            <a:r>
              <a:rPr lang="en-US" altLang="zh-CN" sz="4800" b="1" smtClean="0">
                <a:solidFill>
                  <a:srgbClr val="008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800" b="1" smtClean="0">
                <a:solidFill>
                  <a:srgbClr val="008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800" b="1" smtClean="0">
                <a:solidFill>
                  <a:srgbClr val="FF0000"/>
                </a:solidFill>
                <a:latin typeface="宋体" panose="02010600030101010101" pitchFamily="2" charset="-122"/>
              </a:rPr>
              <a:t>排比句式</a:t>
            </a:r>
            <a:r>
              <a:rPr lang="zh-CN" altLang="en-US" sz="4800" b="1" smtClean="0">
                <a:solidFill>
                  <a:srgbClr val="008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4800" smtClean="0">
                <a:solidFill>
                  <a:srgbClr val="008000"/>
                </a:solidFill>
              </a:rPr>
              <a:t>排比，是把结构相同或相似、语气一致、意思密切关联的一组句子或词语排列起来，以增强语势，加深感情。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685800" y="3733800"/>
            <a:ext cx="7772400" cy="2819400"/>
          </a:xfrm>
        </p:spPr>
        <p:txBody>
          <a:bodyPr/>
          <a:lstStyle/>
          <a:p>
            <a:pPr algn="just"/>
            <a:r>
              <a:rPr lang="en-US" altLang="zh-CN" sz="4800" smtClean="0">
                <a:solidFill>
                  <a:srgbClr val="FF6600"/>
                </a:solidFill>
              </a:rPr>
              <a:t>A .</a:t>
            </a:r>
            <a:r>
              <a:rPr lang="zh-CN" altLang="en-US" sz="4800" smtClean="0">
                <a:solidFill>
                  <a:srgbClr val="FF6600"/>
                </a:solidFill>
              </a:rPr>
              <a:t>从形式上看：</a:t>
            </a:r>
            <a:endParaRPr lang="zh-CN" altLang="en-US" sz="4800" smtClean="0">
              <a:solidFill>
                <a:srgbClr val="FF6600"/>
              </a:solidFill>
            </a:endParaRPr>
          </a:p>
          <a:p>
            <a:r>
              <a:rPr lang="zh-CN" altLang="en-US" smtClean="0">
                <a:solidFill>
                  <a:srgbClr val="000000"/>
                </a:solidFill>
              </a:rPr>
              <a:t>　　</a:t>
            </a:r>
            <a:r>
              <a:rPr lang="zh-CN" altLang="en-US" sz="4400" smtClean="0">
                <a:solidFill>
                  <a:srgbClr val="9900CC"/>
                </a:solidFill>
              </a:rPr>
              <a:t>有句内的排比、句与句的排比、段与段的排比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utoUpdateAnimBg="0"/>
      <p:bldP spid="73731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3733800" cy="533400"/>
          </a:xfrm>
        </p:spPr>
        <p:txBody>
          <a:bodyPr/>
          <a:lstStyle/>
          <a:p>
            <a:pPr algn="l"/>
            <a:r>
              <a:rPr lang="en-US" altLang="zh-CN" sz="4000" smtClean="0">
                <a:solidFill>
                  <a:srgbClr val="FF0000"/>
                </a:solidFill>
              </a:rPr>
              <a:t>B.</a:t>
            </a:r>
            <a:r>
              <a:rPr lang="zh-CN" altLang="en-US" sz="4000" smtClean="0">
                <a:solidFill>
                  <a:srgbClr val="FF0000"/>
                </a:solidFill>
              </a:rPr>
              <a:t>从用法上看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475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533400"/>
            <a:ext cx="9144000" cy="6172200"/>
          </a:xfrm>
        </p:spPr>
        <p:txBody>
          <a:bodyPr/>
          <a:lstStyle/>
          <a:p>
            <a:pPr algn="just"/>
            <a:r>
              <a:rPr lang="zh-CN" altLang="en-US" smtClean="0">
                <a:solidFill>
                  <a:srgbClr val="0000FF"/>
                </a:solidFill>
              </a:rPr>
              <a:t>有的用以增强语势，突出腰鼓舞的恢宏气势</a:t>
            </a:r>
            <a:r>
              <a:rPr lang="zh-CN" altLang="en-US" smtClean="0">
                <a:solidFill>
                  <a:srgbClr val="FF6600"/>
                </a:solidFill>
              </a:rPr>
              <a:t>，</a:t>
            </a:r>
            <a:r>
              <a:rPr lang="zh-CN" altLang="en-US" sz="2400" smtClean="0">
                <a:solidFill>
                  <a:srgbClr val="000000"/>
                </a:solidFill>
              </a:rPr>
              <a:t>如：</a:t>
            </a:r>
            <a:endParaRPr lang="zh-CN" altLang="en-US" sz="2400" smtClean="0"/>
          </a:p>
          <a:p>
            <a:pPr algn="just"/>
            <a:r>
              <a:rPr lang="zh-CN" altLang="en-US" sz="2400" smtClean="0">
                <a:solidFill>
                  <a:srgbClr val="000000"/>
                </a:solidFill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</a:rPr>
              <a:t>a.</a:t>
            </a:r>
            <a:r>
              <a:rPr lang="zh-CN" altLang="en-US" sz="2800" smtClean="0">
                <a:solidFill>
                  <a:srgbClr val="000000"/>
                </a:solidFill>
              </a:rPr>
              <a:t>容不得束缚，容不得羁绊，容不得闭塞。是挣脱了、冲破了、撞开了的那么一股劲</a:t>
            </a:r>
            <a:r>
              <a:rPr lang="en-US" altLang="zh-CN" sz="2800" smtClean="0">
                <a:solidFill>
                  <a:srgbClr val="000000"/>
                </a:solidFill>
              </a:rPr>
              <a:t>!</a:t>
            </a:r>
            <a:endParaRPr lang="en-US" altLang="zh-CN" sz="2800" smtClean="0"/>
          </a:p>
          <a:p>
            <a:pPr algn="just"/>
            <a:r>
              <a:rPr lang="zh-CN" altLang="en-US" sz="2800" smtClean="0">
                <a:solidFill>
                  <a:srgbClr val="000000"/>
                </a:solidFill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</a:rPr>
              <a:t>b.</a:t>
            </a:r>
            <a:r>
              <a:rPr lang="zh-CN" altLang="en-US" sz="2800" smtClean="0">
                <a:solidFill>
                  <a:srgbClr val="000000"/>
                </a:solidFill>
              </a:rPr>
              <a:t>黄土高原上，爆出一场多么壮阔、多么豪放、多么火烈的舞蹈哇</a:t>
            </a:r>
            <a:r>
              <a:rPr lang="en-US" altLang="zh-CN" sz="2800" smtClean="0">
                <a:solidFill>
                  <a:srgbClr val="000000"/>
                </a:solidFill>
              </a:rPr>
              <a:t>--</a:t>
            </a:r>
            <a:r>
              <a:rPr lang="zh-CN" altLang="en-US" sz="2800" smtClean="0">
                <a:solidFill>
                  <a:srgbClr val="000000"/>
                </a:solidFill>
              </a:rPr>
              <a:t>安塞腰鼓</a:t>
            </a:r>
            <a:r>
              <a:rPr lang="en-US" altLang="zh-CN" sz="2800" smtClean="0">
                <a:solidFill>
                  <a:srgbClr val="000000"/>
                </a:solidFill>
              </a:rPr>
              <a:t>!</a:t>
            </a:r>
            <a:endParaRPr lang="en-US" altLang="zh-CN" sz="2800" smtClean="0"/>
          </a:p>
          <a:p>
            <a:pPr algn="just"/>
            <a:r>
              <a:rPr lang="zh-CN" altLang="en-US" smtClean="0">
                <a:solidFill>
                  <a:srgbClr val="0000FF"/>
                </a:solidFill>
              </a:rPr>
              <a:t>有的用以渲染腰鼓形象，节奏感强，充满旋律美</a:t>
            </a:r>
            <a:r>
              <a:rPr lang="zh-CN" altLang="en-US" smtClean="0">
                <a:solidFill>
                  <a:srgbClr val="FFCC00"/>
                </a:solidFill>
              </a:rPr>
              <a:t>，</a:t>
            </a:r>
            <a:r>
              <a:rPr lang="zh-CN" altLang="en-US" sz="2400" smtClean="0">
                <a:solidFill>
                  <a:srgbClr val="000000"/>
                </a:solidFill>
              </a:rPr>
              <a:t>如：</a:t>
            </a:r>
            <a:endParaRPr lang="zh-CN" altLang="en-US" sz="2400" smtClean="0"/>
          </a:p>
          <a:p>
            <a:pPr algn="just"/>
            <a:r>
              <a:rPr lang="zh-CN" altLang="en-US" sz="2400" smtClean="0">
                <a:solidFill>
                  <a:srgbClr val="000000"/>
                </a:solidFill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</a:rPr>
              <a:t>a.</a:t>
            </a:r>
            <a:r>
              <a:rPr lang="zh-CN" altLang="en-US" sz="2800" smtClean="0">
                <a:solidFill>
                  <a:srgbClr val="000000"/>
                </a:solidFill>
              </a:rPr>
              <a:t>骤雨一样，是急促的鼓点；旋风一样，是飞扬的流苏；乱蛙一样，是蹦跳的脚步；火花一样，是闪射的瞳仁；斗虎一样，是强健的风姿。</a:t>
            </a:r>
            <a:endParaRPr lang="zh-CN" altLang="en-US" sz="2800" smtClean="0"/>
          </a:p>
          <a:p>
            <a:r>
              <a:rPr lang="zh-CN" altLang="en-US" sz="2800" smtClean="0">
                <a:solidFill>
                  <a:srgbClr val="000000"/>
                </a:solidFill>
              </a:rPr>
              <a:t>　　</a:t>
            </a:r>
            <a:r>
              <a:rPr lang="en-US" altLang="zh-CN" sz="2800" smtClean="0">
                <a:solidFill>
                  <a:srgbClr val="000000"/>
                </a:solidFill>
              </a:rPr>
              <a:t>b.</a:t>
            </a:r>
            <a:r>
              <a:rPr lang="zh-CN" altLang="en-US" sz="2800" smtClean="0">
                <a:solidFill>
                  <a:srgbClr val="000000"/>
                </a:solidFill>
              </a:rPr>
              <a:t>隆隆隆隆的豪壮的抒情，隆隆隆隆的严峻的思索，隆隆隆隆的犁尖翻起的杂着草根的土浪，隆隆隆隆的阵痛的发生和排解</a:t>
            </a:r>
            <a:r>
              <a:rPr lang="zh-CN" altLang="en-US" sz="2400" smtClean="0"/>
              <a:t> 。</a:t>
            </a:r>
            <a:endParaRPr lang="zh-CN" altLang="en-US" sz="2400" smtClean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04800"/>
            <a:ext cx="8915400" cy="2209800"/>
          </a:xfrm>
        </p:spPr>
        <p:txBody>
          <a:bodyPr/>
          <a:lstStyle/>
          <a:p>
            <a:pPr algn="l"/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、反复句式：</a:t>
            </a:r>
            <a:r>
              <a:rPr lang="zh-CN" altLang="en-US" sz="4000" smtClean="0">
                <a:solidFill>
                  <a:srgbClr val="0000FF"/>
                </a:solidFill>
              </a:rPr>
              <a:t>反复，是为了突出某个意思，强调某种感情，特意重复某个词语或句子。在本文中，它常常是与排比结合起来使用的。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57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2743200"/>
            <a:ext cx="9144000" cy="4114800"/>
          </a:xfrm>
        </p:spPr>
        <p:txBody>
          <a:bodyPr/>
          <a:lstStyle/>
          <a:p>
            <a:pPr algn="just"/>
            <a:r>
              <a:rPr lang="zh-CN" altLang="en-US" sz="4400" smtClean="0">
                <a:solidFill>
                  <a:schemeClr val="tx2"/>
                </a:solidFill>
              </a:rPr>
              <a:t>有</a:t>
            </a:r>
            <a:r>
              <a:rPr lang="zh-CN" altLang="en-US" sz="4400" smtClean="0">
                <a:solidFill>
                  <a:srgbClr val="FF0000"/>
                </a:solidFill>
              </a:rPr>
              <a:t>间隔反复，</a:t>
            </a:r>
            <a:r>
              <a:rPr lang="zh-CN" altLang="en-US" sz="3600" smtClean="0">
                <a:solidFill>
                  <a:srgbClr val="000000"/>
                </a:solidFill>
              </a:rPr>
              <a:t>如：好一个安塞腰鼓</a:t>
            </a:r>
            <a:r>
              <a:rPr lang="en-US" altLang="zh-CN" sz="3600" smtClean="0">
                <a:solidFill>
                  <a:srgbClr val="000000"/>
                </a:solidFill>
              </a:rPr>
              <a:t>!(</a:t>
            </a:r>
            <a:r>
              <a:rPr lang="zh-CN" altLang="en-US" sz="3600" smtClean="0">
                <a:solidFill>
                  <a:srgbClr val="000000"/>
                </a:solidFill>
              </a:rPr>
              <a:t>第</a:t>
            </a:r>
            <a:r>
              <a:rPr lang="en-US" altLang="zh-CN" sz="3600" smtClean="0">
                <a:solidFill>
                  <a:srgbClr val="000000"/>
                </a:solidFill>
              </a:rPr>
              <a:t>13</a:t>
            </a:r>
            <a:r>
              <a:rPr lang="zh-CN" altLang="en-US" sz="3600" smtClean="0">
                <a:solidFill>
                  <a:srgbClr val="000000"/>
                </a:solidFill>
              </a:rPr>
              <a:t>、</a:t>
            </a:r>
            <a:r>
              <a:rPr lang="en-US" altLang="zh-CN" sz="3600" smtClean="0">
                <a:solidFill>
                  <a:srgbClr val="000000"/>
                </a:solidFill>
              </a:rPr>
              <a:t>17</a:t>
            </a:r>
            <a:r>
              <a:rPr lang="zh-CN" altLang="en-US" sz="3600" smtClean="0">
                <a:solidFill>
                  <a:srgbClr val="000000"/>
                </a:solidFill>
              </a:rPr>
              <a:t>、</a:t>
            </a:r>
            <a:r>
              <a:rPr lang="en-US" altLang="zh-CN" sz="3600" smtClean="0">
                <a:solidFill>
                  <a:srgbClr val="000000"/>
                </a:solidFill>
              </a:rPr>
              <a:t>22</a:t>
            </a:r>
            <a:r>
              <a:rPr lang="zh-CN" altLang="en-US" sz="3600" smtClean="0">
                <a:solidFill>
                  <a:srgbClr val="000000"/>
                </a:solidFill>
              </a:rPr>
              <a:t>段三次出现</a:t>
            </a:r>
            <a:r>
              <a:rPr lang="en-US" altLang="zh-CN" sz="3600" smtClean="0">
                <a:solidFill>
                  <a:srgbClr val="000000"/>
                </a:solidFill>
              </a:rPr>
              <a:t>)</a:t>
            </a:r>
            <a:endParaRPr lang="en-US" altLang="zh-CN" sz="3600" smtClean="0"/>
          </a:p>
          <a:p>
            <a:pPr algn="just"/>
            <a:r>
              <a:rPr lang="zh-CN" altLang="en-US" sz="4400" smtClean="0">
                <a:solidFill>
                  <a:schemeClr val="tx2"/>
                </a:solidFill>
              </a:rPr>
              <a:t>有</a:t>
            </a:r>
            <a:r>
              <a:rPr lang="zh-CN" altLang="en-US" sz="4400" smtClean="0">
                <a:solidFill>
                  <a:srgbClr val="FF0000"/>
                </a:solidFill>
              </a:rPr>
              <a:t>连续反复，</a:t>
            </a:r>
            <a:r>
              <a:rPr lang="zh-CN" altLang="en-US" sz="3600" smtClean="0">
                <a:solidFill>
                  <a:srgbClr val="000000"/>
                </a:solidFill>
              </a:rPr>
              <a:t>如：百十个腰鼓发出的沉重响声，碰撞在四野长着酸枣树的山崖上，山崖蓦然变成牛皮鼓面了，只听了隆隆，隆隆，隆隆。</a:t>
            </a:r>
            <a:r>
              <a:rPr lang="zh-CN" altLang="en-US" sz="3600" smtClean="0"/>
              <a:t> </a:t>
            </a:r>
            <a:r>
              <a:rPr lang="en-US" altLang="zh-CN" sz="3600" smtClean="0">
                <a:solidFill>
                  <a:srgbClr val="000000"/>
                </a:solidFill>
              </a:rPr>
              <a:t>(14</a:t>
            </a:r>
            <a:r>
              <a:rPr lang="zh-CN" altLang="en-US" sz="3600" smtClean="0">
                <a:solidFill>
                  <a:srgbClr val="000000"/>
                </a:solidFill>
              </a:rPr>
              <a:t>、</a:t>
            </a:r>
            <a:r>
              <a:rPr lang="en-US" altLang="zh-CN" sz="3600" smtClean="0">
                <a:solidFill>
                  <a:srgbClr val="000000"/>
                </a:solidFill>
              </a:rPr>
              <a:t>15</a:t>
            </a:r>
            <a:r>
              <a:rPr lang="zh-CN" altLang="en-US" sz="3600" smtClean="0">
                <a:solidFill>
                  <a:srgbClr val="000000"/>
                </a:solidFill>
              </a:rPr>
              <a:t>、</a:t>
            </a:r>
            <a:r>
              <a:rPr lang="en-US" altLang="zh-CN" sz="3600" smtClean="0">
                <a:solidFill>
                  <a:srgbClr val="000000"/>
                </a:solidFill>
              </a:rPr>
              <a:t>16</a:t>
            </a:r>
            <a:r>
              <a:rPr lang="zh-CN" altLang="en-US" sz="3600" smtClean="0">
                <a:solidFill>
                  <a:srgbClr val="000000"/>
                </a:solidFill>
              </a:rPr>
              <a:t>段又构成间隔反复</a:t>
            </a:r>
            <a:r>
              <a:rPr lang="en-US" altLang="zh-CN" sz="3600" smtClean="0">
                <a:solidFill>
                  <a:srgbClr val="000000"/>
                </a:solidFill>
              </a:rPr>
              <a:t>)</a:t>
            </a:r>
            <a:r>
              <a:rPr lang="en-US" altLang="zh-CN" sz="3600" smtClean="0"/>
              <a:t> </a:t>
            </a:r>
            <a:endParaRPr lang="en-US" altLang="zh-CN" sz="36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utoUpdateAnimBg="0"/>
      <p:bldP spid="75779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609600"/>
            <a:ext cx="4953000" cy="1143000"/>
          </a:xfrm>
        </p:spPr>
        <p:txBody>
          <a:bodyPr/>
          <a:lstStyle/>
          <a:p>
            <a:pPr algn="l"/>
            <a:r>
              <a:rPr lang="en-US" altLang="zh-CN" sz="6000" smtClean="0">
                <a:solidFill>
                  <a:srgbClr val="FF0000"/>
                </a:solidFill>
              </a:rPr>
              <a:t>3</a:t>
            </a:r>
            <a:r>
              <a:rPr lang="zh-CN" altLang="en-US" sz="6000" smtClean="0">
                <a:solidFill>
                  <a:srgbClr val="FF0000"/>
                </a:solidFill>
              </a:rPr>
              <a:t>、</a:t>
            </a:r>
            <a:r>
              <a:rPr lang="zh-CN" altLang="en-US" sz="6000" b="1" smtClean="0">
                <a:solidFill>
                  <a:srgbClr val="FF0000"/>
                </a:solidFill>
                <a:latin typeface="宋体" panose="02010600030101010101" pitchFamily="2" charset="-122"/>
              </a:rPr>
              <a:t>比喻句式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68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981200"/>
            <a:ext cx="9144000" cy="4648200"/>
          </a:xfrm>
        </p:spPr>
        <p:txBody>
          <a:bodyPr/>
          <a:lstStyle/>
          <a:p>
            <a:pPr algn="just"/>
            <a:r>
              <a:rPr lang="en-US" altLang="zh-CN" sz="6000" smtClean="0">
                <a:solidFill>
                  <a:schemeClr val="accent2"/>
                </a:solidFill>
              </a:rPr>
              <a:t>a.</a:t>
            </a:r>
            <a:r>
              <a:rPr lang="zh-CN" altLang="en-US" sz="6000" smtClean="0">
                <a:solidFill>
                  <a:schemeClr val="accent2"/>
                </a:solidFill>
              </a:rPr>
              <a:t>骤雨一样，是急促的鼓点；旋风一样，是飞扬的流苏</a:t>
            </a:r>
            <a:r>
              <a:rPr lang="en-US" altLang="zh-CN" sz="6000" smtClean="0">
                <a:solidFill>
                  <a:schemeClr val="accent2"/>
                </a:solidFill>
              </a:rPr>
              <a:t>......</a:t>
            </a:r>
            <a:endParaRPr lang="en-US" altLang="zh-CN" sz="6000" smtClean="0">
              <a:solidFill>
                <a:schemeClr val="accent2"/>
              </a:solidFill>
            </a:endParaRPr>
          </a:p>
          <a:p>
            <a:pPr algn="just"/>
            <a:r>
              <a:rPr lang="en-US" altLang="zh-CN" sz="6000" smtClean="0">
                <a:solidFill>
                  <a:schemeClr val="accent2"/>
                </a:solidFill>
              </a:rPr>
              <a:t>b.</a:t>
            </a:r>
            <a:r>
              <a:rPr lang="zh-CN" altLang="en-US" sz="6000" smtClean="0">
                <a:solidFill>
                  <a:schemeClr val="accent2"/>
                </a:solidFill>
              </a:rPr>
              <a:t>观众的心也蓦然变成牛皮鼓面了</a:t>
            </a:r>
            <a:r>
              <a:rPr lang="en-US" altLang="zh-CN" sz="6000" smtClean="0">
                <a:solidFill>
                  <a:schemeClr val="accent2"/>
                </a:solidFill>
              </a:rPr>
              <a:t>......</a:t>
            </a:r>
            <a:endParaRPr lang="en-US" altLang="zh-CN" sz="600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/>
      <p:bldP spid="7680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4572000" cy="990600"/>
          </a:xfrm>
        </p:spPr>
        <p:txBody>
          <a:bodyPr/>
          <a:lstStyle/>
          <a:p>
            <a:pPr algn="l"/>
            <a:r>
              <a:rPr lang="en-US" altLang="zh-CN" sz="5400" smtClean="0">
                <a:solidFill>
                  <a:srgbClr val="FF0000"/>
                </a:solidFill>
              </a:rPr>
              <a:t>4</a:t>
            </a:r>
            <a:r>
              <a:rPr lang="zh-CN" altLang="en-US" sz="5400" smtClean="0">
                <a:solidFill>
                  <a:srgbClr val="FF0000"/>
                </a:solidFill>
              </a:rPr>
              <a:t>、</a:t>
            </a:r>
            <a:r>
              <a:rPr lang="zh-CN" altLang="en-US" sz="5400" b="1" smtClean="0">
                <a:solidFill>
                  <a:srgbClr val="FF0000"/>
                </a:solidFill>
                <a:latin typeface="宋体" panose="02010600030101010101" pitchFamily="2" charset="-122"/>
              </a:rPr>
              <a:t>对比句式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78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/>
          <a:lstStyle/>
          <a:p>
            <a:pPr algn="just">
              <a:buFont typeface="Wingdings" panose="05000000000000000000" pitchFamily="2" charset="2"/>
              <a:buNone/>
            </a:pPr>
            <a:r>
              <a:rPr lang="zh-CN" altLang="en-US" sz="5400" smtClean="0">
                <a:solidFill>
                  <a:srgbClr val="008000"/>
                </a:solidFill>
              </a:rPr>
              <a:t>  黄土高原啊，你生养了这些元气淋漓的后生；也只有你，才能承受如此惊心动魄的搏击</a:t>
            </a:r>
            <a:r>
              <a:rPr lang="en-US" altLang="zh-CN" sz="5400" smtClean="0">
                <a:solidFill>
                  <a:srgbClr val="008000"/>
                </a:solidFill>
              </a:rPr>
              <a:t>!</a:t>
            </a:r>
            <a:endParaRPr lang="en-US" altLang="zh-CN" sz="5400" smtClean="0">
              <a:solidFill>
                <a:srgbClr val="008000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5400" smtClean="0">
                <a:solidFill>
                  <a:srgbClr val="008000"/>
                </a:solidFill>
              </a:rPr>
              <a:t>  </a:t>
            </a:r>
            <a:r>
              <a:rPr lang="zh-CN" altLang="en-US" sz="5400" smtClean="0">
                <a:solidFill>
                  <a:srgbClr val="008000"/>
                </a:solidFill>
              </a:rPr>
              <a:t>多水的江南是易碎的玻璃，在那儿，打不得这样的腰鼓。</a:t>
            </a:r>
            <a:r>
              <a:rPr lang="zh-CN" altLang="en-US" sz="5400" smtClean="0"/>
              <a:t> </a:t>
            </a:r>
            <a:endParaRPr lang="zh-CN" altLang="en-US" sz="54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utoUpdateAnimBg="0"/>
      <p:bldP spid="7782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09600"/>
            <a:ext cx="5694363" cy="1143000"/>
          </a:xfrm>
        </p:spPr>
        <p:txBody>
          <a:bodyPr/>
          <a:lstStyle/>
          <a:p>
            <a:pPr algn="l"/>
            <a:r>
              <a:rPr lang="en-US" altLang="zh-CN" sz="6600" smtClean="0">
                <a:solidFill>
                  <a:srgbClr val="FF0000"/>
                </a:solidFill>
              </a:rPr>
              <a:t>5</a:t>
            </a:r>
            <a:r>
              <a:rPr lang="zh-CN" altLang="en-US" sz="6600" smtClean="0">
                <a:solidFill>
                  <a:srgbClr val="FF0000"/>
                </a:solidFill>
              </a:rPr>
              <a:t>、</a:t>
            </a:r>
            <a:r>
              <a:rPr lang="zh-CN" altLang="en-US" sz="6600" b="1" smtClean="0">
                <a:solidFill>
                  <a:srgbClr val="FF0000"/>
                </a:solidFill>
                <a:latin typeface="宋体" panose="02010600030101010101" pitchFamily="2" charset="-122"/>
              </a:rPr>
              <a:t>拟人句式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4800" y="1981200"/>
            <a:ext cx="8534400" cy="4114800"/>
          </a:xfrm>
        </p:spPr>
        <p:txBody>
          <a:bodyPr/>
          <a:lstStyle/>
          <a:p>
            <a:r>
              <a:rPr lang="zh-CN" altLang="en-US" sz="5400" smtClean="0">
                <a:solidFill>
                  <a:srgbClr val="0000FF"/>
                </a:solidFill>
              </a:rPr>
              <a:t>它震撼着你，烧灼着你，威逼着你。它使你从来没有如此鲜明地感受到生命的存在、活跃和强盛。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utoUpdateAnimBg="0"/>
      <p:bldP spid="7885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闪电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77400" cy="6888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457200" y="1295400"/>
            <a:ext cx="86868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 dirty="0">
                <a:solidFill>
                  <a:srgbClr val="66FF66"/>
                </a:solidFill>
                <a:latin typeface="Times New Roman" panose="02020603050405020304" pitchFamily="18" charset="0"/>
              </a:rPr>
              <a:t>问题探究          </a:t>
            </a:r>
            <a:endParaRPr kumimoji="1" lang="zh-CN" altLang="en-US" sz="5400" b="1" dirty="0">
              <a:solidFill>
                <a:srgbClr val="66FF66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72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就文中不理解的句子进行小组交流。</a:t>
            </a:r>
            <a:endParaRPr kumimoji="1" lang="zh-CN" altLang="en-US" sz="7200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yg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0" y="457200"/>
            <a:ext cx="9144000" cy="625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0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1" lang="en-US" altLang="zh-CN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kumimoji="1" lang="zh-CN" altLang="en-US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、 </a:t>
            </a:r>
            <a:r>
              <a:rPr kumimoji="1" lang="zh-CN" altLang="en-US" sz="5400" b="1" dirty="0">
                <a:solidFill>
                  <a:srgbClr val="FF0000"/>
                </a:solidFill>
                <a:latin typeface="Times New Roman" panose="02020603050405020304"/>
              </a:rPr>
              <a:t>“</a:t>
            </a:r>
            <a:r>
              <a:rPr kumimoji="1"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容不得束缚，容不得羁绊，容不得闭塞。是挣脱了、冲破了、撞开了的那么一股劲！</a:t>
            </a:r>
            <a:r>
              <a:rPr kumimoji="1" lang="zh-CN" altLang="en-US" sz="5400" b="1" dirty="0">
                <a:solidFill>
                  <a:srgbClr val="FF0000"/>
                </a:solidFill>
                <a:latin typeface="Times New Roman" panose="02020603050405020304"/>
              </a:rPr>
              <a:t>”</a:t>
            </a:r>
            <a:r>
              <a:rPr kumimoji="1"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 。</a:t>
            </a:r>
            <a:endParaRPr kumimoji="1"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5400" b="1" dirty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kumimoji="1" lang="en-US" altLang="zh-CN" sz="5400" b="1" dirty="0">
                <a:solidFill>
                  <a:srgbClr val="000000"/>
                </a:solidFill>
                <a:latin typeface="Times New Roman" panose="02020603050405020304"/>
              </a:rPr>
              <a:t>“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那么一股劲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要挣脱、冲破、撞开什么？是什么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束缚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”“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羁绊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”“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闭塞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了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那么一股劲</a:t>
            </a:r>
            <a:r>
              <a:rPr kumimoji="1" lang="zh-CN" altLang="en-US" sz="5400" b="1" dirty="0">
                <a:solidFill>
                  <a:srgbClr val="000000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en-US" altLang="zh-CN" sz="5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? )</a:t>
            </a:r>
            <a:endParaRPr kumimoji="1" lang="en-US" altLang="zh-CN" sz="54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400050" y="3733800"/>
            <a:ext cx="874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FF00"/>
                </a:solidFill>
                <a:latin typeface="Times New Roman" panose="02020603050405020304" pitchFamily="18" charset="0"/>
              </a:rPr>
              <a:t>        </a:t>
            </a:r>
            <a:endParaRPr kumimoji="1" lang="zh-CN" altLang="en-US" sz="36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477000"/>
          </a:xfrm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b="1" smtClean="0"/>
              <a:t>    “</a:t>
            </a:r>
            <a:r>
              <a:rPr lang="zh-CN" altLang="en-US" sz="3200" b="1" smtClean="0">
                <a:ea typeface="隶书" panose="02010509060101010101" pitchFamily="49" charset="-122"/>
              </a:rPr>
              <a:t>挣脱、冲破、撞开”了一切旧的思想、观念和体制，摆脱了落后，暗示经历了许多痛苦和磨难，束缚和挫折，黄土地上的人终于崛起。</a:t>
            </a:r>
            <a:br>
              <a:rPr lang="zh-CN" altLang="en-US" b="1" smtClean="0">
                <a:solidFill>
                  <a:srgbClr val="00FF00"/>
                </a:solidFill>
              </a:rPr>
            </a:br>
            <a:r>
              <a:rPr lang="zh-CN" altLang="en-US" b="1" smtClean="0">
                <a:solidFill>
                  <a:srgbClr val="00FF00"/>
                </a:solidFill>
              </a:rPr>
              <a:t>    </a:t>
            </a:r>
            <a:r>
              <a:rPr lang="zh-CN" altLang="en-US" sz="2800" b="1" smtClean="0">
                <a:solidFill>
                  <a:srgbClr val="FF6600"/>
                </a:solidFill>
                <a:ea typeface="隶书" panose="02010509060101010101" pitchFamily="49" charset="-122"/>
              </a:rPr>
              <a:t>“那么一股劲”要打破人们身上层层坚硬的外壳，让生命宣泄在天地间，让人“遗落了一切冗杂”，“痛快了山河、蓬勃了想像力”，使人明白人之所以为人，生命之所以为生命。</a:t>
            </a:r>
            <a:r>
              <a:rPr lang="zh-CN" altLang="en-US" sz="3600" b="1" smtClean="0">
                <a:solidFill>
                  <a:srgbClr val="00FF00"/>
                </a:solidFill>
              </a:rPr>
              <a:t> </a:t>
            </a:r>
            <a:endParaRPr lang="zh-CN" altLang="en-US" sz="3600" b="1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yg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228600" y="692150"/>
            <a:ext cx="9144000" cy="350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、 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它使你惊异于那农民衣着包裹着的躯体，那消化着红豆角角老南瓜的躯体，居然可以释放出那么奇伟磅礴的能量。</a:t>
            </a:r>
            <a:endParaRPr kumimoji="1" lang="zh-CN" altLang="en-US" sz="32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（</a:t>
            </a:r>
            <a:r>
              <a:rPr kumimoji="1"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过着贫困生活的农民，哪里来的那么强大的力量？</a:t>
            </a:r>
            <a:r>
              <a:rPr kumimoji="1" lang="zh-CN" altLang="en-US" sz="48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）</a:t>
            </a:r>
            <a:endParaRPr kumimoji="1" lang="zh-CN" altLang="en-US" sz="4800" b="1" dirty="0">
              <a:solidFill>
                <a:srgbClr val="FFFF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295400" y="4953000"/>
            <a:ext cx="533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400">
              <a:solidFill>
                <a:srgbClr val="007A77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-228600" y="40386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 fontAlgn="base">
              <a:spcBef>
                <a:spcPct val="20000"/>
              </a:spcBef>
              <a:spcAft>
                <a:spcPct val="0"/>
              </a:spcAft>
            </a:pPr>
            <a:r>
              <a:rPr kumimoji="1" lang="zh-CN" altLang="en-US" sz="3600" b="1">
                <a:solidFill>
                  <a:srgbClr val="00FF00"/>
                </a:solidFill>
                <a:latin typeface="Times New Roman" panose="02020603050405020304" pitchFamily="18" charset="0"/>
              </a:rPr>
              <a:t>         </a:t>
            </a:r>
            <a:endParaRPr kumimoji="1" lang="zh-CN" altLang="en-US" sz="36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357188" y="2214563"/>
            <a:ext cx="8305800" cy="35480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5400" dirty="0" smtClean="0">
                <a:solidFill>
                  <a:srgbClr val="FF0000"/>
                </a:solidFill>
                <a:ea typeface="华文行楷" panose="02010800040101010101" pitchFamily="2" charset="-122"/>
              </a:rPr>
              <a:t>品读欣赏</a:t>
            </a:r>
            <a:br>
              <a:rPr lang="zh-CN" altLang="en-US" sz="5400" dirty="0" smtClean="0">
                <a:solidFill>
                  <a:srgbClr val="FF0000"/>
                </a:solidFill>
                <a:ea typeface="华文行楷" panose="02010800040101010101" pitchFamily="2" charset="-122"/>
              </a:rPr>
            </a:br>
            <a:br>
              <a:rPr lang="zh-CN" altLang="en-US" sz="4000" dirty="0" smtClean="0"/>
            </a:br>
            <a:r>
              <a:rPr lang="zh-CN" altLang="en-US" sz="4000" dirty="0" smtClean="0"/>
              <a:t>       </a:t>
            </a:r>
            <a:r>
              <a:rPr lang="zh-CN" altLang="en-US" sz="3600" dirty="0" smtClean="0">
                <a:latin typeface="黑体" panose="02010600030101010101" pitchFamily="2" charset="-122"/>
              </a:rPr>
              <a:t>请用“我喜欢</a:t>
            </a:r>
            <a:r>
              <a:rPr lang="zh-CN" altLang="en-US" sz="3600" u="sng" dirty="0" smtClean="0">
                <a:latin typeface="黑体" panose="02010600030101010101" pitchFamily="2" charset="-122"/>
              </a:rPr>
              <a:t>            </a:t>
            </a:r>
            <a:r>
              <a:rPr lang="zh-CN" altLang="en-US" sz="3600" dirty="0" smtClean="0">
                <a:latin typeface="黑体" panose="02010600030101010101" pitchFamily="2" charset="-122"/>
              </a:rPr>
              <a:t>句子，因为 </a:t>
            </a:r>
            <a:r>
              <a:rPr lang="zh-CN" altLang="en-US" sz="3600" u="sng" dirty="0" smtClean="0">
                <a:latin typeface="黑体" panose="02010600030101010101" pitchFamily="2" charset="-122"/>
              </a:rPr>
              <a:t>           </a:t>
            </a:r>
            <a:r>
              <a:rPr lang="zh-CN" altLang="en-US" sz="3600" dirty="0" smtClean="0">
                <a:latin typeface="黑体" panose="02010600030101010101" pitchFamily="2" charset="-122"/>
              </a:rPr>
              <a:t>”的句式进行评点。 </a:t>
            </a:r>
            <a:br>
              <a:rPr lang="zh-CN" altLang="en-US" b="1" dirty="0" smtClean="0"/>
            </a:br>
            <a:br>
              <a:rPr lang="zh-CN" altLang="en-US" b="1" dirty="0" smtClean="0"/>
            </a:br>
            <a:endParaRPr lang="zh-CN" alt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ChangeArrowheads="1"/>
          </p:cNvSpPr>
          <p:nvPr/>
        </p:nvSpPr>
        <p:spPr bwMode="auto">
          <a:xfrm>
            <a:off x="0" y="762000"/>
            <a:ext cx="9144000" cy="423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4400" b="1">
                <a:solidFill>
                  <a:srgbClr val="3366FF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zh-CN" altLang="en-US" sz="3200" b="1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过着贫困生活的黄土地上的农民并没有被岁月的风霜、土地的贫瘠折磨得丧失了生气，是因为他们仍怀着对美好生活的向往与追求。</a:t>
            </a:r>
            <a:endParaRPr kumimoji="1" lang="zh-CN" altLang="en-US" sz="3200" b="1">
              <a:solidFill>
                <a:srgbClr val="33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endParaRPr kumimoji="1" lang="zh-CN" altLang="en-US" sz="3200" b="1">
              <a:solidFill>
                <a:srgbClr val="33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1" lang="zh-CN" altLang="en-US" sz="3200" b="1">
              <a:solidFill>
                <a:srgbClr val="3366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他们有着自然、健康的生命，是原始的、未经人工雕饰的、没有半点污染的、不掺杂任何杂质的完完全全的生命。这是他们力量的源泉。</a:t>
            </a:r>
            <a:r>
              <a:rPr kumimoji="1" lang="zh-CN" altLang="en-US" sz="3600" b="1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36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sz="3200" dirty="0" smtClean="0">
                <a:solidFill>
                  <a:srgbClr val="FF0000"/>
                </a:solidFill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</a:rPr>
              <a:t>、多水的江南是易碎的玻璃，在那儿，打不得这样的腰鼓。 </a:t>
            </a:r>
            <a:br>
              <a:rPr lang="zh-CN" altLang="en-US" sz="3200" dirty="0" smtClean="0">
                <a:solidFill>
                  <a:srgbClr val="FF0000"/>
                </a:solidFill>
              </a:rPr>
            </a:br>
            <a:r>
              <a:rPr lang="zh-CN" altLang="en-US" sz="3200" dirty="0" smtClean="0">
                <a:solidFill>
                  <a:srgbClr val="FF0000"/>
                </a:solidFill>
              </a:rPr>
              <a:t>    </a:t>
            </a:r>
            <a:r>
              <a:rPr lang="en-US" altLang="zh-CN" sz="3200" dirty="0" smtClean="0">
                <a:solidFill>
                  <a:srgbClr val="FF0000"/>
                </a:solidFill>
              </a:rPr>
              <a:t>(</a:t>
            </a:r>
            <a:r>
              <a:rPr lang="zh-CN" altLang="en-US" sz="3200" dirty="0" smtClean="0">
                <a:solidFill>
                  <a:srgbClr val="FF0000"/>
                </a:solidFill>
              </a:rPr>
              <a:t>为什么“多水的江南”打不得这样的腰鼓</a:t>
            </a:r>
            <a:r>
              <a:rPr lang="en-US" altLang="zh-CN" sz="3200" dirty="0" smtClean="0">
                <a:solidFill>
                  <a:srgbClr val="FF0000"/>
                </a:solidFill>
              </a:rPr>
              <a:t>?)</a:t>
            </a:r>
            <a:r>
              <a:rPr lang="en-US" altLang="zh-CN" dirty="0" smtClean="0"/>
              <a:t>  </a:t>
            </a:r>
            <a:br>
              <a:rPr lang="en-US" altLang="zh-CN" dirty="0" smtClean="0"/>
            </a:br>
            <a:br>
              <a:rPr lang="en-US" altLang="zh-CN" dirty="0" smtClean="0"/>
            </a:br>
            <a:r>
              <a:rPr lang="zh-CN" altLang="en-US" dirty="0" smtClean="0">
                <a:solidFill>
                  <a:srgbClr val="0000FF"/>
                </a:solidFill>
                <a:ea typeface="隶书" panose="02010509060101010101" pitchFamily="49" charset="-122"/>
              </a:rPr>
              <a:t>江南流水更多地表现柔媚的风格，而安塞腰鼓需要承载这样原始、粗犷的生命力量的“厚土”。</a:t>
            </a:r>
            <a:r>
              <a:rPr lang="zh-CN" altLang="en-US" dirty="0" smtClean="0"/>
              <a:t> </a:t>
            </a:r>
            <a:endParaRPr lang="en-US" altLang="zh-CN" dirty="0" smtClean="0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228600"/>
            <a:ext cx="9144000" cy="6400800"/>
          </a:xfrm>
        </p:spPr>
        <p:txBody>
          <a:bodyPr/>
          <a:lstStyle/>
          <a:p>
            <a:pPr algn="l"/>
            <a:r>
              <a:rPr lang="zh-CN" altLang="en-US" smtClean="0">
                <a:solidFill>
                  <a:srgbClr val="FF6600"/>
                </a:solidFill>
              </a:rPr>
              <a:t>        </a:t>
            </a:r>
            <a:r>
              <a:rPr lang="en-US" altLang="zh-CN" sz="4800" smtClean="0">
                <a:solidFill>
                  <a:srgbClr val="FF6600"/>
                </a:solidFill>
              </a:rPr>
              <a:t>4</a:t>
            </a:r>
            <a:r>
              <a:rPr lang="zh-CN" altLang="en-US" sz="4800" smtClean="0">
                <a:solidFill>
                  <a:srgbClr val="FF6600"/>
                </a:solidFill>
              </a:rPr>
              <a:t>、</a:t>
            </a:r>
            <a:r>
              <a:rPr lang="zh-CN" altLang="en-US" sz="32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它戛然而止的时候，世界出奇地寂静，以致使人感到对她十分陌生了。</a:t>
            </a:r>
            <a:br>
              <a:rPr lang="zh-CN" altLang="en-US" sz="32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　   简直像来到另一个星球。</a:t>
            </a:r>
            <a:br>
              <a:rPr lang="zh-CN" altLang="en-US" sz="32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</a:br>
            <a:r>
              <a:rPr lang="zh-CN" altLang="en-US" sz="3200" smtClean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耳畔是一声渺远的鸡啼。</a:t>
            </a:r>
            <a:r>
              <a:rPr lang="zh-CN" altLang="en-US" sz="5400" smtClean="0">
                <a:solidFill>
                  <a:srgbClr val="000000"/>
                </a:solidFill>
              </a:rPr>
              <a:t>           </a:t>
            </a:r>
            <a:br>
              <a:rPr lang="zh-CN" altLang="en-US" sz="5400" smtClean="0">
                <a:solidFill>
                  <a:srgbClr val="000000"/>
                </a:solidFill>
              </a:rPr>
            </a:br>
            <a:br>
              <a:rPr lang="zh-CN" altLang="en-US" sz="5400" smtClean="0">
                <a:solidFill>
                  <a:srgbClr val="000000"/>
                </a:solidFill>
              </a:rPr>
            </a:br>
            <a:r>
              <a:rPr lang="en-US" altLang="zh-CN" sz="5400" smtClean="0">
                <a:solidFill>
                  <a:srgbClr val="9900CC"/>
                </a:solidFill>
              </a:rPr>
              <a:t>(</a:t>
            </a:r>
            <a:r>
              <a:rPr lang="zh-CN" altLang="en-US" sz="5400" smtClean="0">
                <a:solidFill>
                  <a:srgbClr val="9900CC"/>
                </a:solidFill>
              </a:rPr>
              <a:t>为什么听到这样的“鸡啼”</a:t>
            </a:r>
            <a:r>
              <a:rPr lang="en-US" altLang="zh-CN" sz="5400" smtClean="0">
                <a:solidFill>
                  <a:srgbClr val="9900CC"/>
                </a:solidFill>
              </a:rPr>
              <a:t>?)</a:t>
            </a:r>
            <a:r>
              <a:rPr lang="en-US" altLang="zh-CN" smtClean="0">
                <a:solidFill>
                  <a:srgbClr val="000000"/>
                </a:solidFill>
              </a:rPr>
              <a:t> </a:t>
            </a:r>
            <a:endParaRPr lang="en-US" altLang="zh-CN" smtClean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ChangeArrowheads="1"/>
          </p:cNvSpPr>
          <p:nvPr/>
        </p:nvSpPr>
        <p:spPr bwMode="auto">
          <a:xfrm>
            <a:off x="0" y="1484313"/>
            <a:ext cx="9144000" cy="319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4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当鼓声停止后，人们仍沉浸在激情中，好像炽热后的沉寂，这时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出奇地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”“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对她十分陌生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”“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像来到另一个星球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写出了静的程度，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渺远的鸡啼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以动衬静，写出了世界的寂静和高原的旷远。</a:t>
            </a:r>
            <a:endParaRPr kumimoji="1" lang="zh-CN" altLang="en-US" sz="3200" dirty="0">
              <a:solidFill>
                <a:srgbClr val="9900CC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以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鸡啼</a:t>
            </a:r>
            <a:r>
              <a:rPr kumimoji="1" lang="zh-CN" altLang="en-US" sz="3200" dirty="0">
                <a:solidFill>
                  <a:srgbClr val="9900CC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r>
              <a:rPr kumimoji="1" lang="zh-CN" altLang="en-US" sz="3200" dirty="0">
                <a:solidFill>
                  <a:srgbClr val="99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反衬寂静</a:t>
            </a:r>
            <a:r>
              <a:rPr kumimoji="1" lang="zh-CN" altLang="en-US" sz="3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</a:t>
            </a:r>
            <a:r>
              <a:rPr kumimoji="1" lang="en-US" altLang="zh-CN" sz="3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(</a:t>
            </a:r>
            <a:r>
              <a:rPr kumimoji="1" lang="zh-CN" altLang="en-US" sz="3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也可认为这是实写</a:t>
            </a:r>
            <a:r>
              <a:rPr kumimoji="1" lang="en-US" altLang="zh-CN" sz="32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)</a:t>
            </a:r>
            <a:r>
              <a:rPr kumimoji="1" lang="en-US" altLang="zh-CN" sz="5400" dirty="0">
                <a:solidFill>
                  <a:srgbClr val="007A77"/>
                </a:solidFill>
                <a:latin typeface="Times New Roman" panose="02020603050405020304" pitchFamily="18" charset="0"/>
              </a:rPr>
              <a:t> </a:t>
            </a:r>
            <a:endParaRPr kumimoji="1" lang="en-US" altLang="zh-CN" sz="5400" dirty="0">
              <a:solidFill>
                <a:srgbClr val="007A77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3276600" cy="914400"/>
          </a:xfrm>
          <a:ln>
            <a:solidFill>
              <a:schemeClr val="bg1"/>
            </a:solidFill>
            <a:miter lim="800000"/>
          </a:ln>
        </p:spPr>
        <p:txBody>
          <a:bodyPr/>
          <a:lstStyle/>
          <a:p>
            <a:r>
              <a:rPr lang="zh-CN" altLang="en-US" b="1" smtClean="0">
                <a:solidFill>
                  <a:srgbClr val="990000"/>
                </a:solidFill>
                <a:ea typeface="华文彩云" panose="02010800040101010101" pitchFamily="2" charset="-122"/>
              </a:rPr>
              <a:t>探讨研究</a:t>
            </a:r>
            <a:endParaRPr lang="zh-CN" altLang="en-US" b="1" smtClean="0">
              <a:solidFill>
                <a:srgbClr val="990000"/>
              </a:solidFill>
              <a:ea typeface="华文彩云" panose="02010800040101010101" pitchFamily="2" charset="-122"/>
            </a:endParaRPr>
          </a:p>
        </p:txBody>
      </p:sp>
      <p:sp>
        <p:nvSpPr>
          <p:cNvPr id="890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219200" y="914400"/>
            <a:ext cx="7239000" cy="5181600"/>
          </a:xfrm>
        </p:spPr>
        <p:txBody>
          <a:bodyPr/>
          <a:lstStyle/>
          <a:p>
            <a:r>
              <a:rPr lang="en-US" altLang="zh-CN" sz="3600" dirty="0" smtClean="0">
                <a:solidFill>
                  <a:schemeClr val="accent2"/>
                </a:solidFill>
              </a:rPr>
              <a:t>1</a:t>
            </a:r>
            <a:r>
              <a:rPr lang="zh-CN" altLang="en-US" sz="3600" dirty="0" smtClean="0">
                <a:solidFill>
                  <a:schemeClr val="accent2"/>
                </a:solidFill>
              </a:rPr>
              <a:t>、这篇文章的主题是什么？你读懂了吗？能否在文中找到痕迹？</a:t>
            </a:r>
            <a:endParaRPr lang="zh-CN" altLang="en-US" sz="3600" dirty="0" smtClean="0">
              <a:solidFill>
                <a:schemeClr val="accent2"/>
              </a:solidFill>
            </a:endParaRPr>
          </a:p>
          <a:p>
            <a:endParaRPr lang="zh-CN" altLang="en-US" sz="2800" dirty="0" smtClean="0">
              <a:solidFill>
                <a:srgbClr val="008000"/>
              </a:solidFill>
            </a:endParaRPr>
          </a:p>
        </p:txBody>
      </p:sp>
      <p:sp>
        <p:nvSpPr>
          <p:cNvPr id="89092" name="AutoShape 4"/>
          <p:cNvSpPr>
            <a:spLocks noChangeArrowheads="1"/>
          </p:cNvSpPr>
          <p:nvPr/>
        </p:nvSpPr>
        <p:spPr bwMode="auto">
          <a:xfrm>
            <a:off x="0" y="2362200"/>
            <a:ext cx="9144000" cy="4495800"/>
          </a:xfrm>
          <a:prstGeom prst="wedgeRectCallout">
            <a:avLst>
              <a:gd name="adj1" fmla="val 7954"/>
              <a:gd name="adj2" fmla="val -46926"/>
            </a:avLst>
          </a:prstGeom>
          <a:solidFill>
            <a:schemeClr val="accent1"/>
          </a:solidFill>
          <a:ln w="9525">
            <a:solidFill>
              <a:srgbClr val="0000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歌颂激荡的生命，歌颂黄土高原上生活的人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歌颂、生命中奔腾的力量，磅礴的力量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歌颂承载这一生命的黄土地，歌颂阳刚     之美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表现要冲破束缚、阻碍的强烈渴望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4000" b="1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kumimoji="1"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人就应该这样痛快淋漓地生活、表现</a:t>
            </a:r>
            <a:endParaRPr kumimoji="1"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609600" y="5105400"/>
            <a:ext cx="74945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8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utoUpdateAnimBg="0"/>
      <p:bldP spid="89091" grpId="0" autoUpdateAnimBg="0" build="p"/>
      <p:bldP spid="89092" grpId="0" animBg="1" autoUpdateAnimBg="0"/>
      <p:bldP spid="89093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524000"/>
          </a:xfrm>
        </p:spPr>
        <p:txBody>
          <a:bodyPr/>
          <a:lstStyle/>
          <a:p>
            <a:pPr algn="l"/>
            <a:r>
              <a:rPr lang="en-US" altLang="zh-CN" sz="3200" b="1" smtClean="0">
                <a:solidFill>
                  <a:schemeClr val="accent2"/>
                </a:solidFill>
              </a:rPr>
              <a:t>2</a:t>
            </a:r>
            <a:r>
              <a:rPr lang="zh-CN" altLang="en-US" sz="3200" b="1" smtClean="0">
                <a:solidFill>
                  <a:schemeClr val="accent2"/>
                </a:solidFill>
              </a:rPr>
              <a:t>西北现在好象成了贫穷落后的代名词，作者为什么这样歌颂西北汉子？</a:t>
            </a:r>
            <a:endParaRPr lang="zh-CN" altLang="en-US" sz="3200" b="1" smtClean="0">
              <a:solidFill>
                <a:schemeClr val="accent2"/>
              </a:solidFill>
            </a:endParaRPr>
          </a:p>
        </p:txBody>
      </p:sp>
      <p:sp>
        <p:nvSpPr>
          <p:cNvPr id="9011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676400"/>
            <a:ext cx="9144000" cy="5181600"/>
          </a:xfrm>
        </p:spPr>
        <p:txBody>
          <a:bodyPr/>
          <a:lstStyle/>
          <a:p>
            <a:r>
              <a:rPr lang="zh-CN" altLang="en-US" b="1" smtClean="0">
                <a:solidFill>
                  <a:srgbClr val="CC3300"/>
                </a:solidFill>
              </a:rPr>
              <a:t>西北那些“消化着红豆角角老南瓜的躯体”，并没有因生活的贫苦和封闭而丧失希望，复生的生命能量就在这沉重的躯体内奔突，终有一天会喷发的。这里的人们是有希望的，这里的土地是有希望的。</a:t>
            </a:r>
            <a:endParaRPr lang="zh-CN" altLang="en-US" b="1" smtClean="0">
              <a:solidFill>
                <a:srgbClr val="CC3300"/>
              </a:solidFill>
            </a:endParaRPr>
          </a:p>
          <a:p>
            <a:r>
              <a:rPr lang="zh-CN" altLang="en-US" b="1" smtClean="0">
                <a:solidFill>
                  <a:srgbClr val="CC3300"/>
                </a:solidFill>
              </a:rPr>
              <a:t>落后是暂时的，只要生命还在期盼“搏击”，重生之日并不遥远。</a:t>
            </a:r>
            <a:endParaRPr lang="zh-CN" altLang="en-US" b="1" smtClean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 autoUpdateAnimBg="0"/>
      <p:bldP spid="90115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河水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10001"/>
          <a:stretch>
            <a:fillRect/>
          </a:stretch>
        </p:blipFill>
        <p:spPr bwMode="auto">
          <a:xfrm>
            <a:off x="-228600" y="0"/>
            <a:ext cx="9372600" cy="716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2268538" y="1484313"/>
            <a:ext cx="72358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7200" b="1">
                <a:solidFill>
                  <a:srgbClr val="00FF00"/>
                </a:solidFill>
                <a:latin typeface="Times New Roman" panose="02020603050405020304" pitchFamily="18" charset="0"/>
              </a:rPr>
              <a:t> 的精神是什么？</a:t>
            </a:r>
            <a:endParaRPr kumimoji="1" lang="zh-CN" altLang="en-US" sz="7200" b="1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-457200" y="3429000"/>
            <a:ext cx="96012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7200" b="1">
                <a:solidFill>
                  <a:srgbClr val="00FF00"/>
                </a:solidFill>
                <a:latin typeface="Times New Roman" panose="02020603050405020304" pitchFamily="18" charset="0"/>
              </a:rPr>
              <a:t>      </a:t>
            </a:r>
            <a:r>
              <a:rPr kumimoji="1" lang="zh-CN" altLang="en-US" sz="6600" b="1">
                <a:solidFill>
                  <a:srgbClr val="9900CC"/>
                </a:solidFill>
                <a:latin typeface="Times New Roman" panose="02020603050405020304" pitchFamily="18" charset="0"/>
              </a:rPr>
              <a:t>对你有什么启发吗？</a:t>
            </a:r>
            <a:endParaRPr kumimoji="1" lang="zh-CN" altLang="en-US" sz="6600" b="1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141" name="WordArt 5">
            <a:hlinkClick r:id="rId2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0" y="533400"/>
            <a:ext cx="25908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9600" kern="10">
                <a:ln w="38100">
                  <a:solidFill>
                    <a:srgbClr val="FF0000"/>
                  </a:solidFill>
                  <a:miter lim="800000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鼓</a:t>
            </a:r>
            <a:endParaRPr lang="zh-CN" altLang="en-US" sz="9600" kern="10">
              <a:ln w="38100">
                <a:solidFill>
                  <a:srgbClr val="FF0000"/>
                </a:solidFill>
                <a:miter lim="800000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1026" descr="yao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63" name="Text Box 1027"/>
          <p:cNvSpPr txBox="1">
            <a:spLocks noChangeArrowheads="1"/>
          </p:cNvSpPr>
          <p:nvPr/>
        </p:nvSpPr>
        <p:spPr bwMode="auto">
          <a:xfrm>
            <a:off x="438150" y="1736725"/>
            <a:ext cx="8115300" cy="33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 b="1">
                <a:solidFill>
                  <a:srgbClr val="FF3300"/>
                </a:solidFill>
                <a:latin typeface="Times New Roman" panose="02020603050405020304" pitchFamily="18" charset="0"/>
              </a:rPr>
              <a:t>         </a:t>
            </a:r>
            <a:r>
              <a:rPr kumimoji="1" lang="zh-CN" altLang="en-US" sz="7200" b="1">
                <a:solidFill>
                  <a:srgbClr val="FF3300"/>
                </a:solidFill>
                <a:latin typeface="Times New Roman" panose="02020603050405020304" pitchFamily="18" charset="0"/>
              </a:rPr>
              <a:t>搜集含有“鼓”字的词、成语、俗语、诗文。</a:t>
            </a:r>
            <a:endParaRPr kumimoji="1" lang="zh-CN" altLang="en-US" sz="72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50825" y="2060575"/>
            <a:ext cx="590550" cy="2041525"/>
          </a:xfrm>
          <a:prstGeom prst="rect">
            <a:avLst/>
          </a:prstGeom>
          <a:solidFill>
            <a:srgbClr val="CC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99"/>
                </a:solidFill>
              </a:rPr>
              <a:t>写</a:t>
            </a:r>
            <a:endParaRPr lang="zh-CN" altLang="en-US" sz="3200" b="1">
              <a:solidFill>
                <a:srgbClr val="FFFF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99"/>
                </a:solidFill>
              </a:rPr>
              <a:t>作</a:t>
            </a:r>
            <a:endParaRPr lang="zh-CN" altLang="en-US" sz="3200" b="1">
              <a:solidFill>
                <a:srgbClr val="FFFF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99"/>
                </a:solidFill>
              </a:rPr>
              <a:t>技</a:t>
            </a:r>
            <a:endParaRPr lang="zh-CN" altLang="en-US" sz="3200" b="1">
              <a:solidFill>
                <a:srgbClr val="FFFF99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FF99"/>
                </a:solidFill>
              </a:rPr>
              <a:t>巧</a:t>
            </a:r>
            <a:endParaRPr lang="zh-CN" altLang="en-US" sz="3200" b="1">
              <a:solidFill>
                <a:srgbClr val="FFFF99"/>
              </a:solidFill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033463" y="981075"/>
            <a:ext cx="8110537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从用词方面说：</a:t>
            </a:r>
            <a:r>
              <a:rPr lang="zh-CN" altLang="en-US" sz="3200">
                <a:solidFill>
                  <a:srgbClr val="CC0099"/>
                </a:solidFill>
                <a:latin typeface="黑体" panose="02010600030101010101" pitchFamily="2" charset="-122"/>
              </a:rPr>
              <a:t>叠词、反义词</a:t>
            </a: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的运用</a:t>
            </a:r>
            <a:endParaRPr lang="zh-CN" altLang="en-US" sz="3200">
              <a:solidFill>
                <a:srgbClr val="007A77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</a:b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从句式上说：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2" charset="-122"/>
              </a:rPr>
              <a:t>铿锵的短句、独词句</a:t>
            </a:r>
            <a:endParaRPr lang="zh-CN" altLang="en-US" sz="3200">
              <a:solidFill>
                <a:srgbClr val="FF0000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</a:b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从修辞上说：</a:t>
            </a:r>
            <a:r>
              <a:rPr lang="zh-CN" altLang="en-US" sz="3200">
                <a:solidFill>
                  <a:srgbClr val="CC0099"/>
                </a:solidFill>
                <a:latin typeface="黑体" panose="02010600030101010101" pitchFamily="2" charset="-122"/>
              </a:rPr>
              <a:t>比喻、排比、反复</a:t>
            </a:r>
            <a:endParaRPr lang="zh-CN" altLang="en-US" sz="3200">
              <a:solidFill>
                <a:srgbClr val="CC0099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有句内部、句与句、段与段之间的排比 </a:t>
            </a:r>
            <a:endParaRPr lang="zh-CN" altLang="en-US" sz="3200">
              <a:solidFill>
                <a:srgbClr val="007A77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</a:br>
            <a: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  <a:t>从写法上说：</a:t>
            </a:r>
            <a:r>
              <a:rPr lang="zh-CN" altLang="en-US" sz="3200">
                <a:solidFill>
                  <a:srgbClr val="CC0099"/>
                </a:solidFill>
                <a:latin typeface="黑体" panose="02010600030101010101" pitchFamily="2" charset="-122"/>
              </a:rPr>
              <a:t>以静衬动，动静结合</a:t>
            </a:r>
            <a:br>
              <a:rPr lang="zh-CN" altLang="en-US" sz="3200">
                <a:solidFill>
                  <a:srgbClr val="CC0099"/>
                </a:solidFill>
                <a:latin typeface="黑体" panose="02010600030101010101" pitchFamily="2" charset="-122"/>
              </a:rPr>
            </a:br>
            <a:br>
              <a:rPr lang="zh-CN" altLang="en-US" sz="3200">
                <a:solidFill>
                  <a:srgbClr val="007A77"/>
                </a:solidFill>
                <a:latin typeface="黑体" panose="02010600030101010101" pitchFamily="2" charset="-122"/>
              </a:rPr>
            </a:br>
            <a:endParaRPr lang="zh-CN" altLang="en-US" sz="3200">
              <a:solidFill>
                <a:srgbClr val="007A77"/>
              </a:solidFill>
              <a:latin typeface="黑体" panose="02010600030101010101" pitchFamily="2" charset="-122"/>
            </a:endParaRPr>
          </a:p>
        </p:txBody>
      </p:sp>
      <p:sp>
        <p:nvSpPr>
          <p:cNvPr id="27652" name="AutoShape 4"/>
          <p:cNvSpPr/>
          <p:nvPr/>
        </p:nvSpPr>
        <p:spPr bwMode="auto">
          <a:xfrm>
            <a:off x="900113" y="2909888"/>
            <a:ext cx="225425" cy="679450"/>
          </a:xfrm>
          <a:prstGeom prst="leftBrace">
            <a:avLst>
              <a:gd name="adj1" fmla="val 251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>
              <a:solidFill>
                <a:srgbClr val="007A77"/>
              </a:solidFill>
              <a:ea typeface="黑体" panose="02010600030101010101" pitchFamily="2" charset="-122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403350" y="5876925"/>
            <a:ext cx="6127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b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600">
                <a:solidFill>
                  <a:srgbClr val="003399"/>
                </a:solidFill>
                <a:ea typeface="黑体" panose="02010600030101010101" pitchFamily="2" charset="-122"/>
              </a:rPr>
              <a:t>内容和形式取得了完美的统一</a:t>
            </a:r>
            <a:endParaRPr kumimoji="1" lang="zh-CN" altLang="en-US" sz="3600">
              <a:solidFill>
                <a:srgbClr val="003399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23528" y="279053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一、排比句式</a:t>
            </a:r>
            <a:endParaRPr lang="zh-CN" altLang="en-US" sz="40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539552" y="980728"/>
            <a:ext cx="678180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、从形式上看：</a:t>
            </a:r>
            <a:endParaRPr lang="zh-CN" altLang="en-US" sz="36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srgbClr val="3366FF"/>
                </a:solidFill>
                <a:latin typeface="Times New Roman" panose="02020603050405020304" pitchFamily="18" charset="0"/>
              </a:rPr>
              <a:t>）句内排比，如：</a:t>
            </a:r>
            <a:endParaRPr lang="zh-CN" altLang="en-US" sz="3600" b="1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0" y="2590800"/>
            <a:ext cx="91440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A25100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这腰鼓，使冰冷的空气立即变得燥热了，使恬静的阳光立即变得飞溅了，使困倦的世界立即变得亢奋了。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它震撼着你，烧灼着你，威逼着你。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584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400" b="1" dirty="0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寻找自己觉得最精彩的语句片断品读赏析，要求用</a:t>
            </a:r>
            <a:r>
              <a:rPr kumimoji="1" lang="zh-CN" altLang="en-US" sz="5400" b="1" dirty="0">
                <a:solidFill>
                  <a:srgbClr val="FF0000"/>
                </a:solidFill>
                <a:latin typeface="Times New Roman" panose="02020603050405020304"/>
                <a:ea typeface="隶书" panose="02010509060101010101" pitchFamily="49" charset="-122"/>
              </a:rPr>
              <a:t>“</a:t>
            </a:r>
            <a:r>
              <a:rPr kumimoji="1" lang="zh-CN" altLang="en-US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kumimoji="1"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  </a:t>
            </a:r>
            <a:r>
              <a:rPr kumimoji="1" lang="zh-CN" altLang="en-US" sz="5400" b="1" u="sng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</a:t>
            </a:r>
            <a:r>
              <a:rPr kumimoji="1" lang="zh-CN" altLang="en-US" sz="54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好</a:t>
            </a:r>
            <a:r>
              <a:rPr kumimoji="1" lang="zh-CN" altLang="en-US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，好在</a:t>
            </a:r>
            <a:r>
              <a:rPr kumimoji="1" lang="zh-CN" altLang="en-US" sz="5400" b="1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       </a:t>
            </a:r>
            <a:r>
              <a:rPr kumimoji="1" lang="zh-CN" altLang="en-US" sz="5400" b="1" dirty="0">
                <a:solidFill>
                  <a:srgbClr val="FF0000"/>
                </a:solidFill>
                <a:latin typeface="Times New Roman" panose="02020603050405020304"/>
                <a:ea typeface="隶书" panose="02010509060101010101" pitchFamily="49" charset="-122"/>
              </a:rPr>
              <a:t>”</a:t>
            </a:r>
            <a:endParaRPr kumimoji="1" lang="zh-CN" altLang="en-US" sz="54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400" b="1" dirty="0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这一句式进行赏析评点。</a:t>
            </a:r>
            <a:endParaRPr kumimoji="1" lang="zh-CN" altLang="en-US" sz="5400" b="1" dirty="0">
              <a:solidFill>
                <a:srgbClr val="00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5400" b="1" dirty="0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（可从</a:t>
            </a:r>
            <a:r>
              <a:rPr kumimoji="1" lang="zh-CN" altLang="en-US" sz="54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词、句式、修辞、写法、结构</a:t>
            </a:r>
            <a:r>
              <a:rPr kumimoji="1" lang="zh-CN" altLang="en-US" sz="5400" b="1" dirty="0">
                <a:solidFill>
                  <a:srgbClr val="00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等各方面进行）</a:t>
            </a:r>
            <a:r>
              <a:rPr kumimoji="1" lang="zh-CN" altLang="en-US" sz="1100" dirty="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endParaRPr kumimoji="1" lang="zh-CN" altLang="en-US" sz="2400" dirty="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0" y="457200"/>
            <a:ext cx="914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rgbClr val="3366FF"/>
                </a:solidFill>
                <a:latin typeface="Times New Roman" panose="02020603050405020304" pitchFamily="18" charset="0"/>
              </a:rPr>
              <a:t>）句与句的排比，如：</a:t>
            </a:r>
            <a:endParaRPr lang="zh-CN" altLang="en-US" sz="40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0" y="1752600"/>
            <a:ext cx="914400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7A77"/>
                </a:solidFill>
                <a:latin typeface="Times New Roman" panose="02020603050405020304" pitchFamily="18" charset="0"/>
              </a:rPr>
              <a:t>              </a:t>
            </a: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每一个舞姿都充满了力量。每一个舞姿都是光和影的匆匆变幻。每一个舞姿都使人颤栗在浓烈的艺术享受中，使人叹为观止。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3810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）段与段的排比，如：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0" y="1600200"/>
            <a:ext cx="91440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使人想起：落日照大旗，马鸣风萧萧。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使人想起：千里的雷声万里的闪。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使人想起：晦暗了又明晰、明晰了又晦暗、尔后最终永远明晰的大彻大悟。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0" y="0"/>
            <a:ext cx="9144000" cy="201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、从用法上看：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）有的用以增强语势，突出腰鼓的恢宏气势，如：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0" y="2362200"/>
            <a:ext cx="9144000" cy="405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</a:t>
            </a: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容不的得束缚，容不得羁绊，容不得闭塞。是挣脱了、冲破了、撞开了的那么一股劲！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黄土高原上，爆出一场多么壮阔的、多么豪放、多么火烈的舞蹈哇</a:t>
            </a:r>
            <a:r>
              <a:rPr lang="en-US" altLang="zh-CN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——</a:t>
            </a: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安塞腰鼓！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0" y="3048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）有的用以渲染腰鼓形象，节奏感强，充满旋律美，如：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0" y="1508125"/>
            <a:ext cx="9144000" cy="527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400">
                <a:solidFill>
                  <a:srgbClr val="007A77"/>
                </a:solidFill>
                <a:latin typeface="Times New Roman" panose="02020603050405020304" pitchFamily="18" charset="0"/>
              </a:rPr>
              <a:t>         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骤雨一样，是急促的鼓点；旋风一样，是飞扬的流苏；乱蛙一样，是蹦跳的脚步；火花一样，是闪射的瞳仁；斗虎一样，是强健的风姿。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隆隆隆隆的豪壮的抒情，隆隆隆隆的严峻的思索，隆隆隆隆的犁尖翻起的杂着草根的土浪，隆隆隆隆的阵痛的发生和排解。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211138"/>
            <a:ext cx="914400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二、反复句式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、间隔反复，如：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0" y="1889125"/>
            <a:ext cx="9144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好一个安塞腰鼓！（第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13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17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段三次出现）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0" y="32448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3366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、连续反复，如：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0" y="3933825"/>
            <a:ext cx="94678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百十个腰鼓发出的沉重响声，碰撞在四野长着酸枣树的山崖上，山崖蓦然变成牛皮鼓面了，只听了隆隆，隆隆，隆隆。（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14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16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段又构成间隔反复）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utoUpdateAnimBg="0"/>
      <p:bldP spid="52230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0" y="5016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三、比喻句式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0" y="2193925"/>
            <a:ext cx="91440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骤雨一样，急促的鼓点；旋风一样，是飞扬的流苏；乱蛙一样，是蹦跳的脚步；火花一样，是闪射的瞳仁；斗虎一样，是强健的风姿。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观众的心也蓦然变成牛皮鼓面了</a:t>
            </a:r>
            <a:r>
              <a:rPr lang="en-US" altLang="zh-CN" sz="4000" b="1">
                <a:solidFill>
                  <a:srgbClr val="A25100"/>
                </a:solidFill>
                <a:latin typeface="Times New Roman" panose="02020603050405020304"/>
                <a:ea typeface="楷体_GB2312" panose="02010609030101010101" pitchFamily="49" charset="-122"/>
              </a:rPr>
              <a:t>……</a:t>
            </a:r>
            <a:endParaRPr lang="en-US" altLang="zh-CN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76200" y="42545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四、对比句式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0" y="1889125"/>
            <a:ext cx="9144000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黄土高原啊，你生养了这些元气淋漓的后生；也只有你，才能承受如此惊心动魄的搏击！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多水的江南是易碎的玻璃，在那儿，打不得这样的腰鼓。</a:t>
            </a:r>
            <a:endParaRPr lang="zh-CN" altLang="en-US" sz="40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0" y="533400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五、拟人句式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99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>
                <a:solidFill>
                  <a:srgbClr val="A251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它震撼着你，烧灼着你，威逼着你。它使你从来没有如此鲜明地感受到生命的存在、活跃和强盛。</a:t>
            </a:r>
            <a:endParaRPr lang="zh-CN" altLang="en-US" sz="4000" b="1">
              <a:solidFill>
                <a:srgbClr val="A251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060575"/>
            <a:ext cx="8369300" cy="1185863"/>
          </a:xfrm>
        </p:spPr>
        <p:txBody>
          <a:bodyPr/>
          <a:lstStyle/>
          <a:p>
            <a:pPr algn="l"/>
            <a:r>
              <a:rPr lang="zh-CN" altLang="en-US" sz="6000" b="1" i="1" smtClean="0"/>
              <a:t>     品味并说明说明语句的意义</a:t>
            </a:r>
            <a:endParaRPr lang="zh-CN" altLang="en-US" sz="6000" b="1" i="1" smtClean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76200" y="1247775"/>
            <a:ext cx="9067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 当它戛然而止的时候，世界出奇的寂静，以致使人感到对她十分陌生了。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0" y="283210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这是人对闹声的一种感受，当闹声突然停止的时候，会感到对特别的静。其次，这里用静来反衬闹，可收到更好的艺术效果。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4648200" cy="685800"/>
          </a:xfrm>
        </p:spPr>
        <p:txBody>
          <a:bodyPr/>
          <a:lstStyle/>
          <a:p>
            <a:pPr algn="l"/>
            <a:r>
              <a:rPr lang="en-US" altLang="zh-CN" sz="3600" b="1" dirty="0" smtClean="0">
                <a:solidFill>
                  <a:srgbClr val="A5002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A50021"/>
                </a:solidFill>
                <a:latin typeface="宋体" panose="02010600030101010101" pitchFamily="2" charset="-122"/>
              </a:rPr>
              <a:t>、从用词方面说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685800"/>
            <a:ext cx="9144000" cy="6172200"/>
          </a:xfrm>
        </p:spPr>
        <p:txBody>
          <a:bodyPr/>
          <a:lstStyle/>
          <a:p>
            <a:pPr algn="just"/>
            <a:r>
              <a:rPr lang="en-US" altLang="zh-CN" sz="3600" dirty="0" smtClean="0">
                <a:solidFill>
                  <a:srgbClr val="CC3300"/>
                </a:solidFill>
              </a:rPr>
              <a:t>(1)“</a:t>
            </a:r>
            <a:r>
              <a:rPr lang="zh-CN" altLang="en-US" sz="3600" dirty="0" smtClean="0">
                <a:solidFill>
                  <a:srgbClr val="CC3300"/>
                </a:solidFill>
              </a:rPr>
              <a:t>紧贴在他们身体一侧的腰鼓，</a:t>
            </a:r>
            <a:r>
              <a:rPr lang="zh-CN" altLang="en-US" sz="3600" b="1" dirty="0" smtClean="0">
                <a:solidFill>
                  <a:srgbClr val="CC3300"/>
                </a:solidFill>
              </a:rPr>
              <a:t>呆呆地</a:t>
            </a:r>
            <a:r>
              <a:rPr lang="zh-CN" altLang="en-US" sz="3600" dirty="0" smtClean="0">
                <a:solidFill>
                  <a:srgbClr val="CC3300"/>
                </a:solidFill>
              </a:rPr>
              <a:t>，似乎从来不曾响过”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一句中</a:t>
            </a:r>
            <a:r>
              <a:rPr lang="zh-CN" altLang="en-US" sz="3600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“呆呆地”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用得好，好在它用</a:t>
            </a:r>
            <a:r>
              <a:rPr lang="zh-CN" altLang="en-US" sz="3600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拟人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手法形象地写出了安静时安塞腰鼓的状态。</a:t>
            </a:r>
            <a:endParaRPr lang="zh-CN" altLang="en-US" sz="3600" dirty="0" smtClean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pPr algn="just"/>
            <a:r>
              <a:rPr lang="en-US" altLang="zh-CN" sz="3600" dirty="0" smtClean="0">
                <a:solidFill>
                  <a:srgbClr val="CC3300"/>
                </a:solidFill>
              </a:rPr>
              <a:t>(2)“</a:t>
            </a:r>
            <a:r>
              <a:rPr lang="zh-CN" altLang="en-US" sz="3600" dirty="0" smtClean="0">
                <a:solidFill>
                  <a:srgbClr val="CC3300"/>
                </a:solidFill>
              </a:rPr>
              <a:t>茂腾腾的后生”“咝溜溜的南风”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中的</a:t>
            </a:r>
            <a:r>
              <a:rPr lang="zh-CN" altLang="en-US" sz="3600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“茂腾腾”“咝溜溜”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用得好，好在</a:t>
            </a:r>
            <a:r>
              <a:rPr lang="zh-CN" altLang="en-US" sz="3600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叠词的运用</a:t>
            </a:r>
            <a:r>
              <a:rPr lang="zh-CN" altLang="en-US" sz="3600" dirty="0" smtClean="0">
                <a:solidFill>
                  <a:srgbClr val="CC3300"/>
                </a:solidFill>
                <a:ea typeface="隶书" panose="02010509060101010101" pitchFamily="49" charset="-122"/>
              </a:rPr>
              <a:t>使语言亲切富有韵味。</a:t>
            </a:r>
            <a:endParaRPr lang="zh-CN" altLang="en-US" sz="3600" dirty="0" smtClean="0">
              <a:solidFill>
                <a:srgbClr val="CC3300"/>
              </a:solidFill>
              <a:ea typeface="隶书" panose="02010509060101010101" pitchFamily="49" charset="-122"/>
            </a:endParaRPr>
          </a:p>
          <a:p>
            <a:r>
              <a:rPr lang="en-US" altLang="zh-CN" sz="3600" dirty="0" smtClean="0">
                <a:solidFill>
                  <a:srgbClr val="CC3300"/>
                </a:solidFill>
              </a:rPr>
              <a:t>(3)</a:t>
            </a:r>
            <a:r>
              <a:rPr lang="en-US" altLang="zh-CN" dirty="0" smtClean="0">
                <a:solidFill>
                  <a:srgbClr val="CC3300"/>
                </a:solidFill>
              </a:rPr>
              <a:t>“</a:t>
            </a:r>
            <a:r>
              <a:rPr lang="zh-CN" altLang="en-US" dirty="0" smtClean="0">
                <a:solidFill>
                  <a:srgbClr val="CC3300"/>
                </a:solidFill>
              </a:rPr>
              <a:t>这腰鼓，使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冰冷</a:t>
            </a:r>
            <a:r>
              <a:rPr lang="zh-CN" altLang="en-US" dirty="0" smtClean="0">
                <a:solidFill>
                  <a:srgbClr val="CC3300"/>
                </a:solidFill>
              </a:rPr>
              <a:t>的空气立即变得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燥热</a:t>
            </a:r>
            <a:r>
              <a:rPr lang="zh-CN" altLang="en-US" dirty="0" smtClean="0">
                <a:solidFill>
                  <a:srgbClr val="CC3300"/>
                </a:solidFill>
              </a:rPr>
              <a:t>了，使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恬静</a:t>
            </a:r>
            <a:r>
              <a:rPr lang="zh-CN" altLang="en-US" dirty="0" smtClean="0">
                <a:solidFill>
                  <a:srgbClr val="CC3300"/>
                </a:solidFill>
              </a:rPr>
              <a:t>的阳光立即变得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飞溅</a:t>
            </a:r>
            <a:r>
              <a:rPr lang="zh-CN" altLang="en-US" dirty="0" smtClean="0">
                <a:solidFill>
                  <a:srgbClr val="CC3300"/>
                </a:solidFill>
              </a:rPr>
              <a:t>了，使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困倦</a:t>
            </a:r>
            <a:r>
              <a:rPr lang="zh-CN" altLang="en-US" dirty="0" smtClean="0">
                <a:solidFill>
                  <a:srgbClr val="CC3300"/>
                </a:solidFill>
              </a:rPr>
              <a:t>的世界立即变得</a:t>
            </a:r>
            <a:r>
              <a:rPr lang="zh-CN" altLang="en-US" b="1" dirty="0" smtClean="0">
                <a:solidFill>
                  <a:srgbClr val="CC3300"/>
                </a:solidFill>
                <a:ea typeface="隶书" panose="02010509060101010101" pitchFamily="49" charset="-122"/>
              </a:rPr>
              <a:t>亢奋</a:t>
            </a:r>
            <a:r>
              <a:rPr lang="zh-CN" altLang="en-US" dirty="0" smtClean="0">
                <a:solidFill>
                  <a:srgbClr val="CC3300"/>
                </a:solidFill>
              </a:rPr>
              <a:t>了”</a:t>
            </a:r>
            <a:r>
              <a:rPr lang="zh-CN" altLang="en-US" dirty="0" smtClean="0">
                <a:solidFill>
                  <a:srgbClr val="CC3300"/>
                </a:solidFill>
                <a:ea typeface="隶书" panose="02010509060101010101" pitchFamily="49" charset="-122"/>
              </a:rPr>
              <a:t>中</a:t>
            </a:r>
            <a:r>
              <a:rPr lang="zh-CN" altLang="en-US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反义词</a:t>
            </a:r>
            <a:r>
              <a:rPr lang="zh-CN" altLang="en-US" dirty="0" smtClean="0">
                <a:solidFill>
                  <a:srgbClr val="CC3300"/>
                </a:solidFill>
                <a:ea typeface="隶书" panose="02010509060101010101" pitchFamily="49" charset="-122"/>
              </a:rPr>
              <a:t>用得好，好在它们</a:t>
            </a:r>
            <a:r>
              <a:rPr lang="zh-CN" altLang="en-US" b="1" dirty="0" smtClean="0">
                <a:solidFill>
                  <a:schemeClr val="tx2"/>
                </a:solidFill>
                <a:ea typeface="隶书" panose="02010509060101010101" pitchFamily="49" charset="-122"/>
              </a:rPr>
              <a:t>对比</a:t>
            </a:r>
            <a:r>
              <a:rPr lang="zh-CN" altLang="en-US" dirty="0" smtClean="0">
                <a:solidFill>
                  <a:srgbClr val="CC3300"/>
                </a:solidFill>
                <a:ea typeface="隶书" panose="02010509060101010101" pitchFamily="49" charset="-122"/>
              </a:rPr>
              <a:t>强烈，更能突出安塞腰鼓的特点</a:t>
            </a:r>
            <a:r>
              <a:rPr lang="zh-CN" altLang="en-US" dirty="0" smtClean="0">
                <a:solidFill>
                  <a:srgbClr val="CC3300"/>
                </a:solidFill>
              </a:rPr>
              <a:t>。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  <p:bldP spid="67587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1219200" y="746125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3366FF"/>
                </a:solidFill>
                <a:latin typeface="Times New Roman" panose="02020603050405020304" pitchFamily="18" charset="0"/>
              </a:rPr>
              <a:t>他们朴实得就像那片高粱。</a:t>
            </a:r>
            <a:endParaRPr lang="zh-CN" altLang="en-US" sz="40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381000" y="2559050"/>
            <a:ext cx="8382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>
                <a:solidFill>
                  <a:srgbClr val="CC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这句用了比喻的修辞手法，说明年轻的生命，不做作不招摇，就像高粱一样无华而茁壮，自然健康。</a:t>
            </a:r>
            <a:endParaRPr lang="zh-CN" altLang="en-US" sz="3600" b="1">
              <a:solidFill>
                <a:srgbClr val="CC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0" y="1905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zh-CN" altLang="en-US" sz="2400">
              <a:solidFill>
                <a:srgbClr val="007A77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0" y="32766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这句写出了陕北高原人们的性格特征，是粗犷、豪迈、开放的。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0" y="1371600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容不得束缚，容不得羁绊，容不得闭塞。是挣脱了、冲破了、撞破了的那么一股劲！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0" y="530225"/>
            <a:ext cx="91440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 百十个腰鼓发出的沉重的响声，碰撞在遗落了一切冗杂的观众的心上，</a:t>
            </a:r>
            <a:r>
              <a:rPr lang="zh-CN" altLang="en-US" sz="3600" b="1" u="sng">
                <a:solidFill>
                  <a:srgbClr val="3366FF"/>
                </a:solidFill>
                <a:latin typeface="Times New Roman" panose="02020603050405020304" pitchFamily="18" charset="0"/>
              </a:rPr>
              <a:t>观众的心也蓦然变成牛皮鼓面了</a:t>
            </a: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，也是隆隆，隆隆，隆隆。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0" y="321310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运用了比喻的修辞手法，说明鼓声巨大，似乎已敲到人们心里，引起人们内心的震动，激起共鸣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0" y="69850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 它使你惊异于那农民衣着包裹着的躯体，那消化着红豆角角老南瓜的躯体，居然可以释放出那么奇伟磅礴的能量。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0" y="2819400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陕北农民的那种需求甚少，奉献给人的却那么的多。看似平凡的身躯，却蕴涵无限生命的力量。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026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ext Box 1027"/>
          <p:cNvSpPr txBox="1">
            <a:spLocks noChangeArrowheads="1"/>
          </p:cNvSpPr>
          <p:nvPr/>
        </p:nvSpPr>
        <p:spPr bwMode="auto">
          <a:xfrm>
            <a:off x="0" y="1095375"/>
            <a:ext cx="9144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        多水的江南是易碎的玻璃，在那儿，打不得这样的腰鼓。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2" name="Text Box 1028"/>
          <p:cNvSpPr txBox="1">
            <a:spLocks noChangeArrowheads="1"/>
          </p:cNvSpPr>
          <p:nvPr/>
        </p:nvSpPr>
        <p:spPr bwMode="auto">
          <a:xfrm>
            <a:off x="0" y="2911475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说明安塞腰鼓气势磅礴，只有辽阔而坚强的黄土高原才能孕育出如此粗犷而雄浑的力量。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pic>
        <p:nvPicPr>
          <p:cNvPr id="63493" name="Picture 1029" descr="腰鼓1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0"/>
            <a:ext cx="21431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026" descr="鼓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5" name="Text Box 1027"/>
          <p:cNvSpPr txBox="1">
            <a:spLocks noChangeArrowheads="1"/>
          </p:cNvSpPr>
          <p:nvPr/>
        </p:nvSpPr>
        <p:spPr bwMode="auto">
          <a:xfrm>
            <a:off x="0" y="2587625"/>
            <a:ext cx="91440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zh-CN" altLang="en-US" sz="3600" b="1">
                <a:solidFill>
                  <a:srgbClr val="A251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鸡啼是天亮的标志，是新的一天的开始，是希望的象征。安塞腰鼓喷发出来的力量，一定回带动生命的奔腾升华，一定会创造出一个崭新的世界，这正是希望所在。</a:t>
            </a:r>
            <a:endParaRPr lang="zh-CN" altLang="en-US" sz="3600" b="1">
              <a:solidFill>
                <a:srgbClr val="A251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4516" name="Rectangle 1028"/>
          <p:cNvSpPr>
            <a:spLocks noChangeArrowheads="1"/>
          </p:cNvSpPr>
          <p:nvPr/>
        </p:nvSpPr>
        <p:spPr bwMode="auto">
          <a:xfrm>
            <a:off x="914400" y="1111250"/>
            <a:ext cx="52022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3366FF"/>
                </a:solidFill>
                <a:latin typeface="Times New Roman" panose="02020603050405020304" pitchFamily="18" charset="0"/>
              </a:rPr>
              <a:t>耳畔是一声渺远的鸡啼。</a:t>
            </a:r>
            <a:endParaRPr lang="zh-CN" altLang="en-US" sz="36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4517" name="Picture 1029" descr="腰鼓1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334000"/>
            <a:ext cx="214312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79388" y="765175"/>
            <a:ext cx="8964612" cy="558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F2D0D"/>
                </a:solidFill>
              </a:rPr>
              <a:t>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听一段琵琶名曲</a:t>
            </a:r>
            <a:r>
              <a:rPr lang="en-US" altLang="zh-CN">
                <a:solidFill>
                  <a:srgbClr val="663300"/>
                </a:solidFill>
                <a:latin typeface="黑体" panose="02010600030101010101" pitchFamily="2" charset="-122"/>
              </a:rPr>
              <a:t>《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十面埋伏</a:t>
            </a:r>
            <a:r>
              <a:rPr lang="en-US" altLang="zh-CN">
                <a:solidFill>
                  <a:srgbClr val="663300"/>
                </a:solidFill>
                <a:latin typeface="黑体" panose="02010600030101010101" pitchFamily="2" charset="-122"/>
              </a:rPr>
              <a:t>》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，以下面任意一个句式为例仿写。</a:t>
            </a:r>
            <a:b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</a:br>
            <a:endParaRPr lang="zh-CN" altLang="en-US">
              <a:solidFill>
                <a:srgbClr val="663300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（</a:t>
            </a:r>
            <a:r>
              <a:rPr lang="en-US" altLang="zh-CN">
                <a:solidFill>
                  <a:srgbClr val="663300"/>
                </a:solidFill>
                <a:latin typeface="黑体" panose="02010600030101010101" pitchFamily="2" charset="-122"/>
              </a:rPr>
              <a:t>1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）这琴声，使人想起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      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，使人想起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        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，使人想起                     。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 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</a:t>
            </a:r>
            <a:endParaRPr lang="zh-CN" altLang="en-US">
              <a:solidFill>
                <a:srgbClr val="663300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663300"/>
              </a:solidFill>
              <a:latin typeface="黑体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（</a:t>
            </a:r>
            <a:r>
              <a:rPr lang="en-US" altLang="zh-CN">
                <a:solidFill>
                  <a:srgbClr val="663300"/>
                </a:solidFill>
                <a:latin typeface="黑体" panose="02010600030101010101" pitchFamily="2" charset="-122"/>
              </a:rPr>
              <a:t>2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）每一个音符都 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          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，每一个音符都 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        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，每一个音符都 </a:t>
            </a:r>
            <a:r>
              <a:rPr lang="zh-CN" altLang="en-US" u="sng">
                <a:solidFill>
                  <a:srgbClr val="663300"/>
                </a:solidFill>
                <a:latin typeface="黑体" panose="02010600030101010101" pitchFamily="2" charset="-122"/>
              </a:rPr>
              <a:t>               </a:t>
            </a:r>
            <a:r>
              <a:rPr lang="zh-CN" altLang="en-US">
                <a:solidFill>
                  <a:srgbClr val="663300"/>
                </a:solidFill>
                <a:latin typeface="黑体" panose="02010600030101010101" pitchFamily="2" charset="-122"/>
              </a:rPr>
              <a:t>。</a:t>
            </a:r>
            <a:endParaRPr lang="zh-CN" altLang="en-US">
              <a:solidFill>
                <a:srgbClr val="663300"/>
              </a:solidFill>
              <a:latin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576263" y="1246188"/>
            <a:ext cx="7956550" cy="20383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>
            <a:lvl1pPr marL="342900" indent="-3429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en-US" altLang="zh-CN" sz="5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sym typeface="Wingdings 3" panose="05040102010807070707" pitchFamily="18" charset="2"/>
              </a:rPr>
              <a:t></a:t>
            </a:r>
            <a:r>
              <a:rPr kumimoji="1" lang="zh-CN" altLang="en-US" sz="5400" dirty="0">
                <a:solidFill>
                  <a:srgbClr val="33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拓展延伸</a:t>
            </a:r>
            <a:endParaRPr kumimoji="1" lang="zh-CN" altLang="en-US" sz="5400" dirty="0">
              <a:solidFill>
                <a:srgbClr val="33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dirty="0">
                <a:solidFill>
                  <a:srgbClr val="3366FF"/>
                </a:solidFill>
                <a:latin typeface="Times New Roman" panose="02020603050405020304" pitchFamily="18" charset="0"/>
              </a:rPr>
              <a:t>        模仿文中的排比句写一段话，描述</a:t>
            </a:r>
            <a:endParaRPr kumimoji="1" lang="zh-CN" altLang="en-US" dirty="0">
              <a:solidFill>
                <a:srgbClr val="3366FF"/>
              </a:solidFill>
              <a:latin typeface="Times New Roman" panose="02020603050405020304" pitchFamily="18" charset="0"/>
            </a:endParaRPr>
          </a:p>
          <a:p>
            <a:pPr eaLnBrk="1" fontAlgn="base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anose="05000000000000000000" pitchFamily="2" charset="2"/>
              <a:buNone/>
            </a:pPr>
            <a:r>
              <a:rPr kumimoji="1" lang="zh-CN" altLang="en-US" dirty="0">
                <a:solidFill>
                  <a:srgbClr val="3366FF"/>
                </a:solidFill>
                <a:latin typeface="Times New Roman" panose="02020603050405020304" pitchFamily="18" charset="0"/>
              </a:rPr>
              <a:t>晨跑时的场面。</a:t>
            </a:r>
            <a:endParaRPr kumimoji="1" lang="zh-CN" altLang="en-US" sz="4800" dirty="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2928938" y="428625"/>
            <a:ext cx="2643187" cy="928688"/>
          </a:xfrm>
        </p:spPr>
        <p:txBody>
          <a:bodyPr/>
          <a:lstStyle/>
          <a:p>
            <a:pPr eaLnBrk="1" hangingPunct="1"/>
            <a:r>
              <a:rPr lang="zh-CN" altLang="en-US" sz="4800" b="1" i="1" dirty="0" smtClean="0">
                <a:solidFill>
                  <a:srgbClr val="000000"/>
                </a:solidFill>
                <a:latin typeface="黑体" panose="02010600030101010101" pitchFamily="2" charset="-122"/>
              </a:rPr>
              <a:t>小 结</a:t>
            </a:r>
            <a:endParaRPr lang="zh-CN" altLang="en-US" sz="4800" b="1" i="1" dirty="0" smtClean="0">
              <a:solidFill>
                <a:srgbClr val="000000"/>
              </a:solidFill>
              <a:latin typeface="黑体" panose="02010600030101010101" pitchFamily="2" charset="-122"/>
            </a:endParaRP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285750" y="1436688"/>
            <a:ext cx="8572500" cy="477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黑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3399"/>
                </a:solidFill>
              </a:rPr>
              <a:t>       </a:t>
            </a:r>
            <a:r>
              <a:rPr lang="en-US" altLang="zh-CN" sz="2800" dirty="0">
                <a:solidFill>
                  <a:srgbClr val="000000"/>
                </a:solidFill>
                <a:latin typeface="黑体" panose="02010600030101010101" pitchFamily="2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2" charset="-122"/>
              </a:rPr>
              <a:t>安塞腰鼓</a:t>
            </a:r>
            <a:r>
              <a:rPr lang="en-US" altLang="zh-CN" sz="2800" dirty="0">
                <a:solidFill>
                  <a:srgbClr val="000000"/>
                </a:solidFill>
                <a:latin typeface="黑体" panose="02010600030101010101" pitchFamily="2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黑体" panose="02010600030101010101" pitchFamily="2" charset="-122"/>
              </a:rPr>
              <a:t>既是高原生命的热烈颂歌，也是民族魂魄的诗性礼赞。它以诗一般的凝练而又富有动感的语言，谱写了一曲慷慨昂奋、气壮山河的时代之歌。虽然现在的大西北依然经济落后，但是我们从那些茂腾腾的后生身上，从那隆隆的安塞腰鼓声中听到了生命的力量！相信那片响彻着隆隆鼓声的黄土地在不久的将来一定能够大放异彩，而这当中也需要我们这一代人，需要你我的共同努力！明天的安塞腰鼓将更加气势磅礴，更加震撼人心！ </a:t>
            </a:r>
            <a:endParaRPr lang="zh-CN" altLang="en-US" sz="2800" dirty="0">
              <a:solidFill>
                <a:srgbClr val="000000"/>
              </a:solidFill>
              <a:latin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公司、企业的商业演示。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用于任何形式的在线付费下载。</a:t>
            </a:r>
            <a:endParaRPr lang="zh-CN" altLang="en-US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11560" y="0"/>
            <a:ext cx="4320480" cy="990600"/>
          </a:xfrm>
        </p:spPr>
        <p:txBody>
          <a:bodyPr/>
          <a:lstStyle/>
          <a:p>
            <a:pPr algn="l"/>
            <a:r>
              <a:rPr lang="en-US" altLang="zh-CN" sz="4000" b="1" dirty="0" smtClean="0">
                <a:solidFill>
                  <a:srgbClr val="CC33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 smtClean="0">
                <a:solidFill>
                  <a:srgbClr val="CC3300"/>
                </a:solidFill>
                <a:latin typeface="宋体" panose="02010600030101010101" pitchFamily="2" charset="-122"/>
              </a:rPr>
              <a:t>、从句式上说：</a:t>
            </a:r>
            <a:endParaRPr lang="zh-CN" altLang="en-US" dirty="0" smtClean="0"/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52400" y="990600"/>
            <a:ext cx="8991600" cy="5867400"/>
          </a:xfrm>
        </p:spPr>
        <p:txBody>
          <a:bodyPr/>
          <a:lstStyle/>
          <a:p>
            <a:pPr algn="just"/>
            <a:r>
              <a:rPr lang="en-US" altLang="zh-CN" sz="3600" b="1" dirty="0" smtClean="0">
                <a:solidFill>
                  <a:srgbClr val="0000CC"/>
                </a:solidFill>
              </a:rPr>
              <a:t>(1)“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一捶起来就发狠了，忘情了，没命了”中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“发狠”“忘情”“没命”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用得好，好在它们语意层层递进，语势步步增强。</a:t>
            </a:r>
            <a:endParaRPr lang="zh-CN" altLang="en-US" sz="3600" b="1" dirty="0" smtClean="0">
              <a:solidFill>
                <a:srgbClr val="0000CC"/>
              </a:solidFill>
            </a:endParaRPr>
          </a:p>
          <a:p>
            <a:pPr algn="just"/>
            <a:r>
              <a:rPr lang="en-US" altLang="zh-CN" sz="3600" b="1" dirty="0" smtClean="0">
                <a:solidFill>
                  <a:srgbClr val="0000CC"/>
                </a:solidFill>
              </a:rPr>
              <a:t>(2)“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交织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旋转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凝聚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奔突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辐射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翻飞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升华</a:t>
            </a:r>
            <a:r>
              <a:rPr lang="en-US" altLang="zh-CN" sz="3600" b="1" dirty="0" smtClean="0">
                <a:solidFill>
                  <a:srgbClr val="0000CC"/>
                </a:solidFill>
              </a:rPr>
              <a:t>!”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这些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短句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用得好，好在它们使文章语句铿锵，气势强劲，突出了安塞腰鼓的豪放美。</a:t>
            </a:r>
            <a:endParaRPr lang="zh-CN" altLang="en-US" sz="3600" b="1" dirty="0" smtClean="0">
              <a:solidFill>
                <a:srgbClr val="0000CC"/>
              </a:solidFill>
            </a:endParaRPr>
          </a:p>
          <a:p>
            <a:r>
              <a:rPr lang="en-US" altLang="zh-CN" sz="3600" b="1" dirty="0" smtClean="0">
                <a:solidFill>
                  <a:srgbClr val="0000CC"/>
                </a:solidFill>
              </a:rPr>
              <a:t>(3)“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但是”与“看”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独立成段</a:t>
            </a:r>
            <a:r>
              <a:rPr lang="zh-CN" altLang="en-US" sz="3600" b="1" dirty="0" smtClean="0">
                <a:solidFill>
                  <a:srgbClr val="0000CC"/>
                </a:solidFill>
              </a:rPr>
              <a:t>好，好在它们特别引人注目，自然完成画面由静到动的急转。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  <p:bldP spid="6861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3429000" cy="533400"/>
          </a:xfrm>
        </p:spPr>
        <p:txBody>
          <a:bodyPr/>
          <a:lstStyle/>
          <a:p>
            <a:pPr algn="l"/>
            <a:r>
              <a:rPr lang="en-US" altLang="zh-CN" sz="32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、从修辞上说：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/>
          <a:lstStyle/>
          <a:p>
            <a:pPr algn="just"/>
            <a:r>
              <a:rPr lang="en-US" altLang="zh-CN" sz="3600" dirty="0" smtClean="0">
                <a:solidFill>
                  <a:srgbClr val="006600"/>
                </a:solidFill>
              </a:rPr>
              <a:t>(1) </a:t>
            </a:r>
            <a:r>
              <a:rPr lang="en-US" altLang="zh-CN" dirty="0" smtClean="0">
                <a:solidFill>
                  <a:srgbClr val="006600"/>
                </a:solidFill>
              </a:rPr>
              <a:t>“</a:t>
            </a:r>
            <a:r>
              <a:rPr lang="zh-CN" altLang="en-US" dirty="0" smtClean="0">
                <a:solidFill>
                  <a:srgbClr val="006600"/>
                </a:solidFill>
              </a:rPr>
              <a:t>骤雨一样，是急促的鼓点；旋风一样，是飞扬</a:t>
            </a:r>
            <a:r>
              <a:rPr lang="zh-CN" altLang="en-US" sz="3600" dirty="0" smtClean="0">
                <a:solidFill>
                  <a:srgbClr val="006600"/>
                </a:solidFill>
              </a:rPr>
              <a:t>的流苏；乱蛙一样，是蹦跳的脚步；火花一样，是闪射的瞳仁；斗虎一样，是强健的风姿”写得好，好在</a:t>
            </a:r>
            <a:r>
              <a:rPr lang="zh-CN" altLang="en-US" sz="3600" dirty="0" smtClean="0">
                <a:solidFill>
                  <a:srgbClr val="FF0000"/>
                </a:solidFill>
              </a:rPr>
              <a:t>比喻</a:t>
            </a:r>
            <a:r>
              <a:rPr lang="zh-CN" altLang="en-US" sz="3600" dirty="0" smtClean="0">
                <a:solidFill>
                  <a:srgbClr val="006600"/>
                </a:solidFill>
              </a:rPr>
              <a:t>使对象更加形象具体，从而铺排出一系列异彩纷呈的画面。</a:t>
            </a:r>
            <a:endParaRPr lang="zh-CN" altLang="en-US" sz="3600" dirty="0" smtClean="0">
              <a:solidFill>
                <a:srgbClr val="006600"/>
              </a:solidFill>
            </a:endParaRPr>
          </a:p>
          <a:p>
            <a:pPr algn="just"/>
            <a:r>
              <a:rPr lang="en-US" altLang="zh-CN" sz="3600" dirty="0" smtClean="0">
                <a:solidFill>
                  <a:srgbClr val="006600"/>
                </a:solidFill>
              </a:rPr>
              <a:t>(2) </a:t>
            </a:r>
            <a:r>
              <a:rPr lang="zh-CN" altLang="en-US" sz="3600" dirty="0" smtClean="0">
                <a:solidFill>
                  <a:srgbClr val="006600"/>
                </a:solidFill>
              </a:rPr>
              <a:t>文中的</a:t>
            </a:r>
            <a:r>
              <a:rPr lang="zh-CN" altLang="en-US" sz="3600" dirty="0" smtClean="0">
                <a:solidFill>
                  <a:srgbClr val="FF0000"/>
                </a:solidFill>
              </a:rPr>
              <a:t>反复</a:t>
            </a:r>
            <a:r>
              <a:rPr lang="zh-CN" altLang="en-US" sz="3600" dirty="0" smtClean="0">
                <a:solidFill>
                  <a:srgbClr val="006600"/>
                </a:solidFill>
              </a:rPr>
              <a:t>用得好，好在使语言节奏明快，形象深刻清晰。</a:t>
            </a:r>
            <a:endParaRPr lang="zh-CN" altLang="en-US" sz="3600" dirty="0" smtClean="0">
              <a:solidFill>
                <a:srgbClr val="006600"/>
              </a:solidFill>
            </a:endParaRPr>
          </a:p>
          <a:p>
            <a:r>
              <a:rPr lang="en-US" altLang="zh-CN" sz="3600" dirty="0" smtClean="0">
                <a:solidFill>
                  <a:srgbClr val="006600"/>
                </a:solidFill>
              </a:rPr>
              <a:t>(3) </a:t>
            </a:r>
            <a:r>
              <a:rPr lang="zh-CN" altLang="en-US" sz="3600" dirty="0" smtClean="0">
                <a:solidFill>
                  <a:srgbClr val="006600"/>
                </a:solidFill>
              </a:rPr>
              <a:t>文章中</a:t>
            </a:r>
            <a:r>
              <a:rPr lang="zh-CN" altLang="en-US" sz="3600" dirty="0" smtClean="0">
                <a:solidFill>
                  <a:srgbClr val="FF0000"/>
                </a:solidFill>
              </a:rPr>
              <a:t>排比</a:t>
            </a:r>
            <a:r>
              <a:rPr lang="zh-CN" altLang="en-US" sz="3600" dirty="0" smtClean="0">
                <a:solidFill>
                  <a:srgbClr val="006600"/>
                </a:solidFill>
              </a:rPr>
              <a:t>用得好，好在形式多样的排比增强了语势，更突出了安塞腰鼓恢宏磅礴的气势</a:t>
            </a:r>
            <a:r>
              <a:rPr lang="zh-CN" altLang="en-US" dirty="0" smtClean="0">
                <a:solidFill>
                  <a:srgbClr val="006600"/>
                </a:solidFill>
              </a:rPr>
              <a:t>。 </a:t>
            </a:r>
            <a:endParaRPr lang="zh-CN" altLang="en-US" dirty="0" smtClean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algn="l"/>
            <a:r>
              <a:rPr lang="zh-CN" altLang="en-US" sz="4000" b="1" smtClean="0">
                <a:solidFill>
                  <a:srgbClr val="993300"/>
                </a:solidFill>
              </a:rPr>
              <a:t>本文大量运用排比，有</a:t>
            </a:r>
            <a:r>
              <a:rPr lang="zh-CN" altLang="en-US" sz="4000" b="1" smtClean="0">
                <a:solidFill>
                  <a:srgbClr val="FF0000"/>
                </a:solidFill>
              </a:rPr>
              <a:t>句子内部、句与句、段与段</a:t>
            </a:r>
            <a:r>
              <a:rPr lang="zh-CN" altLang="en-US" sz="4000" b="1" smtClean="0">
                <a:solidFill>
                  <a:srgbClr val="993300"/>
                </a:solidFill>
              </a:rPr>
              <a:t>之间的排比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06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algn="just"/>
            <a:r>
              <a:rPr lang="zh-CN" altLang="en-US" sz="2800" b="1" smtClean="0">
                <a:solidFill>
                  <a:srgbClr val="FF0000"/>
                </a:solidFill>
              </a:rPr>
              <a:t>句内部的排比</a:t>
            </a:r>
            <a:r>
              <a:rPr lang="zh-CN" altLang="en-US" sz="2800" b="1" smtClean="0">
                <a:solidFill>
                  <a:srgbClr val="6600CC"/>
                </a:solidFill>
              </a:rPr>
              <a:t>：“一锤起来就发狠了，忘情了，没命了！”</a:t>
            </a:r>
            <a:endParaRPr lang="zh-CN" altLang="en-US" sz="2800" b="1" smtClean="0">
              <a:solidFill>
                <a:srgbClr val="6600CC"/>
              </a:solidFill>
            </a:endParaRPr>
          </a:p>
          <a:p>
            <a:pPr algn="just"/>
            <a:r>
              <a:rPr lang="zh-CN" altLang="en-US" sz="2800" b="1" smtClean="0">
                <a:solidFill>
                  <a:srgbClr val="FF0000"/>
                </a:solidFill>
              </a:rPr>
              <a:t>句与句之间的排比</a:t>
            </a:r>
            <a:r>
              <a:rPr lang="zh-CN" altLang="en-US" sz="2800" b="1" smtClean="0">
                <a:solidFill>
                  <a:srgbClr val="6600CC"/>
                </a:solidFill>
              </a:rPr>
              <a:t>：“狂舞在你的面前，骤雨一样，是急促的鼓点；旋风一样，是飞扬的流苏；乱蛙一样，是蹦跳的脚步；火花一样，是闪射的瞳仁；斗虎一样，是强健的风姿。”</a:t>
            </a:r>
            <a:endParaRPr lang="zh-CN" altLang="en-US" sz="2800" b="1" smtClean="0">
              <a:solidFill>
                <a:srgbClr val="6600CC"/>
              </a:solidFill>
            </a:endParaRP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段与段之间的排比</a:t>
            </a:r>
            <a:r>
              <a:rPr lang="zh-CN" altLang="en-US" sz="2800" b="1" smtClean="0">
                <a:solidFill>
                  <a:srgbClr val="6600CC"/>
                </a:solidFill>
              </a:rPr>
              <a:t>：“使人想起：落日照大旗，马鸣风流做；使人想起：千里的雷声万里的闪！使人想起：晦暗了又明晰、明晰了又晦暗、而后最终永远明晰了的大彻大悟！” 这些排比句使文章气势恢宏，语气连贯，节奏明快，语句钱钻，能表达出强烈的思想感情。</a:t>
            </a:r>
            <a:r>
              <a:rPr lang="zh-CN" altLang="en-US" smtClean="0">
                <a:solidFill>
                  <a:srgbClr val="6600CC"/>
                </a:solidFill>
              </a:rPr>
              <a:t> </a:t>
            </a:r>
            <a:endParaRPr lang="zh-CN" altLang="en-US" smtClean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 autoUpdateAnimBg="0"/>
      <p:bldP spid="7065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3505200" cy="457200"/>
          </a:xfrm>
        </p:spPr>
        <p:txBody>
          <a:bodyPr/>
          <a:lstStyle/>
          <a:p>
            <a:pPr algn="l"/>
            <a:r>
              <a:rPr lang="en-US" altLang="zh-CN" sz="3200" b="1" smtClean="0">
                <a:solidFill>
                  <a:srgbClr val="0066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smtClean="0">
                <a:solidFill>
                  <a:srgbClr val="006600"/>
                </a:solidFill>
                <a:latin typeface="宋体" panose="02010600030101010101" pitchFamily="2" charset="-122"/>
              </a:rPr>
              <a:t>、从写法上说：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457200"/>
            <a:ext cx="8915400" cy="6400800"/>
          </a:xfrm>
        </p:spPr>
        <p:txBody>
          <a:bodyPr/>
          <a:lstStyle/>
          <a:p>
            <a:pPr algn="just"/>
            <a:r>
              <a:rPr lang="en-US" altLang="zh-CN" sz="3600" smtClean="0">
                <a:solidFill>
                  <a:srgbClr val="9900CC"/>
                </a:solidFill>
              </a:rPr>
              <a:t>(1)“</a:t>
            </a:r>
            <a:r>
              <a:rPr lang="zh-CN" altLang="en-US" sz="3600" smtClean="0">
                <a:solidFill>
                  <a:srgbClr val="9900CC"/>
                </a:solidFill>
              </a:rPr>
              <a:t>使人想起：落日照大旗，马鸣风萧萧</a:t>
            </a:r>
            <a:r>
              <a:rPr lang="en-US" altLang="zh-CN" sz="3600" smtClean="0">
                <a:solidFill>
                  <a:srgbClr val="9900CC"/>
                </a:solidFill>
              </a:rPr>
              <a:t>!</a:t>
            </a:r>
            <a:r>
              <a:rPr lang="zh-CN" altLang="en-US" sz="3600" smtClean="0">
                <a:solidFill>
                  <a:srgbClr val="9900CC"/>
                </a:solidFill>
              </a:rPr>
              <a:t>使人想起：千里的雷声万里的闪</a:t>
            </a:r>
            <a:r>
              <a:rPr lang="en-US" altLang="zh-CN" sz="3600" smtClean="0">
                <a:solidFill>
                  <a:srgbClr val="9900CC"/>
                </a:solidFill>
              </a:rPr>
              <a:t>!</a:t>
            </a:r>
            <a:r>
              <a:rPr lang="zh-CN" altLang="en-US" sz="3600" smtClean="0">
                <a:solidFill>
                  <a:srgbClr val="9900CC"/>
                </a:solidFill>
              </a:rPr>
              <a:t>使人想起：晦暗了又明晰、明晰了又晦暗、尔后最终永远明晰了的大彻大悟</a:t>
            </a:r>
            <a:r>
              <a:rPr lang="en-US" altLang="zh-CN" sz="3600" smtClean="0">
                <a:solidFill>
                  <a:srgbClr val="9900CC"/>
                </a:solidFill>
              </a:rPr>
              <a:t>!”</a:t>
            </a:r>
            <a:r>
              <a:rPr lang="zh-CN" altLang="en-US" sz="3600" smtClean="0">
                <a:solidFill>
                  <a:srgbClr val="9900CC"/>
                </a:solidFill>
              </a:rPr>
              <a:t>写得好，好在它使人产生了丰富的</a:t>
            </a:r>
            <a:r>
              <a:rPr lang="zh-CN" altLang="en-US" sz="3600" smtClean="0">
                <a:solidFill>
                  <a:srgbClr val="FF0000"/>
                </a:solidFill>
              </a:rPr>
              <a:t>联想和想像</a:t>
            </a:r>
            <a:r>
              <a:rPr lang="zh-CN" altLang="en-US" sz="3600" smtClean="0">
                <a:solidFill>
                  <a:srgbClr val="9900CC"/>
                </a:solidFill>
              </a:rPr>
              <a:t>，增加了文章的内涵。</a:t>
            </a:r>
            <a:endParaRPr lang="zh-CN" altLang="en-US" sz="3600" smtClean="0">
              <a:solidFill>
                <a:srgbClr val="9900CC"/>
              </a:solidFill>
            </a:endParaRPr>
          </a:p>
          <a:p>
            <a:pPr algn="just"/>
            <a:r>
              <a:rPr lang="en-US" altLang="zh-CN" sz="3600" smtClean="0">
                <a:solidFill>
                  <a:srgbClr val="9900CC"/>
                </a:solidFill>
              </a:rPr>
              <a:t>(2)“</a:t>
            </a:r>
            <a:r>
              <a:rPr lang="zh-CN" altLang="en-US" sz="3600" smtClean="0">
                <a:solidFill>
                  <a:srgbClr val="9900CC"/>
                </a:solidFill>
              </a:rPr>
              <a:t>耳畔是一声渺远的鸡啼”写得好，好在“</a:t>
            </a:r>
            <a:r>
              <a:rPr lang="zh-CN" altLang="en-US" sz="3600" smtClean="0">
                <a:solidFill>
                  <a:srgbClr val="FF0000"/>
                </a:solidFill>
              </a:rPr>
              <a:t>以声写静</a:t>
            </a:r>
            <a:r>
              <a:rPr lang="zh-CN" altLang="en-US" sz="3600" smtClean="0">
                <a:solidFill>
                  <a:srgbClr val="9900CC"/>
                </a:solidFill>
              </a:rPr>
              <a:t>”，更加突出了鼓声止后的寂静。</a:t>
            </a:r>
            <a:endParaRPr lang="zh-CN" altLang="en-US" sz="3600" smtClean="0">
              <a:solidFill>
                <a:srgbClr val="9900CC"/>
              </a:solidFill>
            </a:endParaRPr>
          </a:p>
          <a:p>
            <a:r>
              <a:rPr lang="en-US" altLang="zh-CN" sz="3600" smtClean="0">
                <a:solidFill>
                  <a:srgbClr val="9900CC"/>
                </a:solidFill>
              </a:rPr>
              <a:t>(3)</a:t>
            </a:r>
            <a:r>
              <a:rPr lang="zh-CN" altLang="en-US" sz="3600" smtClean="0">
                <a:solidFill>
                  <a:srgbClr val="9900CC"/>
                </a:solidFill>
              </a:rPr>
              <a:t>文中开头的静态描写好，好在它为文章后面写动设下铺垫，使文章</a:t>
            </a:r>
            <a:r>
              <a:rPr lang="zh-CN" altLang="en-US" sz="3600" smtClean="0">
                <a:solidFill>
                  <a:srgbClr val="FF0000"/>
                </a:solidFill>
              </a:rPr>
              <a:t>静中蕴动</a:t>
            </a:r>
            <a:r>
              <a:rPr lang="zh-CN" altLang="en-US" sz="3600" smtClean="0">
                <a:solidFill>
                  <a:srgbClr val="9900CC"/>
                </a:solidFill>
              </a:rPr>
              <a:t>，动静结合，充满画面美。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utoUpdateAnimBg="0"/>
      <p:bldP spid="7168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36096" y="643880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72706" name="Picture 2" descr="yao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0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0" y="228600"/>
            <a:ext cx="3657600" cy="1524000"/>
          </a:xfrm>
        </p:spPr>
        <p:txBody>
          <a:bodyPr/>
          <a:lstStyle/>
          <a:p>
            <a:pPr algn="l"/>
            <a:r>
              <a:rPr lang="zh-CN" altLang="en-US" sz="6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学习句式</a:t>
            </a:r>
            <a:r>
              <a:rPr lang="zh-CN" altLang="en-US" dirty="0" smtClean="0"/>
              <a:t> </a:t>
            </a:r>
            <a:endParaRPr lang="zh-CN" altLang="en-US" dirty="0" smtClean="0"/>
          </a:p>
        </p:txBody>
      </p:sp>
      <p:sp>
        <p:nvSpPr>
          <p:cNvPr id="72708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1676400" y="1600200"/>
            <a:ext cx="6019800" cy="4114800"/>
          </a:xfrm>
        </p:spPr>
        <p:txBody>
          <a:bodyPr/>
          <a:lstStyle/>
          <a:p>
            <a:r>
              <a:rPr lang="zh-CN" altLang="en-US" sz="5400" b="1" smtClean="0">
                <a:solidFill>
                  <a:srgbClr val="0000FF"/>
                </a:solidFill>
                <a:latin typeface="宋体" panose="02010600030101010101" pitchFamily="2" charset="-122"/>
              </a:rPr>
              <a:t>⒈排比句式</a:t>
            </a:r>
            <a:endParaRPr lang="zh-CN" altLang="en-US" sz="54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smtClean="0">
                <a:solidFill>
                  <a:srgbClr val="0000FF"/>
                </a:solidFill>
                <a:latin typeface="宋体" panose="02010600030101010101" pitchFamily="2" charset="-122"/>
              </a:rPr>
              <a:t>⒉反复句式</a:t>
            </a:r>
            <a:endParaRPr lang="zh-CN" altLang="en-US" sz="54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smtClean="0">
                <a:solidFill>
                  <a:srgbClr val="0000FF"/>
                </a:solidFill>
                <a:latin typeface="宋体" panose="02010600030101010101" pitchFamily="2" charset="-122"/>
              </a:rPr>
              <a:t>⒊比喻句式</a:t>
            </a:r>
            <a:endParaRPr lang="zh-CN" altLang="en-US" sz="54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smtClean="0">
                <a:solidFill>
                  <a:srgbClr val="0000FF"/>
                </a:solidFill>
                <a:latin typeface="宋体" panose="02010600030101010101" pitchFamily="2" charset="-122"/>
              </a:rPr>
              <a:t>⒋对比句式</a:t>
            </a:r>
            <a:endParaRPr lang="zh-CN" altLang="en-US" sz="5400" b="1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5400" b="1" smtClean="0">
                <a:solidFill>
                  <a:srgbClr val="0000FF"/>
                </a:solidFill>
                <a:latin typeface="宋体" panose="02010600030101010101" pitchFamily="2" charset="-122"/>
              </a:rPr>
              <a:t>⒌拟人句式</a:t>
            </a:r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utoUpdateAnimBg="0"/>
      <p:bldP spid="72708" grpId="0" autoUpdateAnimBg="0"/>
    </p:bldLst>
  </p:timing>
</p:sld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 www.youyi100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6385</Words>
  <Application>WPS 演示</Application>
  <PresentationFormat>全屏显示(4:3)</PresentationFormat>
  <Paragraphs>267</Paragraphs>
  <Slides>49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49</vt:i4>
      </vt:variant>
    </vt:vector>
  </HeadingPairs>
  <TitlesOfParts>
    <vt:vector size="69" baseType="lpstr">
      <vt:lpstr>Arial</vt:lpstr>
      <vt:lpstr>宋体</vt:lpstr>
      <vt:lpstr>Wingdings</vt:lpstr>
      <vt:lpstr>黑体</vt:lpstr>
      <vt:lpstr>方正北魏楷书简体</vt:lpstr>
      <vt:lpstr>微软雅黑</vt:lpstr>
      <vt:lpstr>华文行楷</vt:lpstr>
      <vt:lpstr>华文新魏</vt:lpstr>
      <vt:lpstr>Times New Roman</vt:lpstr>
      <vt:lpstr>隶书</vt:lpstr>
      <vt:lpstr>Times New Roman</vt:lpstr>
      <vt:lpstr>Arial Unicode MS</vt:lpstr>
      <vt:lpstr>Calibri</vt:lpstr>
      <vt:lpstr>华文彩云</vt:lpstr>
      <vt:lpstr>楷体_GB2312</vt:lpstr>
      <vt:lpstr>Wingdings 3</vt:lpstr>
      <vt:lpstr>Arial</vt:lpstr>
      <vt:lpstr>www.youyi100.com</vt:lpstr>
      <vt:lpstr>诗情画意</vt:lpstr>
      <vt:lpstr> www.youyi100.com</vt:lpstr>
      <vt:lpstr>PowerPoint 演示文稿</vt:lpstr>
      <vt:lpstr>品读欣赏         请用“我喜欢            句子，因为            ”的句式进行评点。   </vt:lpstr>
      <vt:lpstr>PowerPoint 演示文稿</vt:lpstr>
      <vt:lpstr>1、从用词方面说 </vt:lpstr>
      <vt:lpstr>2、从句式上说：</vt:lpstr>
      <vt:lpstr>3、从修辞上说： </vt:lpstr>
      <vt:lpstr>本文大量运用排比，有句子内部、句与句、段与段之间的排比 </vt:lpstr>
      <vt:lpstr>4、从写法上说： </vt:lpstr>
      <vt:lpstr>学习句式 </vt:lpstr>
      <vt:lpstr>1、排比句式：排比，是把结构相同或相似、语气一致、意思密切关联的一组句子或词语排列起来，以增强语势，加深感情。 </vt:lpstr>
      <vt:lpstr>B.从用法上看 </vt:lpstr>
      <vt:lpstr>2、反复句式：反复，是为了突出某个意思，强调某种感情，特意重复某个词语或句子。在本文中，它常常是与排比结合起来使用的。 </vt:lpstr>
      <vt:lpstr>3、比喻句式 </vt:lpstr>
      <vt:lpstr>4、对比句式 </vt:lpstr>
      <vt:lpstr>5、拟人句式 </vt:lpstr>
      <vt:lpstr>PowerPoint 演示文稿</vt:lpstr>
      <vt:lpstr>PowerPoint 演示文稿</vt:lpstr>
      <vt:lpstr>    “挣脱、冲破、撞开”了一切旧的思想、观念和体制，摆脱了落后，暗示经历了许多痛苦和磨难，束缚和挫折，黄土地上的人终于崛起。     “那么一股劲”要打破人们身上层层坚硬的外壳，让生命宣泄在天地间，让人“遗落了一切冗杂”，“痛快了山河、蓬勃了想像力”，使人明白人之所以为人，生命之所以为生命。 </vt:lpstr>
      <vt:lpstr>PowerPoint 演示文稿</vt:lpstr>
      <vt:lpstr>PowerPoint 演示文稿</vt:lpstr>
      <vt:lpstr>3、多水的江南是易碎的玻璃，在那儿，打不得这样的腰鼓。      (为什么“多水的江南”打不得这样的腰鼓?)    江南流水更多地表现柔媚的风格，而安塞腰鼓需要承载这样原始、粗犷的生命力量的“厚土”。 </vt:lpstr>
      <vt:lpstr>        4、它戛然而止的时候，世界出奇地寂静，以致使人感到对她十分陌生了。 　　   简直像来到另一个星球。        耳畔是一声渺远的鸡啼。             (为什么听到这样的“鸡啼”?) </vt:lpstr>
      <vt:lpstr>PowerPoint 演示文稿</vt:lpstr>
      <vt:lpstr>探讨研究</vt:lpstr>
      <vt:lpstr>2西北现在好象成了贫穷落后的代名词，作者为什么这样歌颂西北汉子？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品味并说明说明语句的意义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 结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2017-06-05T10:37:00Z</dcterms:created>
  <dcterms:modified xsi:type="dcterms:W3CDTF">2018-05-14T01:22:38Z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