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9" r:id="rId2"/>
    <p:sldId id="260" r:id="rId3"/>
    <p:sldId id="266" r:id="rId4"/>
    <p:sldId id="264" r:id="rId5"/>
    <p:sldId id="265" r:id="rId6"/>
    <p:sldId id="263" r:id="rId7"/>
    <p:sldId id="271" r:id="rId8"/>
    <p:sldId id="270" r:id="rId9"/>
    <p:sldId id="269" r:id="rId10"/>
    <p:sldId id="268" r:id="rId11"/>
    <p:sldId id="267" r:id="rId12"/>
    <p:sldId id="272" r:id="rId13"/>
    <p:sldId id="273" r:id="rId14"/>
    <p:sldId id="261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2E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118" autoAdjust="0"/>
    <p:restoredTop sz="94660"/>
  </p:normalViewPr>
  <p:slideViewPr>
    <p:cSldViewPr>
      <p:cViewPr>
        <p:scale>
          <a:sx n="100" d="100"/>
          <a:sy n="100" d="100"/>
        </p:scale>
        <p:origin x="-612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工作\2016.05.05\2016.05.06\12\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70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六边形 6"/>
          <p:cNvSpPr/>
          <p:nvPr/>
        </p:nvSpPr>
        <p:spPr>
          <a:xfrm>
            <a:off x="4286248" y="2000240"/>
            <a:ext cx="3429024" cy="2500330"/>
          </a:xfrm>
          <a:prstGeom prst="hexagon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窗前的树</a:t>
            </a:r>
            <a:endParaRPr lang="en-US" altLang="zh-CN" sz="6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zh-CN" altLang="en-US" dirty="0"/>
          </a:p>
        </p:txBody>
      </p:sp>
      <p:cxnSp>
        <p:nvCxnSpPr>
          <p:cNvPr id="9" name="直接连接符 8"/>
          <p:cNvCxnSpPr>
            <a:stCxn id="7" idx="3"/>
            <a:endCxn id="7" idx="0"/>
          </p:cNvCxnSpPr>
          <p:nvPr/>
        </p:nvCxnSpPr>
        <p:spPr>
          <a:xfrm rot="10800000" flipH="1">
            <a:off x="4286248" y="3250405"/>
            <a:ext cx="342902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6200000" flipH="1">
            <a:off x="4714876" y="3214686"/>
            <a:ext cx="250033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643702" y="4714884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张抗抗</a:t>
            </a:r>
            <a:endParaRPr lang="zh-CN" altLang="en-US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982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D:\工作\2016.05.05\2016.05.06\12\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71" y="764704"/>
            <a:ext cx="916834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DELL\Desktop\201412201926203053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15140" y="4643446"/>
            <a:ext cx="1905000" cy="1428760"/>
          </a:xfrm>
          <a:prstGeom prst="wedgeEllipseCallou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3857620" y="2143116"/>
            <a:ext cx="4357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4.</a:t>
            </a:r>
            <a:r>
              <a:rPr lang="zh-CN" altLang="en-US" sz="2400" b="1" dirty="0" smtClean="0"/>
              <a:t>从文中提供的信息看，你觉得洋槐最可贵的品质是什么？</a:t>
            </a:r>
            <a:endParaRPr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29058" y="3286124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</a:rPr>
              <a:t>明确：沉稳、坚强、朴实的品质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D:\工作\2016.05.05\2016.05.06\12\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340" y="714356"/>
            <a:ext cx="916834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DELL\Desktop\201412201926203053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15140" y="4643446"/>
            <a:ext cx="1905000" cy="1428760"/>
          </a:xfrm>
          <a:prstGeom prst="wedgeEllipseCallou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049" name="Picture 1" descr="C:\Users\DELL\Desktop\37a88f5dad4a8054ac09b6a07e3bdaf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000109"/>
            <a:ext cx="2500330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8" name="直接连接符 7"/>
          <p:cNvCxnSpPr/>
          <p:nvPr/>
        </p:nvCxnSpPr>
        <p:spPr>
          <a:xfrm flipV="1">
            <a:off x="2143108" y="2857496"/>
            <a:ext cx="6000792" cy="71438"/>
          </a:xfrm>
          <a:prstGeom prst="line">
            <a:avLst/>
          </a:prstGeom>
          <a:ln w="158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821769" y="1964521"/>
            <a:ext cx="1928826" cy="158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4643438" y="4071942"/>
            <a:ext cx="2286016" cy="158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C:\Users\DELL\Desktop\8f37606ca70b9699de6c092c00c961e9.jpg"/>
          <p:cNvPicPr>
            <a:picLocks noChangeAspect="1" noChangeArrowheads="1"/>
          </p:cNvPicPr>
          <p:nvPr/>
        </p:nvPicPr>
        <p:blipFill>
          <a:blip r:embed="rId5"/>
          <a:srcRect b="6667"/>
          <a:stretch>
            <a:fillRect/>
          </a:stretch>
        </p:blipFill>
        <p:spPr bwMode="auto">
          <a:xfrm>
            <a:off x="3571868" y="3000372"/>
            <a:ext cx="2143140" cy="2071702"/>
          </a:xfrm>
          <a:prstGeom prst="hexagon">
            <a:avLst/>
          </a:prstGeom>
          <a:noFill/>
        </p:spPr>
      </p:pic>
      <p:pic>
        <p:nvPicPr>
          <p:cNvPr id="2053" name="Picture 5" descr="C:\Users\DELL\Desktop\8f37606ca70b9699de6c092c00c961e9.jpg"/>
          <p:cNvPicPr>
            <a:picLocks noChangeAspect="1" noChangeArrowheads="1"/>
          </p:cNvPicPr>
          <p:nvPr/>
        </p:nvPicPr>
        <p:blipFill>
          <a:blip r:embed="rId5"/>
          <a:srcRect t="5052" b="5311"/>
          <a:stretch>
            <a:fillRect/>
          </a:stretch>
        </p:blipFill>
        <p:spPr bwMode="auto">
          <a:xfrm>
            <a:off x="1071538" y="3214686"/>
            <a:ext cx="2357454" cy="2000264"/>
          </a:xfrm>
          <a:prstGeom prst="ellipse">
            <a:avLst/>
          </a:prstGeom>
          <a:noFill/>
        </p:spPr>
      </p:pic>
      <p:pic>
        <p:nvPicPr>
          <p:cNvPr id="2055" name="Picture 7" descr="C:\Users\DELL\Desktop\c9461161a14c61f8c9544a60e7063aa3.jpg"/>
          <p:cNvPicPr>
            <a:picLocks noChangeAspect="1" noChangeArrowheads="1"/>
          </p:cNvPicPr>
          <p:nvPr/>
        </p:nvPicPr>
        <p:blipFill>
          <a:blip r:embed="rId6"/>
          <a:srcRect r="4642"/>
          <a:stretch>
            <a:fillRect/>
          </a:stretch>
        </p:blipFill>
        <p:spPr bwMode="auto">
          <a:xfrm>
            <a:off x="5857884" y="2928934"/>
            <a:ext cx="2643206" cy="2286016"/>
          </a:xfrm>
          <a:prstGeom prst="flowChartDocument">
            <a:avLst/>
          </a:prstGeom>
          <a:noFill/>
        </p:spPr>
      </p:pic>
      <p:pic>
        <p:nvPicPr>
          <p:cNvPr id="2056" name="Picture 8" descr="C:\Users\DELL\Desktop\3e5f370c9f5418826065860fa2d5ca54.jpg"/>
          <p:cNvPicPr>
            <a:picLocks noChangeAspect="1" noChangeArrowheads="1"/>
          </p:cNvPicPr>
          <p:nvPr/>
        </p:nvPicPr>
        <p:blipFill>
          <a:blip r:embed="rId7" cstate="print"/>
          <a:srcRect b="3922"/>
          <a:stretch>
            <a:fillRect/>
          </a:stretch>
        </p:blipFill>
        <p:spPr bwMode="auto">
          <a:xfrm>
            <a:off x="6572264" y="785794"/>
            <a:ext cx="2214578" cy="2071702"/>
          </a:xfrm>
          <a:prstGeom prst="cub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7" name="Picture 9" descr="C:\Users\DELL\Desktop\f5d3462416cb6a595bc2faf4c0cb5d95.jpg"/>
          <p:cNvPicPr>
            <a:picLocks noChangeAspect="1" noChangeArrowheads="1"/>
          </p:cNvPicPr>
          <p:nvPr/>
        </p:nvPicPr>
        <p:blipFill>
          <a:blip r:embed="rId8"/>
          <a:srcRect b="3546"/>
          <a:stretch>
            <a:fillRect/>
          </a:stretch>
        </p:blipFill>
        <p:spPr bwMode="auto">
          <a:xfrm>
            <a:off x="3857620" y="928670"/>
            <a:ext cx="2786082" cy="1857388"/>
          </a:xfrm>
          <a:prstGeom prst="flowChartInputOutpu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D:\工作\2016.05.05\2016.05.06\12\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71" y="764704"/>
            <a:ext cx="916834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86248" y="1928802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琥珀" pitchFamily="2" charset="-122"/>
                <a:ea typeface="华文琥珀" pitchFamily="2" charset="-122"/>
              </a:rPr>
              <a:t>主旨：</a:t>
            </a:r>
            <a:endParaRPr lang="zh-CN" altLang="en-US" sz="2400" b="1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4810" y="2571744"/>
            <a:ext cx="4572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</a:rPr>
              <a:t>通过对洋槐四季姿态的描写，表现作者热爱自然、享受自然，体验与自然和谐相处的意趣。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pic>
        <p:nvPicPr>
          <p:cNvPr id="7" name="Picture 3" descr="C:\Users\DELL\Desktop\201412201926203053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15140" y="4643446"/>
            <a:ext cx="1905000" cy="1428760"/>
          </a:xfrm>
          <a:prstGeom prst="wedgeEllipseCallou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D:\工作\2016.05.05\2016.05.06\12\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71" y="764704"/>
            <a:ext cx="916834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DELL\Desktop\201412201926203053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15140" y="4643446"/>
            <a:ext cx="1905000" cy="1428760"/>
          </a:xfrm>
          <a:prstGeom prst="wedgeEllipseCallou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工作\2016.05.05\2016.05.06\12\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532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工作\2016.05.05\2016.05.06\12\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340" y="714356"/>
            <a:ext cx="916834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5800" y="2622550"/>
            <a:ext cx="7772400" cy="20208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786182" y="2501903"/>
            <a:ext cx="4929222" cy="14271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2400" b="1" dirty="0" smtClean="0">
                <a:latin typeface="华文仿宋" pitchFamily="2" charset="-122"/>
                <a:ea typeface="华文仿宋" pitchFamily="2" charset="-122"/>
              </a:rPr>
              <a:t>张抗抗（</a:t>
            </a:r>
            <a:r>
              <a:rPr lang="en-US" altLang="zh-CN" sz="2400" b="1" dirty="0" smtClean="0">
                <a:latin typeface="华文仿宋" pitchFamily="2" charset="-122"/>
                <a:ea typeface="华文仿宋" pitchFamily="2" charset="-122"/>
              </a:rPr>
              <a:t>1950</a:t>
            </a:r>
            <a:r>
              <a:rPr lang="zh-CN" altLang="en-US" sz="2400" b="1" dirty="0" smtClean="0">
                <a:latin typeface="华文仿宋" pitchFamily="2" charset="-122"/>
                <a:ea typeface="华文仿宋" pitchFamily="2" charset="-122"/>
              </a:rPr>
              <a:t>年</a:t>
            </a:r>
            <a:r>
              <a:rPr lang="en-US" altLang="zh-CN" sz="2400" b="1" dirty="0" smtClean="0">
                <a:latin typeface="华文仿宋" pitchFamily="2" charset="-122"/>
                <a:ea typeface="华文仿宋" pitchFamily="2" charset="-122"/>
              </a:rPr>
              <a:t>7</a:t>
            </a:r>
            <a:r>
              <a:rPr lang="zh-CN" altLang="en-US" sz="2400" b="1" dirty="0" smtClean="0">
                <a:latin typeface="华文仿宋" pitchFamily="2" charset="-122"/>
                <a:ea typeface="华文仿宋" pitchFamily="2" charset="-122"/>
              </a:rPr>
              <a:t>月</a:t>
            </a:r>
            <a:r>
              <a:rPr lang="en-US" altLang="zh-CN" sz="2400" b="1" dirty="0" smtClean="0">
                <a:latin typeface="华文仿宋" pitchFamily="2" charset="-122"/>
                <a:ea typeface="华文仿宋" pitchFamily="2" charset="-122"/>
              </a:rPr>
              <a:t>3</a:t>
            </a:r>
            <a:r>
              <a:rPr lang="zh-CN" altLang="en-US" sz="2400" b="1" dirty="0" smtClean="0">
                <a:latin typeface="华文仿宋" pitchFamily="2" charset="-122"/>
                <a:ea typeface="华文仿宋" pitchFamily="2" charset="-122"/>
              </a:rPr>
              <a:t>日 </a:t>
            </a:r>
            <a:r>
              <a:rPr lang="en-US" altLang="zh-CN" sz="2400" b="1" dirty="0" smtClean="0">
                <a:latin typeface="华文仿宋" pitchFamily="2" charset="-122"/>
                <a:ea typeface="华文仿宋" pitchFamily="2" charset="-122"/>
              </a:rPr>
              <a:t>—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）女，原名张抗美，中国女作家，生于杭州，祖籍广东新会，国家一级作家。代表作有</a:t>
            </a:r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隐形伴侣</a:t>
            </a:r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、</a:t>
            </a:r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分界线</a:t>
            </a:r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、</a:t>
            </a:r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赤彤丹朱</a:t>
            </a:r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等长篇小说。获第二届鲁迅文学奖、全国首届女性文学奖、第二届女性文学优秀小说奖、庄重文文学奖。</a:t>
            </a:r>
            <a:endParaRPr kumimoji="0" lang="zh-CN" altLang="zh-CN" sz="6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华文仿宋" pitchFamily="2" charset="-122"/>
              <a:ea typeface="华文仿宋" pitchFamily="2" charset="-122"/>
              <a:cs typeface="+mj-cs"/>
            </a:endParaRPr>
          </a:p>
        </p:txBody>
      </p:sp>
      <p:sp>
        <p:nvSpPr>
          <p:cNvPr id="5" name="流程图: 或者 4"/>
          <p:cNvSpPr/>
          <p:nvPr/>
        </p:nvSpPr>
        <p:spPr>
          <a:xfrm>
            <a:off x="285720" y="2500306"/>
            <a:ext cx="1143008" cy="1285884"/>
          </a:xfrm>
          <a:prstGeom prst="flowChartOr">
            <a:avLst/>
          </a:prstGeom>
          <a:noFill/>
          <a:ln>
            <a:solidFill>
              <a:schemeClr val="bg2"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作者介绍</a:t>
            </a:r>
            <a:endParaRPr lang="zh-CN" altLang="en-US" sz="2400" b="1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pic>
        <p:nvPicPr>
          <p:cNvPr id="9218" name="Picture 2" descr="https://ss0.bdstatic.com/94oJfD_bAAcT8t7mm9GUKT-xh_/timg?image&amp;quality=100&amp;size=b4000_4000&amp;sec=1508558949&amp;di=4842a198eda78295f069dc69c0d7cca9&amp;src=http://e.hiphotos.baidu.com/baike/pic/item/622762d0f703918f9c08f8eb533d269759eec4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714356"/>
            <a:ext cx="2357454" cy="1571636"/>
          </a:xfrm>
          <a:prstGeom prst="wedgeRoundRectCallout">
            <a:avLst/>
          </a:prstGeom>
          <a:ln>
            <a:noFill/>
          </a:ln>
          <a:effectLst>
            <a:outerShdw blurRad="1003300" dist="50800" dir="5400000" algn="ctr" rotWithShape="0">
              <a:srgbClr val="000000">
                <a:alpha val="42000"/>
              </a:srgbClr>
            </a:outerShdw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96807781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工作\2016.05.05\2016.05.06\12\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71" y="764704"/>
            <a:ext cx="916834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29058" y="1785926"/>
            <a:ext cx="485778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琥珀" pitchFamily="2" charset="-122"/>
                <a:ea typeface="华文琥珀" pitchFamily="2" charset="-122"/>
                <a:cs typeface="Aharoni" pitchFamily="2" charset="-79"/>
              </a:rPr>
              <a:t>一、快速浏览课文，回答：</a:t>
            </a:r>
            <a:endParaRPr lang="en-US" altLang="zh-CN" sz="2800" b="1" dirty="0" smtClean="0">
              <a:latin typeface="华文琥珀" pitchFamily="2" charset="-122"/>
              <a:ea typeface="华文琥珀" pitchFamily="2" charset="-122"/>
              <a:cs typeface="Aharoni" pitchFamily="2" charset="-79"/>
            </a:endParaRPr>
          </a:p>
          <a:p>
            <a:endParaRPr lang="en-US" altLang="zh-CN" sz="2400" b="1" dirty="0" smtClean="0"/>
          </a:p>
          <a:p>
            <a:r>
              <a:rPr lang="en-US" altLang="zh-CN" sz="2400" dirty="0" smtClean="0"/>
              <a:t>1.</a:t>
            </a:r>
            <a:r>
              <a:rPr lang="zh-CN" altLang="en-US" sz="2400" dirty="0" smtClean="0"/>
              <a:t>作者按怎样的顺序来描写洋槐的？</a:t>
            </a:r>
            <a:endParaRPr lang="en-US" altLang="zh-CN" sz="2400" dirty="0" smtClean="0"/>
          </a:p>
          <a:p>
            <a:endParaRPr lang="en-US" altLang="zh-CN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2.</a:t>
            </a:r>
            <a:r>
              <a:rPr lang="zh-CN" altLang="en-US" sz="2400" dirty="0" smtClean="0"/>
              <a:t>这篇文章运用了怎样的结构？</a:t>
            </a:r>
            <a:endParaRPr lang="en-US" altLang="zh-CN" sz="2400" dirty="0" smtClean="0"/>
          </a:p>
          <a:p>
            <a:r>
              <a:rPr lang="zh-CN" altLang="en-US" dirty="0" smtClean="0"/>
              <a:t> 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71934" y="2633016"/>
            <a:ext cx="4500594" cy="193899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wrap="square" rtlCol="0">
            <a:spAutoFit/>
          </a:bodyPr>
          <a:lstStyle/>
          <a:p>
            <a:endParaRPr lang="en-US" altLang="zh-CN" sz="2400" dirty="0" smtClean="0"/>
          </a:p>
          <a:p>
            <a:r>
              <a:rPr lang="zh-CN" altLang="en-US" sz="2400" dirty="0" smtClean="0"/>
              <a:t>明确：按春夏秋冬的四季顺序。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明确：总</a:t>
            </a:r>
            <a:r>
              <a:rPr lang="en-US" altLang="zh-CN" sz="2400" dirty="0" smtClean="0"/>
              <a:t>—</a:t>
            </a:r>
            <a:r>
              <a:rPr lang="zh-CN" altLang="en-US" sz="2400" dirty="0" smtClean="0"/>
              <a:t>分</a:t>
            </a:r>
            <a:r>
              <a:rPr lang="en-US" altLang="zh-CN" sz="2400" dirty="0" smtClean="0"/>
              <a:t>—</a:t>
            </a:r>
            <a:r>
              <a:rPr lang="zh-CN" altLang="en-US" sz="2400" dirty="0" smtClean="0"/>
              <a:t>总</a:t>
            </a:r>
            <a:endParaRPr lang="en-US" altLang="zh-CN" sz="2400" dirty="0" smtClean="0"/>
          </a:p>
        </p:txBody>
      </p:sp>
      <p:pic>
        <p:nvPicPr>
          <p:cNvPr id="5" name="Picture 3" descr="C:\Users\DELL\Desktop\201412201926203053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15140" y="4643446"/>
            <a:ext cx="1905000" cy="1428760"/>
          </a:xfrm>
          <a:prstGeom prst="wedgeEllipseCallout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9680778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工作\2016.05.05\2016.05.06\12\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71" y="764704"/>
            <a:ext cx="916834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57554" y="1071546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琥珀" pitchFamily="2" charset="-122"/>
                <a:ea typeface="华文琥珀" pitchFamily="2" charset="-122"/>
              </a:rPr>
              <a:t>二、朗读课文，完成表格：</a:t>
            </a:r>
            <a:endParaRPr lang="zh-CN" altLang="en-US" sz="2800" dirty="0">
              <a:latin typeface="华文琥珀" pitchFamily="2" charset="-122"/>
              <a:ea typeface="华文琥珀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71735" y="1857364"/>
          <a:ext cx="6357984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9337"/>
                <a:gridCol w="1569556"/>
                <a:gridCol w="2071702"/>
                <a:gridCol w="1857389"/>
              </a:tblGrid>
              <a:tr h="359494">
                <a:tc gridSpan="2"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002060"/>
                          </a:solidFill>
                        </a:rPr>
                        <a:t>文章的思路</a:t>
                      </a:r>
                      <a:endParaRPr lang="zh-CN" altLang="en-US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002060"/>
                          </a:solidFill>
                        </a:rPr>
                        <a:t>洋槐的形态</a:t>
                      </a:r>
                      <a:endParaRPr lang="zh-CN" altLang="en-US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002060"/>
                          </a:solidFill>
                        </a:rPr>
                        <a:t>作者的情感</a:t>
                      </a:r>
                      <a:endParaRPr lang="zh-CN" altLang="en-US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  <a:tr h="359494">
                <a:tc gridSpan="2">
                  <a:txBody>
                    <a:bodyPr/>
                    <a:lstStyle/>
                    <a:p>
                      <a:r>
                        <a:rPr lang="zh-CN" altLang="en-US" sz="1800" b="1" dirty="0" smtClean="0"/>
                        <a:t>总起</a:t>
                      </a:r>
                      <a:r>
                        <a:rPr lang="en-US" altLang="zh-CN" sz="1800" b="1" dirty="0" smtClean="0"/>
                        <a:t>—</a:t>
                      </a:r>
                      <a:r>
                        <a:rPr lang="zh-CN" altLang="en-US" sz="1800" b="1" dirty="0" smtClean="0"/>
                        <a:t>窗前的槐树</a:t>
                      </a:r>
                      <a:endParaRPr lang="zh-CN" altLang="en-US" sz="1800" b="1" dirty="0"/>
                    </a:p>
                  </a:txBody>
                  <a:tcPr>
                    <a:solidFill>
                      <a:srgbClr val="92D050">
                        <a:alpha val="48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92D05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92D050">
                        <a:alpha val="48000"/>
                      </a:srgbClr>
                    </a:solidFill>
                  </a:tcPr>
                </a:tc>
              </a:tr>
              <a:tr h="359494">
                <a:tc rowSpan="4"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r>
                        <a:rPr lang="zh-CN" altLang="en-US" b="1" dirty="0" smtClean="0"/>
                        <a:t>分写</a:t>
                      </a:r>
                      <a:r>
                        <a:rPr lang="en-US" altLang="zh-CN" b="1" dirty="0" smtClean="0"/>
                        <a:t>—</a:t>
                      </a:r>
                      <a:r>
                        <a:rPr lang="zh-CN" altLang="en-US" b="1" dirty="0" smtClean="0"/>
                        <a:t>四季的槐树</a:t>
                      </a:r>
                      <a:endParaRPr lang="zh-CN" altLang="en-US" b="1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春季的槐树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  <a:tr h="359494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夏季的槐树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  <a:tr h="359494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秋季的槐树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  <a:tr h="359494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冬季的槐树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48000"/>
                      </a:schemeClr>
                    </a:solidFill>
                  </a:tcPr>
                </a:tc>
              </a:tr>
              <a:tr h="629115">
                <a:tc gridSpan="2">
                  <a:txBody>
                    <a:bodyPr/>
                    <a:lstStyle/>
                    <a:p>
                      <a:r>
                        <a:rPr lang="zh-CN" altLang="en-US" b="1" dirty="0" smtClean="0"/>
                        <a:t>分写</a:t>
                      </a:r>
                      <a:r>
                        <a:rPr lang="en-US" altLang="zh-CN" b="1" dirty="0" smtClean="0"/>
                        <a:t>—</a:t>
                      </a:r>
                      <a:r>
                        <a:rPr lang="zh-CN" altLang="en-US" b="1" dirty="0" smtClean="0"/>
                        <a:t>窗前的槐树</a:t>
                      </a:r>
                      <a:endParaRPr lang="en-US" altLang="zh-CN" b="1" dirty="0" smtClean="0"/>
                    </a:p>
                    <a:p>
                      <a:endParaRPr lang="zh-CN" altLang="en-US" b="1" dirty="0"/>
                    </a:p>
                  </a:txBody>
                  <a:tcPr>
                    <a:solidFill>
                      <a:srgbClr val="92D050">
                        <a:alpha val="48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92D05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92D050">
                        <a:alpha val="48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000628" y="2214554"/>
          <a:ext cx="3929090" cy="2486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1857388"/>
              </a:tblGrid>
              <a:tr h="387350">
                <a:tc>
                  <a:txBody>
                    <a:bodyPr/>
                    <a:lstStyle/>
                    <a:p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</a:rPr>
                        <a:t>高大粗壮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tint val="2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 dirty="0" smtClean="0">
                          <a:solidFill>
                            <a:schemeClr val="tx1"/>
                          </a:solidFill>
                        </a:rPr>
                        <a:t>满足幸福</a:t>
                      </a:r>
                      <a:endParaRPr lang="zh-CN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tint val="20000"/>
                        <a:alpha val="0"/>
                      </a:schemeClr>
                    </a:solidFill>
                  </a:tcPr>
                </a:tc>
              </a:tr>
              <a:tr h="260904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灿烂壮丽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accent1">
                        <a:tint val="2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精神为之一振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accent1">
                        <a:tint val="20000"/>
                        <a:alpha val="0"/>
                      </a:schemeClr>
                    </a:solidFill>
                  </a:tcPr>
                </a:tc>
              </a:tr>
              <a:tr h="348940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郁郁葱葱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accent1">
                        <a:tint val="2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生出一种感动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accent1">
                        <a:tint val="20000"/>
                        <a:alpha val="0"/>
                      </a:schemeClr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金碧辉煌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accent1">
                        <a:tint val="2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不觉得感动和悲凉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accent1">
                        <a:tint val="20000"/>
                        <a:alpha val="0"/>
                      </a:schemeClr>
                    </a:solidFill>
                  </a:tcPr>
                </a:tc>
              </a:tr>
              <a:tr h="260904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挺拔骄傲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accent1">
                        <a:tint val="2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活得自信洒脱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accent1">
                        <a:tint val="20000"/>
                        <a:alpha val="0"/>
                      </a:schemeClr>
                    </a:solidFill>
                  </a:tcPr>
                </a:tc>
              </a:tr>
              <a:tr h="650558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衰而富荣</a:t>
                      </a:r>
                      <a:endParaRPr lang="en-US" altLang="zh-CN" sz="1600" dirty="0" smtClean="0"/>
                    </a:p>
                    <a:p>
                      <a:r>
                        <a:rPr lang="zh-CN" altLang="en-US" sz="1600" dirty="0" smtClean="0"/>
                        <a:t>败而复兴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accent1">
                        <a:tint val="2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神秘默契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accent1">
                        <a:tint val="2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 descr="C:\Users\DELL\Desktop\201412201926203053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15140" y="4643446"/>
            <a:ext cx="1905000" cy="1428760"/>
          </a:xfrm>
          <a:prstGeom prst="wedgeEllipseCallou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680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工作\2016.05.05\2016.05.06\12\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71" y="764704"/>
            <a:ext cx="916834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ELL\Desktop\201412201926203053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15140" y="4643446"/>
            <a:ext cx="1905000" cy="1428760"/>
          </a:xfrm>
          <a:prstGeom prst="wedgeEllipseCallou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643306" y="1357298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琥珀" pitchFamily="2" charset="-122"/>
                <a:ea typeface="华文琥珀" pitchFamily="2" charset="-122"/>
              </a:rPr>
              <a:t>三、品味语言</a:t>
            </a:r>
            <a:endParaRPr lang="zh-CN" altLang="en-US" sz="2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6182" y="2071678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1.</a:t>
            </a:r>
            <a:r>
              <a:rPr lang="zh-CN" altLang="en-US" sz="2400" b="1" dirty="0" smtClean="0"/>
              <a:t>整句、散句的合理穿插</a:t>
            </a:r>
            <a:endParaRPr lang="zh-CN" alt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57620" y="2714620"/>
            <a:ext cx="45005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</a:rPr>
              <a:t>“你的精神为之一振，你的眼前为之  一亮。”</a:t>
            </a:r>
            <a:endParaRPr lang="en-US" altLang="zh-CN" sz="2000" b="1" dirty="0" smtClean="0">
              <a:solidFill>
                <a:schemeClr val="tx2"/>
              </a:solidFill>
            </a:endParaRPr>
          </a:p>
          <a:p>
            <a:r>
              <a:rPr lang="zh-CN" altLang="en-US" sz="2000" b="1" dirty="0" smtClean="0">
                <a:solidFill>
                  <a:schemeClr val="tx2"/>
                </a:solidFill>
              </a:rPr>
              <a:t>“它翻滚，它旋转，它战栗，它呻吟。”</a:t>
            </a:r>
            <a:endParaRPr lang="en-US" altLang="zh-CN" sz="2000" b="1" dirty="0" smtClean="0">
              <a:solidFill>
                <a:schemeClr val="tx2"/>
              </a:solidFill>
            </a:endParaRPr>
          </a:p>
          <a:p>
            <a:endParaRPr lang="zh-CN" altLang="en-US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80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工作\2016.05.05\2016.05.06\12\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71" y="764704"/>
            <a:ext cx="916834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57686" y="1643050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2.</a:t>
            </a:r>
            <a:r>
              <a:rPr lang="zh-CN" altLang="en-US" sz="2400" b="1" dirty="0" smtClean="0"/>
              <a:t>叠词运用恰到好处</a:t>
            </a:r>
            <a:endParaRPr lang="zh-CN" alt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357686" y="2214554"/>
            <a:ext cx="450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</a:rPr>
              <a:t>“翠叶青青、星星点点、薄薄的羽翼</a:t>
            </a:r>
            <a:r>
              <a:rPr lang="en-US" altLang="zh-CN" sz="2000" b="1" dirty="0" smtClean="0">
                <a:solidFill>
                  <a:schemeClr val="tx2"/>
                </a:solidFill>
              </a:rPr>
              <a:t>……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”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5" name="Picture 3" descr="C:\Users\DELL\Desktop\201412201926203053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15140" y="4643446"/>
            <a:ext cx="1905000" cy="1428760"/>
          </a:xfrm>
          <a:prstGeom prst="wedgeEllipseCallou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4357686" y="3038773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3.</a:t>
            </a:r>
            <a:r>
              <a:rPr lang="zh-CN" altLang="en-US" sz="2400" b="1" dirty="0" smtClean="0"/>
              <a:t>比喻、拟人的修辞手法</a:t>
            </a:r>
            <a:endParaRPr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357686" y="3571876"/>
            <a:ext cx="442915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</a:rPr>
              <a:t>又过了些日子，忽然就挂满了一串串葡萄似的花苞，又如一只只浅绿色的蜻蜓缀满树枝</a:t>
            </a:r>
            <a:r>
              <a:rPr lang="en-US" altLang="zh-CN" sz="2000" b="1" dirty="0" smtClean="0">
                <a:solidFill>
                  <a:schemeClr val="tx2"/>
                </a:solidFill>
              </a:rPr>
              <a:t>——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当它张开翅膀跃跃欲飞时，薄薄的羽翼在春日温和的云朵下染织成一片耀眼的银色。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680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2" descr="D:\工作\2016.05.05\2016.05.06\12\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71" y="764704"/>
            <a:ext cx="916834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DELL\Desktop\201412201926203053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15140" y="4643446"/>
            <a:ext cx="1905000" cy="1428760"/>
          </a:xfrm>
          <a:prstGeom prst="wedgeEllipseCallou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3214678" y="1285860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琥珀" pitchFamily="2" charset="-122"/>
                <a:ea typeface="华文琥珀" pitchFamily="2" charset="-122"/>
              </a:rPr>
              <a:t>五、品读课文</a:t>
            </a:r>
            <a:endParaRPr lang="zh-CN" altLang="en-US" sz="2400" b="1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8992" y="2300109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1.</a:t>
            </a:r>
            <a:r>
              <a:rPr lang="zh-CN" altLang="en-US" b="1" dirty="0" smtClean="0"/>
              <a:t>“满满的一树雪白，袅袅低垂，如瀑布倾泻四溅。银珠般的花瓣在清风中微微飘荡，花气熏人，人也陶醉。”这两句描写槐花，请分析表达特色（修辞和感官上分析）</a:t>
            </a:r>
            <a:endParaRPr lang="zh-CN" alt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643306" y="3934430"/>
            <a:ext cx="5000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运用借代、比喻的修辞手法，语言表达形象而富有韵味，从视觉、嗅觉等角度描写槐花袅娜的形态，诱人的芬芳。</a:t>
            </a:r>
            <a:endParaRPr lang="zh-CN" altLang="en-US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Picture 2" descr="D:\工作\2016.05.05\2016.05.06\12\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71" y="764704"/>
            <a:ext cx="916834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DELL\Desktop\201412201926203053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15140" y="4643446"/>
            <a:ext cx="1905000" cy="1428760"/>
          </a:xfrm>
          <a:prstGeom prst="wedgeEllipseCallou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4000496" y="1928802"/>
            <a:ext cx="4929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2.</a:t>
            </a:r>
            <a:r>
              <a:rPr lang="zh-CN" altLang="en-US" sz="2400" b="1" dirty="0" smtClean="0"/>
              <a:t>作者为什么“槐花开过，才知春是真的来了”？</a:t>
            </a:r>
            <a:endParaRPr lang="zh-CN" alt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000496" y="3014489"/>
            <a:ext cx="4572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</a:rPr>
              <a:t>明确：跟其它相比，洋槐绿得迟，槐花的开放令整个世界灿烂而壮丽，充满春意。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D:\工作\2016.05.05\2016.05.06\12\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71" y="764704"/>
            <a:ext cx="9168340" cy="5157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57620" y="1643050"/>
            <a:ext cx="45720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3.</a:t>
            </a:r>
            <a:r>
              <a:rPr lang="zh-CN" altLang="en-US" sz="2000" b="1" dirty="0" smtClean="0"/>
              <a:t> “它们离开了槐树就好比清除了衰老抛去了陈旧，是一个必然一种整合，一次更新。”联系上下文分析这句话的含义。</a:t>
            </a:r>
            <a:endParaRPr lang="zh-CN" altLang="en-US" sz="2000" b="1" dirty="0"/>
          </a:p>
        </p:txBody>
      </p:sp>
      <p:pic>
        <p:nvPicPr>
          <p:cNvPr id="6" name="Picture 3" descr="C:\Users\DELL\Desktop\201412201926203053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15140" y="4643446"/>
            <a:ext cx="1905000" cy="1428760"/>
          </a:xfrm>
          <a:prstGeom prst="wedgeEllipseCallou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3857620" y="3143248"/>
            <a:ext cx="4714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</a:rPr>
              <a:t>明确：新陈代谢是自然的规律，落是沉入泥土是休养生息，孕育着新的开始。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14195</TotalTime>
  <Words>672</Words>
  <Application>Microsoft Office PowerPoint</Application>
  <PresentationFormat>全屏显示(4:3)</PresentationFormat>
  <Paragraphs>69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第一PPT模板网-WWW.1PPT.COM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DELL</cp:lastModifiedBy>
  <cp:revision>188</cp:revision>
  <dcterms:created xsi:type="dcterms:W3CDTF">2012-12-20T06:04:47Z</dcterms:created>
  <dcterms:modified xsi:type="dcterms:W3CDTF">2017-10-22T13:49:54Z</dcterms:modified>
</cp:coreProperties>
</file>