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34"/>
  </p:notesMasterIdLst>
  <p:sldIdLst>
    <p:sldId id="271" r:id="rId2"/>
    <p:sldId id="264" r:id="rId3"/>
    <p:sldId id="263" r:id="rId4"/>
    <p:sldId id="320" r:id="rId5"/>
    <p:sldId id="321" r:id="rId6"/>
    <p:sldId id="319" r:id="rId7"/>
    <p:sldId id="322" r:id="rId8"/>
    <p:sldId id="258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303" r:id="rId17"/>
    <p:sldId id="302" r:id="rId18"/>
    <p:sldId id="304" r:id="rId19"/>
    <p:sldId id="305" r:id="rId20"/>
    <p:sldId id="306" r:id="rId21"/>
    <p:sldId id="307" r:id="rId22"/>
    <p:sldId id="308" r:id="rId23"/>
    <p:sldId id="269" r:id="rId24"/>
    <p:sldId id="259" r:id="rId25"/>
    <p:sldId id="261" r:id="rId26"/>
    <p:sldId id="313" r:id="rId27"/>
    <p:sldId id="314" r:id="rId28"/>
    <p:sldId id="315" r:id="rId29"/>
    <p:sldId id="260" r:id="rId30"/>
    <p:sldId id="266" r:id="rId31"/>
    <p:sldId id="316" r:id="rId32"/>
    <p:sldId id="317" r:id="rId3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>
            <a:lvl1pPr>
              <a:defRPr sz="1200" noProof="1"/>
            </a:lvl1pPr>
          </a:lstStyle>
          <a:p>
            <a:endParaRPr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>
            <a:lvl1pPr algn="r">
              <a:defRPr noProof="1" dirty="0"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  <a:pPr/>
              <a:t>2018/3/12 Monday</a:t>
            </a:fld>
            <a:endParaRPr lang="zh-CN" altLang="en-US" sz="1200">
              <a:cs typeface="+mn-cs"/>
            </a:endParaRPr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anchor="b"/>
          <a:lstStyle>
            <a:lvl1pPr>
              <a:defRPr sz="1200" noProof="1"/>
            </a:lvl1pPr>
          </a:lstStyle>
          <a:p>
            <a:endParaRPr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/>
            </a:lvl1pPr>
          </a:lstStyle>
          <a:p>
            <a:fld id="{B3D81353-BA9E-412B-8C9A-55BC5AF4F721}" type="slidenum">
              <a:rPr lang="zh-CN" altLang="en-US"/>
              <a:pPr/>
              <a:t>‹#›</a:t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1pPr>
    <a:lvl2pPr lvl="1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2pPr>
    <a:lvl3pPr lvl="2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3pPr>
    <a:lvl4pPr lvl="3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4pPr>
    <a:lvl5pPr lvl="4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5pPr>
    <a:lvl6pPr marL="2286000" lvl="5" indent="0" defTabSz="0" fontAlgn="base">
      <a:defRPr sz="1200" kern="1200"/>
    </a:lvl6pPr>
    <a:lvl7pPr marL="2743200" lvl="6" indent="0" defTabSz="0" fontAlgn="base">
      <a:defRPr sz="1200" kern="1200"/>
    </a:lvl7pPr>
    <a:lvl8pPr marL="3200400" lvl="7" indent="0" defTabSz="0" fontAlgn="base">
      <a:defRPr sz="1200" kern="1200"/>
    </a:lvl8pPr>
    <a:lvl9pPr marL="3657600" lvl="8" indent="0" defTabSz="0" fontAlgn="base">
      <a:defRPr sz="1200" kern="1200"/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11DF6C85-580E-49AA-8C0F-7282E851D184}" type="datetimeFigureOut">
              <a:rPr lang="en-US" smtClean="0"/>
              <a:pPr/>
              <a:t>3/12/2018</a:t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  <a:pPr algn="ctr" eaLnBrk="1" latinLnBrk="0" hangingPunct="1"/>
              <a:t>‹#›</a:t>
            </a:fld>
            <a:endParaRPr kumimoji="0" lang="zh-CN" altLang="en-US" b="0" dirty="0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5122" name="TextBox 1"/>
          <p:cNvSpPr>
            <a:spLocks noChangeArrowheads="1"/>
          </p:cNvSpPr>
          <p:nvPr/>
        </p:nvSpPr>
        <p:spPr bwMode="auto">
          <a:xfrm>
            <a:off x="2555875" y="1155700"/>
            <a:ext cx="4572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5400" b="1" dirty="0" smtClean="0">
                <a:solidFill>
                  <a:srgbClr val="00B0F0"/>
                </a:solidFill>
                <a:latin typeface="MingLiU-ExtB" panose="02020500000000000000" pitchFamily="18" charset="-120"/>
                <a:sym typeface="MingLiU-ExtB" panose="02020500000000000000" pitchFamily="18" charset="-120"/>
              </a:rPr>
              <a:t>27</a:t>
            </a:r>
            <a:r>
              <a:rPr lang="en-US" altLang="zh-CN" sz="5400" b="1" dirty="0" smtClean="0">
                <a:solidFill>
                  <a:srgbClr val="00B0F0"/>
                </a:solidFill>
                <a:latin typeface="MingLiU-ExtB" panose="02020500000000000000" pitchFamily="18" charset="-120"/>
                <a:ea typeface="MingLiU-ExtB" panose="02020500000000000000" pitchFamily="18" charset="-120"/>
                <a:sym typeface="MingLiU-ExtB" panose="02020500000000000000" pitchFamily="18" charset="-120"/>
              </a:rPr>
              <a:t> </a:t>
            </a:r>
            <a:r>
              <a:rPr lang="zh-CN" altLang="en-US" sz="4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生活的本领</a:t>
            </a:r>
            <a:endParaRPr lang="zh-CN" altLang="en-US" sz="4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5123" name="直线连接符 21"/>
          <p:cNvSpPr>
            <a:spLocks noChangeShapeType="1"/>
          </p:cNvSpPr>
          <p:nvPr/>
        </p:nvSpPr>
        <p:spPr bwMode="auto">
          <a:xfrm>
            <a:off x="2700338" y="1989138"/>
            <a:ext cx="3816350" cy="1587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124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113" y="2420938"/>
            <a:ext cx="5167312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21505"/>
          <p:cNvSpPr txBox="1">
            <a:spLocks noChangeArrowheads="1"/>
          </p:cNvSpPr>
          <p:nvPr/>
        </p:nvSpPr>
        <p:spPr bwMode="auto">
          <a:xfrm>
            <a:off x="685800" y="533400"/>
            <a:ext cx="8153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21506" name="文本框 21506"/>
          <p:cNvSpPr txBox="1">
            <a:spLocks noChangeArrowheads="1"/>
          </p:cNvSpPr>
          <p:nvPr/>
        </p:nvSpPr>
        <p:spPr bwMode="auto">
          <a:xfrm>
            <a:off x="684213" y="1196975"/>
            <a:ext cx="784860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/>
              <a:t>一年后，六个儿子回来了。老人</a:t>
            </a:r>
            <a:r>
              <a:rPr lang="zh-CN" altLang="en-US" sz="4000">
                <a:solidFill>
                  <a:srgbClr val="FF0000"/>
                </a:solidFill>
              </a:rPr>
              <a:t>乐呵呵</a:t>
            </a:r>
            <a:r>
              <a:rPr lang="zh-CN" altLang="en-US" sz="4000"/>
              <a:t>地问：“你们是怎么</a:t>
            </a:r>
            <a:r>
              <a:rPr lang="zh-CN" altLang="en-US" sz="4000">
                <a:solidFill>
                  <a:srgbClr val="FF0000"/>
                </a:solidFill>
              </a:rPr>
              <a:t>过日子</a:t>
            </a:r>
            <a:r>
              <a:rPr lang="zh-CN" altLang="en-US" sz="4000"/>
              <a:t>的呀？”</a:t>
            </a:r>
          </a:p>
        </p:txBody>
      </p:sp>
      <p:sp>
        <p:nvSpPr>
          <p:cNvPr id="21507" name="矩形 21507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1509" name="文本框 21508"/>
          <p:cNvSpPr txBox="1">
            <a:spLocks noChangeArrowheads="1"/>
          </p:cNvSpPr>
          <p:nvPr/>
        </p:nvSpPr>
        <p:spPr bwMode="auto">
          <a:xfrm>
            <a:off x="1066800" y="3581400"/>
            <a:ext cx="4495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乐呵呵：高兴的样子</a:t>
            </a:r>
          </a:p>
        </p:txBody>
      </p:sp>
      <p:sp>
        <p:nvSpPr>
          <p:cNvPr id="21510" name="文本框 21509"/>
          <p:cNvSpPr txBox="1">
            <a:spLocks noChangeArrowheads="1"/>
          </p:cNvSpPr>
          <p:nvPr/>
        </p:nvSpPr>
        <p:spPr bwMode="auto">
          <a:xfrm>
            <a:off x="1066800" y="4724400"/>
            <a:ext cx="4572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过日子：生活</a:t>
            </a:r>
          </a:p>
        </p:txBody>
      </p:sp>
      <p:sp>
        <p:nvSpPr>
          <p:cNvPr id="7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22529"/>
          <p:cNvSpPr txBox="1">
            <a:spLocks noChangeArrowheads="1"/>
          </p:cNvSpPr>
          <p:nvPr/>
        </p:nvSpPr>
        <p:spPr bwMode="auto">
          <a:xfrm>
            <a:off x="381000" y="838200"/>
            <a:ext cx="8305800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dirty="0"/>
              <a:t>老大说：“我在为</a:t>
            </a:r>
            <a:r>
              <a:rPr lang="zh-CN" altLang="en-US" sz="4000" dirty="0">
                <a:solidFill>
                  <a:srgbClr val="FF0000"/>
                </a:solidFill>
              </a:rPr>
              <a:t>八只脚</a:t>
            </a:r>
            <a:r>
              <a:rPr lang="zh-CN" altLang="en-US" sz="4000" dirty="0"/>
              <a:t>忙。每天</a:t>
            </a:r>
            <a:r>
              <a:rPr lang="zh-CN" altLang="en-US" sz="4000" dirty="0">
                <a:solidFill>
                  <a:srgbClr val="FF0000"/>
                </a:solidFill>
              </a:rPr>
              <a:t>傍晚</a:t>
            </a:r>
            <a:r>
              <a:rPr lang="zh-CN" altLang="en-US" sz="4000" dirty="0"/>
              <a:t>，我提灯到河坝边，投下一条粗绳，八只脚看见灯光，就顺着绳子爬上来。到半夜能捉到二十多只，拿到</a:t>
            </a:r>
            <a:r>
              <a:rPr lang="zh-CN" altLang="en-US" sz="4000" dirty="0">
                <a:solidFill>
                  <a:srgbClr val="FF0000"/>
                </a:solidFill>
              </a:rPr>
              <a:t>集市</a:t>
            </a:r>
            <a:r>
              <a:rPr lang="zh-CN" altLang="en-US" sz="4000" dirty="0"/>
              <a:t>上卖，可以挣不少钱呢！”</a:t>
            </a:r>
          </a:p>
        </p:txBody>
      </p:sp>
      <p:sp>
        <p:nvSpPr>
          <p:cNvPr id="22531" name="文本框 22530"/>
          <p:cNvSpPr txBox="1">
            <a:spLocks noChangeArrowheads="1"/>
          </p:cNvSpPr>
          <p:nvPr/>
        </p:nvSpPr>
        <p:spPr bwMode="auto">
          <a:xfrm>
            <a:off x="533400" y="4343400"/>
            <a:ext cx="4800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八只脚：螃蟹</a:t>
            </a:r>
          </a:p>
        </p:txBody>
      </p:sp>
      <p:sp>
        <p:nvSpPr>
          <p:cNvPr id="22532" name="文本框 22531"/>
          <p:cNvSpPr txBox="1">
            <a:spLocks noChangeArrowheads="1"/>
          </p:cNvSpPr>
          <p:nvPr/>
        </p:nvSpPr>
        <p:spPr bwMode="auto">
          <a:xfrm>
            <a:off x="533400" y="4953000"/>
            <a:ext cx="4800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傍晚：临近晚上的时候</a:t>
            </a:r>
          </a:p>
        </p:txBody>
      </p:sp>
      <p:sp>
        <p:nvSpPr>
          <p:cNvPr id="22533" name="文本框 22532"/>
          <p:cNvSpPr txBox="1">
            <a:spLocks noChangeArrowheads="1"/>
          </p:cNvSpPr>
          <p:nvPr/>
        </p:nvSpPr>
        <p:spPr bwMode="auto">
          <a:xfrm>
            <a:off x="533400" y="5562600"/>
            <a:ext cx="4724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集市：买卖货物的市场</a:t>
            </a:r>
          </a:p>
        </p:txBody>
      </p:sp>
      <p:sp>
        <p:nvSpPr>
          <p:cNvPr id="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23553"/>
          <p:cNvSpPr txBox="1">
            <a:spLocks noChangeArrowheads="1"/>
          </p:cNvSpPr>
          <p:nvPr/>
        </p:nvSpPr>
        <p:spPr bwMode="auto">
          <a:xfrm>
            <a:off x="468313" y="909638"/>
            <a:ext cx="8153400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dirty="0"/>
              <a:t>老二说：“我是靠</a:t>
            </a:r>
            <a:r>
              <a:rPr lang="zh-CN" altLang="en-US" sz="4000" dirty="0">
                <a:solidFill>
                  <a:srgbClr val="FF0000"/>
                </a:solidFill>
              </a:rPr>
              <a:t>六只脚</a:t>
            </a:r>
            <a:r>
              <a:rPr lang="zh-CN" altLang="en-US" sz="4000" dirty="0"/>
              <a:t>生活的。春暖以后，我把小箱子搬到田头，六只脚就开始采花</a:t>
            </a:r>
            <a:r>
              <a:rPr lang="zh-CN" altLang="en-US" sz="4000" dirty="0">
                <a:solidFill>
                  <a:srgbClr val="FF0000"/>
                </a:solidFill>
              </a:rPr>
              <a:t>酿蜜</a:t>
            </a:r>
            <a:r>
              <a:rPr lang="zh-CN" altLang="en-US" sz="4000" dirty="0"/>
              <a:t>，那生活可美呢。”</a:t>
            </a:r>
          </a:p>
        </p:txBody>
      </p:sp>
      <p:sp>
        <p:nvSpPr>
          <p:cNvPr id="23555" name="文本框 23554"/>
          <p:cNvSpPr txBox="1">
            <a:spLocks noChangeArrowheads="1"/>
          </p:cNvSpPr>
          <p:nvPr/>
        </p:nvSpPr>
        <p:spPr bwMode="auto">
          <a:xfrm>
            <a:off x="685800" y="4800600"/>
            <a:ext cx="4572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酿蜜：把花蜜酿成蜂蜜</a:t>
            </a:r>
          </a:p>
        </p:txBody>
      </p:sp>
      <p:sp>
        <p:nvSpPr>
          <p:cNvPr id="23556" name="文本框 23555"/>
          <p:cNvSpPr txBox="1">
            <a:spLocks noChangeArrowheads="1"/>
          </p:cNvSpPr>
          <p:nvPr/>
        </p:nvSpPr>
        <p:spPr bwMode="auto">
          <a:xfrm>
            <a:off x="685800" y="3810000"/>
            <a:ext cx="4724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六只脚：蜜蜂</a:t>
            </a:r>
          </a:p>
        </p:txBody>
      </p:sp>
      <p:sp>
        <p:nvSpPr>
          <p:cNvPr id="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框 24577"/>
          <p:cNvSpPr txBox="1">
            <a:spLocks noChangeArrowheads="1"/>
          </p:cNvSpPr>
          <p:nvPr/>
        </p:nvSpPr>
        <p:spPr bwMode="auto">
          <a:xfrm>
            <a:off x="533400" y="838200"/>
            <a:ext cx="784860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dirty="0"/>
              <a:t>老三说：“去年我买了十多只</a:t>
            </a:r>
            <a:r>
              <a:rPr lang="zh-CN" altLang="en-US" sz="4000" dirty="0">
                <a:solidFill>
                  <a:srgbClr val="FF0000"/>
                </a:solidFill>
              </a:rPr>
              <a:t>四条腿</a:t>
            </a:r>
            <a:r>
              <a:rPr lang="zh-CN" altLang="en-US" sz="4000" dirty="0"/>
              <a:t>，今年已经有三十多只了，都养得</a:t>
            </a:r>
            <a:r>
              <a:rPr lang="zh-CN" altLang="en-US" sz="4000" dirty="0">
                <a:solidFill>
                  <a:srgbClr val="FF0000"/>
                </a:solidFill>
              </a:rPr>
              <a:t>肥肥壮壮</a:t>
            </a:r>
            <a:r>
              <a:rPr lang="zh-CN" altLang="en-US" sz="4000" dirty="0"/>
              <a:t>的。只是人很辛苦。”</a:t>
            </a:r>
          </a:p>
        </p:txBody>
      </p:sp>
      <p:sp>
        <p:nvSpPr>
          <p:cNvPr id="24579" name="文本框 24578"/>
          <p:cNvSpPr txBox="1">
            <a:spLocks noChangeArrowheads="1"/>
          </p:cNvSpPr>
          <p:nvPr/>
        </p:nvSpPr>
        <p:spPr bwMode="auto">
          <a:xfrm>
            <a:off x="762000" y="3429000"/>
            <a:ext cx="4724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四条腿：猪</a:t>
            </a:r>
          </a:p>
        </p:txBody>
      </p:sp>
      <p:sp>
        <p:nvSpPr>
          <p:cNvPr id="24580" name="文本框 24579"/>
          <p:cNvSpPr txBox="1">
            <a:spLocks noChangeArrowheads="1"/>
          </p:cNvSpPr>
          <p:nvPr/>
        </p:nvSpPr>
        <p:spPr bwMode="auto">
          <a:xfrm>
            <a:off x="685800" y="4648200"/>
            <a:ext cx="4800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肥肥壮壮：肥大，结实</a:t>
            </a:r>
          </a:p>
        </p:txBody>
      </p:sp>
      <p:sp>
        <p:nvSpPr>
          <p:cNvPr id="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25601"/>
          <p:cNvSpPr txBox="1">
            <a:spLocks noChangeArrowheads="1"/>
          </p:cNvSpPr>
          <p:nvPr/>
        </p:nvSpPr>
        <p:spPr bwMode="auto">
          <a:xfrm>
            <a:off x="685800" y="533400"/>
            <a:ext cx="7772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25602" name="文本框 25602"/>
          <p:cNvSpPr txBox="1">
            <a:spLocks noChangeArrowheads="1"/>
          </p:cNvSpPr>
          <p:nvPr/>
        </p:nvSpPr>
        <p:spPr bwMode="auto">
          <a:xfrm>
            <a:off x="252413" y="2060575"/>
            <a:ext cx="86106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dirty="0"/>
              <a:t>老人说：“为了生活，辛苦一点是好的。”</a:t>
            </a:r>
          </a:p>
        </p:txBody>
      </p:sp>
      <p:sp>
        <p:nvSpPr>
          <p:cNvPr id="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26625"/>
          <p:cNvSpPr txBox="1">
            <a:spLocks noChangeArrowheads="1"/>
          </p:cNvSpPr>
          <p:nvPr/>
        </p:nvSpPr>
        <p:spPr bwMode="auto">
          <a:xfrm>
            <a:off x="762000" y="533400"/>
            <a:ext cx="7086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26626" name="文本框 26626"/>
          <p:cNvSpPr txBox="1">
            <a:spLocks noChangeArrowheads="1"/>
          </p:cNvSpPr>
          <p:nvPr/>
        </p:nvSpPr>
        <p:spPr bwMode="auto">
          <a:xfrm>
            <a:off x="468313" y="1196975"/>
            <a:ext cx="838200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dirty="0"/>
              <a:t>老四说：“这话很对。我呀，养了几百只</a:t>
            </a:r>
            <a:r>
              <a:rPr lang="zh-CN" altLang="en-US" sz="4000" dirty="0">
                <a:solidFill>
                  <a:srgbClr val="FF0000"/>
                </a:solidFill>
              </a:rPr>
              <a:t>两只脚</a:t>
            </a:r>
            <a:r>
              <a:rPr lang="zh-CN" altLang="en-US" sz="4000" dirty="0"/>
              <a:t>，有尖尖嘴，也有扁扁嘴，每天</a:t>
            </a:r>
            <a:r>
              <a:rPr lang="zh-CN" altLang="en-US" sz="4000" dirty="0" smtClean="0"/>
              <a:t>能下好多好多</a:t>
            </a:r>
            <a:r>
              <a:rPr lang="zh-CN" altLang="en-US" sz="4000" dirty="0"/>
              <a:t>蛋呢！”</a:t>
            </a:r>
          </a:p>
        </p:txBody>
      </p:sp>
      <p:sp>
        <p:nvSpPr>
          <p:cNvPr id="26628" name="文本框 26627"/>
          <p:cNvSpPr txBox="1">
            <a:spLocks noChangeArrowheads="1"/>
          </p:cNvSpPr>
          <p:nvPr/>
        </p:nvSpPr>
        <p:spPr bwMode="auto">
          <a:xfrm>
            <a:off x="828675" y="3717925"/>
            <a:ext cx="5181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</a:rPr>
              <a:t>两只脚：鸡、鸭</a:t>
            </a:r>
          </a:p>
        </p:txBody>
      </p:sp>
      <p:sp>
        <p:nvSpPr>
          <p:cNvPr id="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28673"/>
          <p:cNvSpPr txBox="1">
            <a:spLocks noChangeArrowheads="1"/>
          </p:cNvSpPr>
          <p:nvPr/>
        </p:nvSpPr>
        <p:spPr bwMode="auto">
          <a:xfrm>
            <a:off x="323850" y="909638"/>
            <a:ext cx="8458200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/>
              <a:t>老五说：“我说呀，养两只脚不如养</a:t>
            </a:r>
            <a:r>
              <a:rPr lang="zh-CN" altLang="en-US" sz="4000">
                <a:solidFill>
                  <a:srgbClr val="FF0000"/>
                </a:solidFill>
              </a:rPr>
              <a:t>一只脚</a:t>
            </a:r>
            <a:r>
              <a:rPr lang="zh-CN" altLang="en-US" sz="4000"/>
              <a:t>好。我在草房里铺上麦秆，再放些牛马粪，撒上种子。不久，一只脚长出来了，像一把把白色小伞，真好看！”</a:t>
            </a:r>
          </a:p>
        </p:txBody>
      </p:sp>
      <p:sp>
        <p:nvSpPr>
          <p:cNvPr id="28675" name="文本框 28674"/>
          <p:cNvSpPr txBox="1">
            <a:spLocks noChangeArrowheads="1"/>
          </p:cNvSpPr>
          <p:nvPr/>
        </p:nvSpPr>
        <p:spPr bwMode="auto">
          <a:xfrm>
            <a:off x="914400" y="4343400"/>
            <a:ext cx="4343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一只脚：蘑菇</a:t>
            </a:r>
          </a:p>
        </p:txBody>
      </p:sp>
      <p:sp>
        <p:nvSpPr>
          <p:cNvPr id="28676" name="文本框 28675"/>
          <p:cNvSpPr txBox="1">
            <a:spLocks noChangeArrowheads="1"/>
          </p:cNvSpPr>
          <p:nvPr/>
        </p:nvSpPr>
        <p:spPr bwMode="auto">
          <a:xfrm>
            <a:off x="838200" y="5257800"/>
            <a:ext cx="4724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麦秆：麦子的杆子</a:t>
            </a:r>
          </a:p>
        </p:txBody>
      </p:sp>
      <p:sp>
        <p:nvSpPr>
          <p:cNvPr id="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allAtOnce"/>
      <p:bldP spid="2867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文本框 27649"/>
          <p:cNvSpPr txBox="1">
            <a:spLocks noChangeArrowheads="1"/>
          </p:cNvSpPr>
          <p:nvPr/>
        </p:nvSpPr>
        <p:spPr bwMode="auto">
          <a:xfrm>
            <a:off x="539750" y="1773238"/>
            <a:ext cx="82296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dirty="0"/>
              <a:t>最后，大家看着老六，说：“你是怎样生活的呢？”</a:t>
            </a:r>
          </a:p>
        </p:txBody>
      </p:sp>
      <p:sp>
        <p:nvSpPr>
          <p:cNvPr id="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29697"/>
          <p:cNvSpPr txBox="1">
            <a:spLocks noChangeArrowheads="1"/>
          </p:cNvSpPr>
          <p:nvPr/>
        </p:nvSpPr>
        <p:spPr bwMode="auto">
          <a:xfrm>
            <a:off x="755650" y="836613"/>
            <a:ext cx="7924800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/>
              <a:t>老六</a:t>
            </a:r>
            <a:r>
              <a:rPr lang="zh-CN" altLang="en-US" sz="4000">
                <a:solidFill>
                  <a:srgbClr val="FF0000"/>
                </a:solidFill>
              </a:rPr>
              <a:t>笑嘻嘻</a:t>
            </a:r>
            <a:r>
              <a:rPr lang="zh-CN" altLang="en-US" sz="4000"/>
              <a:t>地说：“我专养</a:t>
            </a:r>
            <a:r>
              <a:rPr lang="zh-CN" altLang="en-US" sz="4000">
                <a:solidFill>
                  <a:srgbClr val="FF0000"/>
                </a:solidFill>
              </a:rPr>
              <a:t>没有脚</a:t>
            </a:r>
            <a:r>
              <a:rPr lang="zh-CN" altLang="en-US" sz="4000"/>
              <a:t>的。春天在</a:t>
            </a:r>
            <a:r>
              <a:rPr lang="zh-CN" altLang="en-US" sz="4000">
                <a:solidFill>
                  <a:srgbClr val="FF0000"/>
                </a:solidFill>
              </a:rPr>
              <a:t>池塘</a:t>
            </a:r>
            <a:r>
              <a:rPr lang="zh-CN" altLang="en-US" sz="4000"/>
              <a:t>里放下一桶苗，天天喂些饲料，看着这些没有脚的在水里</a:t>
            </a:r>
            <a:r>
              <a:rPr lang="zh-CN" altLang="en-US" sz="4000">
                <a:solidFill>
                  <a:srgbClr val="FF0000"/>
                </a:solidFill>
              </a:rPr>
              <a:t>游来游去</a:t>
            </a:r>
            <a:r>
              <a:rPr lang="zh-CN" altLang="en-US" sz="4000"/>
              <a:t>，我也不觉得</a:t>
            </a:r>
            <a:r>
              <a:rPr lang="zh-CN" altLang="en-US" sz="4000">
                <a:solidFill>
                  <a:srgbClr val="FF0000"/>
                </a:solidFill>
              </a:rPr>
              <a:t>疲倦</a:t>
            </a:r>
            <a:r>
              <a:rPr lang="zh-CN" altLang="en-US" sz="4000"/>
              <a:t>了。”</a:t>
            </a:r>
          </a:p>
        </p:txBody>
      </p:sp>
      <p:sp>
        <p:nvSpPr>
          <p:cNvPr id="29699" name="文本框 29698"/>
          <p:cNvSpPr txBox="1">
            <a:spLocks noChangeArrowheads="1"/>
          </p:cNvSpPr>
          <p:nvPr/>
        </p:nvSpPr>
        <p:spPr bwMode="auto">
          <a:xfrm>
            <a:off x="685800" y="4038600"/>
            <a:ext cx="4114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没有脚：鱼</a:t>
            </a:r>
          </a:p>
        </p:txBody>
      </p:sp>
      <p:sp>
        <p:nvSpPr>
          <p:cNvPr id="29700" name="文本框 29699"/>
          <p:cNvSpPr txBox="1">
            <a:spLocks noChangeArrowheads="1"/>
          </p:cNvSpPr>
          <p:nvPr/>
        </p:nvSpPr>
        <p:spPr bwMode="auto">
          <a:xfrm>
            <a:off x="755650" y="5229225"/>
            <a:ext cx="4191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池塘：跟水池差不多</a:t>
            </a:r>
          </a:p>
        </p:txBody>
      </p:sp>
      <p:sp>
        <p:nvSpPr>
          <p:cNvPr id="29701" name="文本框 29700"/>
          <p:cNvSpPr txBox="1">
            <a:spLocks noChangeArrowheads="1"/>
          </p:cNvSpPr>
          <p:nvPr/>
        </p:nvSpPr>
        <p:spPr bwMode="auto">
          <a:xfrm>
            <a:off x="684213" y="4581525"/>
            <a:ext cx="3886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笑嘻嘻：喜悦的样子</a:t>
            </a:r>
          </a:p>
        </p:txBody>
      </p:sp>
      <p:sp>
        <p:nvSpPr>
          <p:cNvPr id="29702" name="文本框 29701"/>
          <p:cNvSpPr txBox="1">
            <a:spLocks noChangeArrowheads="1"/>
          </p:cNvSpPr>
          <p:nvPr/>
        </p:nvSpPr>
        <p:spPr bwMode="auto">
          <a:xfrm>
            <a:off x="828675" y="5805488"/>
            <a:ext cx="53340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疲倦：很疲惫、困倦的样子</a:t>
            </a:r>
          </a:p>
        </p:txBody>
      </p:sp>
      <p:sp>
        <p:nvSpPr>
          <p:cNvPr id="7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30721"/>
          <p:cNvSpPr txBox="1">
            <a:spLocks noChangeArrowheads="1"/>
          </p:cNvSpPr>
          <p:nvPr/>
        </p:nvSpPr>
        <p:spPr bwMode="auto">
          <a:xfrm>
            <a:off x="755650" y="1052513"/>
            <a:ext cx="792480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/>
              <a:t>听了六个儿子的话，老人开心地笑了：“你们学会了生活的本领，都是聪明</a:t>
            </a:r>
            <a:r>
              <a:rPr lang="zh-CN" altLang="en-US" sz="4000">
                <a:solidFill>
                  <a:srgbClr val="FF0000"/>
                </a:solidFill>
              </a:rPr>
              <a:t>勤劳</a:t>
            </a:r>
            <a:r>
              <a:rPr lang="zh-CN" altLang="en-US" sz="4000"/>
              <a:t>的好儿子。”</a:t>
            </a:r>
          </a:p>
        </p:txBody>
      </p:sp>
      <p:sp>
        <p:nvSpPr>
          <p:cNvPr id="30723" name="文本框 30722"/>
          <p:cNvSpPr txBox="1">
            <a:spLocks noChangeArrowheads="1"/>
          </p:cNvSpPr>
          <p:nvPr/>
        </p:nvSpPr>
        <p:spPr bwMode="auto">
          <a:xfrm>
            <a:off x="838200" y="3581400"/>
            <a:ext cx="7086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勤劳：努力劳动，不怕辛苦</a:t>
            </a:r>
          </a:p>
        </p:txBody>
      </p:sp>
      <p:sp>
        <p:nvSpPr>
          <p:cNvPr id="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6146" name="组合 10"/>
          <p:cNvGrpSpPr/>
          <p:nvPr/>
        </p:nvGrpSpPr>
        <p:grpSpPr bwMode="auto">
          <a:xfrm>
            <a:off x="268288" y="1125538"/>
            <a:ext cx="2255837" cy="569912"/>
            <a:chOff x="0" y="0"/>
            <a:chExt cx="2256668" cy="571008"/>
          </a:xfrm>
        </p:grpSpPr>
        <p:sp>
          <p:nvSpPr>
            <p:cNvPr id="6147" name="直线连接符 21"/>
            <p:cNvSpPr>
              <a:spLocks noChangeShapeType="1"/>
            </p:cNvSpPr>
            <p:nvPr/>
          </p:nvSpPr>
          <p:spPr bwMode="auto">
            <a:xfrm flipV="1">
              <a:off x="0" y="564646"/>
              <a:ext cx="2256668" cy="6362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8" name="同侧圆角矩形 23"/>
            <p:cNvSpPr>
              <a:spLocks noChangeArrowheads="1"/>
            </p:cNvSpPr>
            <p:nvPr/>
          </p:nvSpPr>
          <p:spPr bwMode="auto">
            <a:xfrm>
              <a:off x="184218" y="0"/>
              <a:ext cx="2000987" cy="516929"/>
            </a:xfrm>
            <a:custGeom>
              <a:avLst/>
              <a:gdLst>
                <a:gd name="T0" fmla="*/ 0 w 2000987"/>
                <a:gd name="T1" fmla="*/ 0 h 516929"/>
                <a:gd name="T2" fmla="*/ 2000987 w 2000987"/>
                <a:gd name="T3" fmla="*/ 516929 h 516929"/>
              </a:gdLst>
              <a:ahLst/>
              <a:cxnLst/>
              <a:rect l="T0" t="T1" r="T2" b="T3"/>
              <a:pathLst>
                <a:path w="2000987" h="516929">
                  <a:moveTo>
                    <a:pt x="86156" y="0"/>
                  </a:moveTo>
                  <a:lnTo>
                    <a:pt x="1914830" y="0"/>
                  </a:lnTo>
                  <a:cubicBezTo>
                    <a:pt x="1962413" y="0"/>
                    <a:pt x="2000986" y="38573"/>
                    <a:pt x="2000986" y="86156"/>
                  </a:cubicBezTo>
                  <a:lnTo>
                    <a:pt x="2000987" y="516929"/>
                  </a:lnTo>
                  <a:lnTo>
                    <a:pt x="0" y="516929"/>
                  </a:lnTo>
                  <a:lnTo>
                    <a:pt x="0" y="86156"/>
                  </a:lnTo>
                  <a:cubicBezTo>
                    <a:pt x="0" y="38573"/>
                    <a:pt x="38573" y="0"/>
                    <a:pt x="86156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3000" b="1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黑体" panose="02010609060101010101" pitchFamily="49" charset="-122"/>
                </a:rPr>
                <a:t>资料宝袋</a:t>
              </a:r>
            </a:p>
          </p:txBody>
        </p:sp>
      </p:grpSp>
      <p:pic>
        <p:nvPicPr>
          <p:cNvPr id="6149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488" y="4797425"/>
            <a:ext cx="2120900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6151"/>
          <p:cNvSpPr txBox="1">
            <a:spLocks noChangeArrowheads="1"/>
          </p:cNvSpPr>
          <p:nvPr/>
        </p:nvSpPr>
        <p:spPr bwMode="auto">
          <a:xfrm>
            <a:off x="1044575" y="2709863"/>
            <a:ext cx="7488238" cy="277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zh-CN" altLang="en-US" sz="2000" dirty="0">
                <a:latin typeface="楷体_GB2312" pitchFamily="1" charset="-122"/>
                <a:ea typeface="楷体_GB2312" pitchFamily="1" charset="-122"/>
              </a:rPr>
              <a:t>　　</a:t>
            </a:r>
            <a:r>
              <a:rPr lang="zh-CN" altLang="en-US" sz="4400" dirty="0">
                <a:latin typeface="楷体_GB2312" pitchFamily="1" charset="-122"/>
                <a:ea typeface="楷体_GB2312" pitchFamily="1" charset="-122"/>
              </a:rPr>
              <a:t>沈百英（</a:t>
            </a:r>
            <a:r>
              <a:rPr lang="en-US" altLang="zh-CN" sz="4400" dirty="0">
                <a:latin typeface="楷体_GB2312" pitchFamily="1" charset="-122"/>
                <a:ea typeface="楷体_GB2312" pitchFamily="1" charset="-122"/>
              </a:rPr>
              <a:t>1896</a:t>
            </a:r>
            <a:r>
              <a:rPr lang="zh-CN" altLang="en-US" sz="4400" dirty="0">
                <a:latin typeface="楷体_GB2312" pitchFamily="1" charset="-122"/>
                <a:ea typeface="楷体_GB2312" pitchFamily="1" charset="-122"/>
              </a:rPr>
              <a:t>－</a:t>
            </a:r>
            <a:r>
              <a:rPr lang="en-US" altLang="zh-CN" sz="4400" dirty="0">
                <a:latin typeface="楷体_GB2312" pitchFamily="1" charset="-122"/>
                <a:ea typeface="楷体_GB2312" pitchFamily="1" charset="-122"/>
              </a:rPr>
              <a:t>1992</a:t>
            </a:r>
            <a:r>
              <a:rPr lang="zh-CN" altLang="en-US" sz="4400" dirty="0">
                <a:latin typeface="楷体_GB2312" pitchFamily="1" charset="-122"/>
                <a:ea typeface="楷体_GB2312" pitchFamily="1" charset="-122"/>
              </a:rPr>
              <a:t>）　江苏吴县人。著有儿童小说</a:t>
            </a:r>
            <a:r>
              <a:rPr lang="en-US" altLang="zh-CN" sz="4400" dirty="0"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4400" dirty="0">
                <a:latin typeface="楷体_GB2312" pitchFamily="1" charset="-122"/>
                <a:ea typeface="楷体_GB2312" pitchFamily="1" charset="-122"/>
              </a:rPr>
              <a:t>扫落叶</a:t>
            </a:r>
            <a:r>
              <a:rPr lang="en-US" altLang="zh-CN" sz="4400" dirty="0"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en-US" sz="4400" dirty="0">
                <a:latin typeface="楷体_GB2312" pitchFamily="1" charset="-122"/>
                <a:ea typeface="楷体_GB2312" pitchFamily="1" charset="-122"/>
              </a:rPr>
              <a:t>，科学寓言</a:t>
            </a:r>
            <a:r>
              <a:rPr lang="en-US" altLang="zh-CN" sz="4400" dirty="0"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4400" dirty="0">
                <a:latin typeface="楷体_GB2312" pitchFamily="1" charset="-122"/>
                <a:ea typeface="楷体_GB2312" pitchFamily="1" charset="-122"/>
              </a:rPr>
              <a:t>骄傲的螃蟹</a:t>
            </a:r>
            <a:r>
              <a:rPr lang="en-US" altLang="zh-CN" sz="4400" dirty="0"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en-US" sz="4400" dirty="0">
                <a:latin typeface="楷体_GB2312" pitchFamily="1" charset="-122"/>
                <a:ea typeface="楷体_GB2312" pitchFamily="1" charset="-122"/>
              </a:rPr>
              <a:t>等。</a:t>
            </a:r>
          </a:p>
        </p:txBody>
      </p:sp>
      <p:sp>
        <p:nvSpPr>
          <p:cNvPr id="6153" name="文本框 6152"/>
          <p:cNvSpPr txBox="1">
            <a:spLocks noChangeArrowheads="1"/>
          </p:cNvSpPr>
          <p:nvPr/>
        </p:nvSpPr>
        <p:spPr bwMode="auto">
          <a:xfrm>
            <a:off x="5292725" y="1700213"/>
            <a:ext cx="31686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>
                <a:solidFill>
                  <a:schemeClr val="accent2"/>
                </a:solidFill>
              </a:rPr>
              <a:t>沈百英简介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3" grpId="0" bldLvl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占位符 31745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2303463" y="1990725"/>
            <a:ext cx="6840537" cy="2663825"/>
          </a:xfrm>
          <a:prstGeom prst="rect">
            <a:avLst/>
          </a:prstGeom>
          <a:solidFill>
            <a:srgbClr val="FFFFFF"/>
          </a:solidFill>
          <a:ln cap="flat">
            <a:solidFill>
              <a:srgbClr val="000000"/>
            </a:solidFill>
            <a:round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400" b="1" dirty="0" smtClean="0">
                <a:solidFill>
                  <a:srgbClr val="CC3300"/>
                </a:solidFill>
              </a:rPr>
              <a:t>想一想：</a:t>
            </a:r>
          </a:p>
          <a:p>
            <a:pPr>
              <a:buFont typeface="Arial" panose="020B0604020202020204" pitchFamily="34" charset="0"/>
              <a:buNone/>
            </a:pPr>
            <a:endParaRPr lang="zh-CN" altLang="en-US" sz="2400" dirty="0" smtClean="0"/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 smtClean="0"/>
              <a:t>          老人对六个儿子的回答满不满意？从哪里可</a:t>
            </a:r>
          </a:p>
          <a:p>
            <a:pPr>
              <a:buFont typeface="Arial" panose="020B0604020202020204" pitchFamily="34" charset="0"/>
              <a:buNone/>
            </a:pPr>
            <a:endParaRPr lang="zh-CN" altLang="en-US" sz="2400" b="1" dirty="0" smtClean="0"/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 smtClean="0"/>
              <a:t>以看出来？</a:t>
            </a:r>
          </a:p>
        </p:txBody>
      </p:sp>
      <p:sp>
        <p:nvSpPr>
          <p:cNvPr id="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文本框 32769"/>
          <p:cNvSpPr txBox="1">
            <a:spLocks noChangeArrowheads="1"/>
          </p:cNvSpPr>
          <p:nvPr/>
        </p:nvSpPr>
        <p:spPr bwMode="auto">
          <a:xfrm>
            <a:off x="2124075" y="1989138"/>
            <a:ext cx="5040313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dirty="0"/>
              <a:t>                </a:t>
            </a:r>
            <a:r>
              <a:rPr lang="zh-CN" altLang="en-US" sz="4000" b="1" dirty="0">
                <a:solidFill>
                  <a:srgbClr val="3333FF"/>
                </a:solidFill>
              </a:rPr>
              <a:t>老人开心地笑了：“你们学会了生活的本领，都是聪明勤劳的好儿子。”</a:t>
            </a:r>
          </a:p>
        </p:txBody>
      </p:sp>
      <p:sp>
        <p:nvSpPr>
          <p:cNvPr id="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框 33793"/>
          <p:cNvSpPr txBox="1">
            <a:spLocks noChangeArrowheads="1"/>
          </p:cNvSpPr>
          <p:nvPr/>
        </p:nvSpPr>
        <p:spPr bwMode="auto">
          <a:xfrm>
            <a:off x="395288" y="1844675"/>
            <a:ext cx="7543800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400" dirty="0"/>
              <a:t>如果你是老人的第七个儿子，你能学会什么本领？</a:t>
            </a:r>
          </a:p>
        </p:txBody>
      </p:sp>
      <p:sp>
        <p:nvSpPr>
          <p:cNvPr id="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38914" name="同侧圆角矩形 4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图解结构</a:t>
            </a:r>
          </a:p>
        </p:txBody>
      </p:sp>
      <p:sp>
        <p:nvSpPr>
          <p:cNvPr id="38915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16" name="文本框 38916"/>
          <p:cNvSpPr txBox="1">
            <a:spLocks noChangeArrowheads="1"/>
          </p:cNvSpPr>
          <p:nvPr/>
        </p:nvSpPr>
        <p:spPr bwMode="auto">
          <a:xfrm>
            <a:off x="1692275" y="1844675"/>
            <a:ext cx="4724400" cy="372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dirty="0">
                <a:latin typeface="DFKai-SB" pitchFamily="65" charset="-120"/>
                <a:ea typeface="DFKai-SB" pitchFamily="65" charset="-120"/>
              </a:rPr>
              <a:t>老大：  八只脚   捉螃蟹</a:t>
            </a: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DFKai-SB" pitchFamily="65" charset="-120"/>
                <a:ea typeface="DFKai-SB" pitchFamily="65" charset="-120"/>
              </a:rPr>
              <a:t>老二：  六只脚   养蜜蜂</a:t>
            </a: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DFKai-SB" pitchFamily="65" charset="-120"/>
                <a:ea typeface="DFKai-SB" pitchFamily="65" charset="-120"/>
              </a:rPr>
              <a:t>老三：  四只脚     猪</a:t>
            </a: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DFKai-SB" pitchFamily="65" charset="-120"/>
                <a:ea typeface="DFKai-SB" pitchFamily="65" charset="-120"/>
              </a:rPr>
              <a:t>老四：  两只脚   鸡 鸭</a:t>
            </a: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DFKai-SB" pitchFamily="65" charset="-120"/>
                <a:ea typeface="DFKai-SB" pitchFamily="65" charset="-120"/>
              </a:rPr>
              <a:t>老五：  一只脚    蘑菇</a:t>
            </a: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DFKai-SB" pitchFamily="65" charset="-120"/>
                <a:ea typeface="DFKai-SB" pitchFamily="65" charset="-120"/>
              </a:rPr>
              <a:t>老六：  没有脚     鱼</a:t>
            </a:r>
          </a:p>
        </p:txBody>
      </p:sp>
      <p:sp>
        <p:nvSpPr>
          <p:cNvPr id="38917" name="文本框 38917"/>
          <p:cNvSpPr txBox="1">
            <a:spLocks noChangeArrowheads="1"/>
          </p:cNvSpPr>
          <p:nvPr/>
        </p:nvSpPr>
        <p:spPr bwMode="auto">
          <a:xfrm>
            <a:off x="755650" y="2133600"/>
            <a:ext cx="79375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 dirty="0"/>
              <a:t>生活的本领</a:t>
            </a:r>
          </a:p>
        </p:txBody>
      </p:sp>
      <p:sp>
        <p:nvSpPr>
          <p:cNvPr id="38919" name="文本框 38918"/>
          <p:cNvSpPr txBox="1">
            <a:spLocks noChangeArrowheads="1"/>
          </p:cNvSpPr>
          <p:nvPr/>
        </p:nvSpPr>
        <p:spPr bwMode="auto">
          <a:xfrm>
            <a:off x="6156325" y="2420938"/>
            <a:ext cx="2743200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DFKai-SB" pitchFamily="65" charset="-120"/>
                <a:ea typeface="DFKai-SB" pitchFamily="65" charset="-120"/>
              </a:rPr>
              <a:t>聪明才智</a:t>
            </a:r>
            <a:r>
              <a:rPr lang="en-US" altLang="zh-CN" sz="3600" dirty="0">
                <a:solidFill>
                  <a:srgbClr val="FF0000"/>
                </a:solidFill>
                <a:latin typeface="DFKai-SB" pitchFamily="65" charset="-120"/>
                <a:ea typeface="DFKai-SB" pitchFamily="65" charset="-120"/>
              </a:rPr>
              <a:t>+</a:t>
            </a:r>
            <a:r>
              <a:rPr lang="zh-CN" altLang="en-US" sz="3600" dirty="0">
                <a:solidFill>
                  <a:srgbClr val="FF0000"/>
                </a:solidFill>
                <a:latin typeface="DFKai-SB" pitchFamily="65" charset="-120"/>
                <a:ea typeface="DFKai-SB" pitchFamily="65" charset="-120"/>
              </a:rPr>
              <a:t>辛勤劳动</a:t>
            </a:r>
            <a:r>
              <a:rPr lang="en-US" altLang="zh-CN" sz="3600" dirty="0">
                <a:solidFill>
                  <a:srgbClr val="FF0000"/>
                </a:solidFill>
                <a:latin typeface="DFKai-SB" pitchFamily="65" charset="-120"/>
                <a:ea typeface="DFKai-SB" pitchFamily="65" charset="-120"/>
              </a:rPr>
              <a:t>=</a:t>
            </a:r>
            <a:r>
              <a:rPr lang="zh-CN" altLang="en-US" sz="3600" dirty="0">
                <a:solidFill>
                  <a:srgbClr val="FF0000"/>
                </a:solidFill>
                <a:latin typeface="DFKai-SB" pitchFamily="65" charset="-120"/>
                <a:ea typeface="DFKai-SB" pitchFamily="65" charset="-120"/>
              </a:rPr>
              <a:t>幸福生活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8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38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  <p:bldP spid="389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39938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概括主题</a:t>
            </a:r>
          </a:p>
        </p:txBody>
      </p:sp>
      <p:sp>
        <p:nvSpPr>
          <p:cNvPr id="39939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9940" name="Picture 2" descr="F:\七彩课堂插图板式封面\排版用图标、页眉页脚\标题图（终-排版用）共29个\概括主题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9563" y="4508500"/>
            <a:ext cx="2030412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1" name="文本框 39941"/>
          <p:cNvSpPr txBox="1">
            <a:spLocks noChangeArrowheads="1"/>
          </p:cNvSpPr>
          <p:nvPr/>
        </p:nvSpPr>
        <p:spPr bwMode="auto">
          <a:xfrm>
            <a:off x="468313" y="2205038"/>
            <a:ext cx="8569325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ea typeface="楷体_GB2312" pitchFamily="1" charset="-122"/>
              </a:rPr>
              <a:t>       </a:t>
            </a:r>
            <a:r>
              <a:rPr lang="zh-CN" altLang="en-US" sz="3200" b="1" dirty="0"/>
              <a:t>《生活的本领》是一篇故事性记叙文。通</a:t>
            </a:r>
          </a:p>
          <a:p>
            <a:endParaRPr lang="zh-CN" altLang="en-US" sz="3200" b="1" dirty="0"/>
          </a:p>
          <a:p>
            <a:r>
              <a:rPr lang="zh-CN" altLang="en-US" sz="3200" b="1" dirty="0"/>
              <a:t>过六个儿子学会生活的本领，体现了幸福的生</a:t>
            </a:r>
          </a:p>
          <a:p>
            <a:endParaRPr lang="zh-CN" altLang="en-US" sz="3200" b="1" dirty="0"/>
          </a:p>
          <a:p>
            <a:r>
              <a:rPr lang="zh-CN" altLang="en-US" sz="3200" b="1" dirty="0"/>
              <a:t>活的确来之不易，我们只有学会了生活的本领，</a:t>
            </a:r>
          </a:p>
          <a:p>
            <a:endParaRPr lang="zh-CN" altLang="en-US" sz="3200" b="1" dirty="0"/>
          </a:p>
          <a:p>
            <a:r>
              <a:rPr lang="zh-CN" altLang="en-US" sz="3200" b="1" dirty="0"/>
              <a:t>才能去创造幸福的生活。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40962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拓展提升</a:t>
            </a:r>
          </a:p>
        </p:txBody>
      </p:sp>
      <p:sp>
        <p:nvSpPr>
          <p:cNvPr id="40963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0964" name="Picture 2" descr="F:\七彩课堂插图板式封面\排版用图标、页眉页脚\标题图（终-排版用）共29个\拓展延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688" y="4437063"/>
            <a:ext cx="236855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5" name="矩形 40965"/>
          <p:cNvSpPr>
            <a:spLocks noGrp="1" noChangeArrowheads="1"/>
          </p:cNvSpPr>
          <p:nvPr/>
        </p:nvSpPr>
        <p:spPr bwMode="auto">
          <a:xfrm>
            <a:off x="357968" y="1700880"/>
            <a:ext cx="8279295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5000"/>
              </a:lnSpc>
              <a:spcBef>
                <a:spcPct val="20000"/>
              </a:spcBef>
            </a:pPr>
            <a:r>
              <a:rPr lang="zh-CN" altLang="en-US" sz="1600" b="1" dirty="0">
                <a:sym typeface="Calibri" panose="020F0502020204030204" pitchFamily="34" charset="0"/>
              </a:rPr>
              <a:t>           </a:t>
            </a:r>
          </a:p>
          <a:p>
            <a:pPr algn="ctr">
              <a:lnSpc>
                <a:spcPct val="95000"/>
              </a:lnSpc>
              <a:spcBef>
                <a:spcPct val="20000"/>
              </a:spcBef>
            </a:pPr>
            <a:r>
              <a:rPr lang="zh-CN" altLang="en-US" sz="1600" b="1" dirty="0">
                <a:sym typeface="Calibri" panose="020F0502020204030204" pitchFamily="34" charset="0"/>
              </a:rPr>
              <a:t>幸福是什么    埃林·彼林 </a:t>
            </a:r>
          </a:p>
          <a:p>
            <a:pPr>
              <a:lnSpc>
                <a:spcPct val="95000"/>
              </a:lnSpc>
              <a:spcBef>
                <a:spcPct val="20000"/>
              </a:spcBef>
            </a:pPr>
            <a:r>
              <a:rPr lang="zh-CN" altLang="en-US" sz="1600" dirty="0">
                <a:sym typeface="Calibri" panose="020F0502020204030204" pitchFamily="34" charset="0"/>
              </a:rPr>
              <a:t>　          村子里有三个小孩,都是牧羊的。他们彼此很要好，常常把羊群赶到很远的树林里去放牧。树林里有一口老喷泉，已经不喷水了，口上堆满了枯枝败叶。有一次，一个牧童说：“来，咱们把这口喷泉往深处挖一挖，再把泉口清理一下，好不好？” </a:t>
            </a:r>
          </a:p>
          <a:p>
            <a:pPr>
              <a:lnSpc>
                <a:spcPct val="95000"/>
              </a:lnSpc>
              <a:spcBef>
                <a:spcPct val="20000"/>
              </a:spcBef>
            </a:pPr>
            <a:r>
              <a:rPr lang="zh-CN" altLang="en-US" sz="1600" dirty="0">
                <a:sym typeface="Calibri" panose="020F0502020204030204" pitchFamily="34" charset="0"/>
              </a:rPr>
              <a:t>　　       “好！”他的同伴快乐地喊道。 </a:t>
            </a:r>
          </a:p>
          <a:p>
            <a:pPr>
              <a:lnSpc>
                <a:spcPct val="95000"/>
              </a:lnSpc>
              <a:spcBef>
                <a:spcPct val="20000"/>
              </a:spcBef>
            </a:pPr>
            <a:r>
              <a:rPr lang="zh-CN" altLang="en-US" sz="1600" dirty="0">
                <a:sym typeface="Calibri" panose="020F0502020204030204" pitchFamily="34" charset="0"/>
              </a:rPr>
              <a:t>　　       第二天，他们带着锄头和铁锹，到树林里去挖那口喷泉。他们把泉眼疏通了，又挖了一道小水沟，让所有的水都流到沟里去。他们还把堵在泉口的树杈、树枝和烂在水里的树叶都挖开了。清水从一层泡沫下面流出来，把泡沫冲到两旁，流到一个有沙底的小潭里。三个小孩看见了泉水，又快乐又兴奋。又过了一天，他们搬来一些石板，砌成了一口小井。在井台前面，他们留了一个宽阔的出口，上面盖上一块大石板，不让尘土落进去。 </a:t>
            </a:r>
          </a:p>
          <a:p>
            <a:pPr>
              <a:lnSpc>
                <a:spcPct val="95000"/>
              </a:lnSpc>
              <a:spcBef>
                <a:spcPct val="20000"/>
              </a:spcBef>
            </a:pPr>
            <a:r>
              <a:rPr lang="zh-CN" altLang="en-US" sz="1600" dirty="0">
                <a:sym typeface="Calibri" panose="020F0502020204030204" pitchFamily="34" charset="0"/>
              </a:rPr>
              <a:t>　　      他们高兴地坐在井旁边的大石头上</a:t>
            </a:r>
            <a:r>
              <a:rPr lang="zh-CN" altLang="en-US" sz="1600" dirty="0" smtClean="0">
                <a:sym typeface="Calibri" panose="020F0502020204030204" pitchFamily="34" charset="0"/>
              </a:rPr>
              <a:t>，</a:t>
            </a:r>
            <a:endParaRPr lang="en-US" altLang="zh-CN" sz="1600" dirty="0" smtClean="0">
              <a:sym typeface="Calibri" panose="020F0502020204030204" pitchFamily="34" charset="0"/>
            </a:endParaRPr>
          </a:p>
          <a:p>
            <a:pPr>
              <a:lnSpc>
                <a:spcPct val="95000"/>
              </a:lnSpc>
              <a:spcBef>
                <a:spcPct val="20000"/>
              </a:spcBef>
            </a:pPr>
            <a:r>
              <a:rPr lang="en-US" altLang="zh-CN" sz="1600" dirty="0">
                <a:sym typeface="Calibri" panose="020F0502020204030204" pitchFamily="34" charset="0"/>
              </a:rPr>
              <a:t> </a:t>
            </a:r>
            <a:r>
              <a:rPr lang="zh-CN" altLang="en-US" sz="1600" dirty="0">
                <a:sym typeface="Calibri" panose="020F0502020204030204" pitchFamily="34" charset="0"/>
              </a:rPr>
              <a:t> </a:t>
            </a:r>
            <a:r>
              <a:rPr lang="zh-CN" altLang="en-US" sz="1600" dirty="0" smtClean="0">
                <a:sym typeface="Calibri" panose="020F0502020204030204" pitchFamily="34" charset="0"/>
              </a:rPr>
              <a:t>            看</a:t>
            </a:r>
            <a:r>
              <a:rPr lang="zh-CN" altLang="en-US" sz="1600" dirty="0">
                <a:sym typeface="Calibri" panose="020F0502020204030204" pitchFamily="34" charset="0"/>
              </a:rPr>
              <a:t>那股清澈的泉水慢慢填满那口小井，最后从那宽阔</a:t>
            </a:r>
            <a:r>
              <a:rPr lang="zh-CN" altLang="en-US" sz="1600" dirty="0" smtClean="0">
                <a:sym typeface="Calibri" panose="020F0502020204030204" pitchFamily="34" charset="0"/>
              </a:rPr>
              <a:t>的</a:t>
            </a:r>
            <a:endParaRPr lang="en-US" altLang="zh-CN" sz="1600" dirty="0" smtClean="0">
              <a:sym typeface="Calibri" panose="020F0502020204030204" pitchFamily="34" charset="0"/>
            </a:endParaRPr>
          </a:p>
          <a:p>
            <a:pPr>
              <a:lnSpc>
                <a:spcPct val="95000"/>
              </a:lnSpc>
              <a:spcBef>
                <a:spcPct val="20000"/>
              </a:spcBef>
            </a:pPr>
            <a:r>
              <a:rPr lang="en-US" altLang="zh-CN" sz="1600" dirty="0">
                <a:sym typeface="Calibri" panose="020F0502020204030204" pitchFamily="34" charset="0"/>
              </a:rPr>
              <a:t> </a:t>
            </a:r>
            <a:r>
              <a:rPr lang="en-US" altLang="zh-CN" sz="1600" dirty="0" smtClean="0">
                <a:sym typeface="Calibri" panose="020F0502020204030204" pitchFamily="34" charset="0"/>
              </a:rPr>
              <a:t>              </a:t>
            </a:r>
            <a:r>
              <a:rPr lang="zh-CN" altLang="en-US" sz="1600" dirty="0" smtClean="0">
                <a:sym typeface="Calibri" panose="020F0502020204030204" pitchFamily="34" charset="0"/>
              </a:rPr>
              <a:t>出口</a:t>
            </a:r>
            <a:r>
              <a:rPr lang="zh-CN" altLang="en-US" sz="1600" dirty="0">
                <a:sym typeface="Calibri" panose="020F0502020204030204" pitchFamily="34" charset="0"/>
              </a:rPr>
              <a:t>流出来。</a:t>
            </a:r>
          </a:p>
          <a:p>
            <a:pPr>
              <a:lnSpc>
                <a:spcPct val="95000"/>
              </a:lnSpc>
              <a:spcBef>
                <a:spcPct val="20000"/>
              </a:spcBef>
            </a:pPr>
            <a:r>
              <a:rPr lang="zh-CN" altLang="en-US" sz="1600" dirty="0">
                <a:sym typeface="Calibri" panose="020F0502020204030204" pitchFamily="34" charset="0"/>
              </a:rPr>
              <a:t>　　      </a:t>
            </a:r>
            <a:r>
              <a:rPr lang="zh-CN" altLang="en-US" sz="1600" b="1" dirty="0">
                <a:sym typeface="Calibri" panose="020F0502020204030204" pitchFamily="34" charset="0"/>
              </a:rPr>
              <a:t>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文本占位符 41985"/>
          <p:cNvSpPr>
            <a:spLocks noGrp="1" noChangeArrowheads="1"/>
          </p:cNvSpPr>
          <p:nvPr>
            <p:ph idx="1"/>
          </p:nvPr>
        </p:nvSpPr>
        <p:spPr bwMode="auto">
          <a:xfrm>
            <a:off x="395288" y="908050"/>
            <a:ext cx="8208962" cy="53292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95000"/>
              </a:lnSpc>
              <a:buFont typeface="Arial" panose="020B0604020202020204" pitchFamily="34" charset="0"/>
              <a:buNone/>
            </a:pPr>
            <a:r>
              <a:rPr lang="zh-CN" altLang="en-US" sz="100" b="1" dirty="0" smtClean="0"/>
              <a:t>           </a:t>
            </a:r>
          </a:p>
          <a:p>
            <a:pPr>
              <a:lnSpc>
                <a:spcPct val="95000"/>
              </a:lnSpc>
              <a:buFont typeface="Arial" panose="020B0604020202020204" pitchFamily="34" charset="0"/>
              <a:buNone/>
            </a:pPr>
            <a:endParaRPr lang="zh-CN" altLang="en-US" sz="100" b="1" dirty="0" smtClean="0"/>
          </a:p>
          <a:p>
            <a:pPr>
              <a:lnSpc>
                <a:spcPct val="95000"/>
              </a:lnSpc>
              <a:buFont typeface="Arial" panose="020B0604020202020204" pitchFamily="34" charset="0"/>
              <a:buNone/>
            </a:pPr>
            <a:endParaRPr lang="zh-CN" altLang="en-US" sz="100" b="1" dirty="0" smtClean="0"/>
          </a:p>
          <a:p>
            <a:pPr>
              <a:lnSpc>
                <a:spcPct val="95000"/>
              </a:lnSpc>
              <a:buFont typeface="Arial" panose="020B0604020202020204" pitchFamily="34" charset="0"/>
              <a:buNone/>
            </a:pPr>
            <a:endParaRPr lang="zh-CN" altLang="en-US" sz="200" b="1" dirty="0" smtClean="0"/>
          </a:p>
          <a:p>
            <a:pPr>
              <a:lnSpc>
                <a:spcPct val="95000"/>
              </a:lnSpc>
              <a:buFont typeface="Arial" panose="020B0604020202020204" pitchFamily="34" charset="0"/>
              <a:buNone/>
            </a:pPr>
            <a:endParaRPr lang="zh-CN" altLang="en-US" sz="200" b="1" dirty="0" smtClean="0"/>
          </a:p>
          <a:p>
            <a:pPr>
              <a:lnSpc>
                <a:spcPct val="95000"/>
              </a:lnSpc>
              <a:buFont typeface="Arial" panose="020B0604020202020204" pitchFamily="34" charset="0"/>
              <a:buNone/>
            </a:pPr>
            <a:endParaRPr lang="zh-CN" altLang="en-US" sz="200" b="1" dirty="0" smtClean="0"/>
          </a:p>
          <a:p>
            <a:pPr>
              <a:lnSpc>
                <a:spcPct val="95000"/>
              </a:lnSpc>
              <a:buFont typeface="Arial" panose="020B0604020202020204" pitchFamily="34" charset="0"/>
              <a:buNone/>
            </a:pPr>
            <a:r>
              <a:rPr lang="zh-CN" altLang="en-US" sz="1400" dirty="0" smtClean="0"/>
              <a:t>                  这时候，从树林里出来一位美丽的姑娘，金黄色的头发一直垂到脚跟，头上戴着一个白色的花环。“你们好，孩子们！”她说，“我可以喝你们井里的水吗？”</a:t>
            </a:r>
          </a:p>
          <a:p>
            <a:pPr>
              <a:lnSpc>
                <a:spcPct val="95000"/>
              </a:lnSpc>
              <a:buFont typeface="Arial" panose="020B0604020202020204" pitchFamily="34" charset="0"/>
              <a:buNone/>
            </a:pPr>
            <a:r>
              <a:rPr lang="zh-CN" altLang="en-US" sz="1400" b="1" dirty="0" smtClean="0"/>
              <a:t>　　     </a:t>
            </a:r>
            <a:r>
              <a:rPr lang="zh-CN" altLang="en-US" sz="1400" dirty="0" smtClean="0"/>
              <a:t>   “你喝吧！”孩子们说，“我们砌这口井就是为了让人喝的。” </a:t>
            </a:r>
          </a:p>
          <a:p>
            <a:pPr>
              <a:lnSpc>
                <a:spcPct val="95000"/>
              </a:lnSpc>
              <a:buFont typeface="Arial" panose="020B0604020202020204" pitchFamily="34" charset="0"/>
              <a:buNone/>
            </a:pPr>
            <a:r>
              <a:rPr lang="zh-CN" altLang="en-US" sz="1400" dirty="0" smtClean="0"/>
              <a:t>　           　姑娘弯下身来，就着井口，用手捧起一捧水，喝了三口。 </a:t>
            </a:r>
          </a:p>
          <a:p>
            <a:pPr>
              <a:lnSpc>
                <a:spcPct val="95000"/>
              </a:lnSpc>
              <a:buFont typeface="Arial" panose="020B0604020202020204" pitchFamily="34" charset="0"/>
              <a:buNone/>
            </a:pPr>
            <a:r>
              <a:rPr lang="zh-CN" altLang="en-US" sz="1400" dirty="0" smtClean="0"/>
              <a:t>　　        “为了你们三个的健康，我喝了三口。”她微笑着说。 </a:t>
            </a:r>
          </a:p>
          <a:p>
            <a:pPr>
              <a:lnSpc>
                <a:spcPct val="95000"/>
              </a:lnSpc>
              <a:buFont typeface="Arial" panose="020B0604020202020204" pitchFamily="34" charset="0"/>
              <a:buNone/>
            </a:pPr>
            <a:r>
              <a:rPr lang="zh-CN" altLang="en-US" sz="1400" dirty="0" smtClean="0"/>
              <a:t>　　           停了一会儿，她又说：“你们做了一件好事，我感谢你们。我代表树林，代表树林里居住的一切动物和树林里生长的一切花草，感谢你们。祝你们幸福！再见！</a:t>
            </a:r>
            <a:r>
              <a:rPr lang="en-US" altLang="zh-CN" sz="1400" dirty="0" smtClean="0">
                <a:latin typeface="宋体" panose="02010600030101010101" pitchFamily="2" charset="-122"/>
              </a:rPr>
              <a:t>”</a:t>
            </a:r>
            <a:r>
              <a:rPr lang="zh-CN" altLang="en-US" sz="1400" dirty="0" smtClean="0">
                <a:latin typeface="宋体" panose="02010600030101010101" pitchFamily="2" charset="-122"/>
              </a:rPr>
              <a:t> </a:t>
            </a:r>
          </a:p>
          <a:p>
            <a:pPr>
              <a:lnSpc>
                <a:spcPct val="95000"/>
              </a:lnSpc>
              <a:buFont typeface="Arial" panose="020B0604020202020204" pitchFamily="34" charset="0"/>
              <a:buNone/>
            </a:pPr>
            <a:r>
              <a:rPr lang="zh-CN" altLang="en-US" sz="1400" dirty="0" smtClean="0"/>
              <a:t>　　      孩子们互相看了看，他们又快乐又激动。 </a:t>
            </a:r>
          </a:p>
          <a:p>
            <a:pPr>
              <a:lnSpc>
                <a:spcPct val="95000"/>
              </a:lnSpc>
              <a:buFont typeface="Arial" panose="020B0604020202020204" pitchFamily="34" charset="0"/>
              <a:buNone/>
            </a:pPr>
            <a:r>
              <a:rPr lang="zh-CN" altLang="en-US" sz="1400" dirty="0" smtClean="0"/>
              <a:t>　　       一个孩子问那为不相识的姑娘：“你祝我们幸福。请你告诉我们，幸福是什么啊？” </a:t>
            </a:r>
          </a:p>
          <a:p>
            <a:pPr>
              <a:lnSpc>
                <a:spcPct val="95000"/>
              </a:lnSpc>
              <a:buFont typeface="Arial" panose="020B0604020202020204" pitchFamily="34" charset="0"/>
              <a:buNone/>
            </a:pPr>
            <a:r>
              <a:rPr lang="zh-CN" altLang="en-US" sz="1400" dirty="0" smtClean="0"/>
              <a:t>　　        “你们应当自己去弄个明白。十年以后，让咱们再在这个地方，在这口小井旁边相见吧。假如到那时侯你们还不知道幸福是什么，我就告诉你们。”说完，姑娘突然不见了，正像她突然来到一样。 </a:t>
            </a:r>
          </a:p>
          <a:p>
            <a:pPr>
              <a:lnSpc>
                <a:spcPct val="95000"/>
              </a:lnSpc>
              <a:buFont typeface="Arial" panose="020B0604020202020204" pitchFamily="34" charset="0"/>
              <a:buNone/>
            </a:pPr>
            <a:r>
              <a:rPr lang="zh-CN" altLang="en-US" sz="1400" dirty="0" smtClean="0"/>
              <a:t>　　       孩子们都诧异地互相看着。一个孩子说：“让咱们分头到自己愿意去的地方，弄明白幸福究竟是什么。我往东走。” </a:t>
            </a:r>
          </a:p>
          <a:p>
            <a:pPr>
              <a:lnSpc>
                <a:spcPct val="95000"/>
              </a:lnSpc>
              <a:buFont typeface="Arial" panose="020B0604020202020204" pitchFamily="34" charset="0"/>
              <a:buNone/>
            </a:pPr>
            <a:r>
              <a:rPr lang="zh-CN" altLang="en-US" sz="1400" dirty="0" smtClean="0"/>
              <a:t>　　       “我往西走。”另一个孩子说。 </a:t>
            </a:r>
          </a:p>
          <a:p>
            <a:pPr>
              <a:lnSpc>
                <a:spcPct val="95000"/>
              </a:lnSpc>
              <a:buFont typeface="Arial" panose="020B0604020202020204" pitchFamily="34" charset="0"/>
              <a:buNone/>
            </a:pPr>
            <a:r>
              <a:rPr lang="zh-CN" altLang="en-US" sz="1400" dirty="0" smtClean="0"/>
              <a:t>　　       “我留在村子里，”第三个孩子说，“也许在村子里，我就能弄明白幸福究竟是什么。”</a:t>
            </a:r>
          </a:p>
          <a:p>
            <a:pPr>
              <a:lnSpc>
                <a:spcPct val="95000"/>
              </a:lnSpc>
              <a:buFont typeface="Arial" panose="020B0604020202020204" pitchFamily="34" charset="0"/>
              <a:buNone/>
            </a:pPr>
            <a:endParaRPr lang="zh-CN" altLang="en-US" sz="1400" b="1" dirty="0" smtClean="0"/>
          </a:p>
          <a:p>
            <a:pPr>
              <a:lnSpc>
                <a:spcPct val="95000"/>
              </a:lnSpc>
              <a:buFont typeface="Arial" panose="020B0604020202020204" pitchFamily="34" charset="0"/>
              <a:buNone/>
            </a:pPr>
            <a:endParaRPr lang="zh-CN" altLang="en-US" sz="1400" b="1" dirty="0" smtClean="0"/>
          </a:p>
          <a:p>
            <a:pPr>
              <a:lnSpc>
                <a:spcPct val="95000"/>
              </a:lnSpc>
              <a:buFont typeface="Arial" panose="020B0604020202020204" pitchFamily="34" charset="0"/>
              <a:buNone/>
            </a:pPr>
            <a:endParaRPr lang="zh-CN" altLang="en-US" sz="200" b="1" dirty="0" smtClean="0"/>
          </a:p>
          <a:p>
            <a:pPr>
              <a:lnSpc>
                <a:spcPct val="95000"/>
              </a:lnSpc>
              <a:buFont typeface="Arial" panose="020B0604020202020204" pitchFamily="34" charset="0"/>
              <a:buNone/>
            </a:pPr>
            <a:endParaRPr lang="zh-CN" altLang="en-US" sz="200" b="1" dirty="0" smtClean="0"/>
          </a:p>
          <a:p>
            <a:pPr>
              <a:lnSpc>
                <a:spcPct val="95000"/>
              </a:lnSpc>
              <a:buFont typeface="Arial" panose="020B0604020202020204" pitchFamily="34" charset="0"/>
              <a:buNone/>
            </a:pPr>
            <a:r>
              <a:rPr lang="zh-CN" altLang="en-US" sz="100" b="1" dirty="0" smtClean="0"/>
              <a:t>　　   </a:t>
            </a:r>
          </a:p>
        </p:txBody>
      </p:sp>
      <p:sp>
        <p:nvSpPr>
          <p:cNvPr id="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98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9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9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9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98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98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98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98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198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198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198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98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1985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文本占位符 43009"/>
          <p:cNvSpPr>
            <a:spLocks noGrp="1" noChangeArrowheads="1"/>
          </p:cNvSpPr>
          <p:nvPr>
            <p:ph idx="1"/>
          </p:nvPr>
        </p:nvSpPr>
        <p:spPr bwMode="auto">
          <a:xfrm>
            <a:off x="395287" y="1340855"/>
            <a:ext cx="8353425" cy="475297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95000"/>
              </a:lnSpc>
              <a:buFont typeface="Arial" panose="020B0604020202020204" pitchFamily="34" charset="0"/>
              <a:buNone/>
            </a:pPr>
            <a:r>
              <a:rPr lang="zh-CN" altLang="en-US" sz="1800" dirty="0" smtClean="0">
                <a:latin typeface="宋体" panose="02010600030101010101" pitchFamily="2" charset="-122"/>
              </a:rPr>
              <a:t>   他们都照自己说的去做。过了十年，他们又在小井旁边相遇了。三个人都成了强健有力的青年。清凉的泉水仍旧静静地流着。小井旁边的树苗已经长成了枝叶茂密的大树。小井周围有许多条小路，还看得清人走过的脚印，他们一定是到这里来喝水或者打水的。周围的沙地上还有小鸟的爪印,草地上还有鹿和兔子跑过的痕迹。三个青年快乐地看着这一切，没想到自己只做了这么一件小事，却给别人带来这么大的好处！他们坐在原来的那块大石头上，想起那位神奇的姑娘。可是她还没有来。 </a:t>
            </a: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1800" dirty="0" smtClean="0">
                <a:latin typeface="宋体" panose="02010600030101010101" pitchFamily="2" charset="-122"/>
              </a:rPr>
              <a:t> “你们知道这十年我做了什么？”第一个青年说，“咱们分手以后，我就去一个城市里，在那里进了学校，学了很多东西，现在成了一个医生。</a:t>
            </a: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1800" dirty="0" smtClean="0">
                <a:latin typeface="宋体" panose="02010600030101010101" pitchFamily="2" charset="-122"/>
              </a:rPr>
              <a:t> “你弄明白幸福是什么了吗？”另外两个问他。 </a:t>
            </a: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1800" dirty="0" smtClean="0">
                <a:latin typeface="宋体" panose="02010600030101010101" pitchFamily="2" charset="-122"/>
              </a:rPr>
              <a:t> “弄明白了，很简单。我给病人治病。他们恢复了健康，多么幸福。我能帮助别人，因而也感到幸福。” </a:t>
            </a: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1800" dirty="0" smtClean="0">
                <a:latin typeface="宋体" panose="02010600030101010101" pitchFamily="2" charset="-122"/>
              </a:rPr>
              <a:t>“</a:t>
            </a:r>
            <a:r>
              <a:rPr lang="zh-CN" altLang="en-US" sz="1800" dirty="0" smtClean="0">
                <a:latin typeface="宋体" panose="02010600030101010101" pitchFamily="2" charset="-122"/>
              </a:rPr>
              <a:t>我，”第二个青年说，“我走了很多地方，做过很多事。我在火车上、轮船上工作过，当过消防队员，当过花匠，还做过许多别的事。我勤勤恳恳地工作，对别人都是有用的。我的劳动没有白费，所以我感到幸福。” </a:t>
            </a:r>
          </a:p>
          <a:p>
            <a:pPr>
              <a:lnSpc>
                <a:spcPct val="95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 b="1" dirty="0" smtClean="0"/>
          </a:p>
          <a:p>
            <a:pPr>
              <a:lnSpc>
                <a:spcPct val="95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00" b="1" dirty="0" smtClean="0"/>
          </a:p>
          <a:p>
            <a:pPr>
              <a:lnSpc>
                <a:spcPct val="95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00" b="1" dirty="0" smtClean="0"/>
          </a:p>
          <a:p>
            <a:pPr>
              <a:lnSpc>
                <a:spcPct val="95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" b="1" dirty="0" smtClean="0"/>
              <a:t>　　   </a:t>
            </a:r>
          </a:p>
        </p:txBody>
      </p:sp>
      <p:sp>
        <p:nvSpPr>
          <p:cNvPr id="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00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0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0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0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0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0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30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09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文本占位符 44033"/>
          <p:cNvSpPr>
            <a:spLocks noGrp="1" noChangeArrowheads="1"/>
          </p:cNvSpPr>
          <p:nvPr>
            <p:ph idx="1"/>
          </p:nvPr>
        </p:nvSpPr>
        <p:spPr bwMode="auto">
          <a:xfrm>
            <a:off x="396875" y="1198563"/>
            <a:ext cx="8280400" cy="3741737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95000"/>
              </a:lnSpc>
              <a:buFont typeface="Arial" panose="020B0604020202020204" pitchFamily="34" charset="0"/>
              <a:buNone/>
            </a:pPr>
            <a:r>
              <a:rPr lang="zh-CN" altLang="en-US" sz="100" b="1" dirty="0" smtClean="0"/>
              <a:t>           </a:t>
            </a:r>
          </a:p>
          <a:p>
            <a:pPr>
              <a:lnSpc>
                <a:spcPct val="95000"/>
              </a:lnSpc>
              <a:buFont typeface="Arial" panose="020B0604020202020204" pitchFamily="34" charset="0"/>
              <a:buNone/>
            </a:pPr>
            <a:endParaRPr lang="zh-CN" altLang="en-US" sz="100" b="1" dirty="0" smtClean="0"/>
          </a:p>
          <a:p>
            <a:pPr>
              <a:lnSpc>
                <a:spcPct val="95000"/>
              </a:lnSpc>
              <a:buFont typeface="Arial" panose="020B0604020202020204" pitchFamily="34" charset="0"/>
              <a:buNone/>
            </a:pPr>
            <a:endParaRPr lang="zh-CN" altLang="en-US" sz="100" b="1" dirty="0" smtClean="0"/>
          </a:p>
          <a:p>
            <a:pPr>
              <a:lnSpc>
                <a:spcPct val="95000"/>
              </a:lnSpc>
              <a:buFont typeface="Arial" panose="020B0604020202020204" pitchFamily="34" charset="0"/>
              <a:buNone/>
            </a:pPr>
            <a:endParaRPr lang="zh-CN" altLang="en-US" sz="100" b="1" dirty="0" smtClean="0"/>
          </a:p>
          <a:p>
            <a:pPr>
              <a:lnSpc>
                <a:spcPct val="95000"/>
              </a:lnSpc>
              <a:buFont typeface="Arial" panose="020B0604020202020204" pitchFamily="34" charset="0"/>
              <a:buNone/>
            </a:pPr>
            <a:r>
              <a:rPr lang="zh-CN" altLang="en-US" sz="100" b="1" dirty="0" smtClean="0"/>
              <a:t>        </a:t>
            </a:r>
            <a:r>
              <a:rPr lang="zh-CN" altLang="en-US" sz="300" b="1" dirty="0" smtClean="0"/>
              <a:t>　　    　　</a:t>
            </a:r>
          </a:p>
          <a:p>
            <a:pPr>
              <a:lnSpc>
                <a:spcPct val="95000"/>
              </a:lnSpc>
              <a:buFont typeface="Arial" panose="020B0604020202020204" pitchFamily="34" charset="0"/>
              <a:buNone/>
            </a:pPr>
            <a:r>
              <a:rPr lang="zh-CN" altLang="en-US" sz="300" b="1" dirty="0" smtClean="0"/>
              <a:t>                    </a:t>
            </a:r>
            <a:r>
              <a:rPr lang="zh-CN" altLang="en-US" sz="300" b="1" dirty="0" smtClean="0">
                <a:latin typeface="宋体" panose="02010600030101010101" pitchFamily="2" charset="-122"/>
              </a:rPr>
              <a:t>    </a:t>
            </a:r>
          </a:p>
          <a:p>
            <a:pPr>
              <a:lnSpc>
                <a:spcPct val="95000"/>
              </a:lnSpc>
              <a:buFont typeface="Arial" panose="020B0604020202020204" pitchFamily="34" charset="0"/>
              <a:buNone/>
            </a:pPr>
            <a:endParaRPr lang="zh-CN" altLang="en-US" sz="300" b="1" dirty="0" smtClean="0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300" b="1" dirty="0" smtClean="0">
                <a:latin typeface="宋体" panose="02010600030101010101" pitchFamily="2" charset="-122"/>
              </a:rPr>
              <a:t>         </a:t>
            </a:r>
            <a:r>
              <a:rPr lang="zh-CN" altLang="en-US" sz="1400" b="1" dirty="0" smtClean="0">
                <a:latin typeface="宋体" panose="02010600030101010101" pitchFamily="2" charset="-122"/>
              </a:rPr>
              <a:t>   </a:t>
            </a:r>
            <a:r>
              <a:rPr lang="zh-CN" altLang="en-US" sz="1800" b="1" dirty="0" smtClean="0">
                <a:latin typeface="宋体" panose="02010600030101010101" pitchFamily="2" charset="-122"/>
              </a:rPr>
              <a:t> </a:t>
            </a:r>
            <a:r>
              <a:rPr lang="zh-CN" altLang="en-US" sz="2000" dirty="0" smtClean="0">
                <a:latin typeface="宋体" panose="02010600030101010101" pitchFamily="2" charset="-122"/>
              </a:rPr>
              <a:t> “那么你呢？”他们俩问留在村子里的青年。 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000" dirty="0" smtClean="0">
                <a:latin typeface="宋体" panose="02010600030101010101" pitchFamily="2" charset="-122"/>
              </a:rPr>
              <a:t> “我耕地。地上长出麦子来。麦子养活了许多人。我的劳动，你们看，也没有白费。我也感到幸福。” 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000" dirty="0" smtClean="0">
                <a:latin typeface="宋体" panose="02010600030101010101" pitchFamily="2" charset="-122"/>
              </a:rPr>
              <a:t> 突然间，那位姑娘又出现了。她没有变样，还是金黄色的头发，头上还戴着白色的花环。她显得那么谦虚、美丽、善良。 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000" dirty="0" smtClean="0">
                <a:latin typeface="宋体" panose="02010600030101010101" pitchFamily="2" charset="-122"/>
              </a:rPr>
              <a:t> “我很高兴，你们都依照我的话，又来和我见面了。”她说，“你们的话，我全听到了。你们三个都明白了：幸福要靠劳动，要靠很好地尽自己的义务，做出对人们有益的事情。” 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000" dirty="0" smtClean="0">
                <a:latin typeface="宋体" panose="02010600030101010101" pitchFamily="2" charset="-122"/>
              </a:rPr>
              <a:t> “你是谁呀？”三个青年同声问道。 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000" dirty="0" smtClean="0">
                <a:latin typeface="宋体" panose="02010600030101010101" pitchFamily="2" charset="-122"/>
              </a:rPr>
              <a:t> “我是智慧的女儿。”姑娘说完又不见了。</a:t>
            </a:r>
          </a:p>
          <a:p>
            <a:pPr>
              <a:lnSpc>
                <a:spcPct val="95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00" b="1" dirty="0" smtClean="0"/>
          </a:p>
          <a:p>
            <a:pPr>
              <a:lnSpc>
                <a:spcPct val="95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00" b="1" dirty="0" smtClean="0"/>
          </a:p>
          <a:p>
            <a:pPr>
              <a:lnSpc>
                <a:spcPct val="95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00" b="1" dirty="0" smtClean="0"/>
          </a:p>
          <a:p>
            <a:pPr>
              <a:lnSpc>
                <a:spcPct val="95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" b="1" dirty="0" smtClean="0"/>
              <a:t>　　   </a:t>
            </a:r>
          </a:p>
        </p:txBody>
      </p:sp>
      <p:sp>
        <p:nvSpPr>
          <p:cNvPr id="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03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0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0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0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0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03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03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03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03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03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45058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写法点拨</a:t>
            </a:r>
          </a:p>
        </p:txBody>
      </p:sp>
      <p:sp>
        <p:nvSpPr>
          <p:cNvPr id="45059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5060" name="Picture 2" descr="F:\七彩课堂插图板式封面\排版用图标、页眉页脚\标题图（终-排版用）共29个\写法宝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688" y="822325"/>
            <a:ext cx="2087562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1" name="文本框 45061"/>
          <p:cNvSpPr txBox="1">
            <a:spLocks noChangeArrowheads="1"/>
          </p:cNvSpPr>
          <p:nvPr/>
        </p:nvSpPr>
        <p:spPr bwMode="auto">
          <a:xfrm>
            <a:off x="755650" y="2349500"/>
            <a:ext cx="78486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ea typeface="楷体_GB2312" pitchFamily="1" charset="-122"/>
              </a:rPr>
              <a:t>       </a:t>
            </a:r>
            <a:r>
              <a:rPr lang="zh-CN" altLang="en-US" sz="2800" b="1" dirty="0">
                <a:solidFill>
                  <a:srgbClr val="FF0000"/>
                </a:solidFill>
                <a:ea typeface="楷体_GB2312" pitchFamily="1" charset="-122"/>
              </a:rPr>
              <a:t>《生活的本领》一文通过老人与六个儿子的</a:t>
            </a:r>
          </a:p>
          <a:p>
            <a:endParaRPr lang="zh-CN" altLang="en-US" sz="2800" b="1" dirty="0">
              <a:solidFill>
                <a:srgbClr val="FF0000"/>
              </a:solidFill>
              <a:ea typeface="楷体_GB2312" pitchFamily="1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ea typeface="楷体_GB2312" pitchFamily="1" charset="-122"/>
              </a:rPr>
              <a:t>对话，写出了六个儿子的生存本领，说明了辛勤</a:t>
            </a:r>
          </a:p>
          <a:p>
            <a:endParaRPr lang="zh-CN" altLang="en-US" sz="2800" b="1" dirty="0">
              <a:solidFill>
                <a:srgbClr val="FF0000"/>
              </a:solidFill>
              <a:ea typeface="楷体_GB2312" pitchFamily="1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ea typeface="楷体_GB2312" pitchFamily="1" charset="-122"/>
              </a:rPr>
              <a:t>劳动能创造幸福生活的道理。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7170" name="同侧圆角矩形 1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预习检查</a:t>
            </a:r>
          </a:p>
        </p:txBody>
      </p:sp>
      <p:sp>
        <p:nvSpPr>
          <p:cNvPr id="7171" name="直线连接符 21"/>
          <p:cNvSpPr>
            <a:spLocks noChangeShapeType="1"/>
          </p:cNvSpPr>
          <p:nvPr/>
        </p:nvSpPr>
        <p:spPr bwMode="auto">
          <a:xfrm flipV="1">
            <a:off x="468313" y="1924050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2" name="文本框 7172"/>
          <p:cNvSpPr txBox="1">
            <a:spLocks noChangeArrowheads="1"/>
          </p:cNvSpPr>
          <p:nvPr/>
        </p:nvSpPr>
        <p:spPr bwMode="auto">
          <a:xfrm>
            <a:off x="395288" y="2276475"/>
            <a:ext cx="8382000" cy="255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5400" b="1" i="1" dirty="0"/>
              <a:t>请你带着</a:t>
            </a:r>
            <a:r>
              <a:rPr lang="zh-CN" altLang="en-US" sz="5400" b="1" i="1" dirty="0">
                <a:solidFill>
                  <a:srgbClr val="FF0000"/>
                </a:solidFill>
              </a:rPr>
              <a:t>感情</a:t>
            </a:r>
            <a:r>
              <a:rPr lang="zh-CN" altLang="en-US" sz="5400" b="1" i="1" dirty="0"/>
              <a:t>朗读课文，并了解课文中六个儿子学会了什么</a:t>
            </a:r>
            <a:r>
              <a:rPr lang="zh-CN" altLang="en-US" sz="5400" b="1" i="1" dirty="0">
                <a:solidFill>
                  <a:srgbClr val="FF0000"/>
                </a:solidFill>
              </a:rPr>
              <a:t>本领</a:t>
            </a:r>
            <a:r>
              <a:rPr lang="zh-CN" altLang="en-US" sz="5400" b="1" i="1" dirty="0"/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46082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心灵感悟</a:t>
            </a:r>
            <a:endParaRPr lang="zh-CN" altLang="en-US"/>
          </a:p>
        </p:txBody>
      </p:sp>
      <p:sp>
        <p:nvSpPr>
          <p:cNvPr id="46083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6084" name="Picture 2" descr="F:\七彩课堂插图板式封面\排版用图标、页眉页脚\标题图（终-排版用）共29个\我会说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775" y="4508500"/>
            <a:ext cx="2232025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6" name="矩形 46085"/>
          <p:cNvSpPr>
            <a:spLocks noGrp="1" noChangeArrowheads="1"/>
          </p:cNvSpPr>
          <p:nvPr/>
        </p:nvSpPr>
        <p:spPr bwMode="auto">
          <a:xfrm>
            <a:off x="395288" y="2060575"/>
            <a:ext cx="8229600" cy="262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905" indent="-19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4400" b="1" dirty="0">
                <a:sym typeface="Calibri" panose="020F0502020204030204" pitchFamily="34" charset="0"/>
              </a:rPr>
              <a:t>        </a:t>
            </a:r>
            <a:r>
              <a:rPr lang="zh-CN" altLang="en-US" sz="4000" b="1" dirty="0">
                <a:sym typeface="Calibri" panose="020F0502020204030204" pitchFamily="34" charset="0"/>
              </a:rPr>
              <a:t> 通过学习《生活的本领》这篇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4000" b="1" dirty="0">
                <a:sym typeface="Calibri" panose="020F0502020204030204" pitchFamily="34" charset="0"/>
              </a:rPr>
              <a:t>课文，在六个儿子身上，我体会到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4000" b="1" dirty="0">
                <a:sym typeface="Calibri" panose="020F0502020204030204" pitchFamily="34" charset="0"/>
              </a:rPr>
              <a:t>了辛勤的劳动能创造幸福的生活。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6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60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60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文本框 47105"/>
          <p:cNvSpPr txBox="1">
            <a:spLocks noChangeArrowheads="1"/>
          </p:cNvSpPr>
          <p:nvPr/>
        </p:nvSpPr>
        <p:spPr bwMode="auto">
          <a:xfrm>
            <a:off x="1260475" y="2205038"/>
            <a:ext cx="66611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000" dirty="0">
                <a:ea typeface="楷体_GB2312" pitchFamily="1" charset="-122"/>
              </a:rPr>
              <a:t>采花酿蜜　扁扁嘴　疲倦　饲料　生产</a:t>
            </a:r>
          </a:p>
        </p:txBody>
      </p:sp>
      <p:sp>
        <p:nvSpPr>
          <p:cNvPr id="47106" name="文本框 47106"/>
          <p:cNvSpPr txBox="1">
            <a:spLocks noChangeArrowheads="1"/>
          </p:cNvSpPr>
          <p:nvPr/>
        </p:nvSpPr>
        <p:spPr bwMode="auto">
          <a:xfrm>
            <a:off x="1371600" y="3962400"/>
            <a:ext cx="66611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000" dirty="0">
                <a:ea typeface="楷体_GB2312" pitchFamily="1" charset="-122"/>
              </a:rPr>
              <a:t>肥肥壮壮　牛马粪　挣钱　点头　聪明</a:t>
            </a:r>
          </a:p>
        </p:txBody>
      </p:sp>
      <p:sp>
        <p:nvSpPr>
          <p:cNvPr id="47107" name="标题 47107"/>
          <p:cNvSpPr>
            <a:spLocks noGrp="1" noChangeArrowheads="1"/>
          </p:cNvSpPr>
          <p:nvPr>
            <p:ph type="title"/>
          </p:nvPr>
        </p:nvSpPr>
        <p:spPr bwMode="auto">
          <a:xfrm>
            <a:off x="6227763" y="1196975"/>
            <a:ext cx="2087562" cy="57626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zh-CN" altLang="en-US" sz="2000" b="1" smtClean="0"/>
              <a:t>你来读一读</a:t>
            </a:r>
            <a:endParaRPr lang="zh-CN" altLang="en-US" sz="2000" b="1" dirty="0" smtClean="0"/>
          </a:p>
        </p:txBody>
      </p:sp>
      <p:sp>
        <p:nvSpPr>
          <p:cNvPr id="47108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随堂练习</a:t>
            </a:r>
          </a:p>
        </p:txBody>
      </p:sp>
      <p:sp>
        <p:nvSpPr>
          <p:cNvPr id="47109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5" grpId="0"/>
      <p:bldP spid="47106" grpId="0"/>
      <p:bldP spid="4710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椭圆 48129"/>
          <p:cNvSpPr>
            <a:spLocks noChangeArrowheads="1"/>
          </p:cNvSpPr>
          <p:nvPr/>
        </p:nvSpPr>
        <p:spPr bwMode="auto">
          <a:xfrm>
            <a:off x="1143000" y="2133600"/>
            <a:ext cx="685800" cy="685800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000" dirty="0">
                <a:ea typeface="楷体_GB2312" pitchFamily="1" charset="-122"/>
              </a:rPr>
              <a:t>心</a:t>
            </a:r>
          </a:p>
        </p:txBody>
      </p:sp>
      <p:sp>
        <p:nvSpPr>
          <p:cNvPr id="48130" name="椭圆 48130"/>
          <p:cNvSpPr>
            <a:spLocks noChangeArrowheads="1"/>
          </p:cNvSpPr>
          <p:nvPr/>
        </p:nvSpPr>
        <p:spPr bwMode="auto">
          <a:xfrm>
            <a:off x="2057400" y="2133600"/>
            <a:ext cx="685800" cy="6858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48131" name="椭圆 48131"/>
          <p:cNvSpPr>
            <a:spLocks noChangeArrowheads="1"/>
          </p:cNvSpPr>
          <p:nvPr/>
        </p:nvSpPr>
        <p:spPr bwMode="auto">
          <a:xfrm>
            <a:off x="2971800" y="2133600"/>
            <a:ext cx="685800" cy="685800"/>
          </a:xfrm>
          <a:prstGeom prst="ellipse">
            <a:avLst/>
          </a:prstGeom>
          <a:solidFill>
            <a:srgbClr val="CC99FF"/>
          </a:solidFill>
          <a:ln w="9525">
            <a:solidFill>
              <a:schemeClr val="tx1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48132" name="椭圆 48132"/>
          <p:cNvSpPr>
            <a:spLocks noChangeArrowheads="1"/>
          </p:cNvSpPr>
          <p:nvPr/>
        </p:nvSpPr>
        <p:spPr bwMode="auto">
          <a:xfrm>
            <a:off x="1981200" y="3733800"/>
            <a:ext cx="685800" cy="6858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000" dirty="0">
                <a:ea typeface="楷体_GB2312" pitchFamily="1" charset="-122"/>
              </a:rPr>
              <a:t>粗</a:t>
            </a:r>
          </a:p>
        </p:txBody>
      </p:sp>
      <p:sp>
        <p:nvSpPr>
          <p:cNvPr id="48133" name="直接连接符 48133"/>
          <p:cNvSpPr>
            <a:spLocks noChangeShapeType="1"/>
          </p:cNvSpPr>
          <p:nvPr/>
        </p:nvSpPr>
        <p:spPr bwMode="auto">
          <a:xfrm>
            <a:off x="1524000" y="2819400"/>
            <a:ext cx="6096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34" name="直接连接符 48134"/>
          <p:cNvSpPr>
            <a:spLocks noChangeShapeType="1"/>
          </p:cNvSpPr>
          <p:nvPr/>
        </p:nvSpPr>
        <p:spPr bwMode="auto">
          <a:xfrm>
            <a:off x="2362200" y="2819400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35" name="直接连接符 48135"/>
          <p:cNvSpPr>
            <a:spLocks noChangeShapeType="1"/>
          </p:cNvSpPr>
          <p:nvPr/>
        </p:nvSpPr>
        <p:spPr bwMode="auto">
          <a:xfrm flipH="1">
            <a:off x="2590800" y="2819400"/>
            <a:ext cx="6858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36" name="椭圆 48136"/>
          <p:cNvSpPr>
            <a:spLocks noChangeArrowheads="1"/>
          </p:cNvSpPr>
          <p:nvPr/>
        </p:nvSpPr>
        <p:spPr bwMode="auto">
          <a:xfrm>
            <a:off x="5562600" y="2133600"/>
            <a:ext cx="685800" cy="685800"/>
          </a:xfrm>
          <a:prstGeom prst="ellipse">
            <a:avLst/>
          </a:prstGeom>
          <a:solidFill>
            <a:srgbClr val="FF99CC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3000">
              <a:ea typeface="楷体_GB2312" pitchFamily="1" charset="-122"/>
            </a:endParaRPr>
          </a:p>
        </p:txBody>
      </p:sp>
      <p:sp>
        <p:nvSpPr>
          <p:cNvPr id="48137" name="椭圆 48137"/>
          <p:cNvSpPr>
            <a:spLocks noChangeArrowheads="1"/>
          </p:cNvSpPr>
          <p:nvPr/>
        </p:nvSpPr>
        <p:spPr bwMode="auto">
          <a:xfrm>
            <a:off x="6477000" y="2133600"/>
            <a:ext cx="685800" cy="685800"/>
          </a:xfrm>
          <a:prstGeom prst="ellipse">
            <a:avLst/>
          </a:prstGeom>
          <a:solidFill>
            <a:srgbClr val="9999FF"/>
          </a:solidFill>
          <a:ln w="9525">
            <a:solidFill>
              <a:schemeClr val="tx1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48138" name="椭圆 48138"/>
          <p:cNvSpPr>
            <a:spLocks noChangeArrowheads="1"/>
          </p:cNvSpPr>
          <p:nvPr/>
        </p:nvSpPr>
        <p:spPr bwMode="auto">
          <a:xfrm>
            <a:off x="7391400" y="2133600"/>
            <a:ext cx="685800" cy="685800"/>
          </a:xfrm>
          <a:prstGeom prst="ellipse">
            <a:avLst/>
          </a:prstGeom>
          <a:solidFill>
            <a:srgbClr val="0066FF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000" dirty="0" smtClean="0">
                <a:ea typeface="楷体_GB2312" pitchFamily="1" charset="-122"/>
              </a:rPr>
              <a:t>财</a:t>
            </a:r>
            <a:endParaRPr lang="zh-CN" altLang="en-US" sz="3000" dirty="0">
              <a:ea typeface="楷体_GB2312" pitchFamily="1" charset="-122"/>
            </a:endParaRPr>
          </a:p>
        </p:txBody>
      </p:sp>
      <p:sp>
        <p:nvSpPr>
          <p:cNvPr id="48139" name="椭圆 48139"/>
          <p:cNvSpPr>
            <a:spLocks noChangeArrowheads="1"/>
          </p:cNvSpPr>
          <p:nvPr/>
        </p:nvSpPr>
        <p:spPr bwMode="auto">
          <a:xfrm>
            <a:off x="6400800" y="3733800"/>
            <a:ext cx="685800" cy="6858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000" dirty="0">
                <a:ea typeface="楷体_GB2312" pitchFamily="1" charset="-122"/>
              </a:rPr>
              <a:t>钱</a:t>
            </a:r>
          </a:p>
        </p:txBody>
      </p:sp>
      <p:sp>
        <p:nvSpPr>
          <p:cNvPr id="48140" name="直接连接符 48140"/>
          <p:cNvSpPr>
            <a:spLocks noChangeShapeType="1"/>
          </p:cNvSpPr>
          <p:nvPr/>
        </p:nvSpPr>
        <p:spPr bwMode="auto">
          <a:xfrm>
            <a:off x="5943600" y="2819400"/>
            <a:ext cx="6096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41" name="直接连接符 48141"/>
          <p:cNvSpPr>
            <a:spLocks noChangeShapeType="1"/>
          </p:cNvSpPr>
          <p:nvPr/>
        </p:nvSpPr>
        <p:spPr bwMode="auto">
          <a:xfrm>
            <a:off x="6781800" y="2819400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42" name="直接连接符 48142"/>
          <p:cNvSpPr>
            <a:spLocks noChangeShapeType="1"/>
          </p:cNvSpPr>
          <p:nvPr/>
        </p:nvSpPr>
        <p:spPr bwMode="auto">
          <a:xfrm flipH="1">
            <a:off x="7010400" y="2819400"/>
            <a:ext cx="6858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8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8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8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8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29" grpId="0" animBg="1"/>
      <p:bldP spid="48130" grpId="0" animBg="1"/>
      <p:bldP spid="48131" grpId="0" animBg="1"/>
      <p:bldP spid="48132" grpId="0" animBg="1"/>
      <p:bldP spid="48133" grpId="0" animBg="1"/>
      <p:bldP spid="48134" grpId="0" animBg="1"/>
      <p:bldP spid="48135" grpId="0" animBg="1"/>
      <p:bldP spid="48136" grpId="0" animBg="1"/>
      <p:bldP spid="48137" grpId="0" animBg="1"/>
      <p:bldP spid="48138" grpId="0" animBg="1"/>
      <p:bldP spid="48139" grpId="0" animBg="1"/>
      <p:bldP spid="48140" grpId="0" animBg="1"/>
      <p:bldP spid="48141" grpId="0" animBg="1"/>
      <p:bldP spid="481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cs typeface="Arial" panose="020B0604020202020204" pitchFamily="34" charset="0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cs typeface="Arial" panose="020B0604020202020204" pitchFamily="34" charset="0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20483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20488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9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84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Arial" panose="020B0604020202020204" pitchFamily="34" charset="0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20485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5" name="文本框 10254"/>
          <p:cNvSpPr txBox="1">
            <a:spLocks noChangeArrowheads="1"/>
          </p:cNvSpPr>
          <p:nvPr/>
        </p:nvSpPr>
        <p:spPr bwMode="auto">
          <a:xfrm>
            <a:off x="552004" y="3753512"/>
            <a:ext cx="8196286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b="1" dirty="0" smtClean="0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呵    傍    投    绳       挣       酿</a:t>
            </a:r>
            <a:endParaRPr lang="en-US" altLang="zh-CN" sz="4400" b="1" dirty="0" smtClean="0"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4400" b="1" dirty="0"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b="1" dirty="0" smtClean="0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扁     秆   嘻    饲    疲    倦</a:t>
            </a:r>
            <a:endParaRPr lang="en-US" altLang="zh-CN" sz="4400" b="1" dirty="0"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</p:txBody>
      </p:sp>
      <p:sp>
        <p:nvSpPr>
          <p:cNvPr id="9" name="文本框 10254"/>
          <p:cNvSpPr txBox="1">
            <a:spLocks noChangeArrowheads="1"/>
          </p:cNvSpPr>
          <p:nvPr/>
        </p:nvSpPr>
        <p:spPr bwMode="auto">
          <a:xfrm>
            <a:off x="479999" y="3074118"/>
            <a:ext cx="8700321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h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Times New Roman" panose="02020603050405020304"/>
                <a:ea typeface="楷体_GB2312" pitchFamily="1" charset="-122"/>
                <a:cs typeface="Times New Roman" panose="02020603050405020304"/>
              </a:rPr>
              <a:t>ē</a:t>
            </a:r>
            <a:r>
              <a:rPr lang="en-US" altLang="zh-CN" sz="40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bàng</a:t>
            </a:r>
            <a:r>
              <a:rPr lang="en-US" altLang="zh-CN" sz="40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tóu</a:t>
            </a:r>
            <a:r>
              <a:rPr lang="en-US" altLang="zh-CN" sz="40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shéng</a:t>
            </a:r>
            <a:r>
              <a:rPr lang="en-US" altLang="zh-CN" sz="40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zhèng</a:t>
            </a:r>
            <a:r>
              <a:rPr lang="en-US" altLang="zh-CN" sz="40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niàng</a:t>
            </a:r>
            <a:endParaRPr lang="en-US" altLang="zh-CN" sz="4000" b="1" dirty="0" smtClean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biǎn</a:t>
            </a:r>
            <a:r>
              <a:rPr lang="en-US" altLang="zh-CN" sz="40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gǎn</a:t>
            </a:r>
            <a:r>
              <a:rPr lang="en-US" altLang="zh-CN" sz="40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xī</a:t>
            </a:r>
            <a:r>
              <a:rPr lang="en-US" altLang="zh-CN" sz="40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 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sì</a:t>
            </a:r>
            <a:r>
              <a:rPr lang="en-US" altLang="zh-CN" sz="40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pí</a:t>
            </a:r>
            <a:r>
              <a:rPr lang="en-US" altLang="zh-CN" sz="40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juàn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5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7171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7192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7173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4" name="Group 16"/>
          <p:cNvGrpSpPr/>
          <p:nvPr/>
        </p:nvGrpSpPr>
        <p:grpSpPr bwMode="auto">
          <a:xfrm>
            <a:off x="314325" y="3660775"/>
            <a:ext cx="2374900" cy="2376488"/>
            <a:chOff x="0" y="0"/>
            <a:chExt cx="1497" cy="1497"/>
          </a:xfrm>
        </p:grpSpPr>
        <p:sp>
          <p:nvSpPr>
            <p:cNvPr id="7189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90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5" name="Group 16"/>
          <p:cNvGrpSpPr/>
          <p:nvPr/>
        </p:nvGrpSpPr>
        <p:grpSpPr bwMode="auto">
          <a:xfrm>
            <a:off x="3347915" y="3660775"/>
            <a:ext cx="2378075" cy="2376488"/>
            <a:chOff x="0" y="0"/>
            <a:chExt cx="1497" cy="1497"/>
          </a:xfrm>
        </p:grpSpPr>
        <p:sp>
          <p:nvSpPr>
            <p:cNvPr id="7186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7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6" name="Group 16"/>
          <p:cNvGrpSpPr/>
          <p:nvPr/>
        </p:nvGrpSpPr>
        <p:grpSpPr bwMode="auto">
          <a:xfrm>
            <a:off x="6376988" y="3644901"/>
            <a:ext cx="2374900" cy="2486024"/>
            <a:chOff x="0" y="-69"/>
            <a:chExt cx="1497" cy="1566"/>
          </a:xfrm>
        </p:grpSpPr>
        <p:sp>
          <p:nvSpPr>
            <p:cNvPr id="7183" name="Rectangle 17"/>
            <p:cNvSpPr>
              <a:spLocks noChangeArrowheads="1"/>
            </p:cNvSpPr>
            <p:nvPr/>
          </p:nvSpPr>
          <p:spPr bwMode="auto">
            <a:xfrm>
              <a:off x="0" y="-69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4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5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7" name="文本框 9229"/>
          <p:cNvSpPr txBox="1">
            <a:spLocks noChangeArrowheads="1"/>
          </p:cNvSpPr>
          <p:nvPr/>
        </p:nvSpPr>
        <p:spPr bwMode="auto">
          <a:xfrm>
            <a:off x="1158875" y="2784475"/>
            <a:ext cx="1217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 err="1" smtClean="0">
                <a:latin typeface="宋体" panose="02010600030101010101" pitchFamily="2" charset="-122"/>
              </a:rPr>
              <a:t>jiǎo</a:t>
            </a:r>
            <a:endParaRPr lang="en-US" altLang="zh-CN" sz="4000" b="1" dirty="0">
              <a:latin typeface="宋体" panose="02010600030101010101" pitchFamily="2" charset="-122"/>
            </a:endParaRPr>
          </a:p>
        </p:txBody>
      </p:sp>
      <p:sp>
        <p:nvSpPr>
          <p:cNvPr id="7178" name="文本框 9230"/>
          <p:cNvSpPr txBox="1">
            <a:spLocks noChangeArrowheads="1"/>
          </p:cNvSpPr>
          <p:nvPr/>
        </p:nvSpPr>
        <p:spPr bwMode="auto">
          <a:xfrm>
            <a:off x="385763" y="3660775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脚</a:t>
            </a:r>
            <a:endParaRPr lang="zh-CN" altLang="zh-CN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79" name="文本框 9231"/>
          <p:cNvSpPr txBox="1">
            <a:spLocks noChangeArrowheads="1"/>
          </p:cNvSpPr>
          <p:nvPr/>
        </p:nvSpPr>
        <p:spPr bwMode="auto">
          <a:xfrm>
            <a:off x="3347915" y="3486150"/>
            <a:ext cx="2398413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7200" b="1" dirty="0" smtClean="0">
                <a:solidFill>
                  <a:srgbClr val="FF0000"/>
                </a:solidFill>
                <a:ea typeface="楷体_GB2312" pitchFamily="1" charset="-122"/>
              </a:rPr>
              <a:t>粗</a:t>
            </a:r>
            <a:endParaRPr lang="zh-CN" altLang="en-US" sz="172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0" name="文本框 9232"/>
          <p:cNvSpPr txBox="1">
            <a:spLocks noChangeArrowheads="1"/>
          </p:cNvSpPr>
          <p:nvPr/>
        </p:nvSpPr>
        <p:spPr bwMode="auto">
          <a:xfrm>
            <a:off x="6575425" y="3567113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卖</a:t>
            </a:r>
            <a:endParaRPr lang="zh-CN" altLang="en-US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1" name="文本框 9233"/>
          <p:cNvSpPr txBox="1">
            <a:spLocks noChangeArrowheads="1"/>
          </p:cNvSpPr>
          <p:nvPr/>
        </p:nvSpPr>
        <p:spPr bwMode="auto">
          <a:xfrm>
            <a:off x="3995960" y="2752725"/>
            <a:ext cx="75212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宋体" panose="02010600030101010101" pitchFamily="2" charset="-122"/>
                <a:ea typeface="楷体_GB2312" pitchFamily="1" charset="-122"/>
              </a:rPr>
              <a:t>cū</a:t>
            </a:r>
            <a:endParaRPr lang="en-US" altLang="zh-CN" sz="4400" b="1" dirty="0">
              <a:latin typeface="宋体" panose="02010600030101010101" pitchFamily="2" charset="-122"/>
              <a:ea typeface="楷体_GB2312" pitchFamily="1" charset="-122"/>
            </a:endParaRPr>
          </a:p>
        </p:txBody>
      </p:sp>
      <p:sp>
        <p:nvSpPr>
          <p:cNvPr id="7182" name="文本框 9234"/>
          <p:cNvSpPr txBox="1">
            <a:spLocks noChangeArrowheads="1"/>
          </p:cNvSpPr>
          <p:nvPr/>
        </p:nvSpPr>
        <p:spPr bwMode="auto">
          <a:xfrm>
            <a:off x="6900863" y="2784475"/>
            <a:ext cx="103586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+mn-ea"/>
                <a:ea typeface="+mn-ea"/>
              </a:rPr>
              <a:t>mài</a:t>
            </a:r>
            <a:endParaRPr lang="en-US" altLang="zh-CN" sz="44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  <p:bldP spid="7178" grpId="0"/>
      <p:bldP spid="7179" grpId="0"/>
      <p:bldP spid="7180" grpId="0"/>
      <p:bldP spid="7181" grpId="0"/>
      <p:bldP spid="718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7171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7192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7173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4" name="Group 16"/>
          <p:cNvGrpSpPr/>
          <p:nvPr/>
        </p:nvGrpSpPr>
        <p:grpSpPr bwMode="auto">
          <a:xfrm>
            <a:off x="314325" y="3660775"/>
            <a:ext cx="2374900" cy="2376488"/>
            <a:chOff x="0" y="0"/>
            <a:chExt cx="1497" cy="1497"/>
          </a:xfrm>
        </p:grpSpPr>
        <p:sp>
          <p:nvSpPr>
            <p:cNvPr id="7189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90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5" name="Group 16"/>
          <p:cNvGrpSpPr/>
          <p:nvPr/>
        </p:nvGrpSpPr>
        <p:grpSpPr bwMode="auto">
          <a:xfrm>
            <a:off x="3347915" y="3660775"/>
            <a:ext cx="2378075" cy="2376488"/>
            <a:chOff x="0" y="0"/>
            <a:chExt cx="1497" cy="1497"/>
          </a:xfrm>
        </p:grpSpPr>
        <p:sp>
          <p:nvSpPr>
            <p:cNvPr id="7186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7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6" name="Group 16"/>
          <p:cNvGrpSpPr/>
          <p:nvPr/>
        </p:nvGrpSpPr>
        <p:grpSpPr bwMode="auto">
          <a:xfrm>
            <a:off x="6376988" y="3644901"/>
            <a:ext cx="2374900" cy="2486024"/>
            <a:chOff x="0" y="-69"/>
            <a:chExt cx="1497" cy="1566"/>
          </a:xfrm>
        </p:grpSpPr>
        <p:sp>
          <p:nvSpPr>
            <p:cNvPr id="7183" name="Rectangle 17"/>
            <p:cNvSpPr>
              <a:spLocks noChangeArrowheads="1"/>
            </p:cNvSpPr>
            <p:nvPr/>
          </p:nvSpPr>
          <p:spPr bwMode="auto">
            <a:xfrm>
              <a:off x="0" y="-69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4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5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7" name="文本框 9229"/>
          <p:cNvSpPr txBox="1">
            <a:spLocks noChangeArrowheads="1"/>
          </p:cNvSpPr>
          <p:nvPr/>
        </p:nvSpPr>
        <p:spPr bwMode="auto">
          <a:xfrm>
            <a:off x="1158875" y="2784475"/>
            <a:ext cx="1217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 err="1" smtClean="0">
                <a:latin typeface="宋体" panose="02010600030101010101" pitchFamily="2" charset="-122"/>
              </a:rPr>
              <a:t>qián</a:t>
            </a:r>
            <a:endParaRPr lang="en-US" altLang="zh-CN" sz="4000" b="1" dirty="0">
              <a:latin typeface="宋体" panose="02010600030101010101" pitchFamily="2" charset="-122"/>
            </a:endParaRPr>
          </a:p>
        </p:txBody>
      </p:sp>
      <p:sp>
        <p:nvSpPr>
          <p:cNvPr id="7178" name="文本框 9230"/>
          <p:cNvSpPr txBox="1">
            <a:spLocks noChangeArrowheads="1"/>
          </p:cNvSpPr>
          <p:nvPr/>
        </p:nvSpPr>
        <p:spPr bwMode="auto">
          <a:xfrm>
            <a:off x="385763" y="3660775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钱</a:t>
            </a:r>
            <a:endParaRPr lang="zh-CN" altLang="zh-CN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79" name="文本框 9231"/>
          <p:cNvSpPr txBox="1">
            <a:spLocks noChangeArrowheads="1"/>
          </p:cNvSpPr>
          <p:nvPr/>
        </p:nvSpPr>
        <p:spPr bwMode="auto">
          <a:xfrm>
            <a:off x="3347915" y="3486150"/>
            <a:ext cx="2398413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7200" b="1" dirty="0" smtClean="0">
                <a:solidFill>
                  <a:srgbClr val="FF0000"/>
                </a:solidFill>
                <a:ea typeface="楷体_GB2312" pitchFamily="1" charset="-122"/>
              </a:rPr>
              <a:t>辛</a:t>
            </a:r>
            <a:endParaRPr lang="zh-CN" altLang="en-US" sz="172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0" name="文本框 9232"/>
          <p:cNvSpPr txBox="1">
            <a:spLocks noChangeArrowheads="1"/>
          </p:cNvSpPr>
          <p:nvPr/>
        </p:nvSpPr>
        <p:spPr bwMode="auto">
          <a:xfrm>
            <a:off x="6575425" y="3567113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苦</a:t>
            </a:r>
            <a:endParaRPr lang="zh-CN" altLang="en-US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1" name="文本框 9233"/>
          <p:cNvSpPr txBox="1">
            <a:spLocks noChangeArrowheads="1"/>
          </p:cNvSpPr>
          <p:nvPr/>
        </p:nvSpPr>
        <p:spPr bwMode="auto">
          <a:xfrm>
            <a:off x="3995960" y="2752725"/>
            <a:ext cx="103586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宋体" panose="02010600030101010101" pitchFamily="2" charset="-122"/>
                <a:ea typeface="楷体_GB2312" pitchFamily="1" charset="-122"/>
              </a:rPr>
              <a:t>xīn</a:t>
            </a:r>
            <a:endParaRPr lang="en-US" altLang="zh-CN" sz="4400" b="1" dirty="0">
              <a:latin typeface="宋体" panose="02010600030101010101" pitchFamily="2" charset="-122"/>
              <a:ea typeface="楷体_GB2312" pitchFamily="1" charset="-122"/>
            </a:endParaRPr>
          </a:p>
        </p:txBody>
      </p:sp>
      <p:sp>
        <p:nvSpPr>
          <p:cNvPr id="7182" name="文本框 9234"/>
          <p:cNvSpPr txBox="1">
            <a:spLocks noChangeArrowheads="1"/>
          </p:cNvSpPr>
          <p:nvPr/>
        </p:nvSpPr>
        <p:spPr bwMode="auto">
          <a:xfrm>
            <a:off x="6900863" y="2784475"/>
            <a:ext cx="77136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+mn-ea"/>
                <a:ea typeface="+mn-ea"/>
              </a:rPr>
              <a:t>k</a:t>
            </a:r>
            <a:r>
              <a:rPr lang="en-US" altLang="zh-CN" sz="4400" b="1" dirty="0" err="1" smtClean="0">
                <a:latin typeface="Calibri" panose="020F0502020204030204"/>
                <a:ea typeface="+mn-ea"/>
              </a:rPr>
              <a:t>ŭ</a:t>
            </a:r>
            <a:endParaRPr lang="en-US" altLang="zh-CN" sz="44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  <p:bldP spid="7178" grpId="0"/>
      <p:bldP spid="7179" grpId="0"/>
      <p:bldP spid="7180" grpId="0"/>
      <p:bldP spid="7181" grpId="0"/>
      <p:bldP spid="71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7171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7192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7173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5" name="Group 16"/>
          <p:cNvGrpSpPr/>
          <p:nvPr/>
        </p:nvGrpSpPr>
        <p:grpSpPr bwMode="auto">
          <a:xfrm>
            <a:off x="3347915" y="3660775"/>
            <a:ext cx="2378075" cy="2376488"/>
            <a:chOff x="0" y="0"/>
            <a:chExt cx="1497" cy="1497"/>
          </a:xfrm>
        </p:grpSpPr>
        <p:sp>
          <p:nvSpPr>
            <p:cNvPr id="7186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7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9" name="文本框 9231"/>
          <p:cNvSpPr txBox="1">
            <a:spLocks noChangeArrowheads="1"/>
          </p:cNvSpPr>
          <p:nvPr/>
        </p:nvSpPr>
        <p:spPr bwMode="auto">
          <a:xfrm>
            <a:off x="3347915" y="3486150"/>
            <a:ext cx="2398413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7200" b="1" dirty="0" smtClean="0">
                <a:solidFill>
                  <a:srgbClr val="FF0000"/>
                </a:solidFill>
                <a:ea typeface="楷体_GB2312" pitchFamily="1" charset="-122"/>
              </a:rPr>
              <a:t>聪</a:t>
            </a:r>
            <a:endParaRPr lang="zh-CN" altLang="en-US" sz="172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1" name="文本框 9233"/>
          <p:cNvSpPr txBox="1">
            <a:spLocks noChangeArrowheads="1"/>
          </p:cNvSpPr>
          <p:nvPr/>
        </p:nvSpPr>
        <p:spPr bwMode="auto">
          <a:xfrm>
            <a:off x="3995960" y="2752725"/>
            <a:ext cx="131959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宋体" panose="02010600030101010101" pitchFamily="2" charset="-122"/>
                <a:ea typeface="楷体_GB2312" pitchFamily="1" charset="-122"/>
              </a:rPr>
              <a:t>cōng</a:t>
            </a:r>
            <a:endParaRPr lang="en-US" altLang="zh-CN" sz="4400" b="1" dirty="0">
              <a:latin typeface="宋体" panose="02010600030101010101" pitchFamily="2" charset="-122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9" grpId="0"/>
      <p:bldP spid="718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19458" name="同侧圆角矩形 4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课文详解</a:t>
            </a:r>
          </a:p>
        </p:txBody>
      </p:sp>
      <p:sp>
        <p:nvSpPr>
          <p:cNvPr id="19459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9460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4292600"/>
            <a:ext cx="2986087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矩形 19461"/>
          <p:cNvSpPr>
            <a:spLocks noGrp="1" noChangeArrowheads="1"/>
          </p:cNvSpPr>
          <p:nvPr/>
        </p:nvSpPr>
        <p:spPr bwMode="auto">
          <a:xfrm>
            <a:off x="179388" y="333375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endParaRPr lang="en-US" altLang="zh-CN" sz="3200" dirty="0">
              <a:latin typeface="Calibri" panose="020F0502020204030204" pitchFamily="34" charset="0"/>
              <a:sym typeface="Calibri" panose="020F050202020403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altLang="zh-CN" sz="5400" b="1" dirty="0">
                <a:solidFill>
                  <a:srgbClr val="CC33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 </a:t>
            </a:r>
          </a:p>
          <a:p>
            <a:pPr>
              <a:spcBef>
                <a:spcPct val="20000"/>
              </a:spcBef>
            </a:pPr>
            <a:r>
              <a:rPr lang="en-US" altLang="zh-CN" sz="5400" b="1" dirty="0">
                <a:solidFill>
                  <a:srgbClr val="CC33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    </a:t>
            </a:r>
            <a:r>
              <a:rPr lang="zh-CN" altLang="en-US" sz="5400" b="1" dirty="0">
                <a:solidFill>
                  <a:srgbClr val="CC3300"/>
                </a:solidFill>
                <a:sym typeface="Calibri" panose="020F0502020204030204" pitchFamily="34" charset="0"/>
              </a:rPr>
              <a:t>学习课文、思考问题：</a:t>
            </a:r>
          </a:p>
          <a:p>
            <a:pPr>
              <a:spcBef>
                <a:spcPct val="20000"/>
              </a:spcBef>
            </a:pPr>
            <a:endParaRPr lang="zh-CN" altLang="en-US" sz="3200" dirty="0">
              <a:sym typeface="Calibri" panose="020F0502020204030204" pitchFamily="34" charset="0"/>
            </a:endParaRPr>
          </a:p>
          <a:p>
            <a:pPr>
              <a:spcBef>
                <a:spcPct val="20000"/>
              </a:spcBef>
            </a:pPr>
            <a:r>
              <a:rPr lang="zh-CN" altLang="en-US" sz="3200" dirty="0">
                <a:sym typeface="Calibri" panose="020F0502020204030204" pitchFamily="34" charset="0"/>
              </a:rPr>
              <a:t>      </a:t>
            </a:r>
            <a:r>
              <a:rPr lang="en-US" altLang="zh-CN" sz="3200" b="1" dirty="0">
                <a:latin typeface="Calibri" panose="020F0502020204030204" pitchFamily="34" charset="0"/>
                <a:sym typeface="Calibri" panose="020F0502020204030204" pitchFamily="34" charset="0"/>
              </a:rPr>
              <a:t>1.</a:t>
            </a:r>
            <a:r>
              <a:rPr lang="zh-CN" altLang="en-US" sz="3200" b="1" dirty="0">
                <a:sym typeface="Calibri" panose="020F0502020204030204" pitchFamily="34" charset="0"/>
              </a:rPr>
              <a:t>六个儿子花了多长时间学会本领？ </a:t>
            </a:r>
          </a:p>
          <a:p>
            <a:pPr>
              <a:spcBef>
                <a:spcPct val="20000"/>
              </a:spcBef>
            </a:pPr>
            <a:r>
              <a:rPr lang="zh-CN" altLang="en-US" sz="3200" b="1" dirty="0">
                <a:sym typeface="Calibri" panose="020F0502020204030204" pitchFamily="34" charset="0"/>
              </a:rPr>
              <a:t>   </a:t>
            </a:r>
          </a:p>
          <a:p>
            <a:pPr>
              <a:spcBef>
                <a:spcPct val="20000"/>
              </a:spcBef>
            </a:pPr>
            <a:r>
              <a:rPr lang="zh-CN" altLang="en-US" sz="3200" b="1" dirty="0">
                <a:sym typeface="Calibri" panose="020F0502020204030204" pitchFamily="34" charset="0"/>
              </a:rPr>
              <a:t>      </a:t>
            </a:r>
            <a:r>
              <a:rPr lang="en-US" altLang="zh-CN" sz="3200" b="1" dirty="0">
                <a:latin typeface="Calibri" panose="020F0502020204030204" pitchFamily="34" charset="0"/>
                <a:sym typeface="Calibri" panose="020F0502020204030204" pitchFamily="34" charset="0"/>
              </a:rPr>
              <a:t>2.</a:t>
            </a:r>
            <a:r>
              <a:rPr lang="zh-CN" altLang="en-US" sz="3200" b="1" dirty="0">
                <a:sym typeface="Calibri" panose="020F0502020204030204" pitchFamily="34" charset="0"/>
              </a:rPr>
              <a:t>你是怎样知道的？ </a:t>
            </a:r>
          </a:p>
          <a:p>
            <a:pPr>
              <a:spcBef>
                <a:spcPct val="20000"/>
              </a:spcBef>
            </a:pPr>
            <a:endParaRPr lang="zh-CN" altLang="en-US" sz="3200" b="1" dirty="0">
              <a:sym typeface="Calibri" panose="020F0502020204030204" pitchFamily="34" charset="0"/>
            </a:endParaRPr>
          </a:p>
          <a:p>
            <a:pPr>
              <a:spcBef>
                <a:spcPct val="20000"/>
              </a:spcBef>
            </a:pPr>
            <a:r>
              <a:rPr lang="zh-CN" altLang="en-US" sz="3200" b="1" dirty="0">
                <a:sym typeface="Calibri" panose="020F0502020204030204" pitchFamily="34" charset="0"/>
              </a:rPr>
              <a:t>     </a:t>
            </a:r>
            <a:r>
              <a:rPr lang="en-US" altLang="zh-CN" sz="3200" b="1" dirty="0">
                <a:latin typeface="Calibri" panose="020F0502020204030204" pitchFamily="34" charset="0"/>
                <a:sym typeface="Calibri" panose="020F0502020204030204" pitchFamily="34" charset="0"/>
              </a:rPr>
              <a:t>3.</a:t>
            </a:r>
            <a:r>
              <a:rPr lang="zh-CN" altLang="en-US" sz="3200" b="1" dirty="0">
                <a:sym typeface="Calibri" panose="020F0502020204030204" pitchFamily="34" charset="0"/>
              </a:rPr>
              <a:t>六个儿子是怎样回答的呢？</a:t>
            </a:r>
            <a:r>
              <a:rPr lang="zh-CN" altLang="en-US" sz="3200" dirty="0">
                <a:sym typeface="Calibri" panose="020F0502020204030204" pitchFamily="34" charset="0"/>
              </a:rPr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20481"/>
          <p:cNvSpPr txBox="1">
            <a:spLocks noChangeArrowheads="1"/>
          </p:cNvSpPr>
          <p:nvPr/>
        </p:nvSpPr>
        <p:spPr bwMode="auto">
          <a:xfrm>
            <a:off x="468313" y="1270000"/>
            <a:ext cx="8382000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dirty="0"/>
              <a:t>从前，有一位老人，他有六个儿子。一天，儿子们</a:t>
            </a:r>
            <a:r>
              <a:rPr lang="zh-CN" altLang="en-US" sz="4000" dirty="0" smtClean="0"/>
              <a:t>对</a:t>
            </a:r>
            <a:r>
              <a:rPr lang="zh-CN" altLang="en-US" sz="4000" dirty="0"/>
              <a:t>父亲</a:t>
            </a:r>
            <a:r>
              <a:rPr lang="zh-CN" altLang="en-US" sz="4000" dirty="0" smtClean="0"/>
              <a:t>说</a:t>
            </a:r>
            <a:r>
              <a:rPr lang="zh-CN" altLang="en-US" sz="4000" dirty="0"/>
              <a:t>：“我们长大了，要</a:t>
            </a:r>
            <a:r>
              <a:rPr lang="zh-CN" altLang="en-US" sz="4000" dirty="0" smtClean="0"/>
              <a:t>出去</a:t>
            </a:r>
            <a:r>
              <a:rPr lang="zh-CN" altLang="en-US" sz="4000" dirty="0"/>
              <a:t>学习</a:t>
            </a:r>
            <a:r>
              <a:rPr lang="zh-CN" altLang="en-US" sz="4000" dirty="0" smtClean="0"/>
              <a:t>生活</a:t>
            </a:r>
            <a:r>
              <a:rPr lang="zh-CN" altLang="en-US" sz="4000" dirty="0"/>
              <a:t>的</a:t>
            </a:r>
            <a:r>
              <a:rPr lang="zh-CN" altLang="en-US" sz="4000" dirty="0">
                <a:solidFill>
                  <a:srgbClr val="FF0000"/>
                </a:solidFill>
              </a:rPr>
              <a:t>本领</a:t>
            </a:r>
            <a:r>
              <a:rPr lang="zh-CN" altLang="en-US" sz="4000" dirty="0"/>
              <a:t>。”老人点点头。</a:t>
            </a:r>
          </a:p>
        </p:txBody>
      </p:sp>
      <p:sp>
        <p:nvSpPr>
          <p:cNvPr id="20482" name="矩形 20482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483" name="矩形 20483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484" name="矩形 20484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485" name="矩形 20485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487" name="文本框 20486"/>
          <p:cNvSpPr txBox="1">
            <a:spLocks noChangeArrowheads="1"/>
          </p:cNvSpPr>
          <p:nvPr/>
        </p:nvSpPr>
        <p:spPr bwMode="auto">
          <a:xfrm>
            <a:off x="1692275" y="4437063"/>
            <a:ext cx="48006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本领：技能，能力</a:t>
            </a:r>
          </a:p>
        </p:txBody>
      </p:sp>
      <p:sp>
        <p:nvSpPr>
          <p:cNvPr id="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CFE8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E3F1E2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0</TotalTime>
  <Words>1776</Words>
  <Application>Microsoft Office PowerPoint</Application>
  <PresentationFormat>全屏显示(4:3)</PresentationFormat>
  <Paragraphs>200</Paragraphs>
  <Slides>32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暗香扑面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你来读一读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</dc:creator>
  <cp:lastModifiedBy>Microsoft</cp:lastModifiedBy>
  <cp:revision>102</cp:revision>
  <dcterms:created xsi:type="dcterms:W3CDTF">2015-10-09T11:49:00Z</dcterms:created>
  <dcterms:modified xsi:type="dcterms:W3CDTF">2018-03-12T10:22:40Z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