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4" r:id="rId3"/>
  </p:sldMasterIdLst>
  <p:notesMasterIdLst>
    <p:notesMasterId r:id="rId40"/>
  </p:notesMasterIdLst>
  <p:sldIdLst>
    <p:sldId id="355" r:id="rId4"/>
    <p:sldId id="356" r:id="rId5"/>
    <p:sldId id="357" r:id="rId6"/>
    <p:sldId id="359" r:id="rId7"/>
    <p:sldId id="360" r:id="rId8"/>
    <p:sldId id="361" r:id="rId9"/>
    <p:sldId id="362" r:id="rId10"/>
    <p:sldId id="363" r:id="rId11"/>
    <p:sldId id="366" r:id="rId12"/>
    <p:sldId id="367" r:id="rId13"/>
    <p:sldId id="368" r:id="rId14"/>
    <p:sldId id="369" r:id="rId15"/>
    <p:sldId id="371" r:id="rId16"/>
    <p:sldId id="376" r:id="rId17"/>
    <p:sldId id="377" r:id="rId18"/>
    <p:sldId id="378" r:id="rId19"/>
    <p:sldId id="379" r:id="rId20"/>
    <p:sldId id="269" r:id="rId21"/>
    <p:sldId id="351" r:id="rId22"/>
    <p:sldId id="358" r:id="rId23"/>
    <p:sldId id="326" r:id="rId24"/>
    <p:sldId id="327" r:id="rId25"/>
    <p:sldId id="320" r:id="rId26"/>
    <p:sldId id="321" r:id="rId27"/>
    <p:sldId id="316" r:id="rId28"/>
    <p:sldId id="315" r:id="rId29"/>
    <p:sldId id="317" r:id="rId30"/>
    <p:sldId id="353" r:id="rId31"/>
    <p:sldId id="319" r:id="rId32"/>
    <p:sldId id="354" r:id="rId33"/>
    <p:sldId id="352" r:id="rId34"/>
    <p:sldId id="318" r:id="rId35"/>
    <p:sldId id="380" r:id="rId36"/>
    <p:sldId id="381" r:id="rId37"/>
    <p:sldId id="382" r:id="rId38"/>
    <p:sldId id="384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FF"/>
    <a:srgbClr val="0000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-94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CD5C1-9368-45A2-889A-C6D54A2CF8F1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48EC9-DFC9-4583-A42C-0E0A07F0F5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30724" name="页脚占位符 1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0725" name="页眉占位符 2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49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50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362677-9685-4733-B1ED-C5D13EDEA3B8}" type="slidenum">
              <a:rPr lang="zh-CN" altLang="en-US" smtClean="0">
                <a:solidFill>
                  <a:srgbClr val="000000"/>
                </a:solidFill>
              </a:rPr>
              <a:pPr/>
              <a:t>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7DAE8D04-3EB1-4800-A0F9-7480661B366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481" y="4343913"/>
            <a:ext cx="5487041" cy="4114361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28676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7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8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6727F2-DB7E-4CCC-880E-832F788D1817}" type="slidenum">
              <a:rPr lang="zh-CN" altLang="en-US" smtClean="0">
                <a:solidFill>
                  <a:srgbClr val="000000"/>
                </a:solidFill>
              </a:rPr>
              <a:pPr/>
              <a:t>33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noFill/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7348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</a:p>
        </p:txBody>
      </p:sp>
      <p:sp>
        <p:nvSpPr>
          <p:cNvPr id="5734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</a:p>
        </p:txBody>
      </p:sp>
      <p:sp>
        <p:nvSpPr>
          <p:cNvPr id="57350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6A091D5-472C-432C-8B88-1317A48E0B8C}" type="slidenum">
              <a:rPr lang="zh-CN" altLang="en-US" smtClean="0"/>
              <a:pPr/>
              <a:t>34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noFill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8372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C85CF6-D2F1-4F76-B795-2100A8259E21}" type="slidenum">
              <a:rPr lang="zh-CN" altLang="en-US">
                <a:solidFill>
                  <a:prstClr val="black"/>
                </a:solidFill>
              </a:rPr>
              <a:pPr/>
              <a:t>35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emf"/><Relationship Id="rId4" Type="http://schemas.openxmlformats.org/officeDocument/2006/relationships/image" Target="../media/image7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ChangeArrowheads="1"/>
          </p:cNvSpPr>
          <p:nvPr/>
        </p:nvSpPr>
        <p:spPr bwMode="hidden">
          <a:xfrm>
            <a:off x="228600" y="3200400"/>
            <a:ext cx="8763000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19" name="Picture 3" descr="ANABNR2"/>
          <p:cNvPicPr>
            <a:picLocks noChangeAspect="1"/>
          </p:cNvPicPr>
          <p:nvPr/>
        </p:nvPicPr>
        <p:blipFill>
          <a:blip r:embed="rId2" cstate="print"/>
          <a:srcRect l="-900" t="-1314" r="-2" b="-36961"/>
          <a:stretch>
            <a:fillRect/>
          </a:stretch>
        </p:blipFill>
        <p:spPr>
          <a:xfrm>
            <a:off x="533400" y="3200400"/>
            <a:ext cx="8458200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hidden">
          <a:xfrm>
            <a:off x="795338" y="2895600"/>
            <a:ext cx="304800" cy="9906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1430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6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2"/>
                </a:solidFill>
              </a:rPr>
              <a:pPr algn="r" eaLnBrk="1" hangingPunct="1"/>
              <a:t>‹#›</a:t>
            </a:fld>
            <a:endParaRPr lang="en-US" altLang="zh-CN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3784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676900" cy="5378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754568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3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4533" y="2602402"/>
            <a:ext cx="5214938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61074" y="3376612"/>
            <a:ext cx="3421856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7E347-7F92-4604-B49E-376ACF1642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12E4B-DF2E-4AA9-87AF-D728E8E35EC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76A7-F397-4DD6-A3CE-37721F962D9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8280-9722-480C-AA2A-8A88B44BE77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257175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324230"/>
            <a:ext cx="25717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3603630"/>
            <a:ext cx="23717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2276" y="5"/>
            <a:ext cx="2393156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2158" y="3276603"/>
            <a:ext cx="5119688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07396" y="4017968"/>
            <a:ext cx="5129213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63294-DDA0-49F7-957C-518F9638D89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FFE06-1280-46EC-92CD-70FD2829670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D24D-BCB6-44FF-8386-B5DBA29E0AB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711B-1329-453B-800F-03B261135A2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814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759825"/>
            <a:ext cx="3868340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814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759825"/>
            <a:ext cx="3887391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172F4-9E2E-445A-84E2-20CCAAD82E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B549-47CE-4A1F-A00E-341B7D15DE2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754568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3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1964533" y="2510326"/>
            <a:ext cx="5214938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2732487" y="3376612"/>
            <a:ext cx="3679031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FB7D-72D2-4F2B-A33C-E0B878CE61D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9283-8660-4E5C-ABE4-D98B75233C8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0D5-45E1-4F7F-8B51-BF87C936AB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438C4-2273-4844-988B-0EF8E59EE2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647705"/>
            <a:ext cx="2949178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647701"/>
            <a:ext cx="462915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558CF-DB0C-4FA8-8430-6EF3CDCE47D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3402F-D0EA-47AD-B34B-72371E9FAF0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F20A2-D5A0-4773-9DEE-6EDDDDBC43B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E324F-451B-430F-A6B5-B3BEB438FB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57200"/>
            <a:ext cx="78867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DBF6-599A-45E7-97F6-D3C32A514EE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198BF-3A32-488E-BEA8-6C609DD1DC0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hidden"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hidden"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876" name="Rectangle 4" descr="Stationery"/>
          <p:cNvSpPr>
            <a:spLocks noChangeArrowheads="1"/>
          </p:cNvSpPr>
          <p:nvPr/>
        </p:nvSpPr>
        <p:spPr bwMode="auto">
          <a:xfrm>
            <a:off x="457200" y="0"/>
            <a:ext cx="1219200" cy="762000"/>
          </a:xfrm>
          <a:prstGeom prst="rect">
            <a:avLst/>
          </a:prstGeom>
          <a:blipFill dpi="0" rotWithShape="0">
            <a:blip r:embed="rId13" cstate="print"/>
            <a:srcRect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877" name="Rectangle 5" descr="Stationery"/>
          <p:cNvSpPr>
            <a:spLocks noChangeArrowheads="1"/>
          </p:cNvSpPr>
          <p:nvPr/>
        </p:nvSpPr>
        <p:spPr bwMode="auto">
          <a:xfrm>
            <a:off x="0" y="0"/>
            <a:ext cx="457200" cy="6858000"/>
          </a:xfrm>
          <a:prstGeom prst="rect">
            <a:avLst/>
          </a:prstGeom>
          <a:blipFill dpi="0" rotWithShape="0">
            <a:blip r:embed="rId13" cstate="print"/>
            <a:srcRect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Rectangle 6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8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201" name="Picture 9" descr="anabnr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28725" y="0"/>
            <a:ext cx="7915275" cy="754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82" name="Rectangle 10"/>
          <p:cNvSpPr>
            <a:spLocks noChangeArrowheads="1"/>
          </p:cNvSpPr>
          <p:nvPr/>
        </p:nvSpPr>
        <p:spPr bwMode="auto"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88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chemeClr val="tx2"/>
              </a:solidFill>
            </a:endParaRPr>
          </a:p>
        </p:txBody>
      </p:sp>
      <p:sp>
        <p:nvSpPr>
          <p:cNvPr id="8204" name="Rectangle 12"/>
          <p:cNvSpPr>
            <a:spLocks noGrp="1"/>
          </p:cNvSpPr>
          <p:nvPr>
            <p:ph type="body" idx="1"/>
          </p:nvPr>
        </p:nvSpPr>
        <p:spPr>
          <a:xfrm>
            <a:off x="1066800" y="210185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1027430" indent="-4559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370330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713230" indent="-228600" algn="l" rtl="0" fontAlgn="base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5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2"/>
            <a:ext cx="16668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 fontAlgn="auto">
              <a:defRPr/>
            </a:pPr>
            <a:fld id="{B1066F66-4BAD-41C9-82CD-E581E5B65FB6}" type="datetimeFigureOut">
              <a:rPr lang="zh-CN" altLang="en-US">
                <a:solidFill>
                  <a:prstClr val="black">
                    <a:tint val="75000"/>
                  </a:prstClr>
                </a:solidFill>
                <a:cs typeface="+mn-cs"/>
              </a:rPr>
              <a:pPr rtl="0" fontAlgn="auto"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 fontAlgn="auto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 fontAlgn="auto">
              <a:defRPr/>
            </a:pPr>
            <a:fld id="{D087D908-3C76-49C4-9630-B128F5E7B769}" type="slidenum">
              <a:rPr lang="zh-CN" altLang="en-US">
                <a:solidFill>
                  <a:prstClr val="black">
                    <a:tint val="75000"/>
                  </a:prstClr>
                </a:solidFill>
                <a:cs typeface="+mn-cs"/>
              </a:rPr>
              <a:pPr rtl="0" fontAlgn="auto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2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9.xml"/><Relationship Id="rId18" Type="http://schemas.openxmlformats.org/officeDocument/2006/relationships/slide" Target="slide24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8.xml"/><Relationship Id="rId17" Type="http://schemas.openxmlformats.org/officeDocument/2006/relationships/slide" Target="slide23.xml"/><Relationship Id="rId2" Type="http://schemas.openxmlformats.org/officeDocument/2006/relationships/image" Target="../media/image31.png"/><Relationship Id="rId16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17.xml"/><Relationship Id="rId5" Type="http://schemas.openxmlformats.org/officeDocument/2006/relationships/slide" Target="slide8.xml"/><Relationship Id="rId15" Type="http://schemas.openxmlformats.org/officeDocument/2006/relationships/slide" Target="slide21.xml"/><Relationship Id="rId10" Type="http://schemas.openxmlformats.org/officeDocument/2006/relationships/slide" Target="slide16.xml"/><Relationship Id="rId19" Type="http://schemas.openxmlformats.org/officeDocument/2006/relationships/image" Target="../media/image33.gif"/><Relationship Id="rId4" Type="http://schemas.openxmlformats.org/officeDocument/2006/relationships/image" Target="../media/image32.gif"/><Relationship Id="rId9" Type="http://schemas.openxmlformats.org/officeDocument/2006/relationships/slide" Target="slide15.xml"/><Relationship Id="rId1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nhyz.org/sz/zrwhyc/culture2.htm" TargetMode="Externa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>
            <a:spLocks noChangeArrowheads="1"/>
          </p:cNvSpPr>
          <p:nvPr/>
        </p:nvSpPr>
        <p:spPr bwMode="auto">
          <a:xfrm>
            <a:off x="2821829" y="1279174"/>
            <a:ext cx="55435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rtl="0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黑体" panose="02010609060101010101" charset="-122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黑体" panose="02010609060101010101" charset="-122"/>
              </a:rPr>
              <a:t>11.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黑体" panose="02010609060101010101" charset="-122"/>
              </a:rPr>
              <a:t>故宫博物院</a:t>
            </a:r>
          </a:p>
        </p:txBody>
      </p:sp>
      <p:sp>
        <p:nvSpPr>
          <p:cNvPr id="2051" name="直线连接符 21"/>
          <p:cNvSpPr>
            <a:spLocks noChangeShapeType="1"/>
          </p:cNvSpPr>
          <p:nvPr/>
        </p:nvSpPr>
        <p:spPr bwMode="auto">
          <a:xfrm>
            <a:off x="1908177" y="1989138"/>
            <a:ext cx="467995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rtl="0"/>
            <a:endParaRPr lang="zh-CN" altLang="en-US" sz="1800" smtClea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8"/>
          <p:cNvSpPr>
            <a:spLocks noChangeArrowheads="1"/>
          </p:cNvSpPr>
          <p:nvPr/>
        </p:nvSpPr>
        <p:spPr bwMode="auto">
          <a:xfrm>
            <a:off x="395291" y="6453188"/>
            <a:ext cx="620683" cy="1077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rtl="0"/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绿色圃中小学教育网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http://www.lspjy.com  </a:t>
            </a:r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绿色圃中学资源网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http://cz.lspjy.com</a:t>
            </a:r>
            <a:endParaRPr lang="en-US" altLang="zh-CN" sz="1800" smtClea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Picture 2" descr="01"/>
          <p:cNvPicPr>
            <a:picLocks noChangeAspect="1"/>
          </p:cNvPicPr>
          <p:nvPr/>
        </p:nvPicPr>
        <p:blipFill>
          <a:blip r:embed="rId3" cstate="print"/>
          <a:srcRect l="18065" t="22000" r="18066"/>
          <a:stretch>
            <a:fillRect/>
          </a:stretch>
        </p:blipFill>
        <p:spPr>
          <a:xfrm>
            <a:off x="879438" y="2237590"/>
            <a:ext cx="6858000" cy="400722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baohedian"/>
          <p:cNvPicPr>
            <a:picLocks noChangeAspect="1"/>
          </p:cNvPicPr>
          <p:nvPr/>
        </p:nvPicPr>
        <p:blipFill>
          <a:blip r:embed="rId2" cstate="print"/>
          <a:srcRect t="11700"/>
          <a:stretch>
            <a:fillRect/>
          </a:stretch>
        </p:blipFill>
        <p:spPr>
          <a:xfrm>
            <a:off x="0" y="548680"/>
            <a:ext cx="9144000" cy="5920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04800" y="304800"/>
            <a:ext cx="1797050" cy="641350"/>
          </a:xfrm>
          <a:prstGeom prst="rect">
            <a:avLst/>
          </a:prstGeom>
          <a:noFill/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保和殿 </a:t>
            </a:r>
          </a:p>
        </p:txBody>
      </p:sp>
      <p:sp>
        <p:nvSpPr>
          <p:cNvPr id="36869" name="AutoShape 5" descr="蓝色面巾纸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0400" y="6211888"/>
            <a:ext cx="863600" cy="646113"/>
          </a:xfrm>
          <a:prstGeom prst="actionButtonBlank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返回</a:t>
            </a:r>
          </a:p>
        </p:txBody>
      </p:sp>
      <p:sp>
        <p:nvSpPr>
          <p:cNvPr id="36870" name="Text Box 6"/>
          <p:cNvSpPr txBox="1"/>
          <p:nvPr/>
        </p:nvSpPr>
        <p:spPr>
          <a:xfrm>
            <a:off x="2428875" y="450850"/>
            <a:ext cx="1716088" cy="457200"/>
          </a:xfrm>
          <a:prstGeom prst="rect">
            <a:avLst/>
          </a:prstGeom>
          <a:noFill/>
          <a:ln w="317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殿试的地方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67"/>
                  </p:tgtEl>
                </p:cond>
              </p:nextCondLst>
            </p:seq>
          </p:childTnLst>
        </p:cTn>
      </p:par>
    </p:tnLst>
    <p:bldLst>
      <p:bldP spid="368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qianqingmen"/>
          <p:cNvPicPr>
            <a:picLocks noChangeAspect="1"/>
          </p:cNvPicPr>
          <p:nvPr/>
        </p:nvPicPr>
        <p:blipFill>
          <a:blip r:embed="rId2" cstate="print"/>
          <a:srcRect l="10001" r="13333"/>
          <a:stretch>
            <a:fillRect/>
          </a:stretch>
        </p:blipFill>
        <p:spPr>
          <a:xfrm>
            <a:off x="0" y="620688"/>
            <a:ext cx="9144000" cy="60932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51520" y="1052736"/>
            <a:ext cx="1565275" cy="641350"/>
          </a:xfrm>
          <a:prstGeom prst="rect">
            <a:avLst/>
          </a:prstGeom>
          <a:noFill/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乾清门</a:t>
            </a:r>
          </a:p>
        </p:txBody>
      </p:sp>
      <p:sp>
        <p:nvSpPr>
          <p:cNvPr id="40965" name="AutoShape 5" descr="蓝色面巾纸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0400" y="6211888"/>
            <a:ext cx="863600" cy="646113"/>
          </a:xfrm>
          <a:prstGeom prst="actionButtonBlank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返回</a:t>
            </a:r>
          </a:p>
        </p:txBody>
      </p:sp>
    </p:spTree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qianqinggong"/>
          <p:cNvPicPr>
            <a:picLocks noChangeAspect="1"/>
          </p:cNvPicPr>
          <p:nvPr/>
        </p:nvPicPr>
        <p:blipFill>
          <a:blip r:embed="rId2" cstate="print">
            <a:lum bright="6000"/>
          </a:blip>
          <a:srcRect b="9850"/>
          <a:stretch>
            <a:fillRect/>
          </a:stretch>
        </p:blipFill>
        <p:spPr>
          <a:xfrm>
            <a:off x="0" y="548680"/>
            <a:ext cx="9144000" cy="60932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Text Box 3"/>
          <p:cNvSpPr txBox="1"/>
          <p:nvPr/>
        </p:nvSpPr>
        <p:spPr>
          <a:xfrm>
            <a:off x="612775" y="404813"/>
            <a:ext cx="1560513" cy="641350"/>
          </a:xfrm>
          <a:prstGeom prst="rect">
            <a:avLst/>
          </a:prstGeom>
          <a:noFill/>
          <a:ln w="317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乾清宫</a:t>
            </a:r>
          </a:p>
        </p:txBody>
      </p:sp>
      <p:sp>
        <p:nvSpPr>
          <p:cNvPr id="32773" name="AutoShape 5" descr="蓝色面巾纸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0400" y="6211888"/>
            <a:ext cx="863600" cy="646113"/>
          </a:xfrm>
          <a:prstGeom prst="actionButtonBlank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返回</a:t>
            </a:r>
          </a:p>
        </p:txBody>
      </p:sp>
      <p:sp>
        <p:nvSpPr>
          <p:cNvPr id="32774" name="Text Box 6"/>
          <p:cNvSpPr txBox="1"/>
          <p:nvPr/>
        </p:nvSpPr>
        <p:spPr>
          <a:xfrm>
            <a:off x="2544763" y="476250"/>
            <a:ext cx="4473575" cy="457200"/>
          </a:xfrm>
          <a:prstGeom prst="rect">
            <a:avLst/>
          </a:prstGeom>
          <a:noFill/>
          <a:ln w="317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处理事务，批阅奏章，接见使节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1"/>
                  </p:tgtEl>
                </p:cond>
              </p:nextCondLst>
            </p:seq>
          </p:childTnLst>
        </p:cTn>
      </p:par>
    </p:tnLst>
    <p:bldLst>
      <p:bldP spid="327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026" descr="kunninggong"/>
          <p:cNvPicPr>
            <a:picLocks noChangeAspect="1"/>
          </p:cNvPicPr>
          <p:nvPr/>
        </p:nvPicPr>
        <p:blipFill>
          <a:blip r:embed="rId2" cstate="print">
            <a:lum bright="6000"/>
          </a:blip>
          <a:srcRect b="4382"/>
          <a:stretch>
            <a:fillRect/>
          </a:stretch>
        </p:blipFill>
        <p:spPr>
          <a:xfrm>
            <a:off x="0" y="548680"/>
            <a:ext cx="9144000" cy="60932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Text Box 1027"/>
          <p:cNvSpPr txBox="1">
            <a:spLocks noChangeArrowheads="1"/>
          </p:cNvSpPr>
          <p:nvPr/>
        </p:nvSpPr>
        <p:spPr bwMode="auto">
          <a:xfrm>
            <a:off x="457200" y="304800"/>
            <a:ext cx="1565275" cy="641350"/>
          </a:xfrm>
          <a:prstGeom prst="rect">
            <a:avLst/>
          </a:prstGeom>
          <a:noFill/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坤宁宫</a:t>
            </a:r>
          </a:p>
        </p:txBody>
      </p:sp>
      <p:sp>
        <p:nvSpPr>
          <p:cNvPr id="33797" name="AutoShape 1029" descr="蓝色面巾纸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0400" y="6211888"/>
            <a:ext cx="863600" cy="646113"/>
          </a:xfrm>
          <a:prstGeom prst="actionButtonBlank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返回</a:t>
            </a:r>
          </a:p>
        </p:txBody>
      </p:sp>
      <p:sp>
        <p:nvSpPr>
          <p:cNvPr id="33798" name="Text Box 1030"/>
          <p:cNvSpPr txBox="1"/>
          <p:nvPr/>
        </p:nvSpPr>
        <p:spPr>
          <a:xfrm>
            <a:off x="2406650" y="450850"/>
            <a:ext cx="2328863" cy="457200"/>
          </a:xfrm>
          <a:prstGeom prst="rect">
            <a:avLst/>
          </a:prstGeom>
          <a:noFill/>
          <a:ln w="317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皇帝结婚的地方</a:t>
            </a: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7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5"/>
                  </p:tgtEl>
                </p:cond>
              </p:nextCondLst>
            </p:seq>
          </p:childTnLst>
        </p:cTn>
      </p:par>
    </p:tnLst>
    <p:bldLst>
      <p:bldP spid="337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蟠龙金柱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20688"/>
            <a:ext cx="9144000" cy="608592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gugong4.jpg (42425 bytes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620688"/>
            <a:ext cx="6407150" cy="5949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848600" y="838200"/>
            <a:ext cx="793750" cy="472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lvl="0" algn="dist" eaLnBrk="1" hangingPunct="1"/>
            <a:r>
              <a:rPr lang="zh-CN" altLang="en-US" sz="4000" b="1" i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_x000B__x000C_"/>
                <a:ea typeface="黑体" panose="02010609060101010101" charset="-122"/>
              </a:rPr>
              <a:t>乾清宫正殿内景</a:t>
            </a:r>
            <a:r>
              <a:rPr lang="zh-CN" altLang="en-US" dirty="0">
                <a:solidFill>
                  <a:srgbClr val="000000"/>
                </a:solidFill>
                <a:latin typeface="_x000B__x000C_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x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2696"/>
            <a:ext cx="9144000" cy="573325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dx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2696"/>
            <a:ext cx="9144000" cy="582240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3"/>
          <p:cNvSpPr txBox="1"/>
          <p:nvPr/>
        </p:nvSpPr>
        <p:spPr>
          <a:xfrm>
            <a:off x="762000" y="826665"/>
            <a:ext cx="7562850" cy="1189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7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故宫知识知多少？</a:t>
            </a:r>
          </a:p>
        </p:txBody>
      </p:sp>
      <p:sp>
        <p:nvSpPr>
          <p:cNvPr id="40964" name="Text Box 4"/>
          <p:cNvSpPr txBox="1"/>
          <p:nvPr/>
        </p:nvSpPr>
        <p:spPr>
          <a:xfrm>
            <a:off x="0" y="1923554"/>
            <a:ext cx="6588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buFont typeface="Wingdings" panose="05000000000000000000" pitchFamily="2" charset="2"/>
              <a:buChar char="v"/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故宫坐落在什么地方？</a:t>
            </a:r>
          </a:p>
        </p:txBody>
      </p:sp>
      <p:sp>
        <p:nvSpPr>
          <p:cNvPr id="40965" name="Text Box 8"/>
          <p:cNvSpPr txBox="1"/>
          <p:nvPr/>
        </p:nvSpPr>
        <p:spPr>
          <a:xfrm>
            <a:off x="0" y="2696740"/>
            <a:ext cx="6011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buFont typeface="Wingdings" panose="05000000000000000000" pitchFamily="2" charset="2"/>
              <a:buChar char="v"/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故宫的规模有多大？</a:t>
            </a:r>
          </a:p>
        </p:txBody>
      </p:sp>
      <p:sp>
        <p:nvSpPr>
          <p:cNvPr id="40966" name="Text Box 9"/>
          <p:cNvSpPr txBox="1"/>
          <p:nvPr/>
        </p:nvSpPr>
        <p:spPr>
          <a:xfrm>
            <a:off x="0" y="3471440"/>
            <a:ext cx="7235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buFont typeface="Wingdings" panose="05000000000000000000" pitchFamily="2" charset="2"/>
              <a:buChar char="v"/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皇帝的宝座在什么大殿中？</a:t>
            </a:r>
          </a:p>
        </p:txBody>
      </p:sp>
      <p:sp>
        <p:nvSpPr>
          <p:cNvPr id="40967" name="Text Box 10"/>
          <p:cNvSpPr txBox="1"/>
          <p:nvPr/>
        </p:nvSpPr>
        <p:spPr>
          <a:xfrm>
            <a:off x="0" y="4244553"/>
            <a:ext cx="8642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buFont typeface="Wingdings" panose="05000000000000000000" pitchFamily="2" charset="2"/>
              <a:buChar char="v"/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学子们在什么大殿参加殿试？</a:t>
            </a:r>
          </a:p>
        </p:txBody>
      </p:sp>
      <p:sp>
        <p:nvSpPr>
          <p:cNvPr id="40968" name="Text Box 11"/>
          <p:cNvSpPr txBox="1"/>
          <p:nvPr/>
        </p:nvSpPr>
        <p:spPr>
          <a:xfrm>
            <a:off x="0" y="5019253"/>
            <a:ext cx="78120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buFont typeface="Wingdings" panose="05000000000000000000" pitchFamily="2" charset="2"/>
              <a:buChar char="v"/>
            </a:pPr>
            <a:r>
              <a:rPr lang="en-US" altLang="zh-CN" sz="36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三大殿”装饰最多的是什么图案？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6804025" y="1995065"/>
            <a:ext cx="1970088" cy="519113"/>
          </a:xfrm>
          <a:prstGeom prst="rect">
            <a:avLst/>
          </a:prstGeom>
          <a:noFill/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北京城中心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6804025" y="2715790"/>
            <a:ext cx="1968500" cy="519113"/>
          </a:xfrm>
          <a:prstGeom prst="rect">
            <a:avLst/>
          </a:prstGeom>
          <a:noFill/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72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万平方米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7235825" y="3434928"/>
            <a:ext cx="1255713" cy="519113"/>
          </a:xfrm>
          <a:prstGeom prst="rect">
            <a:avLst/>
          </a:prstGeom>
          <a:noFill/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太和殿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7235825" y="4227090"/>
            <a:ext cx="1255713" cy="519113"/>
          </a:xfrm>
          <a:prstGeom prst="rect">
            <a:avLst/>
          </a:prstGeom>
          <a:noFill/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保和殿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7812088" y="5090690"/>
            <a:ext cx="541338" cy="519113"/>
          </a:xfrm>
          <a:prstGeom prst="rect">
            <a:avLst/>
          </a:prstGeom>
          <a:noFill/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龙</a:t>
            </a:r>
          </a:p>
        </p:txBody>
      </p:sp>
      <p:sp>
        <p:nvSpPr>
          <p:cNvPr id="40974" name="Text Box 19"/>
          <p:cNvSpPr txBox="1"/>
          <p:nvPr/>
        </p:nvSpPr>
        <p:spPr>
          <a:xfrm>
            <a:off x="179388" y="5739978"/>
            <a:ext cx="6480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故宫房间有</a:t>
            </a:r>
            <a:r>
              <a:rPr lang="zh-CN" altLang="en-US" sz="36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多少？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80" name="Text Box 20"/>
          <p:cNvSpPr txBox="1"/>
          <p:nvPr/>
        </p:nvSpPr>
        <p:spPr>
          <a:xfrm>
            <a:off x="4932363" y="5739978"/>
            <a:ext cx="37449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9999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/>
      <p:bldP spid="15373" grpId="0"/>
      <p:bldP spid="15374" grpId="0"/>
      <p:bldP spid="15375" grpId="0"/>
      <p:bldP spid="15376" grpId="0"/>
      <p:bldP spid="153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 Box 2"/>
          <p:cNvSpPr txBox="1">
            <a:spLocks noChangeArrowheads="1"/>
          </p:cNvSpPr>
          <p:nvPr/>
        </p:nvSpPr>
        <p:spPr bwMode="auto">
          <a:xfrm>
            <a:off x="827584" y="1196752"/>
            <a:ext cx="7488832" cy="48320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 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这是因为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/>
                <a:ea typeface="隶书" panose="02010509060101010101" pitchFamily="49" charset="-122"/>
                <a:cs typeface="+mn-cs"/>
              </a:rPr>
              <a:t>“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紫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字取名于紫宫，紫宫又是天帝之宫。古时，人们天上的星宿划分为三垣二十八宿和其他星座，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/>
                <a:ea typeface="隶书" panose="02010509060101010101" pitchFamily="49" charset="-122"/>
                <a:cs typeface="+mn-cs"/>
              </a:rPr>
              <a:t>“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三垣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是指三个宫城的意思，即太微垣、紫微垣、天市垣。紫微垣在中间，称为中垣，在北斗星的东北方向，于是古人便认为这是天帝居住的地方，即天帝之宫。封建帝王在封建时代被认为是天帝之子，即天子，那么天子理朝政和居住的地方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/>
                <a:ea typeface="隶书" panose="02010509060101010101" pitchFamily="49" charset="-122"/>
                <a:cs typeface="+mn-cs"/>
              </a:rPr>
              <a:t>——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皇宫自然应该是人间的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/>
                <a:ea typeface="隶书" panose="02010509060101010101" pitchFamily="49" charset="-122"/>
                <a:cs typeface="+mn-cs"/>
              </a:rPr>
              <a:t>“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天上宫阙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。又因为皇宫是禁区，非一般人敢涉足，所以故宫又叫紫禁城。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1186031" y="2181936"/>
            <a:ext cx="5954358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rtl="0" fontAlgn="auto">
              <a:spcBef>
                <a:spcPct val="5000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1.</a:t>
            </a:r>
            <a:r>
              <a:rPr lang="zh-CN" altLang="en-US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运用一定的阅读策略，提取有效的信息，完成课文要求的两个阅读任务。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（难点）</a:t>
            </a:r>
          </a:p>
          <a:p>
            <a:pPr rtl="0" fontAlgn="auto">
              <a:spcBef>
                <a:spcPct val="5000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2.</a:t>
            </a:r>
            <a:r>
              <a:rPr lang="zh-CN" altLang="en-US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了解课文主要内容，体会文章表达的赞美和热爱故宫建筑的思想感情。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（重点）</a:t>
            </a:r>
            <a:endParaRPr lang="en-US" altLang="zh-CN" b="1" dirty="0">
              <a:solidFill>
                <a:srgbClr val="FF0000"/>
              </a:solidFill>
              <a:latin typeface="宋体" panose="02010600030101010101" pitchFamily="2" charset="-122"/>
              <a:ea typeface="黑体" panose="02010609060101010101" charset="-122"/>
              <a:cs typeface="+mn-cs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252416" y="981081"/>
            <a:ext cx="2008187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学习目标</a:t>
            </a: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628781"/>
            <a:ext cx="2371725" cy="4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未命名"/>
          <p:cNvPicPr>
            <a:picLocks noChangeAspect="1"/>
          </p:cNvPicPr>
          <p:nvPr/>
        </p:nvPicPr>
        <p:blipFill>
          <a:blip r:embed="rId2" cstate="print"/>
          <a:srcRect l="3258" t="3183" r="28342" b="4488"/>
          <a:stretch>
            <a:fillRect/>
          </a:stretch>
        </p:blipFill>
        <p:spPr>
          <a:xfrm>
            <a:off x="755650" y="476672"/>
            <a:ext cx="5562600" cy="58772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31750" y="3136900"/>
            <a:ext cx="9144000" cy="0"/>
          </a:xfrm>
          <a:prstGeom prst="rect">
            <a:avLst/>
          </a:prstGeom>
          <a:noFill/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3012" name="Picture 11" descr="ball3.gif (1653 bytes)">
            <a:hlinkClick r:id="rId3" action="ppaction://hlinksldjump" tooltip="午门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5200" y="63246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Picture 12" descr="ball3.gif (1653 bytes)">
            <a:hlinkClick r:id="rId5" action="ppaction://hlinksldjump" tooltip="金水桥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5200" y="57150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Picture 13" descr="ball3.gif (1653 bytes)">
            <a:hlinkClick r:id="rId6" action="ppaction://hlinksldjump" tooltip="太和门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5200" y="51054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Picture 14" descr="ball3.gif (1653 bytes)">
            <a:hlinkClick r:id="rId7" action="ppaction://hlinksldjump" tooltip="太和殿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37338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6" name="Picture 15" descr="ball3.gif (1653 bytes)">
            <a:hlinkClick r:id="rId8" action="ppaction://hlinksldjump" tooltip="中和殿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32766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7" name="Picture 16" descr="ball3.gif (1653 bytes)">
            <a:hlinkClick r:id="rId9" action="ppaction://hlinksldjump" tooltip="保和殿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29718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8" name="Picture 17" descr="ball3.gif (1653 bytes)">
            <a:hlinkClick r:id="rId10" action="ppaction://hlinksldjump" tooltip="乾清门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23622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9" name="Picture 18" descr="ball3.gif (1653 bytes)">
            <a:hlinkClick r:id="rId11" action="ppaction://hlinksldjump" tooltip="乾清宫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16764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0" name="Picture 19" descr="ball3.gif (1653 bytes)">
            <a:hlinkClick r:id="rId12" action="ppaction://hlinksldjump" tooltip="交泰殿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12954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1" name="Picture 20" descr="ball3.gif (1653 bytes)">
            <a:hlinkClick r:id="rId13" action="ppaction://hlinksldjump" tooltip="坤宁宫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9906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2" name="Picture 21" descr="ball3.gif (1653 bytes)">
            <a:hlinkClick r:id="rId14" action="ppaction://hlinksldjump" tooltip="御花园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5334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3" name="Picture 22" descr="ball3.gif (1653 bytes)">
            <a:hlinkClick r:id="rId15" action="ppaction://hlinksldjump" tooltip="神武门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2286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4" name="Picture 23" descr="ball3.gif (1653 bytes)">
            <a:hlinkClick r:id="rId16" action="ppaction://hlinksldjump" tooltip="东华门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53340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5" name="Picture 24" descr="ball3.gif (1653 bytes)">
            <a:hlinkClick r:id="rId17" action="ppaction://hlinksldjump" tooltip="西华门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" y="5257800"/>
            <a:ext cx="160338" cy="160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5" name="Text Box 25"/>
          <p:cNvSpPr txBox="1">
            <a:spLocks noChangeArrowheads="1"/>
          </p:cNvSpPr>
          <p:nvPr/>
        </p:nvSpPr>
        <p:spPr bwMode="auto">
          <a:xfrm>
            <a:off x="4187825" y="6040909"/>
            <a:ext cx="695325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午门</a:t>
            </a:r>
          </a:p>
        </p:txBody>
      </p:sp>
      <p:sp>
        <p:nvSpPr>
          <p:cNvPr id="61466" name="Text Box 26"/>
          <p:cNvSpPr txBox="1">
            <a:spLocks noChangeArrowheads="1"/>
          </p:cNvSpPr>
          <p:nvPr/>
        </p:nvSpPr>
        <p:spPr bwMode="auto">
          <a:xfrm>
            <a:off x="4121150" y="5490047"/>
            <a:ext cx="950913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金水桥</a:t>
            </a:r>
          </a:p>
        </p:txBody>
      </p:sp>
      <p:sp>
        <p:nvSpPr>
          <p:cNvPr id="61467" name="Text Box 27"/>
          <p:cNvSpPr txBox="1">
            <a:spLocks noChangeArrowheads="1"/>
          </p:cNvSpPr>
          <p:nvPr/>
        </p:nvSpPr>
        <p:spPr bwMode="auto">
          <a:xfrm>
            <a:off x="4121150" y="4913784"/>
            <a:ext cx="950913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太和门</a:t>
            </a:r>
          </a:p>
        </p:txBody>
      </p:sp>
      <p:sp>
        <p:nvSpPr>
          <p:cNvPr id="61468" name="Text Box 28"/>
          <p:cNvSpPr txBox="1">
            <a:spLocks noChangeArrowheads="1"/>
          </p:cNvSpPr>
          <p:nvPr/>
        </p:nvSpPr>
        <p:spPr bwMode="auto">
          <a:xfrm>
            <a:off x="4143375" y="4121572"/>
            <a:ext cx="950913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太和殿</a:t>
            </a:r>
          </a:p>
        </p:txBody>
      </p:sp>
      <p:sp>
        <p:nvSpPr>
          <p:cNvPr id="61469" name="Text Box 29"/>
          <p:cNvSpPr txBox="1">
            <a:spLocks noChangeArrowheads="1"/>
          </p:cNvSpPr>
          <p:nvPr/>
        </p:nvSpPr>
        <p:spPr bwMode="auto">
          <a:xfrm>
            <a:off x="4144963" y="3689772"/>
            <a:ext cx="950913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中和殿</a:t>
            </a:r>
          </a:p>
        </p:txBody>
      </p:sp>
      <p:sp>
        <p:nvSpPr>
          <p:cNvPr id="61470" name="Text Box 30"/>
          <p:cNvSpPr txBox="1">
            <a:spLocks noChangeArrowheads="1"/>
          </p:cNvSpPr>
          <p:nvPr/>
        </p:nvSpPr>
        <p:spPr bwMode="auto">
          <a:xfrm>
            <a:off x="4144963" y="3257972"/>
            <a:ext cx="950913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保和殿</a:t>
            </a:r>
          </a:p>
        </p:txBody>
      </p:sp>
      <p:sp>
        <p:nvSpPr>
          <p:cNvPr id="61471" name="Text Box 31"/>
          <p:cNvSpPr txBox="1">
            <a:spLocks noChangeArrowheads="1"/>
          </p:cNvSpPr>
          <p:nvPr/>
        </p:nvSpPr>
        <p:spPr bwMode="auto">
          <a:xfrm>
            <a:off x="4121150" y="2681710"/>
            <a:ext cx="950913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乾清门</a:t>
            </a:r>
          </a:p>
        </p:txBody>
      </p:sp>
      <p:sp>
        <p:nvSpPr>
          <p:cNvPr id="61472" name="Text Box 32"/>
          <p:cNvSpPr txBox="1">
            <a:spLocks noChangeArrowheads="1"/>
          </p:cNvSpPr>
          <p:nvPr/>
        </p:nvSpPr>
        <p:spPr bwMode="auto">
          <a:xfrm>
            <a:off x="4143375" y="2105447"/>
            <a:ext cx="950913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乾清宫</a:t>
            </a:r>
          </a:p>
        </p:txBody>
      </p:sp>
      <p:sp>
        <p:nvSpPr>
          <p:cNvPr id="61473" name="Text Box 33"/>
          <p:cNvSpPr txBox="1">
            <a:spLocks noChangeArrowheads="1"/>
          </p:cNvSpPr>
          <p:nvPr/>
        </p:nvSpPr>
        <p:spPr bwMode="auto">
          <a:xfrm>
            <a:off x="4143375" y="1673647"/>
            <a:ext cx="950913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交泰殿</a:t>
            </a:r>
          </a:p>
        </p:txBody>
      </p:sp>
      <p:sp>
        <p:nvSpPr>
          <p:cNvPr id="61474" name="Text Box 34"/>
          <p:cNvSpPr txBox="1">
            <a:spLocks noChangeArrowheads="1"/>
          </p:cNvSpPr>
          <p:nvPr/>
        </p:nvSpPr>
        <p:spPr bwMode="auto">
          <a:xfrm>
            <a:off x="4144963" y="1313285"/>
            <a:ext cx="946150" cy="396875"/>
          </a:xfrm>
          <a:prstGeom prst="rect">
            <a:avLst/>
          </a:prstGeom>
          <a:solidFill>
            <a:srgbClr val="FFFF99"/>
          </a:solid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坤宁宫</a:t>
            </a:r>
          </a:p>
        </p:txBody>
      </p:sp>
      <p:sp>
        <p:nvSpPr>
          <p:cNvPr id="61475" name="Text Box 35"/>
          <p:cNvSpPr txBox="1">
            <a:spLocks noChangeArrowheads="1"/>
          </p:cNvSpPr>
          <p:nvPr/>
        </p:nvSpPr>
        <p:spPr bwMode="auto">
          <a:xfrm>
            <a:off x="4140200" y="881485"/>
            <a:ext cx="950913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御花园</a:t>
            </a:r>
          </a:p>
        </p:txBody>
      </p:sp>
      <p:sp>
        <p:nvSpPr>
          <p:cNvPr id="61476" name="Text Box 36"/>
          <p:cNvSpPr txBox="1">
            <a:spLocks noChangeArrowheads="1"/>
          </p:cNvSpPr>
          <p:nvPr/>
        </p:nvSpPr>
        <p:spPr bwMode="auto">
          <a:xfrm>
            <a:off x="4141788" y="476672"/>
            <a:ext cx="950913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神武门</a:t>
            </a:r>
          </a:p>
        </p:txBody>
      </p:sp>
      <p:sp>
        <p:nvSpPr>
          <p:cNvPr id="61477" name="Text Box 37"/>
          <p:cNvSpPr txBox="1">
            <a:spLocks noChangeArrowheads="1"/>
          </p:cNvSpPr>
          <p:nvPr/>
        </p:nvSpPr>
        <p:spPr bwMode="auto">
          <a:xfrm>
            <a:off x="6229350" y="5705897"/>
            <a:ext cx="950913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东华门</a:t>
            </a:r>
          </a:p>
        </p:txBody>
      </p:sp>
      <p:sp>
        <p:nvSpPr>
          <p:cNvPr id="61478" name="Text Box 38"/>
          <p:cNvSpPr txBox="1">
            <a:spLocks noChangeArrowheads="1"/>
          </p:cNvSpPr>
          <p:nvPr/>
        </p:nvSpPr>
        <p:spPr bwMode="auto">
          <a:xfrm>
            <a:off x="1588" y="5705897"/>
            <a:ext cx="950913" cy="396875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西华门</a:t>
            </a:r>
          </a:p>
        </p:txBody>
      </p:sp>
      <p:sp>
        <p:nvSpPr>
          <p:cNvPr id="43040" name="Text Box 39"/>
          <p:cNvSpPr txBox="1"/>
          <p:nvPr/>
        </p:nvSpPr>
        <p:spPr>
          <a:xfrm>
            <a:off x="6108700" y="3054077"/>
            <a:ext cx="3041650" cy="519112"/>
          </a:xfrm>
          <a:prstGeom prst="rect">
            <a:avLst/>
          </a:prstGeom>
          <a:noFill/>
          <a:ln w="317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故宫的说明顺序是</a:t>
            </a:r>
          </a:p>
        </p:txBody>
      </p:sp>
      <p:sp>
        <p:nvSpPr>
          <p:cNvPr id="61480" name="Text Box 40"/>
          <p:cNvSpPr txBox="1"/>
          <p:nvPr/>
        </p:nvSpPr>
        <p:spPr>
          <a:xfrm>
            <a:off x="6513513" y="3701777"/>
            <a:ext cx="1612900" cy="519112"/>
          </a:xfrm>
          <a:prstGeom prst="rect">
            <a:avLst/>
          </a:prstGeom>
          <a:noFill/>
          <a:ln w="317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空间顺序</a:t>
            </a:r>
          </a:p>
        </p:txBody>
      </p:sp>
      <p:sp>
        <p:nvSpPr>
          <p:cNvPr id="61481" name="Text Box 41"/>
          <p:cNvSpPr txBox="1"/>
          <p:nvPr/>
        </p:nvSpPr>
        <p:spPr>
          <a:xfrm>
            <a:off x="6108700" y="4278039"/>
            <a:ext cx="3041650" cy="519113"/>
          </a:xfrm>
          <a:prstGeom prst="rect">
            <a:avLst/>
          </a:prstGeom>
          <a:noFill/>
          <a:ln w="317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从南到北进行说明</a:t>
            </a:r>
          </a:p>
        </p:txBody>
      </p:sp>
      <p:sp>
        <p:nvSpPr>
          <p:cNvPr id="61482" name="AutoShape 42"/>
          <p:cNvSpPr>
            <a:spLocks noChangeArrowheads="1"/>
          </p:cNvSpPr>
          <p:nvPr/>
        </p:nvSpPr>
        <p:spPr bwMode="auto">
          <a:xfrm>
            <a:off x="3656013" y="952923"/>
            <a:ext cx="360363" cy="4968973"/>
          </a:xfrm>
          <a:prstGeom prst="upArrow">
            <a:avLst>
              <a:gd name="adj1" fmla="val 50000"/>
              <a:gd name="adj2" fmla="val 409582"/>
            </a:avLst>
          </a:prstGeom>
          <a:solidFill>
            <a:srgbClr val="FF0000"/>
          </a:solid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3" name="Text Box 43"/>
          <p:cNvSpPr txBox="1">
            <a:spLocks noChangeArrowheads="1"/>
          </p:cNvSpPr>
          <p:nvPr/>
        </p:nvSpPr>
        <p:spPr bwMode="auto">
          <a:xfrm>
            <a:off x="3598863" y="6353647"/>
            <a:ext cx="488950" cy="457200"/>
          </a:xfrm>
          <a:prstGeom prst="rect">
            <a:avLst/>
          </a:prstGeom>
          <a:solidFill>
            <a:srgbClr val="FFFF99"/>
          </a:solid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南</a:t>
            </a:r>
          </a:p>
        </p:txBody>
      </p:sp>
      <p:sp>
        <p:nvSpPr>
          <p:cNvPr id="61484" name="Text Box 44"/>
          <p:cNvSpPr txBox="1">
            <a:spLocks noChangeArrowheads="1"/>
          </p:cNvSpPr>
          <p:nvPr/>
        </p:nvSpPr>
        <p:spPr bwMode="auto">
          <a:xfrm>
            <a:off x="3670300" y="521122"/>
            <a:ext cx="488950" cy="457200"/>
          </a:xfrm>
          <a:prstGeom prst="rect">
            <a:avLst/>
          </a:prstGeom>
          <a:solidFill>
            <a:srgbClr val="FFFF99"/>
          </a:solid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北</a:t>
            </a:r>
          </a:p>
        </p:txBody>
      </p:sp>
      <p:pic>
        <p:nvPicPr>
          <p:cNvPr id="43046" name="Picture 45" descr="next9.gif (4832 bytes)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8001000" y="6172200"/>
            <a:ext cx="1143000" cy="68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47" name="Text Box 46"/>
          <p:cNvSpPr txBox="1"/>
          <p:nvPr/>
        </p:nvSpPr>
        <p:spPr>
          <a:xfrm>
            <a:off x="6300788" y="606152"/>
            <a:ext cx="2519362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请你来尝试：</a:t>
            </a:r>
          </a:p>
          <a:p>
            <a:pPr lvl="0" eaLnBrk="1" hangingPunct="1"/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默读课文，按文章的说明顺序填写下面的故宫示意图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0"/>
                                        <p:tgtEl>
                                          <p:spTgt spid="6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1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5" grpId="0" animBg="1"/>
      <p:bldP spid="61466" grpId="0" animBg="1"/>
      <p:bldP spid="61467" grpId="0" animBg="1"/>
      <p:bldP spid="61468" grpId="0" animBg="1"/>
      <p:bldP spid="61469" grpId="0" animBg="1"/>
      <p:bldP spid="61470" grpId="0" animBg="1"/>
      <p:bldP spid="61471" grpId="0" animBg="1"/>
      <p:bldP spid="61472" grpId="0" animBg="1"/>
      <p:bldP spid="61473" grpId="0" animBg="1"/>
      <p:bldP spid="61474" grpId="0" animBg="1"/>
      <p:bldP spid="61475" grpId="0" animBg="1"/>
      <p:bldP spid="61476" grpId="0" animBg="1"/>
      <p:bldP spid="61477" grpId="0" animBg="1"/>
      <p:bldP spid="61478" grpId="0" animBg="1"/>
      <p:bldP spid="61480" grpId="0"/>
      <p:bldP spid="61481" grpId="0"/>
      <p:bldP spid="61482" grpId="0" animBg="1"/>
      <p:bldP spid="61483" grpId="0" animBg="1"/>
      <p:bldP spid="6148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/>
          <p:nvPr/>
        </p:nvSpPr>
        <p:spPr>
          <a:xfrm>
            <a:off x="1600200" y="1524000"/>
            <a:ext cx="6096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理清文章的结构层次：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/>
          <p:nvPr/>
        </p:nvSpPr>
        <p:spPr>
          <a:xfrm>
            <a:off x="7091363" y="1836738"/>
            <a:ext cx="854075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lvl="0" eaLnBrk="1" hangingPunct="1"/>
            <a:endParaRPr lang="zh-CN" altLang="zh-CN" sz="44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179388" y="2187575"/>
            <a:ext cx="611188" cy="3240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故宫博物院</a:t>
            </a:r>
          </a:p>
        </p:txBody>
      </p:sp>
      <p:sp>
        <p:nvSpPr>
          <p:cNvPr id="45060" name="AutoShape 4"/>
          <p:cNvSpPr/>
          <p:nvPr/>
        </p:nvSpPr>
        <p:spPr>
          <a:xfrm>
            <a:off x="755650" y="674688"/>
            <a:ext cx="288925" cy="4824412"/>
          </a:xfrm>
          <a:prstGeom prst="leftBrace">
            <a:avLst>
              <a:gd name="adj1" fmla="val 13914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831850" y="404813"/>
            <a:ext cx="7559675" cy="9890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(1-2)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总</a:t>
            </a: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：位置：历史、建筑地位、总体布局、</a:t>
            </a:r>
          </a:p>
          <a:p>
            <a:pPr lvl="0"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           外观概貌、建筑总特点。</a:t>
            </a: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1038225" y="3195638"/>
            <a:ext cx="10810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分</a:t>
            </a:r>
          </a:p>
        </p:txBody>
      </p:sp>
      <p:sp>
        <p:nvSpPr>
          <p:cNvPr id="45063" name="AutoShape 7"/>
          <p:cNvSpPr/>
          <p:nvPr/>
        </p:nvSpPr>
        <p:spPr>
          <a:xfrm>
            <a:off x="1547813" y="2403475"/>
            <a:ext cx="344487" cy="2235200"/>
          </a:xfrm>
          <a:prstGeom prst="leftBrace">
            <a:avLst>
              <a:gd name="adj1" fmla="val 5407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1679575" y="2114550"/>
            <a:ext cx="2735263" cy="903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前朝</a:t>
            </a:r>
            <a:r>
              <a:rPr lang="en-US" altLang="zh-CN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三大殿</a:t>
            </a:r>
            <a:r>
              <a:rPr lang="en-US" altLang="zh-CN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)</a:t>
            </a:r>
          </a:p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en-US" altLang="zh-CN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charset="-122"/>
              </a:rPr>
              <a:t>—</a:t>
            </a:r>
            <a:r>
              <a:rPr lang="en-US" altLang="zh-CN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10)</a:t>
            </a:r>
          </a:p>
        </p:txBody>
      </p:sp>
      <p:sp>
        <p:nvSpPr>
          <p:cNvPr id="45065" name="AutoShape 9"/>
          <p:cNvSpPr/>
          <p:nvPr/>
        </p:nvSpPr>
        <p:spPr>
          <a:xfrm>
            <a:off x="3924300" y="1827213"/>
            <a:ext cx="182563" cy="1223962"/>
          </a:xfrm>
          <a:prstGeom prst="leftBrace">
            <a:avLst>
              <a:gd name="adj1" fmla="val 55869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5256213" y="1617663"/>
            <a:ext cx="1800225" cy="15446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太和殿</a:t>
            </a:r>
          </a:p>
          <a:p>
            <a:pPr lvl="0"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中和殿</a:t>
            </a:r>
          </a:p>
          <a:p>
            <a:pPr lvl="0"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保和殿</a:t>
            </a:r>
          </a:p>
        </p:txBody>
      </p:sp>
      <p:sp>
        <p:nvSpPr>
          <p:cNvPr id="45067" name="AutoShape 11"/>
          <p:cNvSpPr/>
          <p:nvPr/>
        </p:nvSpPr>
        <p:spPr>
          <a:xfrm>
            <a:off x="5024438" y="1655763"/>
            <a:ext cx="242887" cy="1462087"/>
          </a:xfrm>
          <a:prstGeom prst="leftBrace">
            <a:avLst>
              <a:gd name="adj1" fmla="val 5016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4010025" y="1593850"/>
            <a:ext cx="1295400" cy="1757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外形</a:t>
            </a:r>
          </a:p>
          <a:p>
            <a:pPr lvl="0"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内景</a:t>
            </a:r>
          </a:p>
          <a:p>
            <a:pPr lvl="0"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位置</a:t>
            </a:r>
          </a:p>
          <a:p>
            <a:pPr lvl="0"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用途</a:t>
            </a:r>
          </a:p>
        </p:txBody>
      </p:sp>
      <p:sp>
        <p:nvSpPr>
          <p:cNvPr id="82957" name="Text Box 13"/>
          <p:cNvSpPr txBox="1">
            <a:spLocks noChangeArrowheads="1"/>
          </p:cNvSpPr>
          <p:nvPr/>
        </p:nvSpPr>
        <p:spPr bwMode="auto">
          <a:xfrm>
            <a:off x="1765300" y="4117975"/>
            <a:ext cx="2879725" cy="903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内廷</a:t>
            </a:r>
          </a:p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(12-15)</a:t>
            </a:r>
          </a:p>
        </p:txBody>
      </p:sp>
      <p:sp>
        <p:nvSpPr>
          <p:cNvPr id="45070" name="AutoShape 14"/>
          <p:cNvSpPr/>
          <p:nvPr/>
        </p:nvSpPr>
        <p:spPr>
          <a:xfrm>
            <a:off x="3054350" y="4122738"/>
            <a:ext cx="166688" cy="868362"/>
          </a:xfrm>
          <a:prstGeom prst="leftBrace">
            <a:avLst>
              <a:gd name="adj1" fmla="val 43412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59" name="Text Box 15"/>
          <p:cNvSpPr txBox="1">
            <a:spLocks noChangeArrowheads="1"/>
          </p:cNvSpPr>
          <p:nvPr/>
        </p:nvSpPr>
        <p:spPr bwMode="auto">
          <a:xfrm>
            <a:off x="3192463" y="4065588"/>
            <a:ext cx="2087563" cy="9890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后三宫</a:t>
            </a:r>
          </a:p>
          <a:p>
            <a:pPr lvl="0"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御花园</a:t>
            </a:r>
          </a:p>
        </p:txBody>
      </p:sp>
      <p:sp>
        <p:nvSpPr>
          <p:cNvPr id="82960" name="Text Box 16"/>
          <p:cNvSpPr txBox="1">
            <a:spLocks noChangeArrowheads="1"/>
          </p:cNvSpPr>
          <p:nvPr/>
        </p:nvSpPr>
        <p:spPr bwMode="auto">
          <a:xfrm>
            <a:off x="900113" y="5211763"/>
            <a:ext cx="61214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(16)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总</a:t>
            </a: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强调艺术特点。</a:t>
            </a:r>
          </a:p>
        </p:txBody>
      </p:sp>
      <p:sp>
        <p:nvSpPr>
          <p:cNvPr id="82961" name="Text Box 17"/>
          <p:cNvSpPr txBox="1">
            <a:spLocks noChangeArrowheads="1"/>
          </p:cNvSpPr>
          <p:nvPr/>
        </p:nvSpPr>
        <p:spPr bwMode="auto">
          <a:xfrm>
            <a:off x="8243888" y="404813"/>
            <a:ext cx="549275" cy="6254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962" name="Text Box 18"/>
          <p:cNvSpPr txBox="1">
            <a:spLocks noChangeArrowheads="1"/>
          </p:cNvSpPr>
          <p:nvPr/>
        </p:nvSpPr>
        <p:spPr bwMode="auto">
          <a:xfrm>
            <a:off x="1404938" y="5949950"/>
            <a:ext cx="6335713" cy="528638"/>
          </a:xfrm>
          <a:prstGeom prst="rect">
            <a:avLst/>
          </a:prstGeom>
          <a:solidFill>
            <a:srgbClr val="FDF9E7"/>
          </a:solidFill>
          <a:ln w="9525">
            <a:solidFill>
              <a:srgbClr val="FF9900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空 间 顺 序（南</a:t>
            </a:r>
            <a:r>
              <a:rPr lang="en-US" altLang="zh-CN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charset="-122"/>
              </a:rPr>
              <a:t>——</a:t>
            </a: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北）  </a:t>
            </a:r>
            <a:r>
              <a:rPr lang="en-US" altLang="zh-CN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+ </a:t>
            </a:r>
            <a:r>
              <a:rPr lang="zh-CN" altLang="en-US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游 踪</a:t>
            </a:r>
          </a:p>
        </p:txBody>
      </p:sp>
      <p:sp>
        <p:nvSpPr>
          <p:cNvPr id="82963" name="Text Box 19"/>
          <p:cNvSpPr txBox="1">
            <a:spLocks noChangeArrowheads="1"/>
          </p:cNvSpPr>
          <p:nvPr/>
        </p:nvSpPr>
        <p:spPr bwMode="auto">
          <a:xfrm>
            <a:off x="1692275" y="3413125"/>
            <a:ext cx="44640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(11)</a:t>
            </a:r>
            <a:r>
              <a:rPr lang="en-US" altLang="zh-CN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charset="-122"/>
              </a:rPr>
              <a:t>——</a:t>
            </a:r>
            <a:r>
              <a:rPr lang="en-US" altLang="zh-CN" sz="2800" b="1" dirty="0">
                <a:solidFill>
                  <a:srgbClr val="1C1C1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承上启下</a:t>
            </a:r>
          </a:p>
        </p:txBody>
      </p:sp>
    </p:spTree>
  </p:cSld>
  <p:clrMapOvr>
    <a:masterClrMapping/>
  </p:clrMapOvr>
  <p:transition spd="med">
    <p:wipe dir="d"/>
    <p:sndAc>
      <p:stSnd>
        <p:snd r:embed="rId2" name="Ques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  <p:bldP spid="82952" grpId="0"/>
      <p:bldP spid="82954" grpId="0"/>
      <p:bldP spid="82956" grpId="0"/>
      <p:bldP spid="82957" grpId="0"/>
      <p:bldP spid="82959" grpId="0"/>
      <p:bldP spid="82960" grpId="0"/>
      <p:bldP spid="82962" grpId="0" animBg="1"/>
      <p:bldP spid="829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/>
          </p:cNvGraphicFramePr>
          <p:nvPr/>
        </p:nvGraphicFramePr>
        <p:xfrm>
          <a:off x="251520" y="620688"/>
          <a:ext cx="8748464" cy="6093296"/>
        </p:xfrm>
        <a:graphic>
          <a:graphicData uri="http://schemas.openxmlformats.org/presentationml/2006/ole">
            <p:oleObj spid="_x0000_s1025" r:id="rId3" imgW="27432000" imgH="20574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/>
          </p:cNvGraphicFramePr>
          <p:nvPr/>
        </p:nvGraphicFramePr>
        <p:xfrm>
          <a:off x="251520" y="692696"/>
          <a:ext cx="8604448" cy="5877272"/>
        </p:xfrm>
        <a:graphic>
          <a:graphicData uri="http://schemas.openxmlformats.org/presentationml/2006/ole">
            <p:oleObj spid="_x0000_s58369" r:id="rId3" imgW="27432000" imgH="20574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/>
          <p:nvPr/>
        </p:nvSpPr>
        <p:spPr>
          <a:xfrm>
            <a:off x="251520" y="764704"/>
            <a:ext cx="8534400" cy="4446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阅读课文，整体感知：</a:t>
            </a:r>
          </a:p>
          <a:p>
            <a:pPr lvl="0" eaLnBrk="1" hangingPunct="1">
              <a:spcBef>
                <a:spcPct val="50000"/>
              </a:spcBef>
            </a:pP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、说说故宫的特点。</a:t>
            </a:r>
          </a:p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、本文对什么建筑详写？对哪些建筑略写？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/>
          </p:cNvGraphicFramePr>
          <p:nvPr/>
        </p:nvGraphicFramePr>
        <p:xfrm>
          <a:off x="179512" y="620688"/>
          <a:ext cx="8833048" cy="6021288"/>
        </p:xfrm>
        <a:graphic>
          <a:graphicData uri="http://schemas.openxmlformats.org/presentationml/2006/ole">
            <p:oleObj spid="_x0000_s59393" r:id="rId3" imgW="27432000" imgH="20574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03400"/>
            <a:ext cx="9144000" cy="505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Text Box 3"/>
          <p:cNvSpPr txBox="1"/>
          <p:nvPr/>
        </p:nvSpPr>
        <p:spPr>
          <a:xfrm>
            <a:off x="2133600" y="5562600"/>
            <a:ext cx="297497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太和殿彩图</a:t>
            </a:r>
          </a:p>
        </p:txBody>
      </p:sp>
      <p:sp>
        <p:nvSpPr>
          <p:cNvPr id="47108" name="Rectangle 5"/>
          <p:cNvSpPr/>
          <p:nvPr/>
        </p:nvSpPr>
        <p:spPr>
          <a:xfrm>
            <a:off x="0" y="404664"/>
            <a:ext cx="9144000" cy="3357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朗读太和殿部分，探究下列问题：</a:t>
            </a: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、作者介绍了太和殿哪些方面的情况？说明顺序是怎样的？找出立足点和方位词</a:t>
            </a: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、作者为什么要把太和殿作为解说的重点？</a:t>
            </a: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、太和殿的主要的饰物是什么？为什么以它作主要的饰物？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4"/>
          <p:cNvSpPr txBox="1"/>
          <p:nvPr/>
        </p:nvSpPr>
        <p:spPr>
          <a:xfrm>
            <a:off x="598488" y="762000"/>
            <a:ext cx="8137525" cy="558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写太和殿：</a:t>
            </a:r>
          </a:p>
          <a:p>
            <a:pPr lvl="0" eaLnBrk="1" hangingPunct="1"/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段：写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外观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特征，抓住色彩特点。如：湛蓝、金黄色、青蓝点金、红色、金锁窗、朱漆门。</a:t>
            </a:r>
            <a:b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段：写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内部装饰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，抓住龙的姿态特点。如：蟠龙、金龙、双龙戏珠、单龙飞舞、行龙、坐龙、升龙、降龙。</a:t>
            </a:r>
            <a:b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段：写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建筑位置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，抓住象征皇权的特点。如：在紫禁城的中轴线上，也是北京城的中轴线、皇帝宝座在这条线的中心点上。</a:t>
            </a:r>
            <a:b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段：写殿的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作用，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抓住大典威严气氛的特点。如：跪满百官、排列仪仗、皇帝端坐、鸣钟击罄、烟雾缭绕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b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/>
          </p:cNvGraphicFramePr>
          <p:nvPr/>
        </p:nvGraphicFramePr>
        <p:xfrm>
          <a:off x="0" y="556578"/>
          <a:ext cx="4724400" cy="3694747"/>
        </p:xfrm>
        <a:graphic>
          <a:graphicData uri="http://schemas.openxmlformats.org/presentationml/2006/ole">
            <p:oleObj spid="_x0000_s61442" r:id="rId3" imgW="1076475" imgH="676369" progId="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/>
          </p:cNvGraphicFramePr>
          <p:nvPr/>
        </p:nvGraphicFramePr>
        <p:xfrm>
          <a:off x="4648200" y="548680"/>
          <a:ext cx="4495800" cy="3642320"/>
        </p:xfrm>
        <a:graphic>
          <a:graphicData uri="http://schemas.openxmlformats.org/presentationml/2006/ole">
            <p:oleObj spid="_x0000_s61441" r:id="rId4" imgW="2438095" imgH="3153215" progId="">
              <p:embed/>
            </p:oleObj>
          </a:graphicData>
        </a:graphic>
      </p:graphicFrame>
      <p:sp>
        <p:nvSpPr>
          <p:cNvPr id="72708" name="Text Box 4"/>
          <p:cNvSpPr txBox="1"/>
          <p:nvPr/>
        </p:nvSpPr>
        <p:spPr>
          <a:xfrm>
            <a:off x="0" y="421005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、介绍了太和殿的外观和内景，说明顺序：外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内。</a:t>
            </a:r>
          </a:p>
        </p:txBody>
      </p:sp>
      <p:sp>
        <p:nvSpPr>
          <p:cNvPr id="72709" name="Text Box 5"/>
          <p:cNvSpPr txBox="1"/>
          <p:nvPr/>
        </p:nvSpPr>
        <p:spPr>
          <a:xfrm>
            <a:off x="0" y="4724400"/>
            <a:ext cx="838835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、太和殿建筑在紫禁城的中轴线上，是举行重大典礼的地方，是皇帝的宝座所在地，是故宫最大的大殿堂，在整个建筑群中最具代表性。</a:t>
            </a:r>
          </a:p>
        </p:txBody>
      </p:sp>
      <p:sp>
        <p:nvSpPr>
          <p:cNvPr id="72710" name="Text Box 6"/>
          <p:cNvSpPr txBox="1"/>
          <p:nvPr/>
        </p:nvSpPr>
        <p:spPr>
          <a:xfrm>
            <a:off x="0" y="5989638"/>
            <a:ext cx="8964613" cy="1735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、龙。龙是皇帝的化身，皇帝自命“真龙天子”，龙是皇权的象征，也就是突出皇权的威严。</a:t>
            </a:r>
          </a:p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09" grpId="0"/>
      <p:bldP spid="727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3075" y="908050"/>
            <a:ext cx="8420100" cy="568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prstClr val="white"/>
              </a:solidFill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395537" y="1277349"/>
            <a:ext cx="4519559" cy="5262979"/>
            <a:chOff x="409064" y="1156463"/>
            <a:chExt cx="6829551" cy="4747817"/>
          </a:xfrm>
        </p:grpSpPr>
        <p:sp>
          <p:nvSpPr>
            <p:cNvPr id="4" name="矩形 3"/>
            <p:cNvSpPr/>
            <p:nvPr/>
          </p:nvSpPr>
          <p:spPr>
            <a:xfrm>
              <a:off x="626990" y="1188113"/>
              <a:ext cx="6611625" cy="4680520"/>
            </a:xfrm>
            <a:prstGeom prst="rect">
              <a:avLst/>
            </a:prstGeom>
            <a:solidFill>
              <a:srgbClr val="FFFF00">
                <a:alpha val="45098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409064" y="1156463"/>
              <a:ext cx="6810921" cy="4747817"/>
            </a:xfrm>
            <a:prstGeom prst="rect">
              <a:avLst/>
            </a:prstGeom>
            <a:noFill/>
            <a:ln w="19050">
              <a:noFill/>
              <a:prstDash val="sysDash"/>
              <a:miter lim="800000"/>
            </a:ln>
          </p:spPr>
          <p:txBody>
            <a:bodyPr wrap="square" anchor="ctr">
              <a:spAutoFit/>
            </a:bodyPr>
            <a:lstStyle/>
            <a:p>
              <a:pPr algn="just" rtl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 smtClean="0">
                  <a:solidFill>
                    <a:srgbClr val="FF000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        故宫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，一般特指“北京故宫”，是我国现存的最大最完整的古代宫殿建筑群。故宫在北京城的中心，旧称紫禁城，是明清两代的皇宫，由明朝皇帝朱棣在永乐四年（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1406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年）下诏修建，历时十四年，至永乐十八年（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1420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年）最终建成。明清两代，这里始终是中国的政治中心，直至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1911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年辛亥革命推翻了清王朝的封建统治，紫禁城作为封建统治中心的历史才宣告结束。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1925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年，故宫博物院宣告成立。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1961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年，经国务院批准，故宫被定为全国重点文物保护单位。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1987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cs typeface="+mn-cs"/>
                  <a:sym typeface="+mn-ea"/>
                </a:rPr>
                <a:t>年，被联合国教科文组织列入“世界文化遗产”名录。</a:t>
              </a:r>
              <a:endParaRPr kumimoji="1" lang="zh-CN" altLang="en-US" sz="20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pic>
        <p:nvPicPr>
          <p:cNvPr id="922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804"/>
            <a:ext cx="1783080" cy="62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0553" y="1326781"/>
            <a:ext cx="3644885" cy="458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lstStyle/>
          <a:p>
            <a:pPr eaLnBrk="1" hangingPunct="1"/>
            <a:endParaRPr lang="zh-CN" altLang="zh-CN" dirty="0"/>
          </a:p>
        </p:txBody>
      </p:sp>
      <p:pic>
        <p:nvPicPr>
          <p:cNvPr id="49155" name="Picture 4" descr="u=1487503382,380582617&amp;fm=2&amp;gp=4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692696"/>
            <a:ext cx="8676456" cy="5472584"/>
          </a:xfrm>
        </p:spPr>
      </p:pic>
      <p:sp>
        <p:nvSpPr>
          <p:cNvPr id="49156" name="Text Box 7"/>
          <p:cNvSpPr txBox="1"/>
          <p:nvPr/>
        </p:nvSpPr>
        <p:spPr>
          <a:xfrm>
            <a:off x="1692275" y="6338888"/>
            <a:ext cx="23034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珍妃井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3" name="Text Box 5"/>
          <p:cNvSpPr txBox="1"/>
          <p:nvPr/>
        </p:nvSpPr>
        <p:spPr>
          <a:xfrm>
            <a:off x="627698" y="1305243"/>
            <a:ext cx="8424862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在介绍建筑群时，分清主次，采用有详有略的写法，这样才能突出重点，把最有特色的地方写出来，给读者以深刻的印象。重点与详略的安排，却要根据建筑物的特征而定。 </a:t>
            </a:r>
            <a:b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/>
          </p:cNvGraphicFramePr>
          <p:nvPr/>
        </p:nvGraphicFramePr>
        <p:xfrm>
          <a:off x="179512" y="620688"/>
          <a:ext cx="8964488" cy="6237312"/>
        </p:xfrm>
        <a:graphic>
          <a:graphicData uri="http://schemas.openxmlformats.org/presentationml/2006/ole">
            <p:oleObj spid="_x0000_s64513" r:id="rId3" imgW="27432000" imgH="20574000" progId="">
              <p:embed/>
            </p:oleObj>
          </a:graphicData>
        </a:graphic>
      </p:graphicFrame>
      <p:sp>
        <p:nvSpPr>
          <p:cNvPr id="5123" name="Text Box 3"/>
          <p:cNvSpPr txBox="1"/>
          <p:nvPr/>
        </p:nvSpPr>
        <p:spPr>
          <a:xfrm>
            <a:off x="323850" y="1052513"/>
            <a:ext cx="6846888" cy="5453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大殿</a:t>
            </a:r>
            <a:r>
              <a:rPr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____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是一个约两米高的朱漆方台，</a:t>
            </a:r>
            <a:r>
              <a:rPr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____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安放着金漆雕龙宝座，</a:t>
            </a:r>
            <a:r>
              <a:rPr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____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是雕龙屏。方台</a:t>
            </a:r>
            <a:r>
              <a:rPr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____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有六根高大的蟠龙金柱，每根大柱上盘绕着矫健的金龙。仰望殿顶，</a:t>
            </a:r>
            <a:r>
              <a:rPr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____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藻井有一条巨大的雕金蟠龙。从龙口里垂下一颗银白色大圆珠，</a:t>
            </a:r>
            <a:r>
              <a:rPr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____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环绕着六颗小珠，龙头、宝珠正对着</a:t>
            </a:r>
            <a:r>
              <a:rPr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____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的宝座。梁坊间彩画绚丽，有双龙戏珠、单龙翔舞，有行龙、升龙、降龙，多态多姿，龙身</a:t>
            </a:r>
            <a:r>
              <a:rPr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____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还衬托着流云火焰。</a:t>
            </a:r>
          </a:p>
        </p:txBody>
      </p:sp>
      <p:sp>
        <p:nvSpPr>
          <p:cNvPr id="71684" name="Rectangle 4"/>
          <p:cNvSpPr/>
          <p:nvPr/>
        </p:nvSpPr>
        <p:spPr>
          <a:xfrm>
            <a:off x="1295400" y="9906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正中</a:t>
            </a:r>
          </a:p>
        </p:txBody>
      </p:sp>
      <p:sp>
        <p:nvSpPr>
          <p:cNvPr id="71685" name="Rectangle 5"/>
          <p:cNvSpPr/>
          <p:nvPr/>
        </p:nvSpPr>
        <p:spPr>
          <a:xfrm>
            <a:off x="152400" y="14478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上面</a:t>
            </a:r>
          </a:p>
        </p:txBody>
      </p:sp>
      <p:sp>
        <p:nvSpPr>
          <p:cNvPr id="71686" name="Rectangle 6"/>
          <p:cNvSpPr/>
          <p:nvPr/>
        </p:nvSpPr>
        <p:spPr>
          <a:xfrm>
            <a:off x="5181600" y="15240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背后</a:t>
            </a:r>
          </a:p>
        </p:txBody>
      </p:sp>
      <p:sp>
        <p:nvSpPr>
          <p:cNvPr id="71687" name="Rectangle 7"/>
          <p:cNvSpPr/>
          <p:nvPr/>
        </p:nvSpPr>
        <p:spPr>
          <a:xfrm>
            <a:off x="2362200" y="19812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两旁</a:t>
            </a:r>
          </a:p>
        </p:txBody>
      </p:sp>
      <p:sp>
        <p:nvSpPr>
          <p:cNvPr id="71688" name="Rectangle 8"/>
          <p:cNvSpPr/>
          <p:nvPr/>
        </p:nvSpPr>
        <p:spPr>
          <a:xfrm>
            <a:off x="2286000" y="28956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中央</a:t>
            </a:r>
          </a:p>
        </p:txBody>
      </p:sp>
      <p:sp>
        <p:nvSpPr>
          <p:cNvPr id="71689" name="Rectangle 9"/>
          <p:cNvSpPr/>
          <p:nvPr/>
        </p:nvSpPr>
        <p:spPr>
          <a:xfrm>
            <a:off x="1447800" y="39624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周围</a:t>
            </a:r>
          </a:p>
        </p:txBody>
      </p:sp>
      <p:sp>
        <p:nvSpPr>
          <p:cNvPr id="71690" name="Rectangle 10"/>
          <p:cNvSpPr/>
          <p:nvPr/>
        </p:nvSpPr>
        <p:spPr>
          <a:xfrm>
            <a:off x="2362200" y="44196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下面</a:t>
            </a:r>
          </a:p>
        </p:txBody>
      </p:sp>
      <p:sp>
        <p:nvSpPr>
          <p:cNvPr id="71691" name="Rectangle 11"/>
          <p:cNvSpPr/>
          <p:nvPr/>
        </p:nvSpPr>
        <p:spPr>
          <a:xfrm>
            <a:off x="228600" y="58674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周围</a:t>
            </a:r>
          </a:p>
        </p:txBody>
      </p:sp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323528" y="548680"/>
            <a:ext cx="2327275" cy="519113"/>
          </a:xfrm>
          <a:prstGeom prst="rect">
            <a:avLst/>
          </a:prstGeom>
          <a:solidFill>
            <a:schemeClr val="hlink"/>
          </a:solid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填上方位词：</a:t>
            </a:r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7173912" y="476672"/>
            <a:ext cx="1970088" cy="519113"/>
          </a:xfrm>
          <a:prstGeom prst="rect">
            <a:avLst/>
          </a:prstGeom>
          <a:solidFill>
            <a:schemeClr val="hlink"/>
          </a:solid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立足点是：</a:t>
            </a:r>
          </a:p>
        </p:txBody>
      </p:sp>
      <p:sp>
        <p:nvSpPr>
          <p:cNvPr id="71694" name="Text Box 14"/>
          <p:cNvSpPr txBox="1"/>
          <p:nvPr/>
        </p:nvSpPr>
        <p:spPr>
          <a:xfrm>
            <a:off x="7237413" y="1254125"/>
            <a:ext cx="1612900" cy="519113"/>
          </a:xfrm>
          <a:prstGeom prst="rect">
            <a:avLst/>
          </a:prstGeom>
          <a:solidFill>
            <a:srgbClr val="0000FF"/>
          </a:solidFill>
          <a:ln w="317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朱漆方台</a:t>
            </a:r>
          </a:p>
        </p:txBody>
      </p:sp>
      <p:sp>
        <p:nvSpPr>
          <p:cNvPr id="71695" name="Text Box 15"/>
          <p:cNvSpPr txBox="1"/>
          <p:nvPr/>
        </p:nvSpPr>
        <p:spPr>
          <a:xfrm>
            <a:off x="7235825" y="3789363"/>
            <a:ext cx="1612900" cy="519112"/>
          </a:xfrm>
          <a:prstGeom prst="rect">
            <a:avLst/>
          </a:prstGeom>
          <a:solidFill>
            <a:srgbClr val="0000FF"/>
          </a:solidFill>
          <a:ln w="317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雕金蟠龙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5" grpId="0"/>
      <p:bldP spid="71686" grpId="0"/>
      <p:bldP spid="71687" grpId="0"/>
      <p:bldP spid="71688" grpId="0"/>
      <p:bldP spid="71689" grpId="0"/>
      <p:bldP spid="71690" grpId="0"/>
      <p:bldP spid="71691" grpId="0"/>
      <p:bldP spid="71693" grpId="0" animBg="1"/>
      <p:bldP spid="71694" grpId="0" animBg="1"/>
      <p:bldP spid="7169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3" y="631118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278818"/>
            <a:ext cx="2951163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1" y="1861817"/>
            <a:ext cx="929489" cy="17954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116014" y="2144352"/>
            <a:ext cx="545412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抓住说明对象的特点：故宫</a:t>
            </a:r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宏大壮丽、布局统一、建筑精美、风格独特。</a:t>
            </a: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5" cstate="print"/>
          <a:srcRect r="5156"/>
          <a:stretch>
            <a:fillRect/>
          </a:stretch>
        </p:blipFill>
        <p:spPr bwMode="auto">
          <a:xfrm>
            <a:off x="7164389" y="3860108"/>
            <a:ext cx="1107129" cy="1511630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15368" name="矩形 3"/>
          <p:cNvSpPr>
            <a:spLocks noChangeArrowheads="1"/>
          </p:cNvSpPr>
          <p:nvPr/>
        </p:nvSpPr>
        <p:spPr bwMode="auto">
          <a:xfrm>
            <a:off x="1116013" y="3573102"/>
            <a:ext cx="5903912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合理安排说明顺序：参观建筑物</a:t>
            </a:r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空间方位顺序为主，选定立足点，交代清楚方位词。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9601" y="1449561"/>
            <a:ext cx="75692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学习本文后你有什么启示？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351" y="4797152"/>
            <a:ext cx="929489" cy="17954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1268414" y="5079687"/>
            <a:ext cx="545412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突出重点：一组建筑物要突出重点，体现特点。如文中重点介绍太和殿来体现特点。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3" y="765175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直线连接符 21"/>
          <p:cNvSpPr>
            <a:spLocks noChangeShapeType="1"/>
          </p:cNvSpPr>
          <p:nvPr/>
        </p:nvSpPr>
        <p:spPr bwMode="auto">
          <a:xfrm flipV="1">
            <a:off x="-36513" y="1343025"/>
            <a:ext cx="2073276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" y="1412776"/>
            <a:ext cx="88773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直线连接符 21"/>
          <p:cNvSpPr>
            <a:spLocks noChangeShapeType="1"/>
          </p:cNvSpPr>
          <p:nvPr/>
        </p:nvSpPr>
        <p:spPr bwMode="auto">
          <a:xfrm flipV="1">
            <a:off x="323852" y="1627192"/>
            <a:ext cx="2073275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38" y="1052513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750" y="2709863"/>
            <a:ext cx="79232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FFFF"/>
                </a:solidFill>
              </a:rPr>
              <a:t>　　</a:t>
            </a:r>
            <a:endParaRPr lang="zh-CN" altLang="zh-CN" sz="3200" b="1" smtClean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6513" y="1916113"/>
            <a:ext cx="9144000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2" y="2058992"/>
            <a:ext cx="8064500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  <a:latin typeface="宋体" panose="02010600030101010101" pitchFamily="2" charset="-122"/>
              </a:rPr>
              <a:t>    </a:t>
            </a:r>
            <a:endParaRPr lang="zh-CN" altLang="en-US" sz="3200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5847" name="矩形 3"/>
          <p:cNvSpPr>
            <a:spLocks noChangeArrowheads="1"/>
          </p:cNvSpPr>
          <p:nvPr/>
        </p:nvSpPr>
        <p:spPr bwMode="auto">
          <a:xfrm>
            <a:off x="539752" y="2057402"/>
            <a:ext cx="80645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本文介绍了故宫的建筑艺术，说明了故宫是一座宏伟壮丽的建筑群，赞扬了中国古代劳动人民令人惊叹的智慧和创造才能。 </a:t>
            </a: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/>
          <p:cNvSpPr>
            <a:spLocks noTextEdit="1"/>
          </p:cNvSpPr>
          <p:nvPr/>
        </p:nvSpPr>
        <p:spPr bwMode="auto">
          <a:xfrm>
            <a:off x="1752601" y="2017715"/>
            <a:ext cx="6010275" cy="2058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</a:rPr>
              <a:t>同学们，</a:t>
            </a:r>
          </a:p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</a:rPr>
              <a:t>  再见！</a:t>
            </a: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3468690"/>
            <a:ext cx="28384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2713[1]"/>
          <p:cNvPicPr>
            <a:picLocks noChangeAspect="1"/>
          </p:cNvPicPr>
          <p:nvPr/>
        </p:nvPicPr>
        <p:blipFill>
          <a:blip r:embed="rId2" cstate="print">
            <a:lum bright="6000"/>
          </a:blip>
          <a:srcRect t="822" b="6947"/>
          <a:stretch>
            <a:fillRect/>
          </a:stretch>
        </p:blipFill>
        <p:spPr>
          <a:xfrm>
            <a:off x="179512" y="548680"/>
            <a:ext cx="8676456" cy="5949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395536" y="548680"/>
            <a:ext cx="1104900" cy="641350"/>
          </a:xfrm>
          <a:prstGeom prst="rect">
            <a:avLst/>
          </a:prstGeom>
          <a:noFill/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午门</a:t>
            </a:r>
          </a:p>
        </p:txBody>
      </p:sp>
      <p:sp>
        <p:nvSpPr>
          <p:cNvPr id="30727" name="AutoShape 7" descr="蓝色面巾纸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0400" y="6211888"/>
            <a:ext cx="863600" cy="646113"/>
          </a:xfrm>
          <a:prstGeom prst="actionButtonBlank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返回</a:t>
            </a:r>
          </a:p>
        </p:txBody>
      </p:sp>
    </p:spTree>
  </p:cSld>
  <p:clrMapOvr>
    <a:masterClrMapping/>
  </p:clrMapOvr>
  <p:transition spd="slow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taihemenhejinshuiqiao"/>
          <p:cNvPicPr>
            <a:picLocks noChangeAspect="1"/>
          </p:cNvPicPr>
          <p:nvPr/>
        </p:nvPicPr>
        <p:blipFill>
          <a:blip r:embed="rId2" cstate="print">
            <a:lum bright="-17999"/>
          </a:blip>
          <a:stretch>
            <a:fillRect/>
          </a:stretch>
        </p:blipFill>
        <p:spPr>
          <a:xfrm>
            <a:off x="251520" y="692696"/>
            <a:ext cx="8748464" cy="58772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95536" y="836712"/>
            <a:ext cx="1565275" cy="641350"/>
          </a:xfrm>
          <a:prstGeom prst="rect">
            <a:avLst/>
          </a:prstGeom>
          <a:noFill/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金水桥</a:t>
            </a:r>
          </a:p>
        </p:txBody>
      </p:sp>
      <p:sp>
        <p:nvSpPr>
          <p:cNvPr id="29701" name="AutoShape 5" descr="蓝色面巾纸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0400" y="6211888"/>
            <a:ext cx="863600" cy="646113"/>
          </a:xfrm>
          <a:prstGeom prst="actionButtonBlank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返回</a:t>
            </a:r>
          </a:p>
        </p:txBody>
      </p:sp>
    </p:spTree>
  </p:cSld>
  <p:clrMapOvr>
    <a:masterClrMapping/>
  </p:clrMapOvr>
  <p:transition spd="slow"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taihemen"/>
          <p:cNvPicPr>
            <a:picLocks noChangeAspect="1"/>
          </p:cNvPicPr>
          <p:nvPr/>
        </p:nvPicPr>
        <p:blipFill>
          <a:blip r:embed="rId2" cstate="print">
            <a:lum bright="-6000"/>
          </a:blip>
          <a:stretch>
            <a:fillRect/>
          </a:stretch>
        </p:blipFill>
        <p:spPr>
          <a:xfrm>
            <a:off x="0" y="692696"/>
            <a:ext cx="9144000" cy="58052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508125" y="477838"/>
            <a:ext cx="184150" cy="457200"/>
          </a:xfrm>
          <a:prstGeom prst="rect">
            <a:avLst/>
          </a:prstGeom>
          <a:noFill/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51520" y="692696"/>
            <a:ext cx="1565275" cy="641350"/>
          </a:xfrm>
          <a:prstGeom prst="rect">
            <a:avLst/>
          </a:prstGeom>
          <a:noFill/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太和门</a:t>
            </a:r>
          </a:p>
        </p:txBody>
      </p:sp>
      <p:sp>
        <p:nvSpPr>
          <p:cNvPr id="31750" name="AutoShape 6" descr="蓝色面巾纸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0400" y="6211888"/>
            <a:ext cx="863600" cy="646113"/>
          </a:xfrm>
          <a:prstGeom prst="actionButtonBlank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返回</a:t>
            </a:r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gugon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836712"/>
            <a:ext cx="8604448" cy="482453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2651125" y="5940425"/>
            <a:ext cx="4135438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三          大         殿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taihedian 22"/>
          <p:cNvPicPr>
            <a:picLocks noChangeAspect="1"/>
          </p:cNvPicPr>
          <p:nvPr/>
        </p:nvPicPr>
        <p:blipFill>
          <a:blip r:embed="rId2" cstate="print"/>
          <a:srcRect b="35753"/>
          <a:stretch>
            <a:fillRect/>
          </a:stretch>
        </p:blipFill>
        <p:spPr>
          <a:xfrm>
            <a:off x="0" y="548680"/>
            <a:ext cx="9144000" cy="58772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533400" y="381000"/>
            <a:ext cx="1565275" cy="641350"/>
          </a:xfrm>
          <a:prstGeom prst="rect">
            <a:avLst/>
          </a:prstGeom>
          <a:noFill/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太和殿</a:t>
            </a:r>
          </a:p>
        </p:txBody>
      </p:sp>
      <p:sp>
        <p:nvSpPr>
          <p:cNvPr id="39941" name="AutoShape 5" descr="蓝色面巾纸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0400" y="6211888"/>
            <a:ext cx="863600" cy="646113"/>
          </a:xfrm>
          <a:prstGeom prst="actionButtonBlank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返回</a:t>
            </a:r>
          </a:p>
        </p:txBody>
      </p:sp>
      <p:sp>
        <p:nvSpPr>
          <p:cNvPr id="39942" name="Text Box 6"/>
          <p:cNvSpPr txBox="1"/>
          <p:nvPr/>
        </p:nvSpPr>
        <p:spPr>
          <a:xfrm>
            <a:off x="2700338" y="549275"/>
            <a:ext cx="2941637" cy="457200"/>
          </a:xfrm>
          <a:prstGeom prst="rect">
            <a:avLst/>
          </a:prstGeom>
          <a:noFill/>
          <a:ln w="317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举行重大典礼的地方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9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39"/>
                  </p:tgtEl>
                </p:cond>
              </p:nextCondLst>
            </p:seq>
          </p:childTnLst>
        </p:cTn>
      </p:par>
    </p:tnLst>
    <p:bldLst>
      <p:bldP spid="399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026" descr="zhonghedian"/>
          <p:cNvPicPr>
            <a:picLocks noChangeAspect="1"/>
          </p:cNvPicPr>
          <p:nvPr/>
        </p:nvPicPr>
        <p:blipFill>
          <a:blip r:embed="rId2" cstate="print">
            <a:lum bright="-12000"/>
          </a:blip>
          <a:stretch>
            <a:fillRect/>
          </a:stretch>
        </p:blipFill>
        <p:spPr>
          <a:xfrm>
            <a:off x="0" y="476672"/>
            <a:ext cx="9144000" cy="61653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Text Box 1027"/>
          <p:cNvSpPr txBox="1">
            <a:spLocks noChangeArrowheads="1"/>
          </p:cNvSpPr>
          <p:nvPr/>
        </p:nvSpPr>
        <p:spPr bwMode="auto">
          <a:xfrm>
            <a:off x="381000" y="304800"/>
            <a:ext cx="1565275" cy="641350"/>
          </a:xfrm>
          <a:prstGeom prst="rect">
            <a:avLst/>
          </a:prstGeom>
          <a:noFill/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中和殿</a:t>
            </a:r>
          </a:p>
        </p:txBody>
      </p:sp>
      <p:sp>
        <p:nvSpPr>
          <p:cNvPr id="43013" name="AutoShape 1029" descr="蓝色面巾纸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0400" y="6211888"/>
            <a:ext cx="863600" cy="646113"/>
          </a:xfrm>
          <a:prstGeom prst="actionButtonBlank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miter lim="800000"/>
          </a:ln>
          <a:effectLst>
            <a:outerShdw dist="53882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返回</a:t>
            </a:r>
          </a:p>
        </p:txBody>
      </p:sp>
      <p:sp>
        <p:nvSpPr>
          <p:cNvPr id="43014" name="Text Box 1030"/>
          <p:cNvSpPr txBox="1"/>
          <p:nvPr/>
        </p:nvSpPr>
        <p:spPr>
          <a:xfrm>
            <a:off x="2328863" y="476250"/>
            <a:ext cx="4473575" cy="457200"/>
          </a:xfrm>
          <a:prstGeom prst="rect">
            <a:avLst/>
          </a:prstGeom>
          <a:noFill/>
          <a:ln w="317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举行大典前，皇帝先在这里休息</a:t>
            </a: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0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1"/>
                  </p:tgtEl>
                </p:cond>
              </p:nextCondLst>
            </p:seq>
          </p:childTnLst>
        </p:cTn>
      </p:par>
    </p:tnLst>
    <p:bldLst>
      <p:bldP spid="430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heme/theme1.xml><?xml version="1.0" encoding="utf-8"?>
<a:theme xmlns:a="http://schemas.openxmlformats.org/drawingml/2006/main" name="Nature">
  <a:themeElements>
    <a:clrScheme name="Nature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Designs\Nature.pot</Template>
  <TotalTime>4</TotalTime>
  <Words>1796</Words>
  <Application>Microsoft Office PowerPoint</Application>
  <PresentationFormat>On-screen Show (4:3)</PresentationFormat>
  <Paragraphs>140</Paragraphs>
  <Slides>36</Slides>
  <Notes>6</Notes>
  <HiddenSlides>1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Nature</vt:lpstr>
      <vt:lpstr>1_Office 主题</vt:lpstr>
      <vt:lpstr>2_Office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gg</dc:creator>
  <cp:lastModifiedBy>xbany</cp:lastModifiedBy>
  <cp:revision>168</cp:revision>
  <dcterms:created xsi:type="dcterms:W3CDTF">2003-11-04T23:38:00Z</dcterms:created>
  <dcterms:modified xsi:type="dcterms:W3CDTF">2019-07-04T15:31:00Z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