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59" r:id="rId5"/>
    <p:sldId id="264" r:id="rId6"/>
    <p:sldId id="26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-60" y="-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3" name="组合 10"/>
          <p:cNvGrpSpPr/>
          <p:nvPr/>
        </p:nvGrpSpPr>
        <p:grpSpPr>
          <a:xfrm>
            <a:off x="0" y="0"/>
            <a:ext cx="12190413" cy="6096000"/>
            <a:chOff x="0" y="0"/>
            <a:chExt cx="10805254" cy="5403024"/>
          </a:xfrm>
        </p:grpSpPr>
        <p:pic>
          <p:nvPicPr>
            <p:cNvPr id="8204" name="图片 11"/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7261"/>
            <a:stretch>
              <a:fillRect/>
            </a:stretch>
          </p:blipFill>
          <p:spPr>
            <a:xfrm flipH="1">
              <a:off x="5228543" y="0"/>
              <a:ext cx="5576711" cy="5403024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8205" name="图片 12"/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7261"/>
            <a:stretch>
              <a:fillRect/>
            </a:stretch>
          </p:blipFill>
          <p:spPr>
            <a:xfrm>
              <a:off x="0" y="0"/>
              <a:ext cx="5655733" cy="5403024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8206" name="图片 13"/>
            <p:cNvPicPr>
              <a:picLocks noChangeAspect="1"/>
            </p:cNvPicPr>
            <p:nvPr userDrawn="1"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366547" y="632178"/>
              <a:ext cx="3998267" cy="3986272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201" name="KSO_BT1"/>
          <p:cNvSpPr>
            <a:spLocks noGrp="1"/>
          </p:cNvSpPr>
          <p:nvPr>
            <p:ph type="ctrTitle"/>
          </p:nvPr>
        </p:nvSpPr>
        <p:spPr>
          <a:xfrm>
            <a:off x="4216400" y="2393950"/>
            <a:ext cx="3721100" cy="10985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202" name="KSO_BC1"/>
          <p:cNvSpPr>
            <a:spLocks noGrp="1"/>
          </p:cNvSpPr>
          <p:nvPr>
            <p:ph type="subTitle" idx="1"/>
          </p:nvPr>
        </p:nvSpPr>
        <p:spPr>
          <a:xfrm>
            <a:off x="4241800" y="3511550"/>
            <a:ext cx="3708400" cy="5207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sz="2000" kern="1200"/>
            </a:lvl1pPr>
            <a:lvl2pPr marL="0" lvl="1" indent="0" algn="ctr">
              <a:buNone/>
              <a:defRPr sz="2000" kern="1200"/>
            </a:lvl2pPr>
            <a:lvl3pPr marL="685800" lvl="2" indent="-685800" algn="ctr">
              <a:buNone/>
              <a:defRPr sz="2000" kern="1200"/>
            </a:lvl3pPr>
            <a:lvl4pPr marL="1028700" lvl="3" indent="-1028700" algn="ctr">
              <a:buNone/>
              <a:defRPr sz="2000" kern="1200"/>
            </a:lvl4pPr>
            <a:lvl5pPr marL="1371600" lvl="4" indent="-1371600" algn="ctr">
              <a:buNone/>
              <a:defRPr sz="2000"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单击图标添加图片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6"/>
          <p:cNvGrpSpPr/>
          <p:nvPr/>
        </p:nvGrpSpPr>
        <p:grpSpPr>
          <a:xfrm>
            <a:off x="0" y="0"/>
            <a:ext cx="12192000" cy="6870700"/>
            <a:chOff x="1644650" y="0"/>
            <a:chExt cx="10536644" cy="5937838"/>
          </a:xfrm>
        </p:grpSpPr>
        <p:pic>
          <p:nvPicPr>
            <p:cNvPr id="1033" name="图片 8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377" r="922" b="54521"/>
            <a:stretch>
              <a:fillRect/>
            </a:stretch>
          </p:blipFill>
          <p:spPr>
            <a:xfrm>
              <a:off x="1644650" y="0"/>
              <a:ext cx="10536644" cy="44196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034" name="图片 9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393" t="29855" r="922" b="54521"/>
            <a:stretch>
              <a:fillRect/>
            </a:stretch>
          </p:blipFill>
          <p:spPr>
            <a:xfrm flipV="1">
              <a:off x="1644650" y="4419600"/>
              <a:ext cx="10534650" cy="151823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sp>
        <p:nvSpPr>
          <p:cNvPr id="8" name="矩形 7"/>
          <p:cNvSpPr/>
          <p:nvPr/>
        </p:nvSpPr>
        <p:spPr>
          <a:xfrm>
            <a:off x="0" y="0"/>
            <a:ext cx="12190413" cy="6870700"/>
          </a:xfrm>
          <a:prstGeom prst="rect">
            <a:avLst/>
          </a:prstGeom>
          <a:solidFill>
            <a:srgbClr val="F1F1F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31" name="KSO_BT1"/>
          <p:cNvSpPr>
            <a:spLocks noGrp="1"/>
          </p:cNvSpPr>
          <p:nvPr>
            <p:ph type="title"/>
          </p:nvPr>
        </p:nvSpPr>
        <p:spPr>
          <a:xfrm>
            <a:off x="596900" y="276225"/>
            <a:ext cx="10953750" cy="7969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1032" name="KSO_BC1"/>
          <p:cNvSpPr>
            <a:spLocks noGrp="1"/>
          </p:cNvSpPr>
          <p:nvPr>
            <p:ph type="body" idx="1"/>
          </p:nvPr>
        </p:nvSpPr>
        <p:spPr>
          <a:xfrm>
            <a:off x="596900" y="1200150"/>
            <a:ext cx="10953750" cy="510063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tx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"/>
        <a:defRPr lang="zh-CN" altLang="en-US" sz="24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036363" y="655895"/>
            <a:ext cx="3721100" cy="1098550"/>
          </a:xfrm>
        </p:spPr>
        <p:txBody>
          <a:bodyPr/>
          <a:lstStyle/>
          <a:p>
            <a:r>
              <a:rPr lang="zh-CN" altLang="en-US" sz="4000" dirty="0"/>
              <a:t>都江堰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652" y="1158707"/>
            <a:ext cx="4026207" cy="38477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7180448" y="1773499"/>
            <a:ext cx="3708400" cy="520700"/>
          </a:xfrm>
        </p:spPr>
        <p:txBody>
          <a:bodyPr/>
          <a:lstStyle/>
          <a:p>
            <a:r>
              <a:rPr lang="zh-CN" altLang="en-US" sz="2800" b="1" dirty="0"/>
              <a:t>余秋雨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4107" y="1381644"/>
            <a:ext cx="10953750" cy="51006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</a:rPr>
              <a:t>“小说叙事＋诗性语言＋文化感叹”的创作模式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。</a:t>
            </a:r>
            <a:endParaRPr lang="en-US" altLang="zh-CN" sz="2800" b="1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在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</a:rPr>
              <a:t>游记中写景、议论、抒情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，</a:t>
            </a:r>
            <a:endParaRPr lang="en-US" altLang="zh-CN" sz="2800" b="1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审视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</a:rPr>
              <a:t>历史人物和历史事件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，</a:t>
            </a:r>
            <a:endParaRPr lang="en-US" altLang="zh-CN" sz="2800" b="1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内涵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</a:rPr>
              <a:t>更深远，富有历史文化底蕴。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0417">
            <a:off x="8352750" y="1545444"/>
            <a:ext cx="2857500" cy="4171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94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257" y="725499"/>
            <a:ext cx="10953750" cy="51006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作者</a:t>
            </a: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的语言如诗般激情生动，并且情理交融</a:t>
            </a:r>
            <a:r>
              <a:rPr lang="zh-CN" altLang="en-US" sz="2800" b="1" dirty="0" smtClean="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，</a:t>
            </a:r>
            <a:endParaRPr lang="en-US" altLang="zh-CN" sz="2800" b="1" dirty="0" smtClean="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  <a:p>
            <a:pPr marL="0" indent="0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在</a:t>
            </a: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抒情中融合着历史理性，在历史叙述中也透露着生命</a:t>
            </a:r>
            <a:r>
              <a:rPr lang="zh-CN" altLang="en-US" sz="2800" b="1" dirty="0" smtClean="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哲理。</a:t>
            </a:r>
            <a:endParaRPr lang="en-US" altLang="zh-CN" sz="2800" b="1" dirty="0" smtClean="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  <a:p>
            <a:pPr marL="0" indent="0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他</a:t>
            </a:r>
            <a:r>
              <a:rPr lang="zh-CN" altLang="en-US" sz="2800" b="1" dirty="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不受传统观念的影响,以独特的视角去看待中国的山水和古迹。</a:t>
            </a: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945901" y="5329863"/>
            <a:ext cx="3821543" cy="796925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长城</a:t>
            </a:r>
            <a:r>
              <a:rPr lang="zh-CN" altLang="en-US" sz="2400" dirty="0"/>
              <a:t>：</a:t>
            </a:r>
            <a:r>
              <a:rPr lang="zh-CN" altLang="en-US" sz="2400" dirty="0" smtClean="0"/>
              <a:t>雄伟、排场、残暴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/>
              <a:t> </a:t>
            </a:r>
            <a:r>
              <a:rPr lang="en-US" altLang="zh-CN" sz="2400" dirty="0" smtClean="0"/>
              <a:t>         </a:t>
            </a:r>
            <a:r>
              <a:rPr lang="zh-CN" altLang="en-US" sz="2400" dirty="0" smtClean="0"/>
              <a:t>僵硬的雕塑</a:t>
            </a:r>
            <a:endParaRPr lang="zh-CN" alt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997"/>
          <a:stretch/>
        </p:blipFill>
        <p:spPr bwMode="auto">
          <a:xfrm>
            <a:off x="949300" y="3113148"/>
            <a:ext cx="3713441" cy="2219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010"/>
          <a:stretch/>
        </p:blipFill>
        <p:spPr bwMode="auto">
          <a:xfrm>
            <a:off x="6314805" y="3113148"/>
            <a:ext cx="3694733" cy="221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标题 3"/>
          <p:cNvSpPr txBox="1">
            <a:spLocks/>
          </p:cNvSpPr>
          <p:nvPr/>
        </p:nvSpPr>
        <p:spPr>
          <a:xfrm>
            <a:off x="6368317" y="5328705"/>
            <a:ext cx="3821543" cy="7969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tx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400" dirty="0" smtClean="0"/>
              <a:t>都江堰：质朴、造福千年</a:t>
            </a:r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     </a:t>
            </a:r>
            <a:r>
              <a:rPr lang="zh-CN" altLang="en-US" sz="2400" dirty="0" smtClean="0"/>
              <a:t>灵动的生活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3853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6dda144ad34598239b133b10cf431adcbef84de (1)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b="9855"/>
          <a:stretch/>
        </p:blipFill>
        <p:spPr>
          <a:xfrm>
            <a:off x="1398571" y="362750"/>
            <a:ext cx="4493895" cy="35112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97408" y="1811867"/>
            <a:ext cx="10953750" cy="796925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李冰</a:t>
            </a:r>
            <a:r>
              <a:rPr lang="en-US" altLang="zh-CN" sz="2400" dirty="0" smtClean="0"/>
              <a:t>——</a:t>
            </a:r>
            <a:r>
              <a:rPr lang="zh-CN" altLang="en-US" sz="2400" dirty="0" smtClean="0"/>
              <a:t>都江堰的设计者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             </a:t>
            </a:r>
            <a:r>
              <a:rPr lang="zh-CN" altLang="en-US" sz="2400" dirty="0" smtClean="0"/>
              <a:t>兴建的组织者</a:t>
            </a:r>
            <a:endParaRPr lang="zh-CN" altLang="en-US" sz="24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729522" y="4585508"/>
            <a:ext cx="11052975" cy="51006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/>
              <a:t>李冰已经不单纯是一个历史人物</a:t>
            </a:r>
            <a:r>
              <a:rPr lang="zh-CN" altLang="en-US" sz="2800" b="1" dirty="0" smtClean="0"/>
              <a:t>，</a:t>
            </a:r>
            <a:endParaRPr lang="en-US" altLang="zh-CN" sz="2800" b="1" dirty="0" smtClean="0"/>
          </a:p>
          <a:p>
            <a:pPr marL="0" indent="0">
              <a:buNone/>
            </a:pPr>
            <a:r>
              <a:rPr lang="zh-CN" altLang="en-US" sz="2800" b="1" dirty="0" smtClean="0"/>
              <a:t>而是</a:t>
            </a:r>
            <a:r>
              <a:rPr lang="zh-CN" altLang="en-US" sz="2800" b="1" dirty="0"/>
              <a:t>一种淡泊名利、务实求真、为民造福的亲民文化的象征。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“长城是都江堰的后辈”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291" y="144551"/>
            <a:ext cx="1071964" cy="10719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直接箭头连接符 4"/>
          <p:cNvCxnSpPr/>
          <p:nvPr/>
        </p:nvCxnSpPr>
        <p:spPr>
          <a:xfrm flipV="1">
            <a:off x="1486968" y="3448228"/>
            <a:ext cx="8605615" cy="89731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97211" y="3307224"/>
            <a:ext cx="0" cy="136733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579163" y="3391256"/>
            <a:ext cx="0" cy="136733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081831" y="3364190"/>
            <a:ext cx="0" cy="136733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217021" y="3345670"/>
            <a:ext cx="0" cy="136733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44281" y="3555042"/>
            <a:ext cx="1307507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 smtClean="0">
                <a:latin typeface="Arial" pitchFamily="34" charset="0"/>
                <a:ea typeface="微软雅黑" pitchFamily="34" charset="-122"/>
              </a:rPr>
              <a:t>公元元年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26769" y="3579252"/>
            <a:ext cx="1307507" cy="379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latin typeface="Arial" pitchFamily="34" charset="0"/>
                <a:ea typeface="微软雅黑" pitchFamily="34" charset="-122"/>
              </a:rPr>
              <a:t>秦始皇</a:t>
            </a:r>
            <a:endParaRPr lang="zh-CN" altLang="en-US" sz="1600" b="1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27534" y="3598212"/>
            <a:ext cx="1307507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 smtClean="0">
                <a:latin typeface="Arial" pitchFamily="34" charset="0"/>
                <a:ea typeface="微软雅黑" pitchFamily="34" charset="-122"/>
              </a:rPr>
              <a:t>秦昭王</a:t>
            </a:r>
            <a:endParaRPr lang="en-US" altLang="zh-CN" sz="1600" b="1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26023" y="3599705"/>
            <a:ext cx="1307507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latin typeface="Arial" pitchFamily="34" charset="0"/>
                <a:ea typeface="微软雅黑" pitchFamily="34" charset="-122"/>
              </a:rPr>
              <a:t>西周</a:t>
            </a:r>
            <a:endParaRPr lang="zh-CN" altLang="en-US" sz="1600" b="1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35041" y="2781750"/>
            <a:ext cx="1307507" cy="379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latin typeface="Arial" pitchFamily="34" charset="0"/>
                <a:ea typeface="微软雅黑" pitchFamily="34" charset="-122"/>
              </a:rPr>
              <a:t>长城</a:t>
            </a:r>
            <a:endParaRPr lang="zh-CN" altLang="en-US" sz="1600" b="1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27533" y="2781750"/>
            <a:ext cx="1307507" cy="379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latin typeface="Arial" pitchFamily="34" charset="0"/>
                <a:ea typeface="微软雅黑" pitchFamily="34" charset="-122"/>
              </a:rPr>
              <a:t>都江堰</a:t>
            </a:r>
            <a:endParaRPr lang="zh-CN" altLang="en-US" sz="1600" b="1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26007" y="2805966"/>
            <a:ext cx="1307507" cy="379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latin typeface="Arial" pitchFamily="34" charset="0"/>
                <a:ea typeface="微软雅黑" pitchFamily="34" charset="-122"/>
              </a:rPr>
              <a:t>长城</a:t>
            </a:r>
            <a:endParaRPr lang="zh-CN" altLang="en-US" sz="1600" b="1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1820" y="1200150"/>
            <a:ext cx="10953750" cy="51006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 smtClean="0"/>
              <a:t>到底是作者的疏忽，还是读者理解的偏差？</a:t>
            </a:r>
            <a:endParaRPr lang="en-US" altLang="zh-CN" sz="3600" b="1" dirty="0" smtClean="0"/>
          </a:p>
          <a:p>
            <a:pPr marL="0" indent="0">
              <a:buNone/>
            </a:pPr>
            <a:r>
              <a:rPr lang="zh-CN" altLang="en-US" sz="3600" b="1" dirty="0" smtClean="0"/>
              <a:t>让我们共同讨论、品味吧！</a:t>
            </a:r>
            <a:endParaRPr lang="zh-CN" altLang="en-US" sz="36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01" y="2910724"/>
            <a:ext cx="6492899" cy="3693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75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82">
      <a:dk1>
        <a:srgbClr val="55595B"/>
      </a:dk1>
      <a:lt1>
        <a:srgbClr val="FFFFFF"/>
      </a:lt1>
      <a:dk2>
        <a:srgbClr val="55595B"/>
      </a:dk2>
      <a:lt2>
        <a:srgbClr val="FFFFFF"/>
      </a:lt2>
      <a:accent1>
        <a:srgbClr val="5E7F84"/>
      </a:accent1>
      <a:accent2>
        <a:srgbClr val="5F8F80"/>
      </a:accent2>
      <a:accent3>
        <a:srgbClr val="4A7386"/>
      </a:accent3>
      <a:accent4>
        <a:srgbClr val="8B695B"/>
      </a:accent4>
      <a:accent5>
        <a:srgbClr val="C00000"/>
      </a:accent5>
      <a:accent6>
        <a:srgbClr val="FA9921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itchFamily="34" charset="0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181</Words>
  <Application/>
  <PresentationFormat>自定义</PresentationFormat>
  <Paragraphs>25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A000120140530A99PPBG</vt:lpstr>
      <vt:lpstr>都江堰</vt:lpstr>
      <vt:lpstr>PowerPoint 演示文稿</vt:lpstr>
      <vt:lpstr>长城：雄伟、排场、残暴           僵硬的雕塑</vt:lpstr>
      <vt:lpstr>李冰——都江堰的设计者              兴建的组织者</vt:lpstr>
      <vt:lpstr>“长城是都江堰的后辈”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yantingting</cp:lastModifiedBy>
  <cp:revision/>
  <dcterms:created xsi:type="dcterms:W3CDTF">2015-12-15T08:51:00Z</dcterms:created>
  <dcterms:modified xsi:type="dcterms:W3CDTF">2015-12-20T12:17:35Z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