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6.9.0.0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70" r:id="rId2"/>
  </p:sldMasterIdLst>
  <p:notesMasterIdLst>
    <p:notesMasterId r:id="rId3"/>
  </p:notesMasterIdLst>
  <p:handoutMasterIdLst>
    <p:handoutMasterId r:id="rId4"/>
  </p:handoutMasterIdLst>
  <p:sldIdLst>
    <p:sldId id="257" r:id="rId5"/>
    <p:sldId id="263" r:id="rId6"/>
    <p:sldId id="269" r:id="rId7"/>
    <p:sldId id="270" r:id="rId8"/>
    <p:sldId id="271" r:id="rId9"/>
    <p:sldId id="272" r:id="rId10"/>
    <p:sldId id="274" r:id="rId11"/>
    <p:sldId id="287" r:id="rId12"/>
    <p:sldId id="273" r:id="rId13"/>
    <p:sldId id="264" r:id="rId14"/>
    <p:sldId id="267" r:id="rId15"/>
    <p:sldId id="268" r:id="rId16"/>
    <p:sldId id="275" r:id="rId17"/>
    <p:sldId id="276" r:id="rId18"/>
    <p:sldId id="278" r:id="rId19"/>
    <p:sldId id="277" r:id="rId20"/>
    <p:sldId id="306" r:id="rId21"/>
  </p:sldIdLst>
  <p:sldSz cx="12192000" cy="6858000"/>
  <p:notesSz cx="7103745" cy="10234295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0" d="100"/>
          <a:sy n="0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1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/>
          <p:nvPr>
            <p:ph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 algn="l" eaLnBrk="1" hangingPunct="1">
              <a:defRPr lang="zh-CN">
                <a:latin typeface="Arial" pitchFamily="34" charset="0"/>
              </a:defRPr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400" smtId="4294967295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 algn="l" eaLnBrk="1" hangingPunct="1">
              <a:defRPr lang="zh-CN">
                <a:latin typeface="Arial" pitchFamily="34" charset="0"/>
              </a:defRPr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400" smtId="4294967295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 algn="l" eaLnBrk="1" hangingPunct="1">
              <a:defRPr lang="zh-CN">
                <a:latin typeface="Arial" pitchFamily="34" charset="0"/>
              </a:defRPr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7ADAFAA-5B97-4BA0-9408-971C6066C45A}" type="slidenum">
              <a:rPr lang="en-US" altLang="zh-CN" sz="1400" smtId="4294967295"/>
              <a:t>*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1b1OOOPICd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335" y="635"/>
            <a:ext cx="12218670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3285" y="2294255"/>
            <a:ext cx="966533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/>
              <a:t>学习改写</a:t>
            </a:r>
            <a:endParaRPr lang="zh-CN" altLang="en-US"/>
          </a:p>
          <a:p>
            <a:r>
              <a:rPr lang="zh-CN" altLang="en-US"/>
              <a:t>                                       </a:t>
            </a:r>
          </a:p>
          <a:p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                                           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565" y="1127760"/>
            <a:ext cx="1063688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/>
              <a:t>         </a:t>
            </a:r>
            <a:r>
              <a:rPr lang="zh-CN" altLang="en-US" sz="2400"/>
              <a:t>时值八月，秋风却又萧瑟开了。已经是黄昏，突然</a:t>
            </a:r>
            <a:r>
              <a:rPr lang="zh-CN" altLang="en-US" sz="2400" u="sng">
                <a:solidFill>
                  <a:srgbClr val="FF0000"/>
                </a:solidFill>
              </a:rPr>
              <a:t>地上黄叶翻飞，风越来越大，吹动着干枯的芦苇，发出呼呼的响声，而稀疏的柳枝也被吹得狂舞，放肆得宣扬着最后的力量，然后猛地只听“咯吱”一声，柳枝被折断了，随风在空中乱冲乱撞。</a:t>
            </a:r>
            <a:r>
              <a:rPr lang="zh-CN" altLang="en-US" sz="2400"/>
              <a:t>风呼啸而过，回头一看，家中的茅草屋突然松开了，一瞬间，        </a:t>
            </a:r>
            <a:r>
              <a:rPr lang="zh-CN" altLang="en-US" sz="2400" u="sng">
                <a:solidFill>
                  <a:srgbClr val="FF0000"/>
                </a:solidFill>
              </a:rPr>
              <a:t>无数茅草铺天盖地的飘洒下来，起起扬扬</a:t>
            </a:r>
            <a:r>
              <a:rPr lang="zh-CN" altLang="en-US" sz="2400"/>
              <a:t>，风一吹，又不知去何处了。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/>
              <a:t>         我一边拾捡着地上的茅草，一边眼光着急地追随茅草的去处。</a:t>
            </a:r>
            <a:r>
              <a:rPr lang="zh-CN" altLang="en-US" sz="2400" u="sng">
                <a:solidFill>
                  <a:srgbClr val="FF0000"/>
                </a:solidFill>
              </a:rPr>
              <a:t>茅草有的早已被卷到江边；有的在树上盘旋着，与树叶缠绕着，偶尔被吹下几根，也早已“支离破碎”；还有一些则被吹来吹去，打着旋儿沉入了水塘中。</a:t>
            </a:r>
            <a:r>
              <a:rPr lang="zh-CN" altLang="en-US" sz="2400"/>
              <a:t>苍天啊，我千辛万苦费尽心思惨淡经营的一切就这样轻而易举地失去了吗?秋风似乎跟我 作对，茅屋上数层茅草转瞬间成了漫天飞舞的枯黄与萧瑟。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1835" y="625475"/>
            <a:ext cx="4318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狂风吹茅草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215" y="1322705"/>
            <a:ext cx="103200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南村的一群孩子们欺我年老无力，竟忍心在我面前当盗贼，</a:t>
            </a:r>
            <a:r>
              <a:rPr lang="zh-CN" altLang="en-US" sz="2400" u="sng">
                <a:solidFill>
                  <a:srgbClr val="FF0000"/>
                </a:solidFill>
              </a:rPr>
              <a:t>一根一根茅草拾，一把一把茅草捞。</a:t>
            </a:r>
            <a:r>
              <a:rPr lang="zh-CN" altLang="en-US" sz="2400"/>
              <a:t>我</a:t>
            </a:r>
            <a:r>
              <a:rPr lang="zh-CN" altLang="en-US" sz="2400" u="sng">
                <a:solidFill>
                  <a:srgbClr val="FF0000"/>
                </a:solidFill>
              </a:rPr>
              <a:t>拄着拐杖，叫喊着，呼唤着，甚至威胁着</a:t>
            </a:r>
            <a:r>
              <a:rPr lang="zh-CN" altLang="en-US" sz="2400"/>
              <a:t>，可他们还不停歇。无奈间，我只好回到破旧不堪的茅屋中，想想自己真的老了，老了不中用了。可孩子们……其实哪里仅仅是孩子们，天下苍生连几根茅草都要偷，可见其穷困的程度。皇帝啊，圣上啊，你可以为一个女人大动干戈，缘何不为你的黎民祁福？天道昏庸至此吗？ 风起又落，卷集着人民的苦难凛冽而去。</a:t>
            </a:r>
            <a:r>
              <a:rPr lang="zh-CN" altLang="en-US"/>
              <a:t>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335" y="833120"/>
            <a:ext cx="5459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群童抢茅草，我无力抵抗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0400" y="1176020"/>
            <a:ext cx="108946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/>
              <a:t>          终于，风小了，小了，又小了。可天上的云却越来越黑，越来越低，压得四周一片昏暗，大滴大滴的雨点滴落下来，覆盖了那一片黄枯的伤感，带给人民晶莹的叹息。</a:t>
            </a:r>
            <a:r>
              <a:rPr lang="zh-CN" altLang="en-US" sz="2400" u="sng">
                <a:solidFill>
                  <a:srgbClr val="FF0000"/>
                </a:solidFill>
              </a:rPr>
              <a:t>雨透过茅草浸入了屋中</a:t>
            </a:r>
            <a:r>
              <a:rPr lang="zh-CN" altLang="en-US" sz="2400"/>
              <a:t>，一种潮湿感扑面而来。我在这片潮湿中</a:t>
            </a:r>
            <a:r>
              <a:rPr lang="zh-CN" altLang="en-US" sz="2400" u="sng">
                <a:solidFill>
                  <a:srgbClr val="FF0000"/>
                </a:solidFill>
              </a:rPr>
              <a:t>瑟瑟发抖</a:t>
            </a:r>
            <a:r>
              <a:rPr lang="zh-CN" altLang="en-US" sz="2400"/>
              <a:t>，默默无言，只呆立着。回头一看，多年的被子也被孩子蹬烂了，而雨却还</a:t>
            </a:r>
            <a:r>
              <a:rPr lang="zh-CN" altLang="en-US" sz="2400" u="sng">
                <a:solidFill>
                  <a:srgbClr val="FF0000"/>
                </a:solidFill>
              </a:rPr>
              <a:t>一滴一滴，一串一串不停地漏下来，打湿了床头，浸湿了被子</a:t>
            </a:r>
            <a:r>
              <a:rPr lang="zh-CN" altLang="en-US" sz="2400"/>
              <a:t>。此刻，屋中又湿又潮，淹没了仅有的一点光明的气息。安史之乱开始后，我每每心事忡忡，晚上常不能寐：为了国家的安危，百姓的疾苦，圣明的国君啊，你为什么要沉迷香梦却不言醒？为什么要贪图享乐而忘黎民？为什么要宠爱倾城不事朝政？今夜有泪如雨，清风一夜飘洒，如何挨到天亮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4330" y="784225"/>
            <a:ext cx="4443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雨中煎熬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1505" y="734695"/>
            <a:ext cx="4982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5</a:t>
            </a:r>
            <a:r>
              <a:rPr lang="zh-CN" altLang="en-US" sz="4000" b="1"/>
              <a:t>、蕴含深意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5165" y="2291715"/>
            <a:ext cx="103555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altLang="en-US" sz="2800"/>
              <a:t>任何伟大诗人之所以伟大，是因为他们的痛苦和幸福的根子深深地伸进了社会和历史的土壤里，因为他是社会、时代、人类的器官和代表。（别林斯基）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6740" y="1444625"/>
            <a:ext cx="108210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/>
              <a:t>         </a:t>
            </a:r>
            <a:r>
              <a:rPr lang="zh-CN" altLang="en-US" sz="2400"/>
              <a:t>我披了件单薄的衣衫摸黑起身，踽踽行到野外，当初的我是怎样一种豪迈，满含着批判现实的勇气！可如今，我要怎样才能得到宽敞的大屋千万间，在风雨中丝毫不动，安稳得如同泰山一般，可以</a:t>
            </a:r>
            <a:r>
              <a:rPr lang="zh-CN" altLang="en-US" sz="2400" b="1" u="sng">
                <a:solidFill>
                  <a:srgbClr val="FF0000"/>
                </a:solidFill>
              </a:rPr>
              <a:t>庇护天下所有的贫寒士人，流离失所的广大人民们真正远离战乱</a:t>
            </a:r>
            <a:r>
              <a:rPr lang="zh-CN" altLang="en-US" sz="2400"/>
              <a:t>时脸上的“俱欢颜”荡漾在我心中会是一种多么崇高的幸福啊！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/>
              <a:t>        眼前蓦地突兀起高耸的群屋……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/>
              <a:t>        呜呼！</a:t>
            </a:r>
            <a:r>
              <a:rPr lang="zh-CN" altLang="en-US" sz="2400" b="1" u="sng">
                <a:solidFill>
                  <a:srgbClr val="FF0000"/>
                </a:solidFill>
              </a:rPr>
              <a:t>我死。无憾！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00645" y="1775460"/>
            <a:ext cx="37312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注意事项：</a:t>
            </a:r>
            <a:endParaRPr lang="en-US" altLang="zh-CN" sz="4000" b="1"/>
          </a:p>
          <a:p>
            <a:r>
              <a:rPr lang="en-US" altLang="zh-CN" sz="4000" b="1"/>
              <a:t>1</a:t>
            </a:r>
            <a:r>
              <a:rPr lang="zh-CN" altLang="en-US" sz="4000" b="1"/>
              <a:t>、叙事完整</a:t>
            </a:r>
          </a:p>
          <a:p>
            <a:r>
              <a:rPr lang="en-US" altLang="zh-CN" sz="4000" b="1"/>
              <a:t>2</a:t>
            </a:r>
            <a:r>
              <a:rPr lang="zh-CN" altLang="en-US" sz="4000" b="1"/>
              <a:t>、情节曲折</a:t>
            </a:r>
          </a:p>
          <a:p>
            <a:r>
              <a:rPr lang="en-US" altLang="zh-CN" sz="4000" b="1"/>
              <a:t>3</a:t>
            </a:r>
            <a:r>
              <a:rPr lang="zh-CN" altLang="en-US" sz="4000" b="1"/>
              <a:t>、想象合理</a:t>
            </a:r>
          </a:p>
          <a:p>
            <a:r>
              <a:rPr lang="en-US" altLang="zh-CN" sz="4000" b="1"/>
              <a:t>4</a:t>
            </a:r>
            <a:r>
              <a:rPr lang="zh-CN" altLang="en-US" sz="4000" b="1"/>
              <a:t>、</a:t>
            </a:r>
            <a:r>
              <a:rPr lang="zh-CN" altLang="en-US" sz="4000" b="1">
                <a:sym typeface="+mn-ea"/>
              </a:rPr>
              <a:t>描写生动</a:t>
            </a:r>
            <a:endParaRPr lang="zh-CN" altLang="en-US" sz="4000" b="1"/>
          </a:p>
          <a:p>
            <a:r>
              <a:rPr lang="en-US" altLang="zh-CN" sz="4000" b="1"/>
              <a:t>5</a:t>
            </a:r>
            <a:r>
              <a:rPr lang="zh-CN" altLang="en-US" sz="4000" b="1"/>
              <a:t>、蕴含深意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5965" y="1775460"/>
            <a:ext cx="6645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明确思路：</a:t>
            </a:r>
          </a:p>
          <a:p>
            <a:r>
              <a:rPr lang="zh-CN" altLang="en-US" sz="3600" b="1"/>
              <a:t>主人公是谁？</a:t>
            </a:r>
          </a:p>
          <a:p>
            <a:r>
              <a:rPr lang="zh-CN" altLang="en-US" sz="3600" b="1"/>
              <a:t>他想要什么？</a:t>
            </a:r>
          </a:p>
          <a:p>
            <a:r>
              <a:rPr lang="zh-CN" altLang="en-US" sz="3600" b="1"/>
              <a:t>为什么想要？</a:t>
            </a:r>
          </a:p>
          <a:p>
            <a:r>
              <a:rPr lang="zh-CN" altLang="en-US" sz="3600" b="1"/>
              <a:t>他采用什么样的途径来获得？</a:t>
            </a:r>
          </a:p>
          <a:p>
            <a:r>
              <a:rPr lang="zh-CN" altLang="en-US" sz="3600" b="1"/>
              <a:t>获得过程中又遇到了哪些阻碍？</a:t>
            </a:r>
          </a:p>
          <a:p>
            <a:r>
              <a:rPr lang="zh-CN" altLang="en-US" sz="3600" b="1"/>
              <a:t>最终的结果如何？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545" y="2996565"/>
            <a:ext cx="10074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 sz="3600"/>
              <a:t>         尝试将《卖炭翁》</a:t>
            </a:r>
            <a:r>
              <a:rPr lang="zh-CN" altLang="en-US" sz="3600">
                <a:sym typeface="+mn-ea"/>
              </a:rPr>
              <a:t>改写一篇有深度的现代文</a:t>
            </a:r>
            <a:r>
              <a:rPr lang="zh-CN" altLang="en-US" sz="3600"/>
              <a:t>。</a:t>
            </a:r>
            <a:endParaRPr lang="en-US" altLang="zh-CN" sz="3600"/>
          </a:p>
        </p:txBody>
      </p:sp>
      <p:sp>
        <p:nvSpPr>
          <p:cNvPr id="5" name="文本框 4"/>
          <p:cNvSpPr txBox="1"/>
          <p:nvPr/>
        </p:nvSpPr>
        <p:spPr>
          <a:xfrm>
            <a:off x="599440" y="869315"/>
            <a:ext cx="4982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拓展训练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矩形 3"/>
          <p:cNvSpPr/>
          <p:nvPr/>
        </p:nvSpPr>
        <p:spPr>
          <a:xfrm>
            <a:off x="304800" y="152400"/>
            <a:ext cx="8848039" cy="22730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 algn="l" eaLnBrk="1" hangingPunct="1">
              <a:defRPr smtId="4294967295">
                <a:latin typeface="Arial" pitchFamily="34" charset="0"/>
              </a:defRPr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5pPr>
            <a:lvl6pPr marL="0" algn="l" defTabSz="914400" rtl="0" eaLnBrk="1" latinLnBrk="0" hangingPunct="1">
              <a:defRPr sz="1800" kern="1200" smtId="4294967295">
                <a:solidFill>
                  <a:schemeClr val="phClr"/>
                </a:solidFill>
                <a:latin typeface="Arial" pitchFamily="34" charset="0"/>
                <a:ea typeface="Arial"/>
                <a:cs typeface="Arial"/>
              </a:defRPr>
            </a:lvl6pPr>
            <a:lvl7pPr marL="0" algn="l" defTabSz="914400" rtl="0" eaLnBrk="1" latinLnBrk="0" hangingPunct="1">
              <a:defRPr sz="1800" kern="1200" smtId="4294967295">
                <a:solidFill>
                  <a:schemeClr val="phClr"/>
                </a:solidFill>
                <a:latin typeface="Arial" pitchFamily="34" charset="0"/>
                <a:ea typeface="Arial"/>
                <a:cs typeface="Arial"/>
              </a:defRPr>
            </a:lvl7pPr>
            <a:lvl8pPr marL="0" algn="l" defTabSz="914400" rtl="0" eaLnBrk="1" latinLnBrk="0" hangingPunct="1">
              <a:defRPr sz="1800" kern="1200" smtId="4294967295">
                <a:solidFill>
                  <a:schemeClr val="phClr"/>
                </a:solidFill>
                <a:latin typeface="Arial" pitchFamily="34" charset="0"/>
                <a:ea typeface="Arial"/>
                <a:cs typeface="Arial"/>
              </a:defRPr>
            </a:lvl8pPr>
          </a:lstStyle>
          <a:p>
            <a:pPr lvl="0" eaLnBrk="0" hangingPunct="0"/>
            <a:r>
              <a:rPr lang="en-US" altLang="zh-CN" sz="1100" smtId="4294967295"/>
              <a:t>当你无法从一楼蹦到三楼时，不要忘记走楼梯。要记住伟大的成功往往不是一蹴而就的，必须学会分解你的目标，逐步实施。</a:t>
            </a:r>
          </a:p>
          <a:p>
            <a:pPr lvl="0" eaLnBrk="0" hangingPunct="0"/>
            <a:r>
              <a:rPr lang="en-US" altLang="zh-CN" sz="1100" smtId="4294967295"/>
              <a:t>生活中可以没有诗歌，但不能没有诗意；行进中可以没有道路，但不能没有前进的脚步；工作中可以没有经验，但不能没有学习，人生中可以没有闪光，但不能有污迹。</a:t>
            </a:r>
          </a:p>
          <a:p>
            <a:pPr lvl="0" eaLnBrk="0" hangingPunct="0"/>
            <a:r>
              <a:rPr lang="en-US" altLang="zh-CN" sz="1100" smtId="4294967295"/>
              <a:t>崇高的理想就像生长在高山上的鲜花。如果要搞下它，勤奋才能够是攀登的绳索。</a:t>
            </a:r>
          </a:p>
          <a:p>
            <a:pPr lvl="0" eaLnBrk="0" hangingPunct="0"/>
            <a:r>
              <a:rPr lang="en-US" altLang="zh-CN" sz="1100" smtId="4294967295"/>
              <a:t>懦弱的人只会裹足不前，莽撞的人只能引为烧身，只有真正勇敢的人才能所向披靡。</a:t>
            </a:r>
          </a:p>
          <a:p>
            <a:pPr lvl="0" eaLnBrk="0" hangingPunct="0"/>
            <a:r>
              <a:rPr lang="en-US" altLang="zh-CN" sz="1100" smtId="4294967295"/>
              <a:t>相信你行，你就活力无穷。</a:t>
            </a:r>
          </a:p>
          <a:p>
            <a:pPr lvl="0" eaLnBrk="0" hangingPunct="0"/>
            <a:r>
              <a:rPr lang="en-US" altLang="zh-CN" sz="1100" smtId="4294967295"/>
              <a:t>崇高的理想就像生长在高山上的鲜花。如果要搞下它，勤奋才能够是攀登的绳索。</a:t>
            </a:r>
          </a:p>
          <a:p>
            <a:pPr lvl="0" eaLnBrk="0" hangingPunct="0"/>
            <a:r>
              <a:rPr lang="en-US" altLang="zh-CN" sz="1100" smtId="4294967295"/>
              <a:t>任何人都可以变得狠毒，只要你尝试过嫉妒。</a:t>
            </a:r>
          </a:p>
          <a:p>
            <a:pPr lvl="0" eaLnBrk="0" hangingPunct="0"/>
            <a:r>
              <a:rPr lang="en-US" altLang="zh-CN" sz="1100" smtId="4294967295"/>
              <a:t>勇猛大胆和坚定的决心能抵得上武器的精良。——达芬奇</a:t>
            </a:r>
          </a:p>
          <a:p>
            <a:pPr lvl="0" eaLnBrk="0" hangingPunct="0"/>
            <a:r>
              <a:rPr lang="en-US" altLang="zh-CN" sz="1100" smtId="4294967295"/>
              <a:t>在任何时候都要坚信：“方法会比困难多一点”。</a:t>
            </a:r>
          </a:p>
          <a:p>
            <a:pPr lvl="0" eaLnBrk="0" hangingPunct="0"/>
            <a:r>
              <a:rPr lang="en-US" altLang="zh-CN" sz="1100" smtId="4294967295"/>
              <a:t>人之所以痛苦，在于追求错误的东西。</a:t>
            </a:r>
          </a:p>
          <a:p>
            <a:pPr lvl="0" eaLnBrk="0" hangingPunct="0"/>
            <a:r>
              <a:rPr lang="en-US" altLang="zh-CN" sz="1100" smtId="4294967295"/>
              <a:t>浪费生命是做人的最大悲剧。</a:t>
            </a:r>
          </a:p>
          <a:p>
            <a:pPr lvl="0" eaLnBrk="0" hangingPunct="0"/>
            <a:r>
              <a:rPr lang="en-US" altLang="zh-CN" sz="1100" smtId="4294967295"/>
              <a:t>对于人来说，白癜风康复报告问心无愧是最舒服的枕头重在实干。</a:t>
            </a:r>
          </a:p>
        </p:txBody>
      </p:sp>
      <p:pic>
        <p:nvPicPr>
          <p:cNvPr id="2050" name="图片 1" descr="未标题-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51" name="图片 4" descr="D:\素材\58pic\center.pngcenter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52" name="TextBox 6"/>
          <p:cNvSpPr txBox="1"/>
          <p:nvPr/>
        </p:nvSpPr>
        <p:spPr>
          <a:xfrm>
            <a:off x="2874009" y="1906259"/>
            <a:ext cx="3230881" cy="304609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 algn="l" eaLnBrk="1" hangingPunct="1">
              <a:defRPr smtId="4294967295">
                <a:latin typeface="Arial" pitchFamily="34" charset="0"/>
              </a:defRPr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 b="0" i="0" u="none" kern="1200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/>
              </a:defRPr>
            </a:lvl5pPr>
            <a:lvl6pPr marL="0" algn="l" defTabSz="914400" rtl="0" eaLnBrk="1" latinLnBrk="0" hangingPunct="1">
              <a:defRPr sz="1800" kern="1200" smtId="4294967295">
                <a:solidFill>
                  <a:schemeClr val="phClr"/>
                </a:solidFill>
                <a:latin typeface="Arial" pitchFamily="34" charset="0"/>
                <a:ea typeface="Arial"/>
                <a:cs typeface="Arial"/>
              </a:defRPr>
            </a:lvl6pPr>
            <a:lvl7pPr marL="0" algn="l" defTabSz="914400" rtl="0" eaLnBrk="1" latinLnBrk="0" hangingPunct="1">
              <a:defRPr sz="1800" kern="1200" smtId="4294967295">
                <a:solidFill>
                  <a:schemeClr val="phClr"/>
                </a:solidFill>
                <a:latin typeface="Arial" pitchFamily="34" charset="0"/>
                <a:ea typeface="Arial"/>
                <a:cs typeface="Arial"/>
              </a:defRPr>
            </a:lvl7pPr>
            <a:lvl8pPr marL="0" algn="l" defTabSz="914400" rtl="0" eaLnBrk="1" latinLnBrk="0" hangingPunct="1">
              <a:defRPr sz="1800" kern="1200" smtId="4294967295">
                <a:solidFill>
                  <a:schemeClr val="phClr"/>
                </a:solidFill>
                <a:latin typeface="Arial" pitchFamily="34" charset="0"/>
                <a:ea typeface="Arial"/>
                <a:cs typeface="Arial"/>
              </a:defRPr>
            </a:lvl8pPr>
          </a:lstStyle>
          <a:p>
            <a:pPr marR="0" defTabSz="914400" fontAlgn="base">
              <a:buClrTx/>
              <a:buSzTx/>
              <a:buFontTx/>
              <a:defRPr/>
            </a:pPr>
            <a:r>
              <a:rPr lang="zh-CN" altLang="en-US" sz="4800" b="1" strike="noStrike" noProof="0">
                <a:ln>
                  <a:solidFill>
                    <a:schemeClr val="bg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-122"/>
                <a:ea typeface="微软雅黑"/>
                <a:cs typeface="+mn-cs"/>
                <a:sym typeface="+mn-ea"/>
              </a:rPr>
              <a:t>身体健康，</a:t>
            </a:r>
            <a:endParaRPr lang="zh-CN" altLang="en-US" sz="4800" b="1" strike="noStrike" noProof="0">
              <a:ln>
                <a:solidFill>
                  <a:schemeClr val="bg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-122"/>
              <a:ea typeface="微软雅黑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lang="zh-CN" altLang="en-US" sz="4800" b="1" strike="noStrike" noProof="0">
              <a:ln>
                <a:solidFill>
                  <a:schemeClr val="bg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-122"/>
              <a:ea typeface="微软雅黑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lang="zh-CN" altLang="en-US" sz="4800" b="1" strike="noStrike" noProof="0">
                <a:ln>
                  <a:solidFill>
                    <a:schemeClr val="bg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-122"/>
                <a:ea typeface="微软雅黑"/>
                <a:cs typeface="+mn-cs"/>
                <a:sym typeface="+mn-ea"/>
              </a:rPr>
              <a:t>学习进步！</a:t>
            </a:r>
            <a:endParaRPr kumimoji="0" lang="zh-CN" altLang="en-US" sz="4800" b="1" strike="noStrike" kern="1200" cap="none" spc="0" normalizeH="0" baseline="0" noProof="0">
              <a:ln>
                <a:solidFill>
                  <a:schemeClr val="bg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琥珀" charset="-122"/>
              <a:ea typeface="华文琥珀" panose="02010800040101010101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z="4800" b="1" strike="noStrike" kern="1200" cap="none" spc="0" normalizeH="0" baseline="0" noProof="0">
              <a:ln>
                <a:solidFill>
                  <a:schemeClr val="bg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琥珀" charset="-122"/>
              <a:ea typeface="华文琥珀" panose="02010800040101010101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0245" y="879475"/>
            <a:ext cx="10031730" cy="5277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/>
              <a:t>茅屋为秋风所破歌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                             (唐)</a:t>
            </a:r>
            <a:r>
              <a:rPr lang="zh-CN" altLang="en-US" sz="3200"/>
              <a:t>杜甫 </a:t>
            </a:r>
          </a:p>
          <a:p>
            <a:r>
              <a:rPr lang="zh-CN" altLang="en-US" sz="3200"/>
              <a:t>八月秋高风怒号，卷我屋上三重茅。茅飞渡江洒江郊，高者挂罥长林梢，下者飘转沉塘坳。</a:t>
            </a:r>
          </a:p>
          <a:p>
            <a:r>
              <a:rPr lang="zh-CN" altLang="en-US" sz="3200"/>
              <a:t>南村群童欺我老无力，忍能对面为盗贼。公然抱茅入竹去，唇焦口燥呼不得，归来倚杖自叹息。</a:t>
            </a:r>
          </a:p>
          <a:p>
            <a:r>
              <a:rPr lang="zh-CN" altLang="en-US" sz="3200"/>
              <a:t>俄顷风定云墨色，秋天漠漠向昏黑。布衾多年冷似铁，娇儿恶卧踏里裂。床头屋漏无干处，雨脚如麻未断绝。</a:t>
            </a:r>
          </a:p>
          <a:p>
            <a:r>
              <a:rPr lang="zh-CN" altLang="en-US" sz="3200"/>
              <a:t>自经丧乱少睡眠，长夜沾湿何由彻！</a:t>
            </a:r>
          </a:p>
          <a:p>
            <a:r>
              <a:rPr lang="zh-CN" altLang="en-US" sz="3200"/>
              <a:t>安得广厦千万间，大庇天下寒士俱欢颜！风雨不动安如山。呜呼！何时眼前突兀见此屋，吾庐独破受冻死亦足！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1505" y="1053465"/>
            <a:ext cx="1064958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教学目标：</a:t>
            </a:r>
          </a:p>
          <a:p>
            <a:endParaRPr lang="zh-CN" altLang="en-US" sz="2800"/>
          </a:p>
          <a:p>
            <a:r>
              <a:rPr lang="zh-CN" altLang="en-US" sz="2800"/>
              <a:t>1、尝试将诗歌改写成现代文，丰富诗歌内容；</a:t>
            </a:r>
          </a:p>
          <a:p>
            <a:endParaRPr lang="zh-CN" altLang="en-US" sz="2800"/>
          </a:p>
          <a:p>
            <a:r>
              <a:rPr lang="zh-CN" altLang="en-US" sz="2800"/>
              <a:t>2、发挥联想和想象，丰富诗歌细节，突出曲折情节，增加吸引力；</a:t>
            </a:r>
          </a:p>
          <a:p>
            <a:endParaRPr lang="zh-CN" altLang="en-US" sz="2800"/>
          </a:p>
          <a:p>
            <a:r>
              <a:rPr lang="zh-CN" altLang="en-US" sz="2800"/>
              <a:t>3、能够给人以启迪，引发读者对生活、生命的思考。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0400" y="845185"/>
            <a:ext cx="1006221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写作素材：</a:t>
            </a:r>
          </a:p>
          <a:p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         将《茅屋为秋风所破歌》改写成一篇</a:t>
            </a:r>
            <a:r>
              <a:rPr lang="zh-CN" altLang="en-US" sz="3200">
                <a:solidFill>
                  <a:srgbClr val="FF0000"/>
                </a:solidFill>
              </a:rPr>
              <a:t>记叙文</a:t>
            </a:r>
            <a:r>
              <a:rPr lang="zh-CN" altLang="en-US" sz="3200"/>
              <a:t>，要求</a:t>
            </a:r>
            <a:r>
              <a:rPr lang="zh-CN" altLang="en-US" sz="3200">
                <a:solidFill>
                  <a:srgbClr val="FF0000"/>
                </a:solidFill>
              </a:rPr>
              <a:t>叙事完整</a:t>
            </a:r>
            <a:r>
              <a:rPr lang="zh-CN" altLang="en-US" sz="3200"/>
              <a:t>、脉络清晰，有适当的</a:t>
            </a:r>
            <a:r>
              <a:rPr lang="zh-CN" altLang="en-US" sz="3200">
                <a:solidFill>
                  <a:srgbClr val="FF0000"/>
                </a:solidFill>
              </a:rPr>
              <a:t>人物描写</a:t>
            </a:r>
            <a:r>
              <a:rPr lang="zh-CN" altLang="en-US" sz="3200"/>
              <a:t>。可结合</a:t>
            </a:r>
            <a:r>
              <a:rPr lang="zh-CN" altLang="en-US" sz="3200">
                <a:solidFill>
                  <a:srgbClr val="FF0000"/>
                </a:solidFill>
              </a:rPr>
              <a:t>时代背景</a:t>
            </a:r>
            <a:r>
              <a:rPr lang="zh-CN" altLang="en-US" sz="3200"/>
              <a:t>，恰当运用抒情、议论等</a:t>
            </a:r>
            <a:r>
              <a:rPr lang="zh-CN" altLang="en-US" sz="3200">
                <a:solidFill>
                  <a:srgbClr val="FF0000"/>
                </a:solidFill>
              </a:rPr>
              <a:t>表达方式</a:t>
            </a:r>
            <a:r>
              <a:rPr lang="zh-CN" altLang="en-US" sz="3200"/>
              <a:t>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52270" y="2473325"/>
            <a:ext cx="80670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  </a:t>
            </a:r>
            <a:r>
              <a:rPr sz="3200"/>
              <a:t>主人公是谁？他想要什么？为什么想要？</a:t>
            </a:r>
            <a:r>
              <a:rPr lang="zh-CN" sz="3200"/>
              <a:t>结果如何？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05" y="747395"/>
            <a:ext cx="4982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1</a:t>
            </a:r>
            <a:r>
              <a:rPr lang="zh-CN" altLang="en-US" sz="4000" b="1"/>
              <a:t>、叙事完整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250" y="1454150"/>
            <a:ext cx="107232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  </a:t>
            </a:r>
            <a:r>
              <a:rPr lang="zh-CN" altLang="en-US" sz="3200"/>
              <a:t>在故事发展变化的过程中，由于人物性格和目的的不同，双方难以调和的对立和较量正是故事最精彩的部分，而故事的精彩程度、带给读者的情感冲击力，又往往取决于困难的质量和强度。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05" y="747395"/>
            <a:ext cx="4982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2</a:t>
            </a:r>
            <a:r>
              <a:rPr lang="zh-CN" altLang="en-US" sz="4000" b="1"/>
              <a:t>、情节曲折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14730" y="5435600"/>
            <a:ext cx="8519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国家动荡、秋风破屋、群童抱茅、长夜沾湿</a:t>
            </a:r>
            <a:r>
              <a:rPr lang="en-US" altLang="zh-CN" sz="3200" b="1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6760" y="4591685"/>
            <a:ext cx="10000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诗人杜甫遇到了哪些阻碍（困难）？</a:t>
            </a:r>
            <a:endParaRPr lang="en-US" altLang="zh-CN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1505" y="747395"/>
            <a:ext cx="4982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3</a:t>
            </a:r>
            <a:r>
              <a:rPr lang="zh-CN" altLang="en-US" sz="4000" b="1"/>
              <a:t>、想象合理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2465" y="1653540"/>
            <a:ext cx="110534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  </a:t>
            </a:r>
            <a:r>
              <a:rPr lang="zh-CN" altLang="en-US" sz="2800"/>
              <a:t>创作中需要调动所有感官，仔细观察，勤于思考，积极探索，寻找突破口，找到切入点。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5020" y="2707005"/>
            <a:ext cx="100006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1）为什么来到这里；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2）狂风是怎样吹走茅草的；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3）南村群童是如何做的；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4）下雨的夜晚诗人一家又是在煎熬中度过漫漫长夜；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8480" y="800100"/>
            <a:ext cx="4982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4</a:t>
            </a:r>
            <a:r>
              <a:rPr lang="zh-CN" altLang="en-US" sz="4000" b="1"/>
              <a:t>、描写生动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3915" y="1506855"/>
            <a:ext cx="98171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即将描写对象</a:t>
            </a:r>
            <a:r>
              <a:rPr lang="zh-CN" altLang="en-US" sz="2800" b="1">
                <a:solidFill>
                  <a:srgbClr val="FF0000"/>
                </a:solidFill>
              </a:rPr>
              <a:t>有形、有声、有色</a:t>
            </a:r>
            <a:r>
              <a:rPr lang="zh-CN" altLang="en-US" sz="2800"/>
              <a:t>地再现在读者面前，让读者</a:t>
            </a:r>
            <a:r>
              <a:rPr lang="zh-CN" altLang="en-US" sz="2800" b="1">
                <a:solidFill>
                  <a:srgbClr val="FF0000"/>
                </a:solidFill>
              </a:rPr>
              <a:t>如见其人，如临其境，如闻其声</a:t>
            </a:r>
            <a:r>
              <a:rPr lang="zh-CN" altLang="en-US" sz="2800"/>
              <a:t>，给人强烈而深刻的印象，易懂耐读也易接受。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9295" y="2987675"/>
            <a:ext cx="111055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）综合运用多种描写手法；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包括直接描写和间接描写；白描和细描；人物描写、环境描写和场面描写等。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（</a:t>
            </a:r>
            <a:r>
              <a:rPr lang="en-US" altLang="zh-CN" sz="3200" b="1"/>
              <a:t>2</a:t>
            </a:r>
            <a:r>
              <a:rPr lang="zh-CN" altLang="en-US" sz="3200" b="1"/>
              <a:t>）善于运用多种修辞手法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2062509333861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-635"/>
            <a:ext cx="12172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3570" y="1627505"/>
            <a:ext cx="102946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altLang="en-US" sz="2800"/>
              <a:t>江水又滔滔而去，卷走了几分惆怅，几分伤感，旧日的面容已泛黄，如今</a:t>
            </a:r>
            <a:r>
              <a:rPr lang="zh-CN" altLang="en-US" sz="2800" u="sng">
                <a:solidFill>
                  <a:srgbClr val="FF0000"/>
                </a:solidFill>
              </a:rPr>
              <a:t>烽火四起，狼烟漫漫</a:t>
            </a:r>
            <a:r>
              <a:rPr lang="zh-CN" altLang="en-US" sz="2800"/>
              <a:t>，而贵妃的容颜也早已在寂寞中憔悴，苍老从君王的面容上隐隐显现，为了昔日妃子千金笑，使</a:t>
            </a:r>
            <a:r>
              <a:rPr lang="zh-CN" altLang="en-US" sz="2800" u="sng">
                <a:solidFill>
                  <a:srgbClr val="FF0000"/>
                </a:solidFill>
              </a:rPr>
              <a:t>山河飘荡，九州离合</a:t>
            </a:r>
            <a:r>
              <a:rPr lang="zh-CN" altLang="en-US" sz="2800"/>
              <a:t>，情何以堪？作何长叹？岁月已从墙上剥落，告诉我，一个破碎的我何来拯救一个破碎的河山？即使可以，谁又肯真正不负我的凌云万丈才？呜呼哀哉！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335" y="833120"/>
            <a:ext cx="4443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国家动荡</a:t>
            </a:r>
          </a:p>
        </p:txBody>
      </p:sp>
    </p:spTree>
  </p:cSld>
  <p:clrMapOvr>
    <a:masterClrMapping/>
  </p:clrMapOvr>
  <p:transition>
    <p:wipe dir="d"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16.09.30"/>
  <p:tag name="AS_TITLE" val="Aspose.Slides for .NET 2.0"/>
  <p:tag name="AS_VERSION" val="16.9.0.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77</Paragraphs>
  <Slides>17</Slides>
  <Notes>3</Notes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18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0</LinksUpToDate>
  <SharedDoc>0</SharedDoc>
  <HyperlinksChanged>0</HyperlinksChanged>
  <Application>Aspose.Slides for .NET</Application>
  <AppVersion>16.0900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9</cp:revision>
  <dcterms:created xsi:type="dcterms:W3CDTF">2018-06-04T14:01:00Z</dcterms:created>
  <dcterms:modified xsi:type="dcterms:W3CDTF">2020-11-29T03:51:27Z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2052-11.1.0.8696</vt:lpwstr>
  </property>
</Properties>
</file>