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handoutMasterIdLst>
    <p:handoutMasterId r:id="rId39"/>
  </p:handoutMasterIdLst>
  <p:sldIdLst>
    <p:sldId id="256" r:id="rId3"/>
    <p:sldId id="401" r:id="rId4"/>
    <p:sldId id="482" r:id="rId5"/>
    <p:sldId id="402" r:id="rId6"/>
    <p:sldId id="464" r:id="rId7"/>
    <p:sldId id="465" r:id="rId8"/>
    <p:sldId id="466" r:id="rId9"/>
    <p:sldId id="467" r:id="rId10"/>
    <p:sldId id="468" r:id="rId11"/>
    <p:sldId id="469" r:id="rId12"/>
    <p:sldId id="470" r:id="rId13"/>
    <p:sldId id="471" r:id="rId14"/>
    <p:sldId id="484" r:id="rId15"/>
    <p:sldId id="472" r:id="rId16"/>
    <p:sldId id="473" r:id="rId17"/>
    <p:sldId id="474" r:id="rId18"/>
    <p:sldId id="475" r:id="rId19"/>
    <p:sldId id="476" r:id="rId20"/>
    <p:sldId id="477" r:id="rId21"/>
    <p:sldId id="478" r:id="rId22"/>
    <p:sldId id="479" r:id="rId23"/>
    <p:sldId id="406" r:id="rId24"/>
    <p:sldId id="480" r:id="rId25"/>
    <p:sldId id="485" r:id="rId26"/>
    <p:sldId id="486" r:id="rId27"/>
    <p:sldId id="487" r:id="rId28"/>
    <p:sldId id="488" r:id="rId29"/>
    <p:sldId id="489" r:id="rId30"/>
    <p:sldId id="490" r:id="rId31"/>
    <p:sldId id="491" r:id="rId32"/>
    <p:sldId id="492" r:id="rId33"/>
    <p:sldId id="493" r:id="rId34"/>
    <p:sldId id="494" r:id="rId35"/>
    <p:sldId id="495" r:id="rId36"/>
    <p:sldId id="457" r:id="rId37"/>
  </p:sldIdLst>
  <p:sldSz cx="9144000" cy="5143500"/>
  <p:notesSz cx="6858000" cy="9144000"/>
  <p:custDataLst>
    <p:tags r:id="rId43"/>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511" userDrawn="1">
          <p15:clr>
            <a:srgbClr val="A4A3A4"/>
          </p15:clr>
        </p15:guide>
        <p15:guide id="2" pos="294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8234"/>
    <p:restoredTop sz="94477"/>
  </p:normalViewPr>
  <p:slideViewPr>
    <p:cSldViewPr snapToGrid="0" showGuides="1">
      <p:cViewPr>
        <p:scale>
          <a:sx n="75" d="100"/>
          <a:sy n="75" d="100"/>
        </p:scale>
        <p:origin x="-1314" y="-912"/>
      </p:cViewPr>
      <p:guideLst>
        <p:guide orient="horz" pos="1511"/>
        <p:guide pos="2942"/>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tags" Target="tags/tag59.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handoutMaster" Target="handoutMasters/handoutMaster1.xml"/><Relationship Id="rId38" Type="http://schemas.openxmlformats.org/officeDocument/2006/relationships/notesMaster" Target="notesMasters/notesMaster1.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E90D11B3-E568-42F9-A433-7AA36BD17801}"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p>
            <a:pPr lvl="0" algn="r"/>
            <a:fld id="{9A0DB2DC-4C9A-4742-B13C-FB6460FD3503}" type="slidenum">
              <a:rPr lang="zh-CN" altLang="en-US" sz="1200"/>
            </a:fld>
            <a:endParaRPr lang="zh-CN" altLang="en-US" sz="1200"/>
          </a:p>
        </p:txBody>
      </p:sp>
    </p:spTree>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B443AC3-C606-4A35-A46C-D37B09BE5626}"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fld id="{9A0DB2DC-4C9A-4742-B13C-FB6460FD3503}" type="slidenum">
              <a:rPr lang="zh-CN" altLang="en-US" sz="1200"/>
            </a:fld>
            <a:endParaRPr lang="zh-CN" altLang="en-US" sz="120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FFFFF"/>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file:///D:\qq&#25991;&#20214;\712321467\Image\C2C\Image2\%7b75232B38-A165-1FB7-499C-2E1C792CACB5%7d.png" TargetMode="External"/><Relationship Id="rId6" Type="http://schemas.openxmlformats.org/officeDocument/2006/relationships/image" Target="../media/image2.pn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pic>
        <p:nvPicPr>
          <p:cNvPr id="2" name="图片 1073743875" descr="学科网 zxxk.com"/>
          <p:cNvPicPr>
            <a:picLocks noChangeAspect="1"/>
          </p:cNvPicPr>
          <p:nvPr/>
        </p:nvPicPr>
        <p:blipFill>
          <a:blip r:embed="rId6" r:link="rId7"/>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xStyles>
    <p:title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6pPr>
      <a:lvl7pPr marL="9144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7pPr>
      <a:lvl8pPr marL="13716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8pPr>
      <a:lvl9pPr marL="18288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9pPr>
    </p:titleStyle>
    <p:bodyStyle>
      <a:lvl1pPr marL="342900" indent="-342900" algn="l" rtl="0" eaLnBrk="0" fontAlgn="base" hangingPunct="0">
        <a:lnSpc>
          <a:spcPct val="120000"/>
        </a:lnSpc>
        <a:spcBef>
          <a:spcPct val="0"/>
        </a:spcBef>
        <a:spcAft>
          <a:spcPct val="0"/>
        </a:spcAft>
        <a:defRPr sz="2400" b="1" kern="1200">
          <a:solidFill>
            <a:schemeClr val="tx1"/>
          </a:solidFill>
          <a:latin typeface="+mj-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slide" Target="slide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slide" Target="slide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slide" Target="slide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tags" Target="../tags/tag58.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xml"/><Relationship Id="rId2" Type="http://schemas.openxmlformats.org/officeDocument/2006/relationships/image" Target="../media/image4.jpeg"/><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4" Type="http://schemas.openxmlformats.org/officeDocument/2006/relationships/slideLayout" Target="../slideLayouts/slideLayout2.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7" Type="http://schemas.openxmlformats.org/officeDocument/2006/relationships/slideLayout" Target="../slideLayouts/slideLayout2.xml"/><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tags" Target="../tags/tag1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1026" name="TextBox 4"/>
          <p:cNvSpPr txBox="1"/>
          <p:nvPr/>
        </p:nvSpPr>
        <p:spPr>
          <a:xfrm>
            <a:off x="2790825" y="1527175"/>
            <a:ext cx="3562350" cy="957263"/>
          </a:xfrm>
          <a:prstGeom prst="rect">
            <a:avLst/>
          </a:prstGeom>
          <a:noFill/>
          <a:ln w="12700">
            <a:noFill/>
          </a:ln>
        </p:spPr>
        <p:txBody>
          <a:bodyPr/>
          <a:lstStyle/>
          <a:p>
            <a:pPr algn="ctr" eaLnBrk="1" hangingPunct="1">
              <a:lnSpc>
                <a:spcPct val="150000"/>
              </a:lnSpc>
            </a:pPr>
            <a:r>
              <a:rPr lang="en-US" altLang="zh-CN" sz="4400" b="1">
                <a:latin typeface="楷体" panose="02010609060101010101" pitchFamily="49" charset="-122"/>
                <a:ea typeface="楷体" panose="02010609060101010101" pitchFamily="49" charset="-122"/>
              </a:rPr>
              <a:t>1</a:t>
            </a:r>
            <a:r>
              <a:rPr lang="zh-CN" altLang="zh-CN" sz="4400" b="1">
                <a:latin typeface="楷体" panose="02010609060101010101" pitchFamily="49" charset="-122"/>
                <a:ea typeface="楷体" panose="02010609060101010101" pitchFamily="49" charset="-122"/>
              </a:rPr>
              <a:t>、</a:t>
            </a:r>
            <a:r>
              <a:rPr lang="zh-CN" altLang="en-US" sz="4400" b="1">
                <a:latin typeface="楷体" panose="02010609060101010101" pitchFamily="49" charset="-122"/>
                <a:ea typeface="楷体" panose="02010609060101010101" pitchFamily="49" charset="-122"/>
              </a:rPr>
              <a:t>社戏</a:t>
            </a:r>
            <a:endParaRPr lang="zh-CN" altLang="en-US" sz="4400" b="1">
              <a:latin typeface="楷体" panose="02010609060101010101" pitchFamily="49" charset="-122"/>
              <a:ea typeface="楷体" panose="02010609060101010101" pitchFamily="49" charset="-122"/>
            </a:endParaRPr>
          </a:p>
        </p:txBody>
      </p:sp>
      <p:pic>
        <p:nvPicPr>
          <p:cNvPr id="1028" name="图片 3"/>
          <p:cNvPicPr>
            <a:picLocks noChangeAspect="1"/>
          </p:cNvPicPr>
          <p:nvPr/>
        </p:nvPicPr>
        <p:blipFill>
          <a:blip r:embed="rId1"/>
          <a:srcRect l="31844"/>
          <a:stretch>
            <a:fillRect/>
          </a:stretch>
        </p:blipFill>
        <p:spPr>
          <a:xfrm>
            <a:off x="3360738" y="227330"/>
            <a:ext cx="2663825" cy="463550"/>
          </a:xfrm>
          <a:prstGeom prst="rect">
            <a:avLst/>
          </a:prstGeom>
          <a:noFill/>
          <a:ln w="9525">
            <a:noFill/>
          </a:ln>
        </p:spPr>
      </p:pic>
      <p:sp>
        <p:nvSpPr>
          <p:cNvPr id="2" name="TextBox 4"/>
          <p:cNvSpPr txBox="1"/>
          <p:nvPr/>
        </p:nvSpPr>
        <p:spPr>
          <a:xfrm>
            <a:off x="2747645" y="2835910"/>
            <a:ext cx="3562350" cy="957263"/>
          </a:xfrm>
          <a:prstGeom prst="rect">
            <a:avLst/>
          </a:prstGeom>
          <a:noFill/>
          <a:ln w="12700">
            <a:noFill/>
          </a:ln>
        </p:spPr>
        <p:txBody>
          <a:bodyPr/>
          <a:p>
            <a:pPr algn="ctr" eaLnBrk="1" hangingPunct="1">
              <a:lnSpc>
                <a:spcPct val="150000"/>
              </a:lnSpc>
            </a:pPr>
            <a:r>
              <a:rPr lang="zh-CN" sz="4400" b="1">
                <a:latin typeface="楷体" panose="02010609060101010101" pitchFamily="49" charset="-122"/>
                <a:ea typeface="楷体" panose="02010609060101010101" pitchFamily="49" charset="-122"/>
              </a:rPr>
              <a:t>鲁迅</a:t>
            </a:r>
            <a:endParaRPr lang="zh-CN" sz="4400" b="1">
              <a:latin typeface="楷体" panose="02010609060101010101" pitchFamily="49" charset="-122"/>
              <a:ea typeface="楷体" panose="02010609060101010101" pitchFamily="49"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07340"/>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整体感知</a:t>
            </a:r>
            <a:endParaRPr lang="zh-CN" altLang="en-US" sz="2400">
              <a:latin typeface="华文新魏" panose="02010800040101010101" charset="-122"/>
              <a:ea typeface="华文新魏" panose="02010800040101010101" charset="-122"/>
            </a:endParaRPr>
          </a:p>
        </p:txBody>
      </p:sp>
      <p:sp>
        <p:nvSpPr>
          <p:cNvPr id="2" name="文本框 1"/>
          <p:cNvSpPr txBox="1"/>
          <p:nvPr/>
        </p:nvSpPr>
        <p:spPr>
          <a:xfrm>
            <a:off x="365125" y="939800"/>
            <a:ext cx="8518525" cy="953135"/>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✮依据故事的发展，本文可以分为几个部分？各写出什么？ </a:t>
            </a:r>
            <a:endParaRPr lang="zh-CN" altLang="en-US" sz="2800">
              <a:latin typeface="微软雅黑" panose="020B0503020204020204" charset="-122"/>
              <a:ea typeface="微软雅黑" panose="020B0503020204020204" charset="-122"/>
            </a:endParaRPr>
          </a:p>
        </p:txBody>
      </p:sp>
      <p:sp>
        <p:nvSpPr>
          <p:cNvPr id="3" name="文本框 2"/>
          <p:cNvSpPr txBox="1"/>
          <p:nvPr/>
        </p:nvSpPr>
        <p:spPr>
          <a:xfrm>
            <a:off x="408940" y="2032000"/>
            <a:ext cx="8072755" cy="368300"/>
          </a:xfrm>
          <a:prstGeom prst="rect">
            <a:avLst/>
          </a:prstGeom>
          <a:noFill/>
        </p:spPr>
        <p:txBody>
          <a:bodyPr wrap="square" rtlCol="0">
            <a:spAutoFit/>
          </a:bodyPr>
          <a:lstStyle/>
          <a:p>
            <a:r>
              <a:rPr lang="zh-CN" altLang="en-US" b="1"/>
              <a:t>可以分为三个部分：</a:t>
            </a:r>
            <a:endParaRPr lang="zh-CN" altLang="en-US" b="1"/>
          </a:p>
        </p:txBody>
      </p:sp>
      <p:sp>
        <p:nvSpPr>
          <p:cNvPr id="4" name="圆角矩形 3"/>
          <p:cNvSpPr/>
          <p:nvPr/>
        </p:nvSpPr>
        <p:spPr>
          <a:xfrm>
            <a:off x="408940" y="2443480"/>
            <a:ext cx="2465070" cy="2614930"/>
          </a:xfrm>
          <a:prstGeom prst="roundRect">
            <a:avLst/>
          </a:prstGeom>
          <a:solidFill>
            <a:schemeClr val="accent2">
              <a:lumMod val="20000"/>
              <a:lumOff val="80000"/>
              <a:alpha val="86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微软雅黑" panose="020B0503020204020204" charset="-122"/>
                <a:ea typeface="微软雅黑" panose="020B0503020204020204" charset="-122"/>
                <a:cs typeface="微软雅黑" panose="020B0503020204020204" charset="-122"/>
              </a:rPr>
              <a:t>看戏前</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 1-4）：</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ct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l"/>
            <a:r>
              <a:rPr lang="zh-CN" altLang="en-US" sz="2000">
                <a:solidFill>
                  <a:schemeClr val="tx1"/>
                </a:solidFill>
                <a:latin typeface="微软雅黑" panose="020B0503020204020204" charset="-122"/>
                <a:ea typeface="微软雅黑" panose="020B0503020204020204" charset="-122"/>
                <a:cs typeface="微软雅黑" panose="020B0503020204020204" charset="-122"/>
              </a:rPr>
              <a:t>平桥村是“我”的乐土。</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圆角矩形 4"/>
          <p:cNvSpPr/>
          <p:nvPr/>
        </p:nvSpPr>
        <p:spPr>
          <a:xfrm>
            <a:off x="3025140" y="2443480"/>
            <a:ext cx="2938780" cy="2614930"/>
          </a:xfrm>
          <a:prstGeom prst="roundRect">
            <a:avLst/>
          </a:prstGeom>
          <a:solidFill>
            <a:schemeClr val="accent6">
              <a:lumMod val="20000"/>
              <a:lumOff val="80000"/>
              <a:alpha val="92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000" b="1">
                <a:solidFill>
                  <a:schemeClr val="tx1"/>
                </a:solidFill>
                <a:latin typeface="微软雅黑" panose="020B0503020204020204" charset="-122"/>
                <a:ea typeface="微软雅黑" panose="020B0503020204020204" charset="-122"/>
                <a:cs typeface="微软雅黑" panose="020B0503020204020204" charset="-122"/>
              </a:rPr>
              <a:t>看戏中</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（5-30）：</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l"/>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l"/>
            <a:r>
              <a:rPr lang="zh-CN" altLang="en-US" sz="2000">
                <a:solidFill>
                  <a:schemeClr val="tx1"/>
                </a:solidFill>
                <a:latin typeface="微软雅黑" panose="020B0503020204020204" charset="-122"/>
                <a:ea typeface="微软雅黑" panose="020B0503020204020204" charset="-122"/>
                <a:cs typeface="微软雅黑" panose="020B0503020204020204" charset="-122"/>
              </a:rPr>
              <a:t>看戏波折 （5-9）</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l"/>
            <a:r>
              <a:rPr lang="zh-CN" altLang="en-US" sz="2000">
                <a:solidFill>
                  <a:schemeClr val="tx1"/>
                </a:solidFill>
                <a:latin typeface="微软雅黑" panose="020B0503020204020204" charset="-122"/>
                <a:ea typeface="微软雅黑" panose="020B0503020204020204" charset="-122"/>
                <a:cs typeface="微软雅黑" panose="020B0503020204020204" charset="-122"/>
              </a:rPr>
              <a:t>月夜航船 （ 10-13）</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l"/>
            <a:r>
              <a:rPr lang="zh-CN" altLang="en-US" sz="2000">
                <a:solidFill>
                  <a:schemeClr val="tx1"/>
                </a:solidFill>
                <a:latin typeface="微软雅黑" panose="020B0503020204020204" charset="-122"/>
                <a:ea typeface="微软雅黑" panose="020B0503020204020204" charset="-122"/>
                <a:cs typeface="微软雅黑" panose="020B0503020204020204" charset="-122"/>
              </a:rPr>
              <a:t>赵庄看戏 （ 14-22）</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l"/>
            <a:r>
              <a:rPr lang="zh-CN" altLang="en-US" sz="2000">
                <a:solidFill>
                  <a:schemeClr val="tx1"/>
                </a:solidFill>
                <a:latin typeface="微软雅黑" panose="020B0503020204020204" charset="-122"/>
                <a:ea typeface="微软雅黑" panose="020B0503020204020204" charset="-122"/>
                <a:cs typeface="微软雅黑" panose="020B0503020204020204" charset="-122"/>
              </a:rPr>
              <a:t>归航偷豆 （23-30 ）</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圆角矩形 5"/>
          <p:cNvSpPr/>
          <p:nvPr/>
        </p:nvSpPr>
        <p:spPr>
          <a:xfrm>
            <a:off x="6151880" y="2400300"/>
            <a:ext cx="2736215" cy="2658110"/>
          </a:xfrm>
          <a:prstGeom prst="roundRect">
            <a:avLst/>
          </a:prstGeom>
          <a:solidFill>
            <a:schemeClr val="accent4">
              <a:lumMod val="20000"/>
              <a:lumOff val="8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ClrTx/>
              <a:buSzTx/>
              <a:buNone/>
            </a:pPr>
            <a:r>
              <a:rPr lang="zh-CN" altLang="en-US" sz="2000" b="1">
                <a:solidFill>
                  <a:schemeClr val="tx1"/>
                </a:solidFill>
                <a:latin typeface="微软雅黑" panose="020B0503020204020204" charset="-122"/>
                <a:ea typeface="微软雅黑" panose="020B0503020204020204" charset="-122"/>
                <a:cs typeface="微软雅黑" panose="020B0503020204020204" charset="-122"/>
              </a:rPr>
              <a:t>看戏后</a:t>
            </a:r>
            <a:r>
              <a:rPr lang="zh-CN" altLang="en-US" sz="2000">
                <a:solidFill>
                  <a:schemeClr val="tx1"/>
                </a:solidFill>
                <a:latin typeface="微软雅黑" panose="020B0503020204020204" charset="-122"/>
                <a:ea typeface="微软雅黑" panose="020B0503020204020204" charset="-122"/>
                <a:cs typeface="微软雅黑" panose="020B0503020204020204" charset="-122"/>
              </a:rPr>
              <a:t>（31-40）： </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l">
              <a:buClrTx/>
              <a:buSzTx/>
              <a:buNone/>
            </a:pP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algn="l">
              <a:buClrTx/>
              <a:buSzTx/>
              <a:buNone/>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“我”对社戏的怀念</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07340"/>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研读情节</a:t>
            </a:r>
            <a:endParaRPr lang="zh-CN" altLang="en-US" sz="2400">
              <a:latin typeface="华文新魏" panose="02010800040101010101" charset="-122"/>
              <a:ea typeface="华文新魏" panose="02010800040101010101" charset="-122"/>
            </a:endParaRPr>
          </a:p>
        </p:txBody>
      </p:sp>
      <p:sp>
        <p:nvSpPr>
          <p:cNvPr id="2" name="文本框 1"/>
          <p:cNvSpPr txBox="1"/>
          <p:nvPr/>
        </p:nvSpPr>
        <p:spPr>
          <a:xfrm>
            <a:off x="200660" y="888365"/>
            <a:ext cx="1861820" cy="398780"/>
          </a:xfrm>
          <a:prstGeom prst="rect">
            <a:avLst/>
          </a:prstGeom>
          <a:noFill/>
        </p:spPr>
        <p:txBody>
          <a:bodyPr wrap="square" rtlCol="0">
            <a:spAutoFit/>
          </a:bodyPr>
          <a:lstStyle/>
          <a:p>
            <a:r>
              <a:rPr lang="zh-CN" altLang="en-US" sz="2000">
                <a:latin typeface="微软雅黑" panose="020B0503020204020204" charset="-122"/>
                <a:ea typeface="微软雅黑" panose="020B0503020204020204" charset="-122"/>
              </a:rPr>
              <a:t>分析第一部分</a:t>
            </a:r>
            <a:endParaRPr lang="zh-CN" altLang="en-US" sz="2000">
              <a:latin typeface="微软雅黑" panose="020B0503020204020204" charset="-122"/>
              <a:ea typeface="微软雅黑" panose="020B0503020204020204" charset="-122"/>
            </a:endParaRPr>
          </a:p>
        </p:txBody>
      </p:sp>
      <p:sp>
        <p:nvSpPr>
          <p:cNvPr id="3" name="文本框 2"/>
          <p:cNvSpPr txBox="1"/>
          <p:nvPr/>
        </p:nvSpPr>
        <p:spPr>
          <a:xfrm>
            <a:off x="316230" y="1283970"/>
            <a:ext cx="8144510" cy="521970"/>
          </a:xfrm>
          <a:prstGeom prst="rect">
            <a:avLst/>
          </a:prstGeom>
          <a:noFill/>
        </p:spPr>
        <p:txBody>
          <a:bodyPr wrap="square" rtlCol="0">
            <a:spAutoFit/>
          </a:bodyPr>
          <a:lstStyle/>
          <a:p>
            <a:r>
              <a:rPr lang="zh-CN" altLang="en-US" sz="2800" b="1">
                <a:latin typeface="华文楷体" panose="02010600040101010101" charset="-122"/>
                <a:ea typeface="华文楷体" panose="02010600040101010101" charset="-122"/>
                <a:cs typeface="华文楷体" panose="02010600040101010101" charset="-122"/>
              </a:rPr>
              <a:t>(1)“我”是在什么时令随母归省小住平桥村的？</a:t>
            </a:r>
            <a:endParaRPr lang="zh-CN" altLang="en-US" sz="2800" b="1">
              <a:latin typeface="华文楷体" panose="02010600040101010101" charset="-122"/>
              <a:ea typeface="华文楷体" panose="02010600040101010101" charset="-122"/>
              <a:cs typeface="华文楷体" panose="02010600040101010101" charset="-122"/>
            </a:endParaRPr>
          </a:p>
        </p:txBody>
      </p:sp>
      <p:sp>
        <p:nvSpPr>
          <p:cNvPr id="4" name="文本框 3"/>
          <p:cNvSpPr txBox="1"/>
          <p:nvPr/>
        </p:nvSpPr>
        <p:spPr>
          <a:xfrm>
            <a:off x="316230" y="1927860"/>
            <a:ext cx="8515350" cy="829945"/>
          </a:xfrm>
          <a:prstGeom prst="rect">
            <a:avLst/>
          </a:prstGeom>
          <a:noFill/>
        </p:spPr>
        <p:txBody>
          <a:bodyPr wrap="square" rtlCol="0">
            <a:spAutoFit/>
          </a:bodyPr>
          <a:lstStyle/>
          <a:p>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当在春末夏初的时令，所以能够看到“春赛”、社戏，吃到罗汉豆。</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nvSpPr>
        <p:spPr>
          <a:xfrm>
            <a:off x="316230" y="2879725"/>
            <a:ext cx="4758690" cy="521970"/>
          </a:xfrm>
          <a:prstGeom prst="rect">
            <a:avLst/>
          </a:prstGeom>
          <a:noFill/>
        </p:spPr>
        <p:txBody>
          <a:bodyPr wrap="square" rtlCol="0">
            <a:spAutoFit/>
          </a:bodyPr>
          <a:lstStyle/>
          <a:p>
            <a:pPr algn="l">
              <a:buClrTx/>
              <a:buSzTx/>
              <a:buFontTx/>
            </a:pPr>
            <a:r>
              <a:rPr lang="zh-CN" altLang="en-US" sz="2800" b="1">
                <a:latin typeface="华文楷体" panose="02010600040101010101" charset="-122"/>
                <a:ea typeface="华文楷体" panose="02010600040101010101" charset="-122"/>
                <a:cs typeface="华文楷体" panose="02010600040101010101" charset="-122"/>
              </a:rPr>
              <a:t>(2)平桥村是怎样一个村庄？</a:t>
            </a:r>
            <a:endParaRPr lang="zh-CN" altLang="en-US" sz="2800" b="1">
              <a:latin typeface="华文楷体" panose="02010600040101010101" charset="-122"/>
              <a:ea typeface="华文楷体" panose="02010600040101010101" charset="-122"/>
              <a:cs typeface="华文楷体" panose="02010600040101010101" charset="-122"/>
            </a:endParaRPr>
          </a:p>
        </p:txBody>
      </p:sp>
      <p:sp>
        <p:nvSpPr>
          <p:cNvPr id="6" name="文本框 5"/>
          <p:cNvSpPr txBox="1"/>
          <p:nvPr/>
        </p:nvSpPr>
        <p:spPr>
          <a:xfrm>
            <a:off x="316230" y="3567430"/>
            <a:ext cx="8295005" cy="1313815"/>
          </a:xfrm>
          <a:prstGeom prst="rect">
            <a:avLst/>
          </a:prstGeom>
          <a:noFill/>
        </p:spPr>
        <p:txBody>
          <a:bodyPr wrap="square" rtlCol="0">
            <a:noAutofit/>
          </a:bodyPr>
          <a:lstStyle/>
          <a:p>
            <a:pPr algn="l">
              <a:buClrTx/>
              <a:buSzTx/>
              <a:buFontTx/>
            </a:pPr>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平桥村近海临河，“住户不满三十家，都种田，打鱼”，是一个劳动人民住居的环境优美的小村庄。村中居民热情好客、风尚淳朴。</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4005" y="615950"/>
            <a:ext cx="7281545" cy="521970"/>
          </a:xfrm>
          <a:prstGeom prst="rect">
            <a:avLst/>
          </a:prstGeom>
          <a:noFill/>
        </p:spPr>
        <p:txBody>
          <a:bodyPr wrap="square" rtlCol="0">
            <a:spAutoFit/>
          </a:bodyPr>
          <a:lstStyle/>
          <a:p>
            <a:r>
              <a:rPr lang="zh-CN" altLang="en-US" sz="2800" b="1">
                <a:latin typeface="华文楷体" panose="02010600040101010101" charset="-122"/>
                <a:ea typeface="华文楷体" panose="02010600040101010101" charset="-122"/>
                <a:cs typeface="华文楷体" panose="02010600040101010101" charset="-122"/>
              </a:rPr>
              <a:t>(3) 为什么“在我是乐土”？这说明了什么？</a:t>
            </a:r>
            <a:endParaRPr lang="zh-CN" altLang="en-US" sz="2800" b="1">
              <a:latin typeface="华文楷体" panose="02010600040101010101" charset="-122"/>
              <a:ea typeface="华文楷体" panose="02010600040101010101" charset="-122"/>
              <a:cs typeface="华文楷体" panose="02010600040101010101" charset="-122"/>
            </a:endParaRPr>
          </a:p>
        </p:txBody>
      </p:sp>
      <p:sp>
        <p:nvSpPr>
          <p:cNvPr id="3" name="文本框 2"/>
          <p:cNvSpPr txBox="1"/>
          <p:nvPr/>
        </p:nvSpPr>
        <p:spPr>
          <a:xfrm>
            <a:off x="294005" y="1208405"/>
            <a:ext cx="8733790" cy="3388360"/>
          </a:xfrm>
          <a:prstGeom prst="rect">
            <a:avLst/>
          </a:prstGeom>
          <a:noFill/>
        </p:spPr>
        <p:txBody>
          <a:bodyPr wrap="square" rtlCol="0">
            <a:noAutofit/>
          </a:bodyPr>
          <a:lstStyle/>
          <a:p>
            <a:pPr>
              <a:lnSpc>
                <a:spcPct val="130000"/>
              </a:lnSpc>
            </a:pPr>
            <a:r>
              <a:rPr lang="zh-CN" altLang="en-US" sz="2000" b="1">
                <a:solidFill>
                  <a:schemeClr val="accent5">
                    <a:lumMod val="50000"/>
                  </a:schemeClr>
                </a:solidFill>
                <a:latin typeface="华文楷体" panose="02010600040101010101" charset="-122"/>
                <a:ea typeface="华文楷体" panose="02010600040101010101" charset="-122"/>
                <a:cs typeface="华文楷体" panose="02010600040101010101" charset="-122"/>
              </a:rPr>
              <a:t>① “我”在那里受到“优待”——钓虾“归我吃”；坐船“在舱中”；和年幼的小孩“剥豆”；六一公公送我罗汉豆。 </a:t>
            </a:r>
            <a:endParaRPr lang="zh-CN" altLang="en-US" sz="20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sz="2000" b="1">
                <a:solidFill>
                  <a:schemeClr val="accent5">
                    <a:lumMod val="50000"/>
                  </a:schemeClr>
                </a:solidFill>
                <a:latin typeface="华文楷体" panose="02010600040101010101" charset="-122"/>
                <a:ea typeface="华文楷体" panose="02010600040101010101" charset="-122"/>
                <a:cs typeface="华文楷体" panose="02010600040101010101" charset="-122"/>
              </a:rPr>
              <a:t>②可以免念枯燥无味的“秩秩斯干幽幽南山”。 </a:t>
            </a:r>
            <a:endParaRPr lang="zh-CN" altLang="en-US" sz="20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sz="2000" b="1">
                <a:solidFill>
                  <a:schemeClr val="accent5">
                    <a:lumMod val="50000"/>
                  </a:schemeClr>
                </a:solidFill>
                <a:latin typeface="华文楷体" panose="02010600040101010101" charset="-122"/>
                <a:ea typeface="华文楷体" panose="02010600040101010101" charset="-122"/>
                <a:cs typeface="华文楷体" panose="02010600040101010101" charset="-122"/>
              </a:rPr>
              <a:t>③没有严格的行辈之分，年纪相仿的“我们是朋友，即使偶而吵闹起来，打了太公，一村的老老小小，也决没有一个会想出‘犯上’这两个字来”。 </a:t>
            </a:r>
            <a:endParaRPr lang="zh-CN" altLang="en-US" sz="20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sz="2000" b="1">
                <a:solidFill>
                  <a:schemeClr val="accent5">
                    <a:lumMod val="50000"/>
                  </a:schemeClr>
                </a:solidFill>
                <a:latin typeface="华文楷体" panose="02010600040101010101" charset="-122"/>
                <a:ea typeface="华文楷体" panose="02010600040101010101" charset="-122"/>
                <a:cs typeface="华文楷体" panose="02010600040101010101" charset="-122"/>
              </a:rPr>
              <a:t>④有热情好客的小朋友们：有“最聪明的双喜”，有乐于助人的桂生，有公而忘私的阿发。 </a:t>
            </a:r>
            <a:endParaRPr lang="zh-CN" altLang="en-US" sz="20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sz="2000" b="1">
                <a:solidFill>
                  <a:schemeClr val="accent5">
                    <a:lumMod val="50000"/>
                  </a:schemeClr>
                </a:solidFill>
                <a:latin typeface="华文楷体" panose="02010600040101010101" charset="-122"/>
                <a:ea typeface="华文楷体" panose="02010600040101010101" charset="-122"/>
                <a:cs typeface="华文楷体" panose="02010600040101010101" charset="-122"/>
              </a:rPr>
              <a:t>⑤有丰富多彩的生活情趣：“掘蚯蚓”、“钓虾”；放牛；看戏；欣赏夜景；偷豆、吃豆。</a:t>
            </a:r>
            <a:endParaRPr lang="zh-CN" altLang="en-US" sz="20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p:txBody>
      </p:sp>
      <p:sp>
        <p:nvSpPr>
          <p:cNvPr id="7" name="圆角矩形 6"/>
          <p:cNvSpPr/>
          <p:nvPr>
            <p:custDataLst>
              <p:tags r:id="rId1"/>
            </p:custDataLst>
          </p:nvPr>
        </p:nvSpPr>
        <p:spPr>
          <a:xfrm>
            <a:off x="131445" y="163830"/>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研读情节</a:t>
            </a:r>
            <a:endParaRPr lang="zh-CN" altLang="en-US" sz="2400">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7"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027" name="TextBox 15">
            <a:hlinkClick r:id="rId1" action="ppaction://hlinksldjump"/>
          </p:cNvPr>
          <p:cNvSpPr txBox="1"/>
          <p:nvPr/>
        </p:nvSpPr>
        <p:spPr>
          <a:xfrm>
            <a:off x="3725545" y="2212975"/>
            <a:ext cx="1692275" cy="583565"/>
          </a:xfrm>
          <a:prstGeom prst="rect">
            <a:avLst/>
          </a:prstGeom>
          <a:noFill/>
          <a:ln w="9525">
            <a:noFill/>
          </a:ln>
        </p:spPr>
        <p:txBody>
          <a:bodyPr>
            <a:spAutoFit/>
          </a:bodyPr>
          <a:lstStyle/>
          <a:p>
            <a:pPr eaLnBrk="1" hangingPunct="1"/>
            <a:r>
              <a:rPr lang="zh-CN" altLang="en-US" sz="3200" b="1">
                <a:latin typeface="宋体" panose="02010600030101010101" pitchFamily="2" charset="-122"/>
              </a:rPr>
              <a:t>第</a:t>
            </a:r>
            <a:r>
              <a:rPr lang="en-US" altLang="zh-CN" sz="3200" b="1">
                <a:latin typeface="宋体" panose="02010600030101010101" pitchFamily="2" charset="-122"/>
              </a:rPr>
              <a:t>2</a:t>
            </a:r>
            <a:r>
              <a:rPr lang="zh-CN" altLang="en-US" sz="3200" b="1">
                <a:latin typeface="宋体" panose="02010600030101010101" pitchFamily="2" charset="-122"/>
              </a:rPr>
              <a:t>课时</a:t>
            </a:r>
            <a:endParaRPr lang="zh-CN" altLang="en-US" sz="3200" b="1">
              <a:latin typeface="宋体" panose="02010600030101010101" pitchFamily="2" charset="-122"/>
            </a:endParaRPr>
          </a:p>
        </p:txBody>
      </p:sp>
      <p:pic>
        <p:nvPicPr>
          <p:cNvPr id="1028" name="图片 3"/>
          <p:cNvPicPr>
            <a:picLocks noChangeAspect="1"/>
          </p:cNvPicPr>
          <p:nvPr/>
        </p:nvPicPr>
        <p:blipFill>
          <a:blip r:embed="rId2"/>
          <a:srcRect l="31844"/>
          <a:stretch>
            <a:fillRect/>
          </a:stretch>
        </p:blipFill>
        <p:spPr>
          <a:xfrm>
            <a:off x="255588" y="155575"/>
            <a:ext cx="2663825" cy="463550"/>
          </a:xfrm>
          <a:prstGeom prst="rect">
            <a:avLst/>
          </a:prstGeom>
          <a:noFill/>
          <a:ln w="9525">
            <a:noFill/>
          </a:ln>
        </p:spPr>
      </p:pic>
      <p:sp>
        <p:nvSpPr>
          <p:cNvPr id="2" name="文本框 1"/>
          <p:cNvSpPr txBox="1"/>
          <p:nvPr/>
        </p:nvSpPr>
        <p:spPr>
          <a:xfrm>
            <a:off x="503555" y="3347085"/>
            <a:ext cx="8437245" cy="1383665"/>
          </a:xfrm>
          <a:prstGeom prst="rect">
            <a:avLst/>
          </a:prstGeom>
          <a:noFill/>
        </p:spPr>
        <p:txBody>
          <a:bodyPr wrap="square" rtlCol="0">
            <a:spAutoFit/>
          </a:bodyPr>
          <a:lstStyle/>
          <a:p>
            <a:pPr algn="l" eaLnBrk="1" hangingPunct="1">
              <a:buClrTx/>
              <a:buSzTx/>
              <a:buFontTx/>
            </a:pPr>
            <a:r>
              <a:rPr lang="zh-CN" altLang="en-US" sz="2800" b="1">
                <a:latin typeface="宋体" panose="02010600030101010101" pitchFamily="2" charset="-122"/>
              </a:rPr>
              <a:t>教学重点 </a:t>
            </a:r>
            <a:endParaRPr lang="zh-CN" altLang="en-US" sz="2800" b="1">
              <a:latin typeface="宋体" panose="02010600030101010101" pitchFamily="2" charset="-122"/>
            </a:endParaRPr>
          </a:p>
          <a:p>
            <a:pPr algn="l" eaLnBrk="1" hangingPunct="1">
              <a:buClrTx/>
              <a:buSzTx/>
              <a:buFontTx/>
            </a:pPr>
            <a:r>
              <a:rPr lang="zh-CN" altLang="en-US" sz="2800" b="1">
                <a:latin typeface="宋体" panose="02010600030101010101" pitchFamily="2" charset="-122"/>
              </a:rPr>
              <a:t>去看戏前的波折，航船赵庄途中的如画景物和急切心情，看戏当中的心理和兴趣。</a:t>
            </a:r>
            <a:endParaRPr lang="zh-CN" altLang="en-US" sz="2800" b="1">
              <a:latin typeface="宋体" panose="02010600030101010101" pitchFamily="2"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07340"/>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研读情节</a:t>
            </a:r>
            <a:endParaRPr lang="zh-CN" altLang="en-US" sz="2400">
              <a:latin typeface="华文新魏" panose="02010800040101010101" charset="-122"/>
              <a:ea typeface="华文新魏" panose="02010800040101010101" charset="-122"/>
            </a:endParaRPr>
          </a:p>
        </p:txBody>
      </p:sp>
      <p:sp>
        <p:nvSpPr>
          <p:cNvPr id="2" name="文本框 1"/>
          <p:cNvSpPr txBox="1"/>
          <p:nvPr/>
        </p:nvSpPr>
        <p:spPr>
          <a:xfrm>
            <a:off x="182245" y="1003935"/>
            <a:ext cx="8774430" cy="953135"/>
          </a:xfrm>
          <a:prstGeom prst="rect">
            <a:avLst/>
          </a:prstGeom>
          <a:noFill/>
        </p:spPr>
        <p:txBody>
          <a:bodyPr wrap="square" rtlCol="0">
            <a:spAutoFit/>
          </a:bodyPr>
          <a:lstStyle/>
          <a:p>
            <a:pPr algn="l">
              <a:buClrTx/>
              <a:buSzTx/>
              <a:buFontTx/>
            </a:pPr>
            <a:r>
              <a:rPr lang="zh-CN" altLang="en-US" sz="2800" b="1">
                <a:latin typeface="华文楷体" panose="02010600040101010101" charset="-122"/>
                <a:ea typeface="华文楷体" panose="02010600040101010101" charset="-122"/>
                <a:cs typeface="华文楷体" panose="02010600040101010101" charset="-122"/>
              </a:rPr>
              <a:t>(</a:t>
            </a:r>
            <a:r>
              <a:rPr lang="en-US" altLang="zh-CN" sz="2800" b="1">
                <a:latin typeface="华文楷体" panose="02010600040101010101" charset="-122"/>
                <a:ea typeface="华文楷体" panose="02010600040101010101" charset="-122"/>
                <a:cs typeface="华文楷体" panose="02010600040101010101" charset="-122"/>
              </a:rPr>
              <a:t>1</a:t>
            </a:r>
            <a:r>
              <a:rPr lang="zh-CN" altLang="en-US" sz="2800" b="1">
                <a:latin typeface="华文楷体" panose="02010600040101010101" charset="-122"/>
                <a:ea typeface="华文楷体" panose="02010600040101010101" charset="-122"/>
                <a:cs typeface="华文楷体" panose="02010600040101010101" charset="-122"/>
              </a:rPr>
              <a:t>)自读第5至9自然段，画出表现“我”心情变化的词句，说说这样详写的作用。</a:t>
            </a:r>
            <a:endParaRPr lang="zh-CN" altLang="en-US" sz="2800" b="1">
              <a:latin typeface="华文楷体" panose="02010600040101010101" charset="-122"/>
              <a:ea typeface="华文楷体" panose="02010600040101010101" charset="-122"/>
              <a:cs typeface="华文楷体" panose="02010600040101010101" charset="-122"/>
            </a:endParaRPr>
          </a:p>
        </p:txBody>
      </p:sp>
      <p:sp>
        <p:nvSpPr>
          <p:cNvPr id="3" name="文本框 2"/>
          <p:cNvSpPr txBox="1"/>
          <p:nvPr/>
        </p:nvSpPr>
        <p:spPr>
          <a:xfrm>
            <a:off x="92710" y="2161540"/>
            <a:ext cx="1581150" cy="460375"/>
          </a:xfrm>
          <a:prstGeom prst="rect">
            <a:avLst/>
          </a:prstGeom>
          <a:noFill/>
        </p:spPr>
        <p:txBody>
          <a:bodyPr wrap="square" rtlCol="0">
            <a:spAutoFit/>
          </a:bodyPr>
          <a:lstStyle/>
          <a:p>
            <a:pPr algn="l">
              <a:buClrTx/>
              <a:buSzTx/>
              <a:buFontTx/>
            </a:pPr>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心情变化</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p:txBody>
      </p:sp>
      <p:sp>
        <p:nvSpPr>
          <p:cNvPr id="5" name="流程图: 终止 4"/>
          <p:cNvSpPr/>
          <p:nvPr/>
        </p:nvSpPr>
        <p:spPr>
          <a:xfrm>
            <a:off x="1673860" y="2176145"/>
            <a:ext cx="891540" cy="445770"/>
          </a:xfrm>
          <a:prstGeom prst="flowChartTerminator">
            <a:avLst/>
          </a:prstGeom>
          <a:solidFill>
            <a:schemeClr val="tx2">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solidFill>
                <a:latin typeface="微软雅黑" panose="020B0503020204020204" charset="-122"/>
                <a:ea typeface="微软雅黑" panose="020B0503020204020204" charset="-122"/>
              </a:rPr>
              <a:t>盼望</a:t>
            </a:r>
            <a:endParaRPr lang="zh-CN" altLang="en-US" b="1">
              <a:solidFill>
                <a:schemeClr val="tx1"/>
              </a:solidFill>
              <a:latin typeface="微软雅黑" panose="020B0503020204020204" charset="-122"/>
              <a:ea typeface="微软雅黑" panose="020B0503020204020204" charset="-122"/>
            </a:endParaRPr>
          </a:p>
        </p:txBody>
      </p:sp>
      <p:sp>
        <p:nvSpPr>
          <p:cNvPr id="6" name="流程图: 终止 5"/>
          <p:cNvSpPr/>
          <p:nvPr/>
        </p:nvSpPr>
        <p:spPr>
          <a:xfrm>
            <a:off x="2961005" y="2176145"/>
            <a:ext cx="891540" cy="445770"/>
          </a:xfrm>
          <a:prstGeom prst="flowChartTerminator">
            <a:avLst/>
          </a:prstGeom>
          <a:solidFill>
            <a:schemeClr val="accent2">
              <a:lumMod val="40000"/>
              <a:lumOff val="6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1800" b="1">
                <a:solidFill>
                  <a:schemeClr val="tx1"/>
                </a:solidFill>
                <a:latin typeface="微软雅黑" panose="020B0503020204020204" charset="-122"/>
                <a:ea typeface="微软雅黑" panose="020B0503020204020204" charset="-122"/>
              </a:rPr>
              <a:t>焦急</a:t>
            </a:r>
            <a:endParaRPr lang="zh-CN" altLang="en-US" sz="1800" b="1">
              <a:solidFill>
                <a:schemeClr val="tx1"/>
              </a:solidFill>
              <a:latin typeface="微软雅黑" panose="020B0503020204020204" charset="-122"/>
              <a:ea typeface="微软雅黑" panose="020B0503020204020204" charset="-122"/>
            </a:endParaRPr>
          </a:p>
        </p:txBody>
      </p:sp>
      <p:sp>
        <p:nvSpPr>
          <p:cNvPr id="8" name="流程图: 终止 7"/>
          <p:cNvSpPr/>
          <p:nvPr/>
        </p:nvSpPr>
        <p:spPr>
          <a:xfrm>
            <a:off x="4248150" y="2176145"/>
            <a:ext cx="891540" cy="445770"/>
          </a:xfrm>
          <a:prstGeom prst="flowChartTerminator">
            <a:avLst/>
          </a:prstGeom>
          <a:solidFill>
            <a:schemeClr val="accent3">
              <a:lumMod val="40000"/>
              <a:lumOff val="6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1800" b="1">
                <a:solidFill>
                  <a:schemeClr val="tx1"/>
                </a:solidFill>
                <a:latin typeface="微软雅黑" panose="020B0503020204020204" charset="-122"/>
                <a:ea typeface="微软雅黑" panose="020B0503020204020204" charset="-122"/>
              </a:rPr>
              <a:t>失望</a:t>
            </a:r>
            <a:endParaRPr lang="zh-CN" altLang="en-US" sz="1800" b="1">
              <a:solidFill>
                <a:schemeClr val="tx1"/>
              </a:solidFill>
              <a:latin typeface="微软雅黑" panose="020B0503020204020204" charset="-122"/>
              <a:ea typeface="微软雅黑" panose="020B0503020204020204" charset="-122"/>
            </a:endParaRPr>
          </a:p>
        </p:txBody>
      </p:sp>
      <p:sp>
        <p:nvSpPr>
          <p:cNvPr id="9" name="流程图: 终止 8"/>
          <p:cNvSpPr/>
          <p:nvPr/>
        </p:nvSpPr>
        <p:spPr>
          <a:xfrm>
            <a:off x="5535295" y="2176145"/>
            <a:ext cx="891540" cy="445770"/>
          </a:xfrm>
          <a:prstGeom prst="flowChartTerminator">
            <a:avLst/>
          </a:prstGeom>
          <a:solidFill>
            <a:schemeClr val="accent4">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1800" b="1">
                <a:solidFill>
                  <a:schemeClr val="tx1"/>
                </a:solidFill>
                <a:latin typeface="微软雅黑" panose="020B0503020204020204" charset="-122"/>
                <a:ea typeface="微软雅黑" panose="020B0503020204020204" charset="-122"/>
              </a:rPr>
              <a:t>猜测</a:t>
            </a:r>
            <a:endParaRPr lang="zh-CN" altLang="en-US" sz="1800" b="1">
              <a:solidFill>
                <a:schemeClr val="tx1"/>
              </a:solidFill>
              <a:latin typeface="微软雅黑" panose="020B0503020204020204" charset="-122"/>
              <a:ea typeface="微软雅黑" panose="020B0503020204020204" charset="-122"/>
            </a:endParaRPr>
          </a:p>
        </p:txBody>
      </p:sp>
      <p:sp>
        <p:nvSpPr>
          <p:cNvPr id="10" name="流程图: 终止 9"/>
          <p:cNvSpPr/>
          <p:nvPr/>
        </p:nvSpPr>
        <p:spPr>
          <a:xfrm>
            <a:off x="6962775" y="2176145"/>
            <a:ext cx="1473200" cy="445770"/>
          </a:xfrm>
          <a:prstGeom prst="flowChartTerminator">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1800" b="1">
                <a:solidFill>
                  <a:schemeClr val="tx1"/>
                </a:solidFill>
                <a:latin typeface="微软雅黑" panose="020B0503020204020204" charset="-122"/>
                <a:ea typeface="微软雅黑" panose="020B0503020204020204" charset="-122"/>
              </a:rPr>
              <a:t>沮丧、赌气</a:t>
            </a:r>
            <a:endParaRPr lang="zh-CN" altLang="en-US" sz="1800" b="1">
              <a:solidFill>
                <a:schemeClr val="tx1"/>
              </a:solidFill>
              <a:latin typeface="微软雅黑" panose="020B0503020204020204" charset="-122"/>
              <a:ea typeface="微软雅黑" panose="020B0503020204020204" charset="-122"/>
            </a:endParaRPr>
          </a:p>
        </p:txBody>
      </p:sp>
      <p:sp>
        <p:nvSpPr>
          <p:cNvPr id="11" name="流程图: 终止 10"/>
          <p:cNvSpPr/>
          <p:nvPr/>
        </p:nvSpPr>
        <p:spPr>
          <a:xfrm>
            <a:off x="4636770" y="3035935"/>
            <a:ext cx="1402080" cy="445770"/>
          </a:xfrm>
          <a:prstGeom prst="flowChartTerminator">
            <a:avLst/>
          </a:prstGeom>
          <a:solidFill>
            <a:schemeClr val="accent6">
              <a:lumMod val="40000"/>
              <a:lumOff val="6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a:solidFill>
                  <a:schemeClr val="tx1"/>
                </a:solidFill>
                <a:latin typeface="微软雅黑" panose="020B0503020204020204" charset="-122"/>
                <a:ea typeface="微软雅黑" panose="020B0503020204020204" charset="-122"/>
              </a:rPr>
              <a:t>兴高采烈</a:t>
            </a:r>
            <a:endParaRPr lang="zh-CN" altLang="en-US"/>
          </a:p>
        </p:txBody>
      </p:sp>
      <p:sp>
        <p:nvSpPr>
          <p:cNvPr id="12" name="流程图: 终止 11"/>
          <p:cNvSpPr/>
          <p:nvPr/>
        </p:nvSpPr>
        <p:spPr>
          <a:xfrm>
            <a:off x="6554470" y="3035935"/>
            <a:ext cx="1868805" cy="445770"/>
          </a:xfrm>
          <a:prstGeom prst="flowChartTerminator">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a:solidFill>
                  <a:schemeClr val="tx1"/>
                </a:solidFill>
                <a:latin typeface="微软雅黑" panose="020B0503020204020204" charset="-122"/>
                <a:ea typeface="微软雅黑" panose="020B0503020204020204" charset="-122"/>
              </a:rPr>
              <a:t>高兴、有希望</a:t>
            </a:r>
            <a:endParaRPr lang="zh-CN" altLang="en-US"/>
          </a:p>
        </p:txBody>
      </p:sp>
      <p:sp>
        <p:nvSpPr>
          <p:cNvPr id="13" name="右箭头 12"/>
          <p:cNvSpPr/>
          <p:nvPr/>
        </p:nvSpPr>
        <p:spPr>
          <a:xfrm>
            <a:off x="2630170" y="2341245"/>
            <a:ext cx="280035" cy="158115"/>
          </a:xfrm>
          <a:prstGeom prst="rightArrow">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3910330" y="2341245"/>
            <a:ext cx="280035" cy="158115"/>
          </a:xfrm>
          <a:prstGeom prst="rightArrow">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右箭头 14"/>
          <p:cNvSpPr/>
          <p:nvPr/>
        </p:nvSpPr>
        <p:spPr>
          <a:xfrm>
            <a:off x="5197475" y="2341245"/>
            <a:ext cx="280035" cy="158115"/>
          </a:xfrm>
          <a:prstGeom prst="rightArrow">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右箭头 15"/>
          <p:cNvSpPr/>
          <p:nvPr/>
        </p:nvSpPr>
        <p:spPr>
          <a:xfrm>
            <a:off x="6554470" y="2341245"/>
            <a:ext cx="280035" cy="158115"/>
          </a:xfrm>
          <a:prstGeom prst="rightArrow">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下箭头 16"/>
          <p:cNvSpPr/>
          <p:nvPr/>
        </p:nvSpPr>
        <p:spPr>
          <a:xfrm>
            <a:off x="7561580" y="2707640"/>
            <a:ext cx="173355" cy="280670"/>
          </a:xfrm>
          <a:prstGeom prst="downArrow">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左箭头 17"/>
          <p:cNvSpPr/>
          <p:nvPr/>
        </p:nvSpPr>
        <p:spPr>
          <a:xfrm>
            <a:off x="6159500" y="3196590"/>
            <a:ext cx="295275" cy="179705"/>
          </a:xfrm>
          <a:prstGeom prst="leftArrow">
            <a:avLst/>
          </a:prstGeom>
          <a:solidFill>
            <a:schemeClr val="tx1">
              <a:lumMod val="65000"/>
              <a:lumOff val="3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25145" y="4018280"/>
            <a:ext cx="8094345" cy="829945"/>
          </a:xfrm>
          <a:prstGeom prst="rect">
            <a:avLst/>
          </a:prstGeom>
          <a:noFill/>
        </p:spPr>
        <p:txBody>
          <a:bodyPr wrap="square" rtlCol="0">
            <a:spAutoFit/>
          </a:bodyPr>
          <a:lstStyle/>
          <a:p>
            <a:pPr algn="l">
              <a:buClrTx/>
              <a:buSzTx/>
              <a:buFontTx/>
            </a:pPr>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这样写突出了要去看社戏的迫切心情，为写看社戏的乐趣做铺垫。</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ppt_x"/>
                                          </p:val>
                                        </p:tav>
                                        <p:tav tm="100000">
                                          <p:val>
                                            <p:strVal val="#ppt_x"/>
                                          </p:val>
                                        </p:tav>
                                      </p:tavLst>
                                    </p:anim>
                                    <p:anim calcmode="lin" valueType="num">
                                      <p:cBhvr additive="base">
                                        <p:cTn id="5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ppt_x"/>
                                          </p:val>
                                        </p:tav>
                                        <p:tav tm="100000">
                                          <p:val>
                                            <p:strVal val="#ppt_x"/>
                                          </p:val>
                                        </p:tav>
                                      </p:tavLst>
                                    </p:anim>
                                    <p:anim calcmode="lin" valueType="num">
                                      <p:cBhvr additive="base">
                                        <p:cTn id="6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ppt_x"/>
                                          </p:val>
                                        </p:tav>
                                        <p:tav tm="100000">
                                          <p:val>
                                            <p:strVal val="#ppt_x"/>
                                          </p:val>
                                        </p:tav>
                                      </p:tavLst>
                                    </p:anim>
                                    <p:anim calcmode="lin" valueType="num">
                                      <p:cBhvr additive="base">
                                        <p:cTn id="7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additive="base">
                                        <p:cTn id="79" dur="500" fill="hold"/>
                                        <p:tgtEl>
                                          <p:spTgt spid="12"/>
                                        </p:tgtEl>
                                        <p:attrNameLst>
                                          <p:attrName>ppt_x</p:attrName>
                                        </p:attrNameLst>
                                      </p:cBhvr>
                                      <p:tavLst>
                                        <p:tav tm="0">
                                          <p:val>
                                            <p:strVal val="#ppt_x"/>
                                          </p:val>
                                        </p:tav>
                                        <p:tav tm="100000">
                                          <p:val>
                                            <p:strVal val="#ppt_x"/>
                                          </p:val>
                                        </p:tav>
                                      </p:tavLst>
                                    </p:anim>
                                    <p:anim calcmode="lin" valueType="num">
                                      <p:cBhvr additive="base">
                                        <p:cTn id="8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500" fill="hold"/>
                                        <p:tgtEl>
                                          <p:spTgt spid="18"/>
                                        </p:tgtEl>
                                        <p:attrNameLst>
                                          <p:attrName>ppt_x</p:attrName>
                                        </p:attrNameLst>
                                      </p:cBhvr>
                                      <p:tavLst>
                                        <p:tav tm="0">
                                          <p:val>
                                            <p:strVal val="#ppt_x"/>
                                          </p:val>
                                        </p:tav>
                                        <p:tav tm="100000">
                                          <p:val>
                                            <p:strVal val="#ppt_x"/>
                                          </p:val>
                                        </p:tav>
                                      </p:tavLst>
                                    </p:anim>
                                    <p:anim calcmode="lin" valueType="num">
                                      <p:cBhvr additive="base">
                                        <p:cTn id="8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1"/>
                                        </p:tgtEl>
                                        <p:attrNameLst>
                                          <p:attrName>style.visibility</p:attrName>
                                        </p:attrNameLst>
                                      </p:cBhvr>
                                      <p:to>
                                        <p:strVal val="visible"/>
                                      </p:to>
                                    </p:set>
                                    <p:anim calcmode="lin" valueType="num">
                                      <p:cBhvr additive="base">
                                        <p:cTn id="91" dur="500" fill="hold"/>
                                        <p:tgtEl>
                                          <p:spTgt spid="11"/>
                                        </p:tgtEl>
                                        <p:attrNameLst>
                                          <p:attrName>ppt_x</p:attrName>
                                        </p:attrNameLst>
                                      </p:cBhvr>
                                      <p:tavLst>
                                        <p:tav tm="0">
                                          <p:val>
                                            <p:strVal val="#ppt_x"/>
                                          </p:val>
                                        </p:tav>
                                        <p:tav tm="100000">
                                          <p:val>
                                            <p:strVal val="#ppt_x"/>
                                          </p:val>
                                        </p:tav>
                                      </p:tavLst>
                                    </p:anim>
                                    <p:anim calcmode="lin" valueType="num">
                                      <p:cBhvr additive="base">
                                        <p:cTn id="9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additive="base">
                                        <p:cTn id="97" dur="500" fill="hold"/>
                                        <p:tgtEl>
                                          <p:spTgt spid="19"/>
                                        </p:tgtEl>
                                        <p:attrNameLst>
                                          <p:attrName>ppt_x</p:attrName>
                                        </p:attrNameLst>
                                      </p:cBhvr>
                                      <p:tavLst>
                                        <p:tav tm="0">
                                          <p:val>
                                            <p:strVal val="#ppt_x"/>
                                          </p:val>
                                        </p:tav>
                                        <p:tav tm="100000">
                                          <p:val>
                                            <p:strVal val="#ppt_x"/>
                                          </p:val>
                                        </p:tav>
                                      </p:tavLst>
                                    </p:anim>
                                    <p:anim calcmode="lin" valueType="num">
                                      <p:cBhvr additive="base">
                                        <p:cTn id="9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13" grpId="0"/>
      <p:bldP spid="6" grpId="0"/>
      <p:bldP spid="14" grpId="0"/>
      <p:bldP spid="8" grpId="0"/>
      <p:bldP spid="15" grpId="0"/>
      <p:bldP spid="9" grpId="0"/>
      <p:bldP spid="16" grpId="0"/>
      <p:bldP spid="10" grpId="0"/>
      <p:bldP spid="17" grpId="0"/>
      <p:bldP spid="12" grpId="0"/>
      <p:bldP spid="18" grpId="0"/>
      <p:bldP spid="11"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1610" y="1306830"/>
            <a:ext cx="8774430" cy="953135"/>
          </a:xfrm>
          <a:prstGeom prst="rect">
            <a:avLst/>
          </a:prstGeom>
          <a:noFill/>
        </p:spPr>
        <p:txBody>
          <a:bodyPr wrap="square" rtlCol="0">
            <a:spAutoFit/>
          </a:bodyPr>
          <a:lstStyle/>
          <a:p>
            <a:pPr algn="l">
              <a:buClrTx/>
              <a:buSzTx/>
              <a:buFontTx/>
            </a:pPr>
            <a:r>
              <a:rPr lang="en-US" altLang="zh-CN" sz="2800" b="1">
                <a:latin typeface="华文楷体" panose="02010600040101010101" charset="-122"/>
                <a:ea typeface="华文楷体" panose="02010600040101010101" charset="-122"/>
                <a:cs typeface="华文楷体" panose="02010600040101010101" charset="-122"/>
              </a:rPr>
              <a:t> </a:t>
            </a:r>
            <a:r>
              <a:rPr lang="zh-CN" altLang="en-US" sz="2800" b="1">
                <a:latin typeface="华文楷体" panose="02010600040101010101" charset="-122"/>
                <a:ea typeface="华文楷体" panose="02010600040101010101" charset="-122"/>
                <a:cs typeface="华文楷体" panose="02010600040101010101" charset="-122"/>
                <a:sym typeface="+mn-ea"/>
              </a:rPr>
              <a:t>(</a:t>
            </a:r>
            <a:r>
              <a:rPr lang="en-US" altLang="zh-CN" sz="2800" b="1">
                <a:latin typeface="华文楷体" panose="02010600040101010101" charset="-122"/>
                <a:ea typeface="华文楷体" panose="02010600040101010101" charset="-122"/>
                <a:cs typeface="华文楷体" panose="02010600040101010101" charset="-122"/>
                <a:sym typeface="+mn-ea"/>
              </a:rPr>
              <a:t>2</a:t>
            </a:r>
            <a:r>
              <a:rPr lang="zh-CN" altLang="en-US" sz="2800" b="1">
                <a:latin typeface="华文楷体" panose="02010600040101010101" charset="-122"/>
                <a:ea typeface="华文楷体" panose="02010600040101010101" charset="-122"/>
                <a:cs typeface="华文楷体" panose="02010600040101010101" charset="-122"/>
                <a:sym typeface="+mn-ea"/>
              </a:rPr>
              <a:t>)</a:t>
            </a:r>
            <a:r>
              <a:rPr lang="zh-CN" altLang="en-US" sz="2800" b="1">
                <a:latin typeface="华文楷体" panose="02010600040101010101" charset="-122"/>
                <a:ea typeface="华文楷体" panose="02010600040101010101" charset="-122"/>
                <a:cs typeface="华文楷体" panose="02010600040101010101" charset="-122"/>
              </a:rPr>
              <a:t>写出去看戏前的波折，在情节发展上起着什么样的作用？具有什么样的表现力量？ </a:t>
            </a:r>
            <a:endParaRPr lang="zh-CN" altLang="en-US" sz="2800" b="1">
              <a:latin typeface="华文楷体" panose="02010600040101010101" charset="-122"/>
              <a:ea typeface="华文楷体" panose="02010600040101010101" charset="-122"/>
              <a:cs typeface="华文楷体" panose="02010600040101010101" charset="-122"/>
            </a:endParaRPr>
          </a:p>
        </p:txBody>
      </p:sp>
      <p:sp>
        <p:nvSpPr>
          <p:cNvPr id="6" name="文本框 5"/>
          <p:cNvSpPr txBox="1"/>
          <p:nvPr/>
        </p:nvSpPr>
        <p:spPr>
          <a:xfrm>
            <a:off x="236855" y="2633345"/>
            <a:ext cx="8295005" cy="854075"/>
          </a:xfrm>
          <a:prstGeom prst="rect">
            <a:avLst/>
          </a:prstGeom>
          <a:noFill/>
        </p:spPr>
        <p:txBody>
          <a:bodyPr wrap="square" rtlCol="0">
            <a:noAutofit/>
          </a:bodyPr>
          <a:lstStyle/>
          <a:p>
            <a:pPr algn="l">
              <a:buClrTx/>
              <a:buSzTx/>
              <a:buFontTx/>
            </a:pPr>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看戏前的波折和解决波折，构成了曲折生动情节，并且再为去看戏作好铺垫，表现出了农家少年的</a:t>
            </a:r>
            <a:r>
              <a:rPr lang="zh-CN" altLang="en-US" sz="2400" b="1" u="sng">
                <a:solidFill>
                  <a:schemeClr val="accent5">
                    <a:lumMod val="50000"/>
                  </a:schemeClr>
                </a:solidFill>
                <a:latin typeface="华文楷体" panose="02010600040101010101" charset="-122"/>
                <a:ea typeface="华文楷体" panose="02010600040101010101" charset="-122"/>
                <a:cs typeface="华文楷体" panose="02010600040101010101" charset="-122"/>
              </a:rPr>
              <a:t>热情</a:t>
            </a:r>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和</a:t>
            </a:r>
            <a:r>
              <a:rPr lang="zh-CN" altLang="en-US" sz="2400" b="1" u="sng">
                <a:solidFill>
                  <a:schemeClr val="accent5">
                    <a:lumMod val="50000"/>
                  </a:schemeClr>
                </a:solidFill>
                <a:latin typeface="华文楷体" panose="02010600040101010101" charset="-122"/>
                <a:ea typeface="华文楷体" panose="02010600040101010101" charset="-122"/>
                <a:cs typeface="华文楷体" panose="02010600040101010101" charset="-122"/>
              </a:rPr>
              <a:t>聪明能干</a:t>
            </a:r>
            <a:endParaRPr lang="zh-CN" altLang="en-US" sz="2400" b="1" u="sng">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p:txBody>
      </p:sp>
      <p:sp>
        <p:nvSpPr>
          <p:cNvPr id="7" name="圆角矩形 6"/>
          <p:cNvSpPr/>
          <p:nvPr>
            <p:custDataLst>
              <p:tags r:id="rId1"/>
            </p:custDataLst>
          </p:nvPr>
        </p:nvSpPr>
        <p:spPr>
          <a:xfrm>
            <a:off x="181610" y="307340"/>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研读情节</a:t>
            </a:r>
            <a:endParaRPr lang="zh-CN" altLang="en-US" sz="2400">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4620" y="605155"/>
            <a:ext cx="8774430" cy="953135"/>
          </a:xfrm>
          <a:prstGeom prst="rect">
            <a:avLst/>
          </a:prstGeom>
          <a:noFill/>
        </p:spPr>
        <p:txBody>
          <a:bodyPr wrap="square" rtlCol="0">
            <a:spAutoFit/>
          </a:bodyPr>
          <a:lstStyle/>
          <a:p>
            <a:pPr algn="l">
              <a:buClrTx/>
              <a:buSzTx/>
              <a:buFontTx/>
            </a:pPr>
            <a:r>
              <a:rPr lang="en-US" altLang="zh-CN" sz="2800" b="1">
                <a:latin typeface="华文楷体" panose="02010600040101010101" charset="-122"/>
                <a:ea typeface="华文楷体" panose="02010600040101010101" charset="-122"/>
                <a:cs typeface="华文楷体" panose="02010600040101010101" charset="-122"/>
              </a:rPr>
              <a:t> </a:t>
            </a:r>
            <a:r>
              <a:rPr lang="zh-CN" altLang="en-US" sz="2800" b="1">
                <a:latin typeface="华文楷体" panose="02010600040101010101" charset="-122"/>
                <a:ea typeface="华文楷体" panose="02010600040101010101" charset="-122"/>
                <a:cs typeface="华文楷体" panose="02010600040101010101" charset="-122"/>
                <a:sym typeface="+mn-ea"/>
              </a:rPr>
              <a:t>(</a:t>
            </a:r>
            <a:r>
              <a:rPr lang="en-US" altLang="zh-CN" sz="2800" b="1">
                <a:latin typeface="华文楷体" panose="02010600040101010101" charset="-122"/>
                <a:ea typeface="华文楷体" panose="02010600040101010101" charset="-122"/>
                <a:cs typeface="华文楷体" panose="02010600040101010101" charset="-122"/>
                <a:sym typeface="+mn-ea"/>
              </a:rPr>
              <a:t>3</a:t>
            </a:r>
            <a:r>
              <a:rPr lang="zh-CN" altLang="en-US" sz="2800" b="1">
                <a:latin typeface="华文楷体" panose="02010600040101010101" charset="-122"/>
                <a:ea typeface="华文楷体" panose="02010600040101010101" charset="-122"/>
                <a:cs typeface="华文楷体" panose="02010600040101010101" charset="-122"/>
                <a:sym typeface="+mn-ea"/>
              </a:rPr>
              <a:t>)</a:t>
            </a:r>
            <a:r>
              <a:rPr lang="zh-CN" altLang="en-US" sz="2800" b="1">
                <a:latin typeface="华文楷体" panose="02010600040101010101" charset="-122"/>
                <a:ea typeface="华文楷体" panose="02010600040101010101" charset="-122"/>
                <a:cs typeface="华文楷体" panose="02010600040101010101" charset="-122"/>
              </a:rPr>
              <a:t> 圈出描写少年朋友们开船动作的动词，并体味其运用之妙。</a:t>
            </a:r>
            <a:endParaRPr lang="zh-CN" altLang="en-US" sz="2800" b="1">
              <a:latin typeface="华文楷体" panose="02010600040101010101" charset="-122"/>
              <a:ea typeface="华文楷体" panose="02010600040101010101" charset="-122"/>
              <a:cs typeface="华文楷体" panose="02010600040101010101" charset="-122"/>
            </a:endParaRPr>
          </a:p>
        </p:txBody>
      </p:sp>
      <p:sp>
        <p:nvSpPr>
          <p:cNvPr id="2" name="文本框 1"/>
          <p:cNvSpPr txBox="1"/>
          <p:nvPr/>
        </p:nvSpPr>
        <p:spPr>
          <a:xfrm>
            <a:off x="2127885" y="1335405"/>
            <a:ext cx="4601210" cy="521970"/>
          </a:xfrm>
          <a:prstGeom prst="rect">
            <a:avLst/>
          </a:prstGeom>
          <a:noFill/>
        </p:spPr>
        <p:txBody>
          <a:bodyPr wrap="square" rtlCol="0">
            <a:spAutoFit/>
          </a:bodyPr>
          <a:lstStyle/>
          <a:p>
            <a:r>
              <a:rPr lang="zh-CN" altLang="en-US" sz="2800" b="1">
                <a:solidFill>
                  <a:schemeClr val="accent6">
                    <a:lumMod val="75000"/>
                  </a:schemeClr>
                </a:solidFill>
                <a:latin typeface="华文新魏" panose="02010800040101010101" charset="-122"/>
                <a:ea typeface="华文新魏" panose="02010800040101010101" charset="-122"/>
              </a:rPr>
              <a:t>跳、拨、点、磕、架</a:t>
            </a:r>
            <a:endParaRPr lang="zh-CN" altLang="en-US" sz="2800" b="1">
              <a:solidFill>
                <a:schemeClr val="accent6">
                  <a:lumMod val="75000"/>
                </a:schemeClr>
              </a:solidFill>
              <a:latin typeface="华文新魏" panose="02010800040101010101" charset="-122"/>
              <a:ea typeface="华文新魏" panose="02010800040101010101" charset="-122"/>
            </a:endParaRPr>
          </a:p>
        </p:txBody>
      </p:sp>
      <p:sp>
        <p:nvSpPr>
          <p:cNvPr id="3" name="文本框 2"/>
          <p:cNvSpPr txBox="1"/>
          <p:nvPr/>
        </p:nvSpPr>
        <p:spPr>
          <a:xfrm>
            <a:off x="316230" y="1857375"/>
            <a:ext cx="8410575" cy="3046095"/>
          </a:xfrm>
          <a:prstGeom prst="rect">
            <a:avLst/>
          </a:prstGeom>
          <a:noFill/>
        </p:spPr>
        <p:txBody>
          <a:bodyPr wrap="square" rtlCol="0">
            <a:spAutoFit/>
          </a:bodyPr>
          <a:lstStyle/>
          <a:p>
            <a:pPr algn="l">
              <a:buClrTx/>
              <a:buSzTx/>
              <a:buFontTx/>
            </a:pPr>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（1）充分描绘出小伙伴架船技术的熟练，反映出小伙伴们聪明、能干的特点。</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a:p>
            <a:pPr algn="l">
              <a:buClrTx/>
              <a:buSzTx/>
              <a:buFontTx/>
            </a:pPr>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（2）表现了去看社戏的愉快心情。</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a:p>
            <a:pPr algn="l">
              <a:buClrTx/>
              <a:buSzTx/>
              <a:buFontTx/>
            </a:pPr>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跳”字，表现出上船之快；拨分工井然有序，操作熟练迅速；、点、磕发船迅速）。船出桥后，架架起，摇动两支橹，在“说笑的”、“嚷的”声音中，“夹着潺潺的船头激水的声音”、船“飞一般径向赵庄前进了”，表现出一船声音，一船欢乐，船进如飞 </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p:txBody>
      </p:sp>
      <p:sp>
        <p:nvSpPr>
          <p:cNvPr id="7" name="圆角矩形 6"/>
          <p:cNvSpPr/>
          <p:nvPr>
            <p:custDataLst>
              <p:tags r:id="rId1"/>
            </p:custDataLst>
          </p:nvPr>
        </p:nvSpPr>
        <p:spPr>
          <a:xfrm>
            <a:off x="181610" y="149225"/>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研读情节</a:t>
            </a:r>
            <a:endParaRPr lang="zh-CN" altLang="en-US" sz="2400">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4620" y="605155"/>
            <a:ext cx="8774430" cy="953135"/>
          </a:xfrm>
          <a:prstGeom prst="rect">
            <a:avLst/>
          </a:prstGeom>
          <a:noFill/>
        </p:spPr>
        <p:txBody>
          <a:bodyPr wrap="square" rtlCol="0">
            <a:spAutoFit/>
          </a:bodyPr>
          <a:lstStyle/>
          <a:p>
            <a:pPr algn="l">
              <a:buClrTx/>
              <a:buSzTx/>
              <a:buFontTx/>
            </a:pPr>
            <a:r>
              <a:rPr lang="en-US" altLang="zh-CN" sz="2800" b="1">
                <a:latin typeface="华文楷体" panose="02010600040101010101" charset="-122"/>
                <a:ea typeface="华文楷体" panose="02010600040101010101" charset="-122"/>
                <a:cs typeface="华文楷体" panose="02010600040101010101" charset="-122"/>
              </a:rPr>
              <a:t> </a:t>
            </a:r>
            <a:r>
              <a:rPr lang="zh-CN" altLang="en-US" sz="2800" b="1">
                <a:latin typeface="华文楷体" panose="02010600040101010101" charset="-122"/>
                <a:ea typeface="华文楷体" panose="02010600040101010101" charset="-122"/>
                <a:cs typeface="华文楷体" panose="02010600040101010101" charset="-122"/>
                <a:sym typeface="+mn-ea"/>
              </a:rPr>
              <a:t>(</a:t>
            </a:r>
            <a:r>
              <a:rPr lang="en-US" altLang="zh-CN" sz="2800" b="1">
                <a:latin typeface="华文楷体" panose="02010600040101010101" charset="-122"/>
                <a:ea typeface="华文楷体" panose="02010600040101010101" charset="-122"/>
                <a:cs typeface="华文楷体" panose="02010600040101010101" charset="-122"/>
                <a:sym typeface="+mn-ea"/>
              </a:rPr>
              <a:t>4</a:t>
            </a:r>
            <a:r>
              <a:rPr lang="zh-CN" altLang="en-US" sz="2800" b="1">
                <a:latin typeface="华文楷体" panose="02010600040101010101" charset="-122"/>
                <a:ea typeface="华文楷体" panose="02010600040101010101" charset="-122"/>
                <a:cs typeface="华文楷体" panose="02010600040101010101" charset="-122"/>
                <a:sym typeface="+mn-ea"/>
              </a:rPr>
              <a:t>)</a:t>
            </a:r>
            <a:r>
              <a:rPr lang="zh-CN" altLang="en-US" sz="2800" b="1">
                <a:latin typeface="华文楷体" panose="02010600040101010101" charset="-122"/>
                <a:ea typeface="华文楷体" panose="02010600040101010101" charset="-122"/>
                <a:cs typeface="华文楷体" panose="02010600040101010101" charset="-122"/>
              </a:rPr>
              <a:t> 接着怎样描写出春夜航船去看戏途中什么样的景物？表现了“我”什么样的心情？ </a:t>
            </a:r>
            <a:endParaRPr lang="zh-CN" altLang="en-US" sz="2800" b="1">
              <a:latin typeface="华文楷体" panose="02010600040101010101" charset="-122"/>
              <a:ea typeface="华文楷体" panose="02010600040101010101" charset="-122"/>
              <a:cs typeface="华文楷体" panose="02010600040101010101" charset="-122"/>
            </a:endParaRPr>
          </a:p>
        </p:txBody>
      </p:sp>
      <p:sp>
        <p:nvSpPr>
          <p:cNvPr id="6" name="文本框 5"/>
          <p:cNvSpPr txBox="1"/>
          <p:nvPr/>
        </p:nvSpPr>
        <p:spPr>
          <a:xfrm>
            <a:off x="424815" y="1717675"/>
            <a:ext cx="8295005" cy="854075"/>
          </a:xfrm>
          <a:prstGeom prst="rect">
            <a:avLst/>
          </a:prstGeom>
          <a:noFill/>
        </p:spPr>
        <p:txBody>
          <a:bodyPr wrap="square" rtlCol="0">
            <a:noAutofit/>
          </a:bodyPr>
          <a:lstStyle/>
          <a:p>
            <a:pPr algn="l">
              <a:buClrTx/>
              <a:buSzTx/>
              <a:buFontTx/>
            </a:pPr>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作者是随着时间和空间的转换，依次写出了“我”在沿途的种种见闻和感受，融情于景，情景交融。</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p:txBody>
      </p:sp>
      <p:sp>
        <p:nvSpPr>
          <p:cNvPr id="7" name="圆角矩形 6"/>
          <p:cNvSpPr/>
          <p:nvPr>
            <p:custDataLst>
              <p:tags r:id="rId1"/>
            </p:custDataLst>
          </p:nvPr>
        </p:nvSpPr>
        <p:spPr>
          <a:xfrm>
            <a:off x="181610" y="149225"/>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研读情节</a:t>
            </a:r>
            <a:endParaRPr lang="zh-CN" altLang="en-US" sz="2400">
              <a:latin typeface="华文新魏" panose="02010800040101010101" charset="-122"/>
              <a:ea typeface="华文新魏" panose="02010800040101010101" charset="-122"/>
            </a:endParaRPr>
          </a:p>
        </p:txBody>
      </p:sp>
      <p:sp>
        <p:nvSpPr>
          <p:cNvPr id="2" name="文本框 1"/>
          <p:cNvSpPr txBox="1"/>
          <p:nvPr/>
        </p:nvSpPr>
        <p:spPr>
          <a:xfrm>
            <a:off x="983615" y="2731135"/>
            <a:ext cx="7266940" cy="2263775"/>
          </a:xfrm>
          <a:prstGeom prst="rect">
            <a:avLst/>
          </a:prstGeom>
          <a:noFill/>
        </p:spPr>
        <p:txBody>
          <a:bodyPr wrap="square" rtlCol="0">
            <a:noAutofit/>
          </a:bodyPr>
          <a:lstStyle/>
          <a:p>
            <a:r>
              <a:rPr lang="zh-CN" altLang="en-US" sz="2400">
                <a:solidFill>
                  <a:schemeClr val="accent6">
                    <a:lumMod val="75000"/>
                  </a:schemeClr>
                </a:solidFill>
                <a:latin typeface="华文新魏" panose="02010800040101010101" charset="-122"/>
                <a:ea typeface="华文新魏" panose="02010800040101010101" charset="-122"/>
                <a:cs typeface="华文新魏" panose="02010800040101010101" charset="-122"/>
              </a:rPr>
              <a:t>有形（视觉）：</a:t>
            </a:r>
            <a:r>
              <a:rPr lang="zh-CN" altLang="en-US" sz="2400">
                <a:latin typeface="华文新魏" panose="02010800040101010101" charset="-122"/>
                <a:ea typeface="华文新魏" panose="02010800040101010101" charset="-122"/>
                <a:cs typeface="华文新魏" panose="02010800040101010101" charset="-122"/>
              </a:rPr>
              <a:t>“起伏的群山”，“一丛松柏林”； </a:t>
            </a:r>
            <a:endParaRPr lang="zh-CN" altLang="en-US" sz="2400">
              <a:latin typeface="华文新魏" panose="02010800040101010101" charset="-122"/>
              <a:ea typeface="华文新魏" panose="02010800040101010101" charset="-122"/>
              <a:cs typeface="华文新魏" panose="02010800040101010101" charset="-122"/>
            </a:endParaRPr>
          </a:p>
          <a:p>
            <a:endParaRPr lang="zh-CN" altLang="en-US" sz="2400">
              <a:latin typeface="华文新魏" panose="02010800040101010101" charset="-122"/>
              <a:ea typeface="华文新魏" panose="02010800040101010101" charset="-122"/>
              <a:cs typeface="华文新魏" panose="02010800040101010101" charset="-122"/>
            </a:endParaRPr>
          </a:p>
          <a:p>
            <a:r>
              <a:rPr lang="zh-CN" altLang="en-US" sz="2400">
                <a:solidFill>
                  <a:schemeClr val="accent6">
                    <a:lumMod val="75000"/>
                  </a:schemeClr>
                </a:solidFill>
                <a:latin typeface="华文新魏" panose="02010800040101010101" charset="-122"/>
                <a:ea typeface="华文新魏" panose="02010800040101010101" charset="-122"/>
                <a:cs typeface="华文新魏" panose="02010800040101010101" charset="-122"/>
              </a:rPr>
              <a:t>有色（视觉）：</a:t>
            </a:r>
            <a:r>
              <a:rPr lang="zh-CN" altLang="en-US" sz="2400">
                <a:latin typeface="华文新魏" panose="02010800040101010101" charset="-122"/>
                <a:ea typeface="华文新魏" panose="02010800040101010101" charset="-122"/>
                <a:cs typeface="华文新魏" panose="02010800040101010101" charset="-122"/>
              </a:rPr>
              <a:t>豆麦的“碧绿”、月色的“朦胧”； </a:t>
            </a:r>
            <a:endParaRPr lang="zh-CN" altLang="en-US" sz="2400">
              <a:latin typeface="华文新魏" panose="02010800040101010101" charset="-122"/>
              <a:ea typeface="华文新魏" panose="02010800040101010101" charset="-122"/>
              <a:cs typeface="华文新魏" panose="02010800040101010101" charset="-122"/>
            </a:endParaRPr>
          </a:p>
          <a:p>
            <a:endParaRPr lang="zh-CN" altLang="en-US" sz="2400">
              <a:latin typeface="华文新魏" panose="02010800040101010101" charset="-122"/>
              <a:ea typeface="华文新魏" panose="02010800040101010101" charset="-122"/>
              <a:cs typeface="华文新魏" panose="02010800040101010101" charset="-122"/>
            </a:endParaRPr>
          </a:p>
          <a:p>
            <a:r>
              <a:rPr lang="zh-CN" altLang="en-US" sz="2400">
                <a:solidFill>
                  <a:schemeClr val="accent6">
                    <a:lumMod val="75000"/>
                  </a:schemeClr>
                </a:solidFill>
                <a:latin typeface="华文新魏" panose="02010800040101010101" charset="-122"/>
                <a:ea typeface="华文新魏" panose="02010800040101010101" charset="-122"/>
                <a:cs typeface="华文新魏" panose="02010800040101010101" charset="-122"/>
              </a:rPr>
              <a:t>有声（听觉）：</a:t>
            </a:r>
            <a:r>
              <a:rPr lang="zh-CN" altLang="en-US" sz="2400">
                <a:latin typeface="华文新魏" panose="02010800040101010101" charset="-122"/>
                <a:ea typeface="华文新魏" panose="02010800040101010101" charset="-122"/>
                <a:cs typeface="华文新魏" panose="02010800040101010101" charset="-122"/>
              </a:rPr>
              <a:t>笑声、嚷声、水声、笛声； </a:t>
            </a:r>
            <a:endParaRPr lang="zh-CN" altLang="en-US" sz="2400">
              <a:latin typeface="华文新魏" panose="02010800040101010101" charset="-122"/>
              <a:ea typeface="华文新魏" panose="02010800040101010101" charset="-122"/>
              <a:cs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0" fill="hold"/>
                                        <p:tgtEl>
                                          <p:spTgt spid="6"/>
                                        </p:tgtEl>
                                        <p:attrNameLst>
                                          <p:attrName>ppt_x</p:attrName>
                                        </p:attrNameLst>
                                      </p:cBhvr>
                                      <p:tavLst>
                                        <p:tav tm="0">
                                          <p:val>
                                            <p:strVal val="#ppt_x"/>
                                          </p:val>
                                        </p:tav>
                                        <p:tav tm="100000">
                                          <p:val>
                                            <p:strVal val="#ppt_x"/>
                                          </p:val>
                                        </p:tav>
                                      </p:tavLst>
                                    </p:anim>
                                    <p:anim calcmode="lin" valueType="num">
                                      <p:cBhvr additive="base">
                                        <p:cTn id="14"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 calcmode="lin" valueType="num">
                                      <p:cBhvr additive="base">
                                        <p:cTn id="19"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 calcmode="lin" valueType="num">
                                      <p:cBhvr additive="base">
                                        <p:cTn id="2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21945"/>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研读情节</a:t>
            </a:r>
            <a:endParaRPr lang="zh-CN" altLang="en-US" sz="2400">
              <a:latin typeface="华文新魏" panose="02010800040101010101" charset="-122"/>
              <a:ea typeface="华文新魏" panose="02010800040101010101" charset="-122"/>
            </a:endParaRPr>
          </a:p>
        </p:txBody>
      </p:sp>
      <p:sp>
        <p:nvSpPr>
          <p:cNvPr id="2" name="文本框 1"/>
          <p:cNvSpPr txBox="1"/>
          <p:nvPr/>
        </p:nvSpPr>
        <p:spPr>
          <a:xfrm>
            <a:off x="596900" y="1312545"/>
            <a:ext cx="7805420" cy="2306955"/>
          </a:xfrm>
          <a:prstGeom prst="rect">
            <a:avLst/>
          </a:prstGeom>
          <a:noFill/>
        </p:spPr>
        <p:txBody>
          <a:bodyPr wrap="square" rtlCol="0">
            <a:spAutoFit/>
          </a:bodyPr>
          <a:lstStyle/>
          <a:p>
            <a:r>
              <a:rPr lang="zh-CN" altLang="en-US" sz="2400">
                <a:solidFill>
                  <a:schemeClr val="accent6">
                    <a:lumMod val="75000"/>
                  </a:schemeClr>
                </a:solidFill>
                <a:latin typeface="华文新魏" panose="02010800040101010101" charset="-122"/>
                <a:ea typeface="华文新魏" panose="02010800040101010101" charset="-122"/>
                <a:cs typeface="华文新魏" panose="02010800040101010101" charset="-122"/>
              </a:rPr>
              <a:t>有味（嗅觉）：</a:t>
            </a:r>
            <a:r>
              <a:rPr lang="zh-CN" altLang="en-US" sz="2400">
                <a:latin typeface="华文新魏" panose="02010800040101010101" charset="-122"/>
                <a:ea typeface="华文新魏" panose="02010800040101010101" charset="-122"/>
                <a:cs typeface="华文新魏" panose="02010800040101010101" charset="-122"/>
              </a:rPr>
              <a:t>豆麦的清香； </a:t>
            </a:r>
            <a:endParaRPr lang="zh-CN" altLang="en-US" sz="2400">
              <a:latin typeface="华文新魏" panose="02010800040101010101" charset="-122"/>
              <a:ea typeface="华文新魏" panose="02010800040101010101" charset="-122"/>
              <a:cs typeface="华文新魏" panose="02010800040101010101" charset="-122"/>
            </a:endParaRPr>
          </a:p>
          <a:p>
            <a:endParaRPr lang="zh-CN" altLang="en-US" sz="2400">
              <a:latin typeface="华文新魏" panose="02010800040101010101" charset="-122"/>
              <a:ea typeface="华文新魏" panose="02010800040101010101" charset="-122"/>
              <a:cs typeface="华文新魏" panose="02010800040101010101" charset="-122"/>
            </a:endParaRPr>
          </a:p>
          <a:p>
            <a:r>
              <a:rPr lang="zh-CN" altLang="en-US" sz="2400">
                <a:solidFill>
                  <a:schemeClr val="accent6">
                    <a:lumMod val="75000"/>
                  </a:schemeClr>
                </a:solidFill>
                <a:latin typeface="华文新魏" panose="02010800040101010101" charset="-122"/>
                <a:ea typeface="华文新魏" panose="02010800040101010101" charset="-122"/>
                <a:cs typeface="华文新魏" panose="02010800040101010101" charset="-122"/>
              </a:rPr>
              <a:t>有情（幻觉）：</a:t>
            </a:r>
            <a:r>
              <a:rPr lang="zh-CN" altLang="en-US" sz="2400">
                <a:latin typeface="华文新魏" panose="02010800040101010101" charset="-122"/>
                <a:ea typeface="华文新魏" panose="02010800040101010101" charset="-122"/>
                <a:cs typeface="华文新魏" panose="02010800040101010101" charset="-122"/>
              </a:rPr>
              <a:t>“我”的心也“沉静”，然而又“目失”起来。 </a:t>
            </a:r>
            <a:endParaRPr lang="zh-CN" altLang="en-US" sz="2400">
              <a:latin typeface="华文新魏" panose="02010800040101010101" charset="-122"/>
              <a:ea typeface="华文新魏" panose="02010800040101010101" charset="-122"/>
              <a:cs typeface="华文新魏" panose="02010800040101010101" charset="-122"/>
            </a:endParaRPr>
          </a:p>
          <a:p>
            <a:endParaRPr lang="zh-CN" altLang="en-US" sz="2400">
              <a:latin typeface="华文新魏" panose="02010800040101010101" charset="-122"/>
              <a:ea typeface="华文新魏" panose="02010800040101010101" charset="-122"/>
              <a:cs typeface="华文新魏" panose="02010800040101010101" charset="-122"/>
            </a:endParaRPr>
          </a:p>
          <a:p>
            <a:r>
              <a:rPr lang="zh-CN" altLang="en-US" sz="2400">
                <a:solidFill>
                  <a:schemeClr val="accent6">
                    <a:lumMod val="75000"/>
                  </a:schemeClr>
                </a:solidFill>
                <a:latin typeface="华文新魏" panose="02010800040101010101" charset="-122"/>
                <a:ea typeface="华文新魏" panose="02010800040101010101" charset="-122"/>
                <a:cs typeface="华文新魏" panose="02010800040101010101" charset="-122"/>
              </a:rPr>
              <a:t>有感（触觉）：</a:t>
            </a:r>
            <a:r>
              <a:rPr lang="zh-CN" altLang="en-US" sz="2400">
                <a:latin typeface="华文新魏" panose="02010800040101010101" charset="-122"/>
                <a:ea typeface="华文新魏" panose="02010800040101010101" charset="-122"/>
                <a:cs typeface="华文新魏" panose="02010800040101010101" charset="-122"/>
              </a:rPr>
              <a:t>扑面吹来</a:t>
            </a:r>
            <a:endParaRPr lang="zh-CN" altLang="en-US" sz="2400">
              <a:latin typeface="华文新魏" panose="02010800040101010101" charset="-122"/>
              <a:ea typeface="华文新魏" panose="02010800040101010101" charset="-122"/>
              <a:cs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21945"/>
            <a:ext cx="231775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重点语句赏析</a:t>
            </a:r>
            <a:endParaRPr lang="zh-CN" altLang="en-US" sz="2400">
              <a:latin typeface="华文新魏" panose="02010800040101010101" charset="-122"/>
              <a:ea typeface="华文新魏" panose="02010800040101010101" charset="-122"/>
            </a:endParaRPr>
          </a:p>
        </p:txBody>
      </p:sp>
      <p:sp>
        <p:nvSpPr>
          <p:cNvPr id="2" name="文本框 1"/>
          <p:cNvSpPr txBox="1"/>
          <p:nvPr/>
        </p:nvSpPr>
        <p:spPr>
          <a:xfrm>
            <a:off x="495300" y="1167130"/>
            <a:ext cx="8094345" cy="2809875"/>
          </a:xfrm>
          <a:prstGeom prst="rect">
            <a:avLst/>
          </a:prstGeom>
          <a:noFill/>
        </p:spPr>
        <p:txBody>
          <a:bodyPr wrap="square" rtlCol="0">
            <a:spAutoFit/>
          </a:bodyPr>
          <a:lstStyle/>
          <a:p>
            <a:pPr>
              <a:lnSpc>
                <a:spcPct val="130000"/>
              </a:lnSpc>
            </a:pPr>
            <a:r>
              <a:rPr lang="zh-CN" altLang="en-US" sz="2400">
                <a:latin typeface="微软雅黑" panose="020B0503020204020204" charset="-122"/>
                <a:ea typeface="微软雅黑" panose="020B0503020204020204" charset="-122"/>
                <a:cs typeface="微软雅黑" panose="020B0503020204020204" charset="-122"/>
              </a:rPr>
              <a:t>★“河岸的豆麦和河底的水草所发散出来的清香，夹杂在水气中扑面的吹来，月色便朦胧在这水气里”</a:t>
            </a:r>
            <a:endParaRPr lang="zh-CN" altLang="en-US" sz="2400">
              <a:latin typeface="微软雅黑" panose="020B0503020204020204" charset="-122"/>
              <a:ea typeface="微软雅黑" panose="020B0503020204020204" charset="-122"/>
              <a:cs typeface="微软雅黑" panose="020B0503020204020204" charset="-122"/>
            </a:endParaRPr>
          </a:p>
          <a:p>
            <a:pPr algn="ctr">
              <a:lnSpc>
                <a:spcPct val="130000"/>
              </a:lnSpc>
            </a:pPr>
            <a:r>
              <a:rPr lang="zh-CN" altLang="en-US" sz="2000">
                <a:solidFill>
                  <a:schemeClr val="accent2">
                    <a:lumMod val="75000"/>
                  </a:schemeClr>
                </a:solidFill>
                <a:latin typeface="微软雅黑" panose="020B0503020204020204" charset="-122"/>
                <a:ea typeface="微软雅黑" panose="020B0503020204020204" charset="-122"/>
                <a:cs typeface="微软雅黑" panose="020B0503020204020204" charset="-122"/>
              </a:rPr>
              <a:t>途中 河面朦胧 香气扑面 怡人心神</a:t>
            </a:r>
            <a:endParaRPr lang="zh-CN" altLang="en-US" sz="2400">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2400">
                <a:latin typeface="微软雅黑" panose="020B0503020204020204" charset="-122"/>
                <a:ea typeface="微软雅黑" panose="020B0503020204020204" charset="-122"/>
                <a:cs typeface="微软雅黑" panose="020B0503020204020204" charset="-122"/>
              </a:rPr>
              <a:t>★“淡黑的起伏的连山，仿佛是踊跃的铁的兽脊似的，都远远地向船尾跑去了”。</a:t>
            </a:r>
            <a:endParaRPr lang="zh-CN" altLang="en-US" sz="2400">
              <a:latin typeface="微软雅黑" panose="020B0503020204020204" charset="-122"/>
              <a:ea typeface="微软雅黑" panose="020B0503020204020204" charset="-122"/>
              <a:cs typeface="微软雅黑" panose="020B0503020204020204" charset="-122"/>
            </a:endParaRPr>
          </a:p>
          <a:p>
            <a:pPr algn="ctr">
              <a:lnSpc>
                <a:spcPct val="130000"/>
              </a:lnSpc>
            </a:pPr>
            <a:r>
              <a:rPr lang="zh-CN" altLang="en-US" sz="2000">
                <a:solidFill>
                  <a:schemeClr val="accent2">
                    <a:lumMod val="75000"/>
                  </a:schemeClr>
                </a:solidFill>
                <a:latin typeface="微软雅黑" panose="020B0503020204020204" charset="-122"/>
                <a:ea typeface="微软雅黑" panose="020B0503020204020204" charset="-122"/>
                <a:cs typeface="微软雅黑" panose="020B0503020204020204" charset="-122"/>
              </a:rPr>
              <a:t>连山后跑 船行甚快 心情更急</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矩形 1"/>
          <p:cNvSpPr/>
          <p:nvPr/>
        </p:nvSpPr>
        <p:spPr>
          <a:xfrm>
            <a:off x="673100" y="866140"/>
            <a:ext cx="8093710" cy="4104640"/>
          </a:xfrm>
          <a:prstGeom prst="rect">
            <a:avLst/>
          </a:prstGeom>
          <a:noFill/>
          <a:ln w="9525">
            <a:noFill/>
          </a:ln>
        </p:spPr>
        <p:txBody>
          <a:bodyPr wrap="square">
            <a:noAutofit/>
          </a:bodyPr>
          <a:lstStyle/>
          <a:p>
            <a:pPr eaLnBrk="1" hangingPunct="1">
              <a:lnSpc>
                <a:spcPct val="100000"/>
              </a:lnSpc>
              <a:spcBef>
                <a:spcPts val="1200"/>
              </a:spcBef>
            </a:pPr>
            <a:r>
              <a:rPr lang="zh-CN" altLang="en-US" sz="2400" b="1">
                <a:latin typeface="宋体" panose="02010600030101010101" pitchFamily="2" charset="-122"/>
              </a:rPr>
              <a:t>1. 学习本篇叙事有详有略和生动描写农家少年形象。</a:t>
            </a:r>
            <a:endParaRPr lang="zh-CN" altLang="en-US" sz="2400" b="1">
              <a:latin typeface="宋体" panose="02010600030101010101" pitchFamily="2" charset="-122"/>
            </a:endParaRPr>
          </a:p>
          <a:p>
            <a:pPr eaLnBrk="1" hangingPunct="1">
              <a:lnSpc>
                <a:spcPct val="100000"/>
              </a:lnSpc>
              <a:spcBef>
                <a:spcPts val="1200"/>
              </a:spcBef>
            </a:pPr>
            <a:r>
              <a:rPr lang="zh-CN" altLang="en-US" sz="2400" b="1">
                <a:latin typeface="宋体" panose="02010600030101010101" pitchFamily="2" charset="-122"/>
              </a:rPr>
              <a:t>2. 学习运用情节结构分析小说，并理解文中叙事有详有略的写作特点。</a:t>
            </a:r>
            <a:endParaRPr lang="zh-CN" altLang="en-US" sz="2400" b="1">
              <a:latin typeface="宋体" panose="02010600030101010101" pitchFamily="2" charset="-122"/>
            </a:endParaRPr>
          </a:p>
          <a:p>
            <a:pPr eaLnBrk="1" hangingPunct="1">
              <a:lnSpc>
                <a:spcPct val="100000"/>
              </a:lnSpc>
              <a:spcBef>
                <a:spcPts val="1200"/>
              </a:spcBef>
            </a:pPr>
            <a:r>
              <a:rPr lang="zh-CN" altLang="en-US" sz="2400" b="1">
                <a:latin typeface="宋体" panose="02010600030101010101" pitchFamily="2" charset="-122"/>
              </a:rPr>
              <a:t>3 理解本文景物描写的诗情画意及对表达中心思想的作用。 </a:t>
            </a:r>
            <a:endParaRPr lang="zh-CN" altLang="en-US" sz="2400" b="1">
              <a:latin typeface="宋体" panose="02010600030101010101" pitchFamily="2" charset="-122"/>
            </a:endParaRPr>
          </a:p>
          <a:p>
            <a:pPr eaLnBrk="1" hangingPunct="1">
              <a:lnSpc>
                <a:spcPct val="100000"/>
              </a:lnSpc>
              <a:spcBef>
                <a:spcPts val="1200"/>
              </a:spcBef>
            </a:pPr>
            <a:r>
              <a:rPr lang="zh-CN" altLang="en-US" sz="2400" b="1">
                <a:latin typeface="宋体" panose="02010600030101010101" pitchFamily="2" charset="-122"/>
              </a:rPr>
              <a:t>4．了解课文所表达的对劳动人民的深厚真挚的思想感情。</a:t>
            </a:r>
            <a:endParaRPr lang="zh-CN" altLang="en-US" sz="2400" b="1">
              <a:latin typeface="宋体" panose="02010600030101010101" pitchFamily="2" charset="-122"/>
            </a:endParaRPr>
          </a:p>
          <a:p>
            <a:pPr eaLnBrk="1" hangingPunct="1">
              <a:lnSpc>
                <a:spcPct val="100000"/>
              </a:lnSpc>
              <a:spcBef>
                <a:spcPts val="1200"/>
              </a:spcBef>
            </a:pPr>
            <a:r>
              <a:rPr lang="zh-CN" altLang="en-US" sz="2400" b="1">
                <a:latin typeface="宋体" panose="02010600030101010101" pitchFamily="2" charset="-122"/>
              </a:rPr>
              <a:t>教学时数：三课时 </a:t>
            </a:r>
            <a:endParaRPr lang="zh-CN" altLang="en-US" sz="2400" b="1">
              <a:latin typeface="宋体" panose="02010600030101010101" pitchFamily="2" charset="-122"/>
            </a:endParaRPr>
          </a:p>
        </p:txBody>
      </p:sp>
      <p:sp>
        <p:nvSpPr>
          <p:cNvPr id="2" name="圆角矩形 1"/>
          <p:cNvSpPr/>
          <p:nvPr/>
        </p:nvSpPr>
        <p:spPr>
          <a:xfrm>
            <a:off x="181610" y="264160"/>
            <a:ext cx="158242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000">
                <a:latin typeface="微软雅黑" panose="020B0503020204020204" charset="-122"/>
                <a:ea typeface="微软雅黑" panose="020B0503020204020204" charset="-122"/>
              </a:rPr>
              <a:t>教学目的</a:t>
            </a:r>
            <a:endParaRPr lang="zh-CN" altLang="en-US" sz="200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barn(inVertical)">
                                      <p:cBhvr>
                                        <p:cTn id="7"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21945"/>
            <a:ext cx="231775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重点语句赏析</a:t>
            </a:r>
            <a:endParaRPr lang="zh-CN" altLang="en-US" sz="2400">
              <a:latin typeface="华文新魏" panose="02010800040101010101" charset="-122"/>
              <a:ea typeface="华文新魏" panose="02010800040101010101" charset="-122"/>
            </a:endParaRPr>
          </a:p>
        </p:txBody>
      </p:sp>
      <p:sp>
        <p:nvSpPr>
          <p:cNvPr id="4" name="文本框 3"/>
          <p:cNvSpPr txBox="1"/>
          <p:nvPr/>
        </p:nvSpPr>
        <p:spPr>
          <a:xfrm>
            <a:off x="92075" y="963930"/>
            <a:ext cx="8774430" cy="521970"/>
          </a:xfrm>
          <a:prstGeom prst="rect">
            <a:avLst/>
          </a:prstGeom>
          <a:noFill/>
        </p:spPr>
        <p:txBody>
          <a:bodyPr wrap="square" rtlCol="0">
            <a:spAutoFit/>
          </a:bodyPr>
          <a:lstStyle/>
          <a:p>
            <a:pPr algn="l">
              <a:buClrTx/>
              <a:buSzTx/>
              <a:buFontTx/>
            </a:pPr>
            <a:r>
              <a:rPr lang="en-US" altLang="zh-CN" sz="2800" b="1">
                <a:latin typeface="华文楷体" panose="02010600040101010101" charset="-122"/>
                <a:ea typeface="华文楷体" panose="02010600040101010101" charset="-122"/>
                <a:cs typeface="华文楷体" panose="02010600040101010101" charset="-122"/>
              </a:rPr>
              <a:t> </a:t>
            </a:r>
            <a:r>
              <a:rPr lang="zh-CN" altLang="en-US" sz="2800" b="1">
                <a:latin typeface="华文楷体" panose="02010600040101010101" charset="-122"/>
                <a:ea typeface="华文楷体" panose="02010600040101010101" charset="-122"/>
                <a:cs typeface="华文楷体" panose="02010600040101010101" charset="-122"/>
              </a:rPr>
              <a:t>这样描写看戏途中的情景，起着什么样的作用？  </a:t>
            </a:r>
            <a:endParaRPr lang="zh-CN" altLang="en-US" sz="2800" b="1">
              <a:latin typeface="华文楷体" panose="02010600040101010101" charset="-122"/>
              <a:ea typeface="华文楷体" panose="02010600040101010101" charset="-122"/>
              <a:cs typeface="华文楷体" panose="02010600040101010101" charset="-122"/>
            </a:endParaRPr>
          </a:p>
        </p:txBody>
      </p:sp>
      <p:sp>
        <p:nvSpPr>
          <p:cNvPr id="2" name="文本框 1"/>
          <p:cNvSpPr txBox="1"/>
          <p:nvPr/>
        </p:nvSpPr>
        <p:spPr>
          <a:xfrm>
            <a:off x="227965" y="1588770"/>
            <a:ext cx="8503285" cy="2009775"/>
          </a:xfrm>
          <a:prstGeom prst="rect">
            <a:avLst/>
          </a:prstGeom>
          <a:noFill/>
        </p:spPr>
        <p:txBody>
          <a:bodyPr wrap="square" rtlCol="0">
            <a:spAutoFit/>
          </a:bodyPr>
          <a:lstStyle/>
          <a:p>
            <a:pPr algn="l">
              <a:lnSpc>
                <a:spcPct val="130000"/>
              </a:lnSpc>
              <a:buClrTx/>
              <a:buSzTx/>
              <a:buFontTx/>
            </a:pPr>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写出夜航途中的如画景物，这优美江南水乡风光衬托着社戏，使“我”这次看戏更具有了独特的韵味；写出“我”急于到达赵庄看戏的心情，并由此产生两点误认，在曲折情节中为写赵庄看戏作好了充分的铺垫，积蓄了充足的气势</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p:txBody>
      </p:sp>
      <p:sp>
        <p:nvSpPr>
          <p:cNvPr id="3" name="文本框 2"/>
          <p:cNvSpPr txBox="1"/>
          <p:nvPr/>
        </p:nvSpPr>
        <p:spPr>
          <a:xfrm>
            <a:off x="1831975" y="3850640"/>
            <a:ext cx="4579620" cy="491490"/>
          </a:xfrm>
          <a:prstGeom prst="rect">
            <a:avLst/>
          </a:prstGeom>
          <a:noFill/>
        </p:spPr>
        <p:txBody>
          <a:bodyPr wrap="square" rtlCol="0">
            <a:spAutoFit/>
          </a:bodyPr>
          <a:lstStyle/>
          <a:p>
            <a:pPr algn="ctr">
              <a:lnSpc>
                <a:spcPct val="130000"/>
              </a:lnSpc>
              <a:buClrTx/>
              <a:buSzTx/>
              <a:buFontTx/>
            </a:pPr>
            <a:r>
              <a:rPr lang="zh-CN" altLang="en-US" sz="2000">
                <a:solidFill>
                  <a:schemeClr val="accent2">
                    <a:lumMod val="75000"/>
                  </a:schemeClr>
                </a:solidFill>
                <a:latin typeface="微软雅黑" panose="020B0503020204020204" charset="-122"/>
                <a:ea typeface="微软雅黑" panose="020B0503020204020204" charset="-122"/>
                <a:cs typeface="微软雅黑" panose="020B0503020204020204" charset="-122"/>
              </a:rPr>
              <a:t>如画景物 衬托看戏 曲折铺垫 蓄足气势</a:t>
            </a:r>
            <a:endParaRPr lang="zh-CN" altLang="en-US" sz="2000">
              <a:solidFill>
                <a:schemeClr val="accent2">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21945"/>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探究描写</a:t>
            </a:r>
            <a:endParaRPr lang="zh-CN" altLang="en-US" sz="2400">
              <a:latin typeface="华文新魏" panose="02010800040101010101" charset="-122"/>
              <a:ea typeface="华文新魏" panose="02010800040101010101" charset="-122"/>
            </a:endParaRPr>
          </a:p>
        </p:txBody>
      </p:sp>
      <p:sp>
        <p:nvSpPr>
          <p:cNvPr id="4" name="文本框 3"/>
          <p:cNvSpPr txBox="1"/>
          <p:nvPr/>
        </p:nvSpPr>
        <p:spPr>
          <a:xfrm>
            <a:off x="92075" y="963930"/>
            <a:ext cx="8774430" cy="521970"/>
          </a:xfrm>
          <a:prstGeom prst="rect">
            <a:avLst/>
          </a:prstGeom>
          <a:noFill/>
        </p:spPr>
        <p:txBody>
          <a:bodyPr wrap="square" rtlCol="0">
            <a:spAutoFit/>
          </a:bodyPr>
          <a:lstStyle/>
          <a:p>
            <a:pPr algn="l">
              <a:buClrTx/>
              <a:buSzTx/>
              <a:buFontTx/>
            </a:pPr>
            <a:r>
              <a:rPr lang="en-US" altLang="zh-CN" sz="2800" b="1">
                <a:latin typeface="华文楷体" panose="02010600040101010101" charset="-122"/>
                <a:ea typeface="华文楷体" panose="02010600040101010101" charset="-122"/>
                <a:cs typeface="华文楷体" panose="02010600040101010101" charset="-122"/>
              </a:rPr>
              <a:t> </a:t>
            </a:r>
            <a:r>
              <a:rPr lang="zh-CN" altLang="en-US" sz="2800" b="1">
                <a:latin typeface="华文楷体" panose="02010600040101010101" charset="-122"/>
                <a:ea typeface="华文楷体" panose="02010600040101010101" charset="-122"/>
                <a:cs typeface="华文楷体" panose="02010600040101010101" charset="-122"/>
              </a:rPr>
              <a:t>(1)“我”在望到戏台时的心情怎样？  </a:t>
            </a:r>
            <a:endParaRPr lang="zh-CN" altLang="en-US" sz="2800" b="1">
              <a:latin typeface="华文楷体" panose="02010600040101010101" charset="-122"/>
              <a:ea typeface="华文楷体" panose="02010600040101010101" charset="-122"/>
              <a:cs typeface="华文楷体" panose="02010600040101010101" charset="-122"/>
            </a:endParaRPr>
          </a:p>
        </p:txBody>
      </p:sp>
      <p:sp>
        <p:nvSpPr>
          <p:cNvPr id="2" name="文本框 1"/>
          <p:cNvSpPr txBox="1"/>
          <p:nvPr/>
        </p:nvSpPr>
        <p:spPr>
          <a:xfrm>
            <a:off x="300990" y="1703070"/>
            <a:ext cx="8542020" cy="1568450"/>
          </a:xfrm>
          <a:prstGeom prst="rect">
            <a:avLst/>
          </a:prstGeom>
          <a:noFill/>
        </p:spPr>
        <p:txBody>
          <a:bodyPr wrap="square" rtlCol="0">
            <a:spAutoFit/>
          </a:bodyPr>
          <a:lstStyle/>
          <a:p>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我”望到“庄外临河空地上的一座戏台，模糊在远处的月夜中，和空间几乎分不出界限”，那缥缈月夜空间的戏台，使“我”疑心是“画上见过的仙境”，深被吸引，无限欢喜，更全神贯注地一真望到“台上显出人物来，红红绿绿的动”</a:t>
            </a:r>
            <a:endParaRPr lang="zh-CN" altLang="en-US"/>
          </a:p>
        </p:txBody>
      </p:sp>
      <p:sp>
        <p:nvSpPr>
          <p:cNvPr id="3" name="文本框 2"/>
          <p:cNvSpPr txBox="1"/>
          <p:nvPr/>
        </p:nvSpPr>
        <p:spPr>
          <a:xfrm>
            <a:off x="2112010" y="3822065"/>
            <a:ext cx="4579620" cy="491490"/>
          </a:xfrm>
          <a:prstGeom prst="rect">
            <a:avLst/>
          </a:prstGeom>
          <a:noFill/>
        </p:spPr>
        <p:txBody>
          <a:bodyPr wrap="square" rtlCol="0">
            <a:spAutoFit/>
          </a:bodyPr>
          <a:lstStyle/>
          <a:p>
            <a:pPr algn="ctr">
              <a:lnSpc>
                <a:spcPct val="130000"/>
              </a:lnSpc>
              <a:buClrTx/>
              <a:buSzTx/>
              <a:buFontTx/>
            </a:pPr>
            <a:r>
              <a:rPr lang="zh-CN" altLang="en-US" sz="2000">
                <a:solidFill>
                  <a:schemeClr val="accent2">
                    <a:lumMod val="75000"/>
                  </a:schemeClr>
                </a:solidFill>
                <a:latin typeface="微软雅黑" panose="020B0503020204020204" charset="-122"/>
                <a:ea typeface="微软雅黑" panose="020B0503020204020204" charset="-122"/>
                <a:cs typeface="微软雅黑" panose="020B0503020204020204" charset="-122"/>
              </a:rPr>
              <a:t>望见戏台 疑为仙境 深被吸引 无限欢喜</a:t>
            </a:r>
            <a:endParaRPr lang="zh-CN" altLang="en-US" sz="2000">
              <a:solidFill>
                <a:schemeClr val="accent2">
                  <a:lumMod val="7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21945"/>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探究描写</a:t>
            </a:r>
            <a:endParaRPr lang="zh-CN" altLang="en-US" sz="2400">
              <a:latin typeface="华文新魏" panose="02010800040101010101" charset="-122"/>
              <a:ea typeface="华文新魏" panose="02010800040101010101" charset="-122"/>
            </a:endParaRPr>
          </a:p>
        </p:txBody>
      </p:sp>
      <p:sp>
        <p:nvSpPr>
          <p:cNvPr id="4" name="文本框 3"/>
          <p:cNvSpPr txBox="1"/>
          <p:nvPr/>
        </p:nvSpPr>
        <p:spPr>
          <a:xfrm>
            <a:off x="92075" y="963930"/>
            <a:ext cx="8774430" cy="953135"/>
          </a:xfrm>
          <a:prstGeom prst="rect">
            <a:avLst/>
          </a:prstGeom>
          <a:noFill/>
        </p:spPr>
        <p:txBody>
          <a:bodyPr wrap="square" rtlCol="0">
            <a:spAutoFit/>
          </a:bodyPr>
          <a:lstStyle/>
          <a:p>
            <a:pPr algn="l">
              <a:buClrTx/>
              <a:buSzTx/>
              <a:buFontTx/>
            </a:pPr>
            <a:r>
              <a:rPr lang="en-US" altLang="zh-CN" sz="2800" b="1">
                <a:latin typeface="华文楷体" panose="02010600040101010101" charset="-122"/>
                <a:ea typeface="华文楷体" panose="02010600040101010101" charset="-122"/>
                <a:cs typeface="华文楷体" panose="02010600040101010101" charset="-122"/>
              </a:rPr>
              <a:t> </a:t>
            </a:r>
            <a:r>
              <a:rPr lang="zh-CN" altLang="en-US" sz="2800" b="1">
                <a:latin typeface="华文楷体" panose="02010600040101010101" charset="-122"/>
                <a:ea typeface="华文楷体" panose="02010600040101010101" charset="-122"/>
                <a:cs typeface="华文楷体" panose="02010600040101010101" charset="-122"/>
              </a:rPr>
              <a:t>(2)在作者的笔下，我急切要看的戏有意思吗？小伙伴们这么热衷于看戏的真实原因是什么？   </a:t>
            </a:r>
            <a:endParaRPr lang="zh-CN" altLang="en-US" sz="2800" b="1">
              <a:latin typeface="华文楷体" panose="02010600040101010101" charset="-122"/>
              <a:ea typeface="华文楷体" panose="02010600040101010101" charset="-122"/>
              <a:cs typeface="华文楷体" panose="02010600040101010101" charset="-122"/>
            </a:endParaRPr>
          </a:p>
        </p:txBody>
      </p:sp>
      <p:sp>
        <p:nvSpPr>
          <p:cNvPr id="2" name="文本框 1"/>
          <p:cNvSpPr txBox="1"/>
          <p:nvPr/>
        </p:nvSpPr>
        <p:spPr>
          <a:xfrm>
            <a:off x="181610" y="1976120"/>
            <a:ext cx="8542020" cy="2676525"/>
          </a:xfrm>
          <a:prstGeom prst="rect">
            <a:avLst/>
          </a:prstGeom>
          <a:noFill/>
        </p:spPr>
        <p:txBody>
          <a:bodyPr wrap="square" rtlCol="0">
            <a:spAutoFit/>
          </a:bodyPr>
          <a:lstStyle/>
          <a:p>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戏不好看：正面：①想看铁头老生翻跟头，却没有翻，②蛇精，跳老虎许久都没有出来③老旦不停地唱。侧面：孩子们骂、吁气、打呵气等神态描写。</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a:p>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热衷于看戏的真实原因是：对少年儿童来说，对未知事物和新鲜事物的追求与探索远比得到它更具有吸引力， 小伙伴们更在乎的是在看戏途中可以自由自在地玩耍以及看戏前后的那种气氛。</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21945"/>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探究描写</a:t>
            </a:r>
            <a:endParaRPr lang="zh-CN" altLang="en-US" sz="2400">
              <a:latin typeface="华文新魏" panose="02010800040101010101" charset="-122"/>
              <a:ea typeface="华文新魏" panose="02010800040101010101" charset="-122"/>
            </a:endParaRPr>
          </a:p>
        </p:txBody>
      </p:sp>
      <p:sp>
        <p:nvSpPr>
          <p:cNvPr id="4" name="文本框 3"/>
          <p:cNvSpPr txBox="1"/>
          <p:nvPr/>
        </p:nvSpPr>
        <p:spPr>
          <a:xfrm>
            <a:off x="181610" y="1078865"/>
            <a:ext cx="8774430" cy="521970"/>
          </a:xfrm>
          <a:prstGeom prst="rect">
            <a:avLst/>
          </a:prstGeom>
          <a:noFill/>
        </p:spPr>
        <p:txBody>
          <a:bodyPr wrap="square" rtlCol="0">
            <a:spAutoFit/>
          </a:bodyPr>
          <a:lstStyle/>
          <a:p>
            <a:pPr algn="l">
              <a:buClrTx/>
              <a:buSzTx/>
              <a:buFontTx/>
            </a:pPr>
            <a:r>
              <a:rPr lang="en-US" altLang="zh-CN" sz="2800" b="1">
                <a:latin typeface="华文楷体" panose="02010600040101010101" charset="-122"/>
                <a:ea typeface="华文楷体" panose="02010600040101010101" charset="-122"/>
                <a:cs typeface="华文楷体" panose="02010600040101010101" charset="-122"/>
              </a:rPr>
              <a:t> </a:t>
            </a:r>
            <a:r>
              <a:rPr lang="zh-CN" altLang="en-US" sz="2800" b="1">
                <a:latin typeface="华文楷体" panose="02010600040101010101" charset="-122"/>
                <a:ea typeface="华文楷体" panose="02010600040101010101" charset="-122"/>
                <a:cs typeface="华文楷体" panose="02010600040101010101" charset="-122"/>
              </a:rPr>
              <a:t>⑶描写“我们”观看演出，具有什么样的表现力量？    </a:t>
            </a:r>
            <a:endParaRPr lang="zh-CN" altLang="en-US" sz="2800" b="1">
              <a:latin typeface="华文楷体" panose="02010600040101010101" charset="-122"/>
              <a:ea typeface="华文楷体" panose="02010600040101010101" charset="-122"/>
              <a:cs typeface="华文楷体" panose="02010600040101010101" charset="-122"/>
            </a:endParaRPr>
          </a:p>
        </p:txBody>
      </p:sp>
      <p:sp>
        <p:nvSpPr>
          <p:cNvPr id="2" name="文本框 1"/>
          <p:cNvSpPr txBox="1"/>
          <p:nvPr/>
        </p:nvSpPr>
        <p:spPr>
          <a:xfrm>
            <a:off x="300990" y="1976120"/>
            <a:ext cx="8542020" cy="1568450"/>
          </a:xfrm>
          <a:prstGeom prst="rect">
            <a:avLst/>
          </a:prstGeom>
          <a:noFill/>
        </p:spPr>
        <p:txBody>
          <a:bodyPr wrap="square" rtlCol="0">
            <a:spAutoFit/>
          </a:bodyPr>
          <a:lstStyle/>
          <a:p>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描写”我们”观看演出，表现了儿童看戏的心理和兴趣。 </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a:p>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这样描写“我们”观看演出，具体地表现了儿童看戏的心理，在稚气十足的笑容中和骂声里，把这场夜晚看戏写得童趣盎然。 </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1027" name="TextBox 15">
            <a:hlinkClick r:id="rId1" action="ppaction://hlinksldjump"/>
          </p:cNvPr>
          <p:cNvSpPr txBox="1"/>
          <p:nvPr/>
        </p:nvSpPr>
        <p:spPr>
          <a:xfrm>
            <a:off x="3725545" y="2212975"/>
            <a:ext cx="1692275" cy="583565"/>
          </a:xfrm>
          <a:prstGeom prst="rect">
            <a:avLst/>
          </a:prstGeom>
          <a:noFill/>
          <a:ln w="9525">
            <a:noFill/>
          </a:ln>
        </p:spPr>
        <p:txBody>
          <a:bodyPr>
            <a:spAutoFit/>
          </a:bodyPr>
          <a:lstStyle/>
          <a:p>
            <a:pPr eaLnBrk="1" hangingPunct="1"/>
            <a:r>
              <a:rPr lang="zh-CN" altLang="en-US" sz="3200" b="1">
                <a:latin typeface="宋体" panose="02010600030101010101" pitchFamily="2" charset="-122"/>
              </a:rPr>
              <a:t>第</a:t>
            </a:r>
            <a:r>
              <a:rPr lang="en-US" altLang="zh-CN" sz="3200" b="1">
                <a:latin typeface="宋体" panose="02010600030101010101" pitchFamily="2" charset="-122"/>
              </a:rPr>
              <a:t>3</a:t>
            </a:r>
            <a:r>
              <a:rPr lang="zh-CN" altLang="en-US" sz="3200" b="1">
                <a:latin typeface="宋体" panose="02010600030101010101" pitchFamily="2" charset="-122"/>
              </a:rPr>
              <a:t>课时</a:t>
            </a:r>
            <a:endParaRPr lang="zh-CN" altLang="en-US" sz="3200" b="1">
              <a:latin typeface="宋体" panose="02010600030101010101" pitchFamily="2" charset="-122"/>
            </a:endParaRPr>
          </a:p>
        </p:txBody>
      </p:sp>
      <p:pic>
        <p:nvPicPr>
          <p:cNvPr id="1028" name="图片 3"/>
          <p:cNvPicPr>
            <a:picLocks noChangeAspect="1"/>
          </p:cNvPicPr>
          <p:nvPr/>
        </p:nvPicPr>
        <p:blipFill>
          <a:blip r:embed="rId2"/>
          <a:srcRect l="31844"/>
          <a:stretch>
            <a:fillRect/>
          </a:stretch>
        </p:blipFill>
        <p:spPr>
          <a:xfrm>
            <a:off x="255588" y="155575"/>
            <a:ext cx="2663825" cy="463550"/>
          </a:xfrm>
          <a:prstGeom prst="rect">
            <a:avLst/>
          </a:prstGeom>
          <a:noFill/>
          <a:ln w="9525">
            <a:noFill/>
          </a:ln>
        </p:spPr>
      </p:pic>
      <p:sp>
        <p:nvSpPr>
          <p:cNvPr id="2" name="文本框 1"/>
          <p:cNvSpPr txBox="1"/>
          <p:nvPr/>
        </p:nvSpPr>
        <p:spPr>
          <a:xfrm>
            <a:off x="503555" y="3347085"/>
            <a:ext cx="8437245" cy="953135"/>
          </a:xfrm>
          <a:prstGeom prst="rect">
            <a:avLst/>
          </a:prstGeom>
          <a:noFill/>
        </p:spPr>
        <p:txBody>
          <a:bodyPr wrap="square" rtlCol="0">
            <a:spAutoFit/>
          </a:bodyPr>
          <a:lstStyle/>
          <a:p>
            <a:pPr algn="l" eaLnBrk="1" hangingPunct="1">
              <a:buClrTx/>
              <a:buSzTx/>
              <a:buFontTx/>
            </a:pPr>
            <a:r>
              <a:rPr lang="zh-CN" altLang="en-US" sz="2800" b="1">
                <a:latin typeface="宋体" panose="02010600030101010101" pitchFamily="2" charset="-122"/>
              </a:rPr>
              <a:t>教学重点 </a:t>
            </a:r>
            <a:endParaRPr lang="zh-CN" altLang="en-US" sz="2800" b="1">
              <a:latin typeface="宋体" panose="02010600030101010101" pitchFamily="2" charset="-122"/>
            </a:endParaRPr>
          </a:p>
          <a:p>
            <a:pPr algn="l" eaLnBrk="1" hangingPunct="1">
              <a:buClrTx/>
              <a:buSzTx/>
              <a:buFontTx/>
            </a:pPr>
            <a:r>
              <a:rPr lang="zh-CN" altLang="en-US" sz="2800" b="1">
                <a:latin typeface="宋体" panose="02010600030101010101" pitchFamily="2" charset="-122"/>
              </a:rPr>
              <a:t>看戏归来的情形，看戏次日的情形，详略叙事的恰当。</a:t>
            </a:r>
            <a:endParaRPr lang="zh-CN" altLang="en-US" sz="2800" b="1">
              <a:latin typeface="宋体" panose="02010600030101010101" pitchFamily="2"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21945"/>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探究描写</a:t>
            </a:r>
            <a:endParaRPr lang="zh-CN" altLang="en-US" sz="2400">
              <a:latin typeface="华文新魏" panose="02010800040101010101" charset="-122"/>
              <a:ea typeface="华文新魏" panose="02010800040101010101" charset="-122"/>
            </a:endParaRPr>
          </a:p>
        </p:txBody>
      </p:sp>
      <p:sp>
        <p:nvSpPr>
          <p:cNvPr id="4" name="文本框 3"/>
          <p:cNvSpPr txBox="1"/>
          <p:nvPr/>
        </p:nvSpPr>
        <p:spPr>
          <a:xfrm>
            <a:off x="92075" y="963930"/>
            <a:ext cx="8774430" cy="521970"/>
          </a:xfrm>
          <a:prstGeom prst="rect">
            <a:avLst/>
          </a:prstGeom>
          <a:noFill/>
        </p:spPr>
        <p:txBody>
          <a:bodyPr wrap="square" rtlCol="0">
            <a:spAutoFit/>
          </a:bodyPr>
          <a:lstStyle/>
          <a:p>
            <a:pPr algn="l">
              <a:buClrTx/>
              <a:buSzTx/>
              <a:buFontTx/>
            </a:pPr>
            <a:r>
              <a:rPr lang="en-US" altLang="zh-CN" sz="2800" b="1">
                <a:latin typeface="华文楷体" panose="02010600040101010101" charset="-122"/>
                <a:ea typeface="华文楷体" panose="02010600040101010101" charset="-122"/>
                <a:cs typeface="华文楷体" panose="02010600040101010101" charset="-122"/>
              </a:rPr>
              <a:t> </a:t>
            </a:r>
            <a:r>
              <a:rPr lang="zh-CN" altLang="en-US" sz="2800" b="1">
                <a:latin typeface="华文楷体" panose="02010600040101010101" charset="-122"/>
                <a:ea typeface="华文楷体" panose="02010600040101010101" charset="-122"/>
                <a:cs typeface="华文楷体" panose="02010600040101010101" charset="-122"/>
              </a:rPr>
              <a:t>(1)“我们”在看戏归途中的心情怎样？  </a:t>
            </a:r>
            <a:endParaRPr lang="zh-CN" altLang="en-US" sz="2800" b="1">
              <a:latin typeface="华文楷体" panose="02010600040101010101" charset="-122"/>
              <a:ea typeface="华文楷体" panose="02010600040101010101" charset="-122"/>
              <a:cs typeface="华文楷体" panose="02010600040101010101" charset="-122"/>
            </a:endParaRPr>
          </a:p>
        </p:txBody>
      </p:sp>
      <p:sp>
        <p:nvSpPr>
          <p:cNvPr id="2" name="文本框 1"/>
          <p:cNvSpPr txBox="1"/>
          <p:nvPr/>
        </p:nvSpPr>
        <p:spPr>
          <a:xfrm>
            <a:off x="324485" y="1703070"/>
            <a:ext cx="8542020" cy="2676525"/>
          </a:xfrm>
          <a:prstGeom prst="rect">
            <a:avLst/>
          </a:prstGeom>
          <a:noFill/>
        </p:spPr>
        <p:txBody>
          <a:bodyPr wrap="square" rtlCol="0">
            <a:spAutoFit/>
          </a:bodyPr>
          <a:lstStyle/>
          <a:p>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“我”“回望戏台在灯光中，却又如初来到时候一般，又漂渺得像一座仙山楼阁”，听到悠扬的横笛声，“疑心老旦已经进去了，但也不好意思说再回去看”，表现出仍很</a:t>
            </a:r>
            <a:r>
              <a:rPr lang="zh-CN" altLang="en-US" sz="2400" b="1">
                <a:solidFill>
                  <a:schemeClr val="accent2">
                    <a:lumMod val="75000"/>
                  </a:schemeClr>
                </a:solidFill>
                <a:latin typeface="华文楷体" panose="02010600040101010101" charset="-122"/>
                <a:ea typeface="华文楷体" panose="02010600040101010101" charset="-122"/>
                <a:cs typeface="华文楷体" panose="02010600040101010101" charset="-122"/>
              </a:rPr>
              <a:t>留恋演出</a:t>
            </a:r>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a:p>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a:p>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小朋友们一面“</a:t>
            </a:r>
            <a:r>
              <a:rPr lang="zh-CN" altLang="en-US" sz="2400" b="1">
                <a:solidFill>
                  <a:schemeClr val="accent2">
                    <a:lumMod val="75000"/>
                  </a:schemeClr>
                </a:solidFill>
                <a:latin typeface="华文楷体" panose="02010600040101010101" charset="-122"/>
                <a:ea typeface="华文楷体" panose="02010600040101010101" charset="-122"/>
                <a:cs typeface="华文楷体" panose="02010600040101010101" charset="-122"/>
              </a:rPr>
              <a:t>议论</a:t>
            </a:r>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着戏子，或骂，或笑”，一面摇得那船“就像一条大白鱼背着一群孩子在浪花里蹿”，这留恋演出、议论笑骂和摇船情形，表现了对看戏仍然</a:t>
            </a:r>
            <a:r>
              <a:rPr lang="zh-CN" altLang="en-US" sz="2400" b="1">
                <a:solidFill>
                  <a:schemeClr val="accent2">
                    <a:lumMod val="75000"/>
                  </a:schemeClr>
                </a:solidFill>
                <a:latin typeface="华文楷体" panose="02010600040101010101" charset="-122"/>
                <a:ea typeface="华文楷体" panose="02010600040101010101" charset="-122"/>
                <a:cs typeface="华文楷体" panose="02010600040101010101" charset="-122"/>
              </a:rPr>
              <a:t>兴趣很浓</a:t>
            </a:r>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a:t>
            </a:r>
            <a:r>
              <a:rPr lang="zh-CN" altLang="en-US" sz="2400" b="1">
                <a:solidFill>
                  <a:schemeClr val="accent2">
                    <a:lumMod val="75000"/>
                  </a:schemeClr>
                </a:solidFill>
                <a:latin typeface="华文楷体" panose="02010600040101010101" charset="-122"/>
                <a:ea typeface="华文楷体" panose="02010600040101010101" charset="-122"/>
                <a:cs typeface="华文楷体" panose="02010600040101010101" charset="-122"/>
              </a:rPr>
              <a:t>愉快兴奋</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21945"/>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探究描写</a:t>
            </a:r>
            <a:endParaRPr lang="zh-CN" altLang="en-US" sz="2400">
              <a:latin typeface="华文新魏" panose="02010800040101010101" charset="-122"/>
              <a:ea typeface="华文新魏" panose="02010800040101010101" charset="-122"/>
            </a:endParaRPr>
          </a:p>
        </p:txBody>
      </p:sp>
      <p:sp>
        <p:nvSpPr>
          <p:cNvPr id="4" name="文本框 3"/>
          <p:cNvSpPr txBox="1"/>
          <p:nvPr/>
        </p:nvSpPr>
        <p:spPr>
          <a:xfrm>
            <a:off x="92075" y="963930"/>
            <a:ext cx="8774430" cy="521970"/>
          </a:xfrm>
          <a:prstGeom prst="rect">
            <a:avLst/>
          </a:prstGeom>
          <a:noFill/>
        </p:spPr>
        <p:txBody>
          <a:bodyPr wrap="square" rtlCol="0">
            <a:spAutoFit/>
          </a:bodyPr>
          <a:lstStyle/>
          <a:p>
            <a:pPr algn="l">
              <a:buClrTx/>
              <a:buSzTx/>
              <a:buFontTx/>
            </a:pPr>
            <a:r>
              <a:rPr lang="en-US" altLang="zh-CN" sz="2800" b="1">
                <a:latin typeface="华文楷体" panose="02010600040101010101" charset="-122"/>
                <a:ea typeface="华文楷体" panose="02010600040101010101" charset="-122"/>
                <a:cs typeface="华文楷体" panose="02010600040101010101" charset="-122"/>
              </a:rPr>
              <a:t> </a:t>
            </a:r>
            <a:r>
              <a:rPr lang="zh-CN" altLang="en-US" sz="2800" b="1">
                <a:latin typeface="华文楷体" panose="02010600040101010101" charset="-122"/>
                <a:ea typeface="华文楷体" panose="02010600040101010101" charset="-122"/>
                <a:cs typeface="华文楷体" panose="02010600040101010101" charset="-122"/>
              </a:rPr>
              <a:t>（2）分析22段景物描写的角度和作用  </a:t>
            </a:r>
            <a:endParaRPr lang="zh-CN" altLang="en-US" sz="2800" b="1">
              <a:latin typeface="华文楷体" panose="02010600040101010101" charset="-122"/>
              <a:ea typeface="华文楷体" panose="02010600040101010101" charset="-122"/>
              <a:cs typeface="华文楷体" panose="02010600040101010101" charset="-122"/>
            </a:endParaRPr>
          </a:p>
        </p:txBody>
      </p:sp>
      <p:sp>
        <p:nvSpPr>
          <p:cNvPr id="2" name="文本框 1"/>
          <p:cNvSpPr txBox="1"/>
          <p:nvPr/>
        </p:nvSpPr>
        <p:spPr>
          <a:xfrm>
            <a:off x="300990" y="1703070"/>
            <a:ext cx="8542020" cy="1198880"/>
          </a:xfrm>
          <a:prstGeom prst="rect">
            <a:avLst/>
          </a:prstGeom>
          <a:noFill/>
        </p:spPr>
        <p:txBody>
          <a:bodyPr wrap="square" rtlCol="0">
            <a:spAutoFit/>
          </a:bodyPr>
          <a:lstStyle/>
          <a:p>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a:p>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用比喻的修辞手法，从视觉、听觉的角度，写出了“我”对社戏的留恋之情和社戏最后留给“我”的美好印象。</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21945"/>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探究描写</a:t>
            </a:r>
            <a:endParaRPr lang="zh-CN" altLang="en-US" sz="2400">
              <a:latin typeface="华文新魏" panose="02010800040101010101" charset="-122"/>
              <a:ea typeface="华文新魏" panose="02010800040101010101" charset="-122"/>
            </a:endParaRPr>
          </a:p>
        </p:txBody>
      </p:sp>
      <p:sp>
        <p:nvSpPr>
          <p:cNvPr id="4" name="文本框 3"/>
          <p:cNvSpPr txBox="1"/>
          <p:nvPr/>
        </p:nvSpPr>
        <p:spPr>
          <a:xfrm>
            <a:off x="92075" y="963930"/>
            <a:ext cx="8774430" cy="953135"/>
          </a:xfrm>
          <a:prstGeom prst="rect">
            <a:avLst/>
          </a:prstGeom>
          <a:noFill/>
        </p:spPr>
        <p:txBody>
          <a:bodyPr wrap="square" rtlCol="0">
            <a:spAutoFit/>
          </a:bodyPr>
          <a:lstStyle/>
          <a:p>
            <a:pPr algn="l">
              <a:buClrTx/>
              <a:buSzTx/>
              <a:buFontTx/>
            </a:pPr>
            <a:r>
              <a:rPr lang="en-US" altLang="zh-CN" sz="2800" b="1">
                <a:latin typeface="华文楷体" panose="02010600040101010101" charset="-122"/>
                <a:ea typeface="华文楷体" panose="02010600040101010101" charset="-122"/>
                <a:cs typeface="华文楷体" panose="02010600040101010101" charset="-122"/>
              </a:rPr>
              <a:t> </a:t>
            </a:r>
            <a:r>
              <a:rPr lang="zh-CN" altLang="en-US" sz="2800" b="1">
                <a:latin typeface="华文楷体" panose="02010600040101010101" charset="-122"/>
                <a:ea typeface="华文楷体" panose="02010600040101010101" charset="-122"/>
                <a:cs typeface="华文楷体" panose="02010600040101010101" charset="-122"/>
              </a:rPr>
              <a:t>(3)写月下归航时，主要写了什么趣事？这时“我”的心情和去看戏时有什么不同？</a:t>
            </a:r>
            <a:endParaRPr lang="zh-CN" altLang="en-US" sz="2800" b="1">
              <a:latin typeface="华文楷体" panose="02010600040101010101" charset="-122"/>
              <a:ea typeface="华文楷体" panose="02010600040101010101" charset="-122"/>
              <a:cs typeface="华文楷体" panose="02010600040101010101" charset="-122"/>
            </a:endParaRPr>
          </a:p>
        </p:txBody>
      </p:sp>
      <p:sp>
        <p:nvSpPr>
          <p:cNvPr id="2" name="文本框 1"/>
          <p:cNvSpPr txBox="1"/>
          <p:nvPr/>
        </p:nvSpPr>
        <p:spPr>
          <a:xfrm>
            <a:off x="208280" y="2120265"/>
            <a:ext cx="8542020" cy="1568450"/>
          </a:xfrm>
          <a:prstGeom prst="rect">
            <a:avLst/>
          </a:prstGeom>
          <a:noFill/>
        </p:spPr>
        <p:txBody>
          <a:bodyPr wrap="square" rtlCol="0">
            <a:spAutoFit/>
          </a:bodyPr>
          <a:lstStyle/>
          <a:p>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a:p>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月下归航时，写了小伙伴去“偷”罗汉豆的趣事。去时“我”的心情很急迫，总“以为船慢”，而此时“我”和小伙伴们偷豆吃豆，心情无比畅快、轻松。</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21945"/>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探究描写</a:t>
            </a:r>
            <a:endParaRPr lang="zh-CN" altLang="en-US" sz="2400">
              <a:latin typeface="华文新魏" panose="02010800040101010101" charset="-122"/>
              <a:ea typeface="华文新魏" panose="02010800040101010101" charset="-122"/>
            </a:endParaRPr>
          </a:p>
        </p:txBody>
      </p:sp>
      <p:sp>
        <p:nvSpPr>
          <p:cNvPr id="4" name="文本框 3"/>
          <p:cNvSpPr txBox="1"/>
          <p:nvPr/>
        </p:nvSpPr>
        <p:spPr>
          <a:xfrm>
            <a:off x="92075" y="963930"/>
            <a:ext cx="8774430" cy="953135"/>
          </a:xfrm>
          <a:prstGeom prst="rect">
            <a:avLst/>
          </a:prstGeom>
          <a:noFill/>
        </p:spPr>
        <p:txBody>
          <a:bodyPr wrap="square" rtlCol="0">
            <a:spAutoFit/>
          </a:bodyPr>
          <a:lstStyle/>
          <a:p>
            <a:pPr algn="l">
              <a:buClrTx/>
              <a:buSzTx/>
              <a:buFontTx/>
            </a:pPr>
            <a:r>
              <a:rPr sz="2800" b="1">
                <a:latin typeface="华文楷体" panose="02010600040101010101" charset="-122"/>
                <a:ea typeface="华文楷体" panose="02010600040101010101" charset="-122"/>
                <a:cs typeface="华文楷体" panose="02010600040101010101" charset="-122"/>
              </a:rPr>
              <a:t>(4) 在偷吃罗汉豆这一情节中，作者重点描写的是什么？</a:t>
            </a:r>
            <a:endParaRPr sz="2800" b="1">
              <a:latin typeface="华文楷体" panose="02010600040101010101" charset="-122"/>
              <a:ea typeface="华文楷体" panose="02010600040101010101" charset="-122"/>
              <a:cs typeface="华文楷体" panose="02010600040101010101" charset="-122"/>
            </a:endParaRPr>
          </a:p>
        </p:txBody>
      </p:sp>
      <p:sp>
        <p:nvSpPr>
          <p:cNvPr id="2" name="文本框 1"/>
          <p:cNvSpPr txBox="1"/>
          <p:nvPr/>
        </p:nvSpPr>
        <p:spPr>
          <a:xfrm>
            <a:off x="208280" y="1680210"/>
            <a:ext cx="8542020" cy="3046095"/>
          </a:xfrm>
          <a:prstGeom prst="rect">
            <a:avLst/>
          </a:prstGeom>
          <a:noFill/>
        </p:spPr>
        <p:txBody>
          <a:bodyPr wrap="square" rtlCol="0">
            <a:spAutoFit/>
          </a:bodyPr>
          <a:lstStyle/>
          <a:p>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a:p>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这里，作者重点描写的是“偷”豆，通过对孩子们</a:t>
            </a:r>
            <a:r>
              <a:rPr lang="zh-CN" altLang="en-US" sz="2400" b="1">
                <a:solidFill>
                  <a:schemeClr val="accent2">
                    <a:lumMod val="75000"/>
                  </a:schemeClr>
                </a:solidFill>
                <a:latin typeface="华文楷体" panose="02010600040101010101" charset="-122"/>
                <a:ea typeface="华文楷体" panose="02010600040101010101" charset="-122"/>
                <a:cs typeface="华文楷体" panose="02010600040101010101" charset="-122"/>
              </a:rPr>
              <a:t>“摸”</a:t>
            </a:r>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a:t>
            </a:r>
            <a:r>
              <a:rPr lang="zh-CN" altLang="en-US" sz="2400" b="1">
                <a:solidFill>
                  <a:schemeClr val="accent2">
                    <a:lumMod val="75000"/>
                  </a:schemeClr>
                </a:solidFill>
                <a:latin typeface="华文楷体" panose="02010600040101010101" charset="-122"/>
                <a:ea typeface="华文楷体" panose="02010600040101010101" charset="-122"/>
                <a:cs typeface="华文楷体" panose="02010600040101010101" charset="-122"/>
              </a:rPr>
              <a:t>“摘”</a:t>
            </a:r>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a:t>
            </a:r>
            <a:r>
              <a:rPr lang="zh-CN" altLang="en-US" sz="2400" b="1">
                <a:solidFill>
                  <a:schemeClr val="accent2">
                    <a:lumMod val="75000"/>
                  </a:schemeClr>
                </a:solidFill>
                <a:latin typeface="华文楷体" panose="02010600040101010101" charset="-122"/>
                <a:ea typeface="华文楷体" panose="02010600040101010101" charset="-122"/>
                <a:cs typeface="华文楷体" panose="02010600040101010101" charset="-122"/>
              </a:rPr>
              <a:t>“煮”</a:t>
            </a:r>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a:t>
            </a:r>
            <a:r>
              <a:rPr lang="zh-CN" altLang="en-US" sz="2400" b="1">
                <a:solidFill>
                  <a:schemeClr val="accent2">
                    <a:lumMod val="75000"/>
                  </a:schemeClr>
                </a:solidFill>
                <a:latin typeface="华文楷体" panose="02010600040101010101" charset="-122"/>
                <a:ea typeface="华文楷体" panose="02010600040101010101" charset="-122"/>
                <a:cs typeface="华文楷体" panose="02010600040101010101" charset="-122"/>
              </a:rPr>
              <a:t>“吃”</a:t>
            </a:r>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等几个细节的描写，表现了他们各自不同的性格和优秀品质。阿发在地里“往来的换了一回”的独特动作和“偷我们的罢，我们的大得多呢”的个性化的语言，充分表现了他热情无私的高贵品质。通过对“偷豆”和用八公公船上的“盐和柴”的处理，表现了双喜的聪明、果断、正直的性格特征。 </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21945"/>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探究描写</a:t>
            </a:r>
            <a:endParaRPr lang="zh-CN" altLang="en-US" sz="2400">
              <a:latin typeface="华文新魏" panose="02010800040101010101" charset="-122"/>
              <a:ea typeface="华文新魏" panose="02010800040101010101" charset="-122"/>
            </a:endParaRPr>
          </a:p>
        </p:txBody>
      </p:sp>
      <p:sp>
        <p:nvSpPr>
          <p:cNvPr id="4" name="文本框 3"/>
          <p:cNvSpPr txBox="1"/>
          <p:nvPr/>
        </p:nvSpPr>
        <p:spPr>
          <a:xfrm>
            <a:off x="92075" y="963930"/>
            <a:ext cx="8774430" cy="521970"/>
          </a:xfrm>
          <a:prstGeom prst="rect">
            <a:avLst/>
          </a:prstGeom>
          <a:noFill/>
        </p:spPr>
        <p:txBody>
          <a:bodyPr wrap="square" rtlCol="0">
            <a:spAutoFit/>
          </a:bodyPr>
          <a:lstStyle/>
          <a:p>
            <a:pPr algn="l">
              <a:buClrTx/>
              <a:buSzTx/>
              <a:buFontTx/>
            </a:pPr>
            <a:r>
              <a:rPr sz="2800" b="1">
                <a:latin typeface="华文楷体" panose="02010600040101010101" charset="-122"/>
                <a:ea typeface="华文楷体" panose="02010600040101010101" charset="-122"/>
                <a:cs typeface="华文楷体" panose="02010600040101010101" charset="-122"/>
              </a:rPr>
              <a:t>(5)“重点品评“偷豆”一节。</a:t>
            </a:r>
            <a:endParaRPr sz="2800" b="1">
              <a:latin typeface="华文楷体" panose="02010600040101010101" charset="-122"/>
              <a:ea typeface="华文楷体" panose="02010600040101010101" charset="-122"/>
              <a:cs typeface="华文楷体" panose="02010600040101010101" charset="-122"/>
            </a:endParaRPr>
          </a:p>
        </p:txBody>
      </p:sp>
      <p:sp>
        <p:nvSpPr>
          <p:cNvPr id="3" name="文本框 2"/>
          <p:cNvSpPr txBox="1"/>
          <p:nvPr/>
        </p:nvSpPr>
        <p:spPr>
          <a:xfrm>
            <a:off x="181610" y="1746250"/>
            <a:ext cx="8774430" cy="2889885"/>
          </a:xfrm>
          <a:prstGeom prst="rect">
            <a:avLst/>
          </a:prstGeom>
          <a:noFill/>
        </p:spPr>
        <p:txBody>
          <a:bodyPr wrap="square" rtlCol="0">
            <a:spAutoFit/>
          </a:bodyPr>
          <a:lstStyle/>
          <a:p>
            <a:pPr algn="l">
              <a:lnSpc>
                <a:spcPct val="130000"/>
              </a:lnSpc>
              <a:buClrTx/>
              <a:buSzTx/>
              <a:buFontTx/>
            </a:pPr>
            <a:r>
              <a:rPr sz="2800" b="1">
                <a:latin typeface="华文楷体" panose="02010600040101010101" charset="-122"/>
                <a:ea typeface="华文楷体" panose="02010600040101010101" charset="-122"/>
                <a:cs typeface="华文楷体" panose="02010600040101010101" charset="-122"/>
              </a:rPr>
              <a:t>设问：</a:t>
            </a:r>
            <a:endParaRPr sz="2800" b="1">
              <a:latin typeface="华文楷体" panose="02010600040101010101" charset="-122"/>
              <a:ea typeface="华文楷体" panose="02010600040101010101" charset="-122"/>
              <a:cs typeface="华文楷体" panose="02010600040101010101" charset="-122"/>
            </a:endParaRPr>
          </a:p>
          <a:p>
            <a:pPr algn="l">
              <a:lnSpc>
                <a:spcPct val="130000"/>
              </a:lnSpc>
              <a:buClrTx/>
              <a:buSzTx/>
              <a:buFontTx/>
            </a:pPr>
            <a:r>
              <a:rPr sz="2800">
                <a:latin typeface="微软雅黑" panose="020B0503020204020204" charset="-122"/>
                <a:ea typeface="微软雅黑" panose="020B0503020204020204" charset="-122"/>
                <a:cs typeface="华文楷体" panose="02010600040101010101" charset="-122"/>
              </a:rPr>
              <a:t>①</a:t>
            </a:r>
            <a:r>
              <a:rPr sz="2800" b="1">
                <a:latin typeface="华文楷体" panose="02010600040101010101" charset="-122"/>
                <a:ea typeface="华文楷体" panose="02010600040101010101" charset="-122"/>
                <a:cs typeface="华文楷体" panose="02010600040101010101" charset="-122"/>
              </a:rPr>
              <a:t>小伙伴们在什么地方“偷”？为什么“偷”？</a:t>
            </a:r>
            <a:endParaRPr sz="2800" b="1">
              <a:latin typeface="华文楷体" panose="02010600040101010101" charset="-122"/>
              <a:ea typeface="华文楷体" panose="02010600040101010101" charset="-122"/>
              <a:cs typeface="华文楷体" panose="02010600040101010101" charset="-122"/>
            </a:endParaRPr>
          </a:p>
          <a:p>
            <a:pPr algn="l">
              <a:lnSpc>
                <a:spcPct val="130000"/>
              </a:lnSpc>
              <a:buClrTx/>
              <a:buSzTx/>
              <a:buFontTx/>
            </a:pPr>
            <a:r>
              <a:rPr sz="2800">
                <a:latin typeface="微软雅黑" panose="020B0503020204020204" charset="-122"/>
                <a:ea typeface="微软雅黑" panose="020B0503020204020204" charset="-122"/>
                <a:cs typeface="华文楷体" panose="02010600040101010101" charset="-122"/>
              </a:rPr>
              <a:t>②</a:t>
            </a:r>
            <a:r>
              <a:rPr sz="2800" b="1">
                <a:latin typeface="华文楷体" panose="02010600040101010101" charset="-122"/>
                <a:ea typeface="华文楷体" panose="02010600040101010101" charset="-122"/>
                <a:cs typeface="华文楷体" panose="02010600040101010101" charset="-122"/>
              </a:rPr>
              <a:t>“偷”谁家的？怎样“偷”？ </a:t>
            </a:r>
            <a:endParaRPr sz="2800" b="1">
              <a:latin typeface="华文楷体" panose="02010600040101010101" charset="-122"/>
              <a:ea typeface="华文楷体" panose="02010600040101010101" charset="-122"/>
              <a:cs typeface="华文楷体" panose="02010600040101010101" charset="-122"/>
            </a:endParaRPr>
          </a:p>
          <a:p>
            <a:pPr algn="l">
              <a:lnSpc>
                <a:spcPct val="130000"/>
              </a:lnSpc>
              <a:buClrTx/>
              <a:buSzTx/>
              <a:buFontTx/>
            </a:pPr>
            <a:r>
              <a:rPr sz="2800">
                <a:latin typeface="微软雅黑" panose="020B0503020204020204" charset="-122"/>
                <a:ea typeface="微软雅黑" panose="020B0503020204020204" charset="-122"/>
                <a:cs typeface="华文楷体" panose="02010600040101010101" charset="-122"/>
              </a:rPr>
              <a:t>③</a:t>
            </a:r>
            <a:r>
              <a:rPr sz="2800" b="1">
                <a:latin typeface="华文楷体" panose="02010600040101010101" charset="-122"/>
                <a:ea typeface="华文楷体" panose="02010600040101010101" charset="-122"/>
                <a:cs typeface="华文楷体" panose="02010600040101010101" charset="-122"/>
              </a:rPr>
              <a:t>他们怎样预防“偷”的秘密被人发觉，又怎样对待可能出现的后果呢？ </a:t>
            </a:r>
            <a:endParaRPr sz="2800" b="1">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1027" name="TextBox 15">
            <a:hlinkClick r:id="rId1" action="ppaction://hlinksldjump"/>
          </p:cNvPr>
          <p:cNvSpPr txBox="1"/>
          <p:nvPr/>
        </p:nvSpPr>
        <p:spPr>
          <a:xfrm>
            <a:off x="3725545" y="2212975"/>
            <a:ext cx="1692275" cy="600075"/>
          </a:xfrm>
          <a:prstGeom prst="rect">
            <a:avLst/>
          </a:prstGeom>
          <a:noFill/>
          <a:ln w="9525">
            <a:noFill/>
          </a:ln>
        </p:spPr>
        <p:txBody>
          <a:bodyPr>
            <a:spAutoFit/>
          </a:bodyPr>
          <a:lstStyle/>
          <a:p>
            <a:pPr eaLnBrk="1" hangingPunct="1"/>
            <a:r>
              <a:rPr lang="zh-CN" altLang="en-US" sz="3200" b="1">
                <a:latin typeface="宋体" panose="02010600030101010101" pitchFamily="2" charset="-122"/>
              </a:rPr>
              <a:t>第</a:t>
            </a:r>
            <a:r>
              <a:rPr lang="en-US" altLang="zh-CN" sz="3200" b="1">
                <a:latin typeface="宋体" panose="02010600030101010101" pitchFamily="2" charset="-122"/>
              </a:rPr>
              <a:t>1</a:t>
            </a:r>
            <a:r>
              <a:rPr lang="zh-CN" altLang="en-US" sz="3200" b="1">
                <a:latin typeface="宋体" panose="02010600030101010101" pitchFamily="2" charset="-122"/>
              </a:rPr>
              <a:t>课时</a:t>
            </a:r>
            <a:endParaRPr lang="zh-CN" altLang="en-US" sz="3200" b="1">
              <a:latin typeface="宋体" panose="02010600030101010101" pitchFamily="2" charset="-122"/>
            </a:endParaRPr>
          </a:p>
        </p:txBody>
      </p:sp>
      <p:pic>
        <p:nvPicPr>
          <p:cNvPr id="1028" name="图片 3"/>
          <p:cNvPicPr>
            <a:picLocks noChangeAspect="1"/>
          </p:cNvPicPr>
          <p:nvPr/>
        </p:nvPicPr>
        <p:blipFill>
          <a:blip r:embed="rId2"/>
          <a:srcRect l="31844"/>
          <a:stretch>
            <a:fillRect/>
          </a:stretch>
        </p:blipFill>
        <p:spPr>
          <a:xfrm>
            <a:off x="255588" y="155575"/>
            <a:ext cx="2663825" cy="463550"/>
          </a:xfrm>
          <a:prstGeom prst="rect">
            <a:avLst/>
          </a:prstGeom>
          <a:noFill/>
          <a:ln w="9525">
            <a:noFill/>
          </a:ln>
        </p:spPr>
      </p:pic>
      <p:sp>
        <p:nvSpPr>
          <p:cNvPr id="2" name="文本框 1"/>
          <p:cNvSpPr txBox="1"/>
          <p:nvPr/>
        </p:nvSpPr>
        <p:spPr>
          <a:xfrm>
            <a:off x="503555" y="3347085"/>
            <a:ext cx="8437245" cy="1383665"/>
          </a:xfrm>
          <a:prstGeom prst="rect">
            <a:avLst/>
          </a:prstGeom>
          <a:noFill/>
        </p:spPr>
        <p:txBody>
          <a:bodyPr wrap="square" rtlCol="0">
            <a:spAutoFit/>
          </a:bodyPr>
          <a:lstStyle/>
          <a:p>
            <a:pPr algn="l" eaLnBrk="1" hangingPunct="1">
              <a:buClrTx/>
              <a:buSzTx/>
              <a:buFontTx/>
            </a:pPr>
            <a:r>
              <a:rPr lang="zh-CN" altLang="en-US" sz="2800" b="1">
                <a:latin typeface="宋体" panose="02010600030101010101" pitchFamily="2" charset="-122"/>
              </a:rPr>
              <a:t>教学重点 </a:t>
            </a:r>
            <a:endParaRPr lang="zh-CN" altLang="en-US" sz="2800" b="1">
              <a:latin typeface="宋体" panose="02010600030101010101" pitchFamily="2" charset="-122"/>
            </a:endParaRPr>
          </a:p>
          <a:p>
            <a:pPr algn="l" eaLnBrk="1" hangingPunct="1">
              <a:buClrTx/>
              <a:buSzTx/>
              <a:buFontTx/>
            </a:pPr>
            <a:r>
              <a:rPr lang="zh-CN" altLang="en-US" sz="2800" b="1">
                <a:latin typeface="宋体" panose="02010600030101010101" pitchFamily="2" charset="-122"/>
              </a:rPr>
              <a:t>本篇的结构层次，“我”在平桥村得到的优待和一般乐事。</a:t>
            </a:r>
            <a:endParaRPr lang="zh-CN" altLang="en-US" sz="2800" b="1">
              <a:latin typeface="宋体" panose="02010600030101010101" pitchFamily="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21945"/>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探究描写</a:t>
            </a:r>
            <a:endParaRPr lang="zh-CN" altLang="en-US" sz="2400">
              <a:latin typeface="华文新魏" panose="02010800040101010101" charset="-122"/>
              <a:ea typeface="华文新魏" panose="02010800040101010101" charset="-122"/>
            </a:endParaRPr>
          </a:p>
        </p:txBody>
      </p:sp>
      <p:sp>
        <p:nvSpPr>
          <p:cNvPr id="2" name="文本框 1"/>
          <p:cNvSpPr txBox="1"/>
          <p:nvPr/>
        </p:nvSpPr>
        <p:spPr>
          <a:xfrm>
            <a:off x="208280" y="1349375"/>
            <a:ext cx="8542020" cy="2968625"/>
          </a:xfrm>
          <a:prstGeom prst="rect">
            <a:avLst/>
          </a:prstGeom>
          <a:noFill/>
        </p:spPr>
        <p:txBody>
          <a:bodyPr wrap="square" rtlCol="0">
            <a:spAutoFit/>
          </a:bodyPr>
          <a:lstStyle/>
          <a:p>
            <a:pPr>
              <a:lnSpc>
                <a:spcPct val="130000"/>
              </a:lnSpc>
            </a:pPr>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通过分析，我们可以看出：“偷”中凝结着小朋友们诚恳待客的热情；“偷”中跳动着小朋友们纯洁无私的心；“偷”中反映着小朋友们周到细致、天真纯朴的天性。“偷”，一改一般意义上的“残酷、自私、遭人唾弃性”，而成为一种热情的、无私的、天真质朴的“偷”，“偷”出了情趣，“偷”出了欢乐。  </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21945"/>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探究描写</a:t>
            </a:r>
            <a:endParaRPr lang="zh-CN" altLang="en-US" sz="2400">
              <a:latin typeface="华文新魏" panose="02010800040101010101" charset="-122"/>
              <a:ea typeface="华文新魏" panose="02010800040101010101" charset="-122"/>
            </a:endParaRPr>
          </a:p>
        </p:txBody>
      </p:sp>
      <p:sp>
        <p:nvSpPr>
          <p:cNvPr id="4" name="文本框 3"/>
          <p:cNvSpPr txBox="1"/>
          <p:nvPr/>
        </p:nvSpPr>
        <p:spPr>
          <a:xfrm>
            <a:off x="92075" y="963930"/>
            <a:ext cx="8774430" cy="521970"/>
          </a:xfrm>
          <a:prstGeom prst="rect">
            <a:avLst/>
          </a:prstGeom>
          <a:noFill/>
        </p:spPr>
        <p:txBody>
          <a:bodyPr wrap="square" rtlCol="0">
            <a:spAutoFit/>
          </a:bodyPr>
          <a:lstStyle/>
          <a:p>
            <a:pPr algn="l">
              <a:buClrTx/>
              <a:buSzTx/>
              <a:buFontTx/>
            </a:pPr>
            <a:r>
              <a:rPr lang="en-US" altLang="zh-CN" sz="2800" b="1">
                <a:latin typeface="华文楷体" panose="02010600040101010101" charset="-122"/>
                <a:ea typeface="华文楷体" panose="02010600040101010101" charset="-122"/>
                <a:cs typeface="华文楷体" panose="02010600040101010101" charset="-122"/>
              </a:rPr>
              <a:t> </a:t>
            </a:r>
            <a:r>
              <a:rPr lang="zh-CN" altLang="en-US" sz="2800" b="1">
                <a:latin typeface="华文楷体" panose="02010600040101010101" charset="-122"/>
                <a:ea typeface="华文楷体" panose="02010600040101010101" charset="-122"/>
                <a:cs typeface="华文楷体" panose="02010600040101010101" charset="-122"/>
              </a:rPr>
              <a:t>(6) 讨论这段写偷豆要表现什么。</a:t>
            </a:r>
            <a:endParaRPr lang="zh-CN" altLang="en-US" sz="2800" b="1">
              <a:latin typeface="华文楷体" panose="02010600040101010101" charset="-122"/>
              <a:ea typeface="华文楷体" panose="02010600040101010101" charset="-122"/>
              <a:cs typeface="华文楷体" panose="02010600040101010101" charset="-122"/>
            </a:endParaRPr>
          </a:p>
        </p:txBody>
      </p:sp>
      <p:sp>
        <p:nvSpPr>
          <p:cNvPr id="2" name="文本框 1"/>
          <p:cNvSpPr txBox="1"/>
          <p:nvPr/>
        </p:nvSpPr>
        <p:spPr>
          <a:xfrm>
            <a:off x="208280" y="1787525"/>
            <a:ext cx="8542020" cy="2306955"/>
          </a:xfrm>
          <a:prstGeom prst="rect">
            <a:avLst/>
          </a:prstGeom>
          <a:noFill/>
        </p:spPr>
        <p:txBody>
          <a:bodyPr wrap="square" rtlCol="0">
            <a:spAutoFit/>
          </a:bodyPr>
          <a:lstStyle/>
          <a:p>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a:p>
            <a:r>
              <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rPr>
              <a:t>偷豆这一情节，表现了农家少年的天真、热情、纯朴和稚气。正是因为偷豆吃的童心和野趣，才使普通的罗汉豆有了无比的美味，才使“我”终身难忘。</a:t>
            </a:r>
            <a:endParaRPr lang="zh-CN" altLang="en-US" sz="24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a:p>
            <a:r>
              <a:rPr lang="zh-CN" altLang="en-US" sz="2400" b="1">
                <a:solidFill>
                  <a:schemeClr val="accent2">
                    <a:lumMod val="75000"/>
                  </a:schemeClr>
                </a:solidFill>
                <a:latin typeface="华文楷体" panose="02010600040101010101" charset="-122"/>
                <a:ea typeface="华文楷体" panose="02010600040101010101" charset="-122"/>
                <a:cs typeface="华文楷体" panose="02010600040101010101" charset="-122"/>
              </a:rPr>
              <a:t>要抓住这段中人物的语言和行动来分析人物。要引导学生联系上文，重点分析双喜这个人物形象。</a:t>
            </a:r>
            <a:endParaRPr lang="zh-CN" altLang="en-US" sz="2400" b="1">
              <a:solidFill>
                <a:schemeClr val="accent2">
                  <a:lumMod val="75000"/>
                </a:schemeClr>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21945"/>
            <a:ext cx="280035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分析本篇详略叙事</a:t>
            </a:r>
            <a:endParaRPr lang="zh-CN" altLang="en-US" sz="2400">
              <a:latin typeface="华文新魏" panose="02010800040101010101" charset="-122"/>
              <a:ea typeface="华文新魏" panose="02010800040101010101" charset="-122"/>
            </a:endParaRPr>
          </a:p>
        </p:txBody>
      </p:sp>
      <p:sp>
        <p:nvSpPr>
          <p:cNvPr id="2" name="文本框 1"/>
          <p:cNvSpPr txBox="1"/>
          <p:nvPr/>
        </p:nvSpPr>
        <p:spPr>
          <a:xfrm>
            <a:off x="380365" y="866775"/>
            <a:ext cx="7834630" cy="953135"/>
          </a:xfrm>
          <a:prstGeom prst="rect">
            <a:avLst/>
          </a:prstGeom>
          <a:noFill/>
        </p:spPr>
        <p:txBody>
          <a:bodyPr wrap="square" rtlCol="0">
            <a:spAutoFit/>
          </a:bodyPr>
          <a:lstStyle/>
          <a:p>
            <a:r>
              <a:rPr lang="en-US" altLang="zh-CN" sz="2800" b="1">
                <a:latin typeface="华文楷体" panose="02010600040101010101" charset="-122"/>
                <a:ea typeface="华文楷体" panose="02010600040101010101" charset="-122"/>
                <a:cs typeface="华文楷体" panose="02010600040101010101" charset="-122"/>
              </a:rPr>
              <a:t>本篇怎样有详有略地叙写事件？产生着什么样的艺术效果？</a:t>
            </a:r>
            <a:r>
              <a:rPr lang="zh-CN" altLang="en-US"/>
              <a:t> </a:t>
            </a:r>
            <a:endParaRPr lang="zh-CN" altLang="en-US"/>
          </a:p>
        </p:txBody>
      </p:sp>
      <p:sp>
        <p:nvSpPr>
          <p:cNvPr id="3" name="文本框 2"/>
          <p:cNvSpPr txBox="1"/>
          <p:nvPr/>
        </p:nvSpPr>
        <p:spPr>
          <a:xfrm>
            <a:off x="380365" y="1873250"/>
            <a:ext cx="8159115" cy="3046095"/>
          </a:xfrm>
          <a:prstGeom prst="rect">
            <a:avLst/>
          </a:prstGeom>
          <a:noFill/>
        </p:spPr>
        <p:txBody>
          <a:bodyPr wrap="square" rtlCol="0">
            <a:spAutoFit/>
          </a:bodyPr>
          <a:lstStyle/>
          <a:p>
            <a:r>
              <a:rPr lang="zh-CN" altLang="en-US" sz="2400">
                <a:solidFill>
                  <a:schemeClr val="accent5">
                    <a:lumMod val="50000"/>
                  </a:schemeClr>
                </a:solidFill>
                <a:latin typeface="微软雅黑" panose="020B0503020204020204" charset="-122"/>
                <a:ea typeface="微软雅黑" panose="020B0503020204020204" charset="-122"/>
              </a:rPr>
              <a:t>总的来看，本篇详写去赵庄看戏的全过程，略写小住平桥村的得到优待，一般乐事，和看戏次日的情形。详写的各个情节，让人读来如同身历其境，亲见其人，深受感染；略写部分也多以简约的笔墨体现出充分的表现力量，钓虾、放牛就表现出农村生活的浓郁童趣，六一公公的简短问话和送虾运动，更表现了农村老人的淳朴宽厚、热情好客。这样详写略写相配合，既表现出小住农村的诸多乐趣和美好事物，又突出了重点，值得认真体会，学习。</a:t>
            </a:r>
            <a:r>
              <a:rPr lang="zh-CN" altLang="en-US">
                <a:solidFill>
                  <a:schemeClr val="accent5">
                    <a:lumMod val="50000"/>
                  </a:schemeClr>
                </a:solidFill>
              </a:rPr>
              <a:t> </a:t>
            </a:r>
            <a:endParaRPr lang="zh-CN" altLang="en-US">
              <a:solidFill>
                <a:schemeClr val="accent5">
                  <a:lumMod val="5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21945"/>
            <a:ext cx="215265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分析人物形象</a:t>
            </a:r>
            <a:endParaRPr lang="zh-CN" altLang="en-US" sz="2400">
              <a:latin typeface="华文新魏" panose="02010800040101010101" charset="-122"/>
              <a:ea typeface="华文新魏" panose="02010800040101010101" charset="-122"/>
            </a:endParaRPr>
          </a:p>
        </p:txBody>
      </p:sp>
      <p:sp>
        <p:nvSpPr>
          <p:cNvPr id="2" name="文本框 1"/>
          <p:cNvSpPr txBox="1"/>
          <p:nvPr/>
        </p:nvSpPr>
        <p:spPr>
          <a:xfrm>
            <a:off x="380365" y="866775"/>
            <a:ext cx="7834630" cy="3533775"/>
          </a:xfrm>
          <a:prstGeom prst="rect">
            <a:avLst/>
          </a:prstGeom>
          <a:noFill/>
        </p:spPr>
        <p:txBody>
          <a:bodyPr wrap="square" rtlCol="0">
            <a:noAutofit/>
          </a:bodyPr>
          <a:lstStyle/>
          <a:p>
            <a:r>
              <a:rPr lang="en-US" altLang="zh-CN" sz="2800" b="1">
                <a:latin typeface="华文楷体" panose="02010600040101010101" charset="-122"/>
                <a:ea typeface="华文楷体" panose="02010600040101010101" charset="-122"/>
                <a:cs typeface="华文楷体" panose="02010600040101010101" charset="-122"/>
              </a:rPr>
              <a:t>课文塑造了热情的伙伴和淳朴的乡民形象，用“我喜欢文中的 X X（人物），因为他（他们）……（评价其性格、品质），比如…… （举人物表现）”的句式，写三言两语，简笔勾勒人物形象。</a:t>
            </a:r>
            <a:endParaRPr lang="en-US" altLang="zh-CN" sz="2800" b="1">
              <a:latin typeface="华文楷体" panose="02010600040101010101" charset="-122"/>
              <a:ea typeface="华文楷体" panose="02010600040101010101" charset="-122"/>
              <a:cs typeface="华文楷体" panose="02010600040101010101" charset="-122"/>
            </a:endParaRPr>
          </a:p>
          <a:p>
            <a:r>
              <a:rPr lang="en-US" altLang="zh-CN" sz="2800" b="1">
                <a:solidFill>
                  <a:schemeClr val="accent5">
                    <a:lumMod val="50000"/>
                  </a:schemeClr>
                </a:solidFill>
                <a:latin typeface="华文楷体" panose="02010600040101010101" charset="-122"/>
                <a:ea typeface="华文楷体" panose="02010600040101010101" charset="-122"/>
                <a:cs typeface="华文楷体" panose="02010600040101010101" charset="-122"/>
              </a:rPr>
              <a:t>1、双喜是一个聪明、机灵、善解人意，考虑周到，办事果断的好孩子头。 </a:t>
            </a:r>
            <a:endParaRPr lang="en-US" altLang="zh-CN" sz="2800" b="1">
              <a:solidFill>
                <a:schemeClr val="accent5">
                  <a:lumMod val="50000"/>
                </a:schemeClr>
              </a:solidFill>
              <a:latin typeface="华文楷体" panose="02010600040101010101" charset="-122"/>
              <a:ea typeface="华文楷体" panose="02010600040101010101" charset="-122"/>
              <a:cs typeface="华文楷体" panose="02010600040101010101" charset="-122"/>
            </a:endParaRPr>
          </a:p>
          <a:p>
            <a:r>
              <a:rPr lang="en-US" altLang="zh-CN" sz="2800" b="1">
                <a:solidFill>
                  <a:schemeClr val="accent5">
                    <a:lumMod val="50000"/>
                  </a:schemeClr>
                </a:solidFill>
                <a:latin typeface="华文楷体" panose="02010600040101010101" charset="-122"/>
                <a:ea typeface="华文楷体" panose="02010600040101010101" charset="-122"/>
                <a:cs typeface="华文楷体" panose="02010600040101010101" charset="-122"/>
              </a:rPr>
              <a:t>2、六一公公是一个宽厚、善良、淳朴、好客、热诚的老人。</a:t>
            </a:r>
            <a:r>
              <a:rPr lang="zh-CN" altLang="en-US">
                <a:solidFill>
                  <a:schemeClr val="accent5">
                    <a:lumMod val="50000"/>
                  </a:schemeClr>
                </a:solidFill>
              </a:rPr>
              <a:t> </a:t>
            </a:r>
            <a:endParaRPr lang="zh-CN" altLang="en-US">
              <a:solidFill>
                <a:schemeClr val="accent5">
                  <a:lumMod val="5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21945"/>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归纳中心</a:t>
            </a:r>
            <a:endParaRPr lang="zh-CN" altLang="en-US" sz="2400">
              <a:latin typeface="华文新魏" panose="02010800040101010101" charset="-122"/>
              <a:ea typeface="华文新魏" panose="02010800040101010101" charset="-122"/>
            </a:endParaRPr>
          </a:p>
        </p:txBody>
      </p:sp>
      <p:sp>
        <p:nvSpPr>
          <p:cNvPr id="4" name="文本框 3"/>
          <p:cNvSpPr txBox="1"/>
          <p:nvPr/>
        </p:nvSpPr>
        <p:spPr>
          <a:xfrm>
            <a:off x="184785" y="2129155"/>
            <a:ext cx="8774430" cy="1383665"/>
          </a:xfrm>
          <a:prstGeom prst="rect">
            <a:avLst/>
          </a:prstGeom>
          <a:noFill/>
        </p:spPr>
        <p:txBody>
          <a:bodyPr wrap="square" rtlCol="0">
            <a:spAutoFit/>
          </a:bodyPr>
          <a:lstStyle/>
          <a:p>
            <a:pPr algn="l">
              <a:buClrTx/>
              <a:buSzTx/>
              <a:buFontTx/>
            </a:pPr>
            <a:r>
              <a:rPr lang="en-US" altLang="zh-CN" sz="2800" b="1">
                <a:latin typeface="华文楷体" panose="02010600040101010101" charset="-122"/>
                <a:ea typeface="华文楷体" panose="02010600040101010101" charset="-122"/>
                <a:cs typeface="华文楷体" panose="02010600040101010101" charset="-122"/>
              </a:rPr>
              <a:t> </a:t>
            </a:r>
            <a:r>
              <a:rPr lang="zh-CN" altLang="en-US" sz="2800" b="1">
                <a:latin typeface="华文楷体" panose="02010600040101010101" charset="-122"/>
                <a:ea typeface="华文楷体" panose="02010600040101010101" charset="-122"/>
                <a:cs typeface="华文楷体" panose="02010600040101010101" charset="-122"/>
              </a:rPr>
              <a:t>本文通过“我”与农村孩子看社戏前后故事的叙述，赞美了劳动人民和农家孩子淳朴的品质和聪明的才干，表现了作者对美好生活的向往</a:t>
            </a:r>
            <a:endParaRPr lang="zh-CN" altLang="en-US" sz="2800" b="1">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新月形 23"/>
          <p:cNvSpPr/>
          <p:nvPr/>
        </p:nvSpPr>
        <p:spPr>
          <a:xfrm rot="19520126" flipV="1">
            <a:off x="2049463" y="2370138"/>
            <a:ext cx="301625" cy="1566863"/>
          </a:xfrm>
          <a:prstGeom prst="moon">
            <a:avLst>
              <a:gd name="adj" fmla="val 22619"/>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 name="新月形 22"/>
          <p:cNvSpPr/>
          <p:nvPr/>
        </p:nvSpPr>
        <p:spPr>
          <a:xfrm rot="4388812">
            <a:off x="1639094" y="1637506"/>
            <a:ext cx="334963" cy="1787525"/>
          </a:xfrm>
          <a:prstGeom prst="moon">
            <a:avLst>
              <a:gd name="adj" fmla="val 24556"/>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新月形 2"/>
          <p:cNvSpPr/>
          <p:nvPr/>
        </p:nvSpPr>
        <p:spPr>
          <a:xfrm rot="2079874">
            <a:off x="1990725" y="1004888"/>
            <a:ext cx="300038" cy="1568450"/>
          </a:xfrm>
          <a:prstGeom prst="moon">
            <a:avLst>
              <a:gd name="adj" fmla="val 20652"/>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TextBox 16"/>
          <p:cNvSpPr txBox="1"/>
          <p:nvPr/>
        </p:nvSpPr>
        <p:spPr>
          <a:xfrm>
            <a:off x="2614613" y="3487738"/>
            <a:ext cx="1117600" cy="503237"/>
          </a:xfrm>
          <a:prstGeom prst="rect">
            <a:avLst/>
          </a:prstGeom>
          <a:noFill/>
          <a:ln w="9525">
            <a:noFill/>
          </a:ln>
        </p:spPr>
        <p:txBody>
          <a:bodyPr>
            <a:spAutoFit/>
          </a:bodyPr>
          <a:lstStyle/>
          <a:p>
            <a:pPr eaLnBrk="1" hangingPunct="1">
              <a:lnSpc>
                <a:spcPct val="130000"/>
              </a:lnSpc>
            </a:pPr>
            <a:r>
              <a:rPr lang="zh-CN" altLang="en-US" sz="2400" b="1">
                <a:latin typeface="楷体" panose="02010609060101010101" pitchFamily="49" charset="-122"/>
                <a:ea typeface="楷体" panose="02010609060101010101" pitchFamily="49" charset="-122"/>
              </a:rPr>
              <a:t>看戏后</a:t>
            </a:r>
            <a:endParaRPr lang="zh-CN" altLang="en-US" sz="2400" b="1">
              <a:latin typeface="楷体" panose="02010609060101010101" pitchFamily="49" charset="-122"/>
              <a:ea typeface="楷体" panose="02010609060101010101" pitchFamily="49" charset="-122"/>
            </a:endParaRPr>
          </a:p>
        </p:txBody>
      </p:sp>
      <p:grpSp>
        <p:nvGrpSpPr>
          <p:cNvPr id="28" name="组合 27"/>
          <p:cNvGrpSpPr/>
          <p:nvPr/>
        </p:nvGrpSpPr>
        <p:grpSpPr>
          <a:xfrm>
            <a:off x="100013" y="1874838"/>
            <a:ext cx="2476500" cy="1084262"/>
            <a:chOff x="99693" y="1874509"/>
            <a:chExt cx="2477135" cy="1083918"/>
          </a:xfrm>
        </p:grpSpPr>
        <p:sp>
          <p:nvSpPr>
            <p:cNvPr id="22" name="矩形: 圆角 21"/>
            <p:cNvSpPr/>
            <p:nvPr/>
          </p:nvSpPr>
          <p:spPr>
            <a:xfrm>
              <a:off x="282302" y="1899901"/>
              <a:ext cx="1973769" cy="1058526"/>
            </a:xfrm>
            <a:prstGeom prst="roundRect">
              <a:avLst>
                <a:gd name="adj" fmla="val 30280"/>
              </a:avLst>
            </a:prstGeom>
            <a:ln w="0"/>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a:spLocks noChangeArrowheads="1"/>
            </p:cNvSpPr>
            <p:nvPr/>
          </p:nvSpPr>
          <p:spPr bwMode="auto">
            <a:xfrm>
              <a:off x="99693" y="1874509"/>
              <a:ext cx="2477135" cy="1058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mj-ea"/>
                  <a:ea typeface="+mj-ea"/>
                  <a:cs typeface="+mn-cs"/>
                </a:rPr>
                <a:t>    </a:t>
              </a:r>
              <a:r>
                <a:rPr kumimoji="0" lang="zh-CN" altLang="en-US" sz="2800" b="1" i="0" u="none" strike="noStrike" kern="1200" cap="none" spc="0" normalizeH="0" baseline="0" noProof="0">
                  <a:ln>
                    <a:noFill/>
                  </a:ln>
                  <a:solidFill>
                    <a:srgbClr val="FFFFFF"/>
                  </a:solidFill>
                  <a:effectLst/>
                  <a:uLnTx/>
                  <a:uFillTx/>
                  <a:latin typeface="+mj-ea"/>
                  <a:ea typeface="+mj-ea"/>
                  <a:cs typeface="+mn-cs"/>
                </a:rPr>
                <a:t>社戏</a:t>
              </a:r>
              <a:endParaRPr kumimoji="0" lang="en-US" altLang="zh-CN" sz="2800" b="1" i="0" u="none" strike="noStrike" kern="1200" cap="none" spc="0" normalizeH="0" baseline="0" noProof="0">
                <a:ln>
                  <a:noFill/>
                </a:ln>
                <a:solidFill>
                  <a:srgbClr val="FFFFFF"/>
                </a:solidFill>
                <a:effectLst/>
                <a:uLnTx/>
                <a:uFillTx/>
                <a:latin typeface="+mj-ea"/>
                <a:ea typeface="+mj-ea"/>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FFFF"/>
                  </a:solidFill>
                  <a:effectLst/>
                  <a:uLnTx/>
                  <a:uFillTx/>
                  <a:latin typeface="+mj-ea"/>
                  <a:ea typeface="+mj-ea"/>
                  <a:cs typeface="+mn-cs"/>
                </a:rPr>
                <a:t>（乡土情结）</a:t>
              </a:r>
              <a:endParaRPr kumimoji="0" lang="zh-CN" altLang="en-US" sz="2800" b="1" i="0" u="none" strike="noStrike" kern="1200" cap="none" spc="0" normalizeH="0" baseline="0" noProof="0">
                <a:ln>
                  <a:noFill/>
                </a:ln>
                <a:solidFill>
                  <a:srgbClr val="FFFFFF"/>
                </a:solidFill>
                <a:effectLst/>
                <a:uLnTx/>
                <a:uFillTx/>
                <a:latin typeface="+mj-ea"/>
                <a:ea typeface="+mj-ea"/>
                <a:cs typeface="+mn-cs"/>
              </a:endParaRPr>
            </a:p>
          </p:txBody>
        </p:sp>
      </p:grpSp>
      <p:sp>
        <p:nvSpPr>
          <p:cNvPr id="9" name="TextBox 16"/>
          <p:cNvSpPr txBox="1"/>
          <p:nvPr/>
        </p:nvSpPr>
        <p:spPr>
          <a:xfrm>
            <a:off x="2619375" y="811213"/>
            <a:ext cx="1117600" cy="503237"/>
          </a:xfrm>
          <a:prstGeom prst="rect">
            <a:avLst/>
          </a:prstGeom>
          <a:noFill/>
          <a:ln w="9525">
            <a:noFill/>
          </a:ln>
        </p:spPr>
        <p:txBody>
          <a:bodyPr>
            <a:spAutoFit/>
          </a:bodyPr>
          <a:lstStyle/>
          <a:p>
            <a:pPr eaLnBrk="1" hangingPunct="1">
              <a:lnSpc>
                <a:spcPct val="130000"/>
              </a:lnSpc>
            </a:pPr>
            <a:r>
              <a:rPr lang="zh-CN" altLang="en-US" sz="2400" b="1">
                <a:latin typeface="楷体" panose="02010609060101010101" pitchFamily="49" charset="-122"/>
                <a:ea typeface="楷体" panose="02010609060101010101" pitchFamily="49" charset="-122"/>
              </a:rPr>
              <a:t>看戏前</a:t>
            </a:r>
            <a:endParaRPr lang="zh-CN" altLang="en-US" sz="2400" b="1">
              <a:latin typeface="楷体" panose="02010609060101010101" pitchFamily="49" charset="-122"/>
              <a:ea typeface="楷体" panose="02010609060101010101" pitchFamily="49" charset="-122"/>
            </a:endParaRPr>
          </a:p>
        </p:txBody>
      </p:sp>
      <p:sp>
        <p:nvSpPr>
          <p:cNvPr id="10" name="TextBox 16"/>
          <p:cNvSpPr txBox="1"/>
          <p:nvPr/>
        </p:nvSpPr>
        <p:spPr>
          <a:xfrm>
            <a:off x="2633663" y="2136775"/>
            <a:ext cx="1366837" cy="504825"/>
          </a:xfrm>
          <a:prstGeom prst="rect">
            <a:avLst/>
          </a:prstGeom>
          <a:noFill/>
          <a:ln w="9525">
            <a:noFill/>
          </a:ln>
        </p:spPr>
        <p:txBody>
          <a:bodyPr>
            <a:spAutoFit/>
          </a:bodyPr>
          <a:lstStyle/>
          <a:p>
            <a:pPr eaLnBrk="1" hangingPunct="1">
              <a:lnSpc>
                <a:spcPct val="130000"/>
              </a:lnSpc>
            </a:pPr>
            <a:r>
              <a:rPr lang="zh-CN" altLang="en-US" sz="2400" b="1">
                <a:latin typeface="楷体" panose="02010609060101010101" pitchFamily="49" charset="-122"/>
                <a:ea typeface="楷体" panose="02010609060101010101" pitchFamily="49" charset="-122"/>
              </a:rPr>
              <a:t>看戏时：</a:t>
            </a:r>
            <a:endParaRPr lang="zh-CN" altLang="en-US" sz="2400" b="1">
              <a:latin typeface="楷体" panose="02010609060101010101" pitchFamily="49" charset="-122"/>
              <a:ea typeface="楷体" panose="02010609060101010101" pitchFamily="49" charset="-122"/>
            </a:endParaRPr>
          </a:p>
        </p:txBody>
      </p:sp>
      <p:sp>
        <p:nvSpPr>
          <p:cNvPr id="12" name="TextBox 16"/>
          <p:cNvSpPr txBox="1"/>
          <p:nvPr/>
        </p:nvSpPr>
        <p:spPr>
          <a:xfrm>
            <a:off x="3648075" y="561975"/>
            <a:ext cx="3149600" cy="504825"/>
          </a:xfrm>
          <a:prstGeom prst="rect">
            <a:avLst/>
          </a:prstGeom>
          <a:noFill/>
          <a:ln w="9525">
            <a:noFill/>
          </a:ln>
        </p:spPr>
        <p:txBody>
          <a:bodyPr>
            <a:spAutoFit/>
          </a:bodyPr>
          <a:lstStyle/>
          <a:p>
            <a:pPr eaLnBrk="1" hangingPunct="1">
              <a:lnSpc>
                <a:spcPct val="130000"/>
              </a:lnSpc>
            </a:pPr>
            <a:r>
              <a:rPr lang="zh-CN" altLang="en-US" sz="2400" b="1">
                <a:latin typeface="楷体" panose="02010609060101010101" pitchFamily="49" charset="-122"/>
                <a:ea typeface="楷体" panose="02010609060101010101" pitchFamily="49" charset="-122"/>
              </a:rPr>
              <a:t>伙伴游玩（乡间生活）</a:t>
            </a:r>
            <a:endParaRPr lang="zh-CN" altLang="en-US" sz="2400" b="1">
              <a:latin typeface="楷体" panose="02010609060101010101" pitchFamily="49" charset="-122"/>
              <a:ea typeface="楷体" panose="02010609060101010101" pitchFamily="49" charset="-122"/>
            </a:endParaRPr>
          </a:p>
        </p:txBody>
      </p:sp>
      <p:sp>
        <p:nvSpPr>
          <p:cNvPr id="13" name="TextBox 16"/>
          <p:cNvSpPr txBox="1"/>
          <p:nvPr/>
        </p:nvSpPr>
        <p:spPr>
          <a:xfrm>
            <a:off x="3648075" y="106363"/>
            <a:ext cx="3149600" cy="504825"/>
          </a:xfrm>
          <a:prstGeom prst="rect">
            <a:avLst/>
          </a:prstGeom>
          <a:noFill/>
          <a:ln w="9525">
            <a:noFill/>
          </a:ln>
        </p:spPr>
        <p:txBody>
          <a:bodyPr>
            <a:spAutoFit/>
          </a:bodyPr>
          <a:lstStyle/>
          <a:p>
            <a:pPr eaLnBrk="1" hangingPunct="1">
              <a:lnSpc>
                <a:spcPct val="130000"/>
              </a:lnSpc>
            </a:pPr>
            <a:r>
              <a:rPr lang="zh-CN" altLang="en-US" sz="2400" b="1">
                <a:latin typeface="楷体" panose="02010609060101010101" pitchFamily="49" charset="-122"/>
                <a:ea typeface="楷体" panose="02010609060101010101" pitchFamily="49" charset="-122"/>
              </a:rPr>
              <a:t>平桥概况（随母归省）</a:t>
            </a:r>
            <a:endParaRPr lang="zh-CN" altLang="en-US" sz="2400" b="1">
              <a:latin typeface="楷体" panose="02010609060101010101" pitchFamily="49" charset="-122"/>
              <a:ea typeface="楷体" panose="02010609060101010101" pitchFamily="49" charset="-122"/>
            </a:endParaRPr>
          </a:p>
        </p:txBody>
      </p:sp>
      <p:sp>
        <p:nvSpPr>
          <p:cNvPr id="14" name="TextBox 16"/>
          <p:cNvSpPr txBox="1"/>
          <p:nvPr/>
        </p:nvSpPr>
        <p:spPr>
          <a:xfrm>
            <a:off x="3648075" y="1036638"/>
            <a:ext cx="3149600" cy="504825"/>
          </a:xfrm>
          <a:prstGeom prst="rect">
            <a:avLst/>
          </a:prstGeom>
          <a:noFill/>
          <a:ln w="9525">
            <a:noFill/>
          </a:ln>
        </p:spPr>
        <p:txBody>
          <a:bodyPr>
            <a:spAutoFit/>
          </a:bodyPr>
          <a:lstStyle/>
          <a:p>
            <a:pPr eaLnBrk="1" hangingPunct="1">
              <a:lnSpc>
                <a:spcPct val="130000"/>
              </a:lnSpc>
            </a:pPr>
            <a:r>
              <a:rPr lang="zh-CN" altLang="en-US" sz="2400" b="1">
                <a:latin typeface="楷体" panose="02010609060101010101" pitchFamily="49" charset="-122"/>
                <a:ea typeface="楷体" panose="02010609060101010101" pitchFamily="49" charset="-122"/>
              </a:rPr>
              <a:t>无船出行（戏前风波）</a:t>
            </a:r>
            <a:endParaRPr lang="zh-CN" altLang="en-US" sz="2400" b="1">
              <a:latin typeface="楷体" panose="02010609060101010101" pitchFamily="49" charset="-122"/>
              <a:ea typeface="楷体" panose="02010609060101010101" pitchFamily="49" charset="-122"/>
            </a:endParaRPr>
          </a:p>
        </p:txBody>
      </p:sp>
      <p:sp>
        <p:nvSpPr>
          <p:cNvPr id="15" name="TextBox 16"/>
          <p:cNvSpPr txBox="1"/>
          <p:nvPr/>
        </p:nvSpPr>
        <p:spPr>
          <a:xfrm>
            <a:off x="3675063" y="1522413"/>
            <a:ext cx="3149600" cy="503237"/>
          </a:xfrm>
          <a:prstGeom prst="rect">
            <a:avLst/>
          </a:prstGeom>
          <a:noFill/>
          <a:ln w="9525">
            <a:noFill/>
          </a:ln>
        </p:spPr>
        <p:txBody>
          <a:bodyPr>
            <a:spAutoFit/>
          </a:bodyPr>
          <a:lstStyle/>
          <a:p>
            <a:pPr eaLnBrk="1" hangingPunct="1">
              <a:lnSpc>
                <a:spcPct val="130000"/>
              </a:lnSpc>
            </a:pPr>
            <a:r>
              <a:rPr lang="zh-CN" altLang="en-US" sz="2400" b="1">
                <a:latin typeface="楷体" panose="02010609060101010101" pitchFamily="49" charset="-122"/>
                <a:ea typeface="楷体" panose="02010609060101010101" pitchFamily="49" charset="-122"/>
              </a:rPr>
              <a:t>夏夜行船</a:t>
            </a:r>
            <a:endParaRPr lang="zh-CN" altLang="en-US" sz="2400" b="1">
              <a:latin typeface="楷体" panose="02010609060101010101" pitchFamily="49" charset="-122"/>
              <a:ea typeface="楷体" panose="02010609060101010101" pitchFamily="49" charset="-122"/>
            </a:endParaRPr>
          </a:p>
        </p:txBody>
      </p:sp>
      <p:sp>
        <p:nvSpPr>
          <p:cNvPr id="16" name="TextBox 16"/>
          <p:cNvSpPr txBox="1"/>
          <p:nvPr/>
        </p:nvSpPr>
        <p:spPr>
          <a:xfrm>
            <a:off x="3762375" y="2151063"/>
            <a:ext cx="3149600" cy="503237"/>
          </a:xfrm>
          <a:prstGeom prst="rect">
            <a:avLst/>
          </a:prstGeom>
          <a:noFill/>
          <a:ln w="9525">
            <a:noFill/>
          </a:ln>
        </p:spPr>
        <p:txBody>
          <a:bodyPr>
            <a:spAutoFit/>
          </a:bodyPr>
          <a:lstStyle/>
          <a:p>
            <a:pPr eaLnBrk="1" hangingPunct="1">
              <a:lnSpc>
                <a:spcPct val="130000"/>
              </a:lnSpc>
            </a:pPr>
            <a:r>
              <a:rPr lang="zh-CN" altLang="en-US" sz="2400" b="1">
                <a:latin typeface="楷体" panose="02010609060101010101" pitchFamily="49" charset="-122"/>
                <a:ea typeface="楷体" panose="02010609060101010101" pitchFamily="49" charset="-122"/>
              </a:rPr>
              <a:t>赵庄看戏（船头看戏）</a:t>
            </a:r>
            <a:endParaRPr lang="zh-CN" altLang="en-US" sz="2400" b="1">
              <a:latin typeface="楷体" panose="02010609060101010101" pitchFamily="49" charset="-122"/>
              <a:ea typeface="楷体" panose="02010609060101010101" pitchFamily="49" charset="-122"/>
            </a:endParaRPr>
          </a:p>
        </p:txBody>
      </p:sp>
      <p:sp>
        <p:nvSpPr>
          <p:cNvPr id="17" name="TextBox 16"/>
          <p:cNvSpPr txBox="1"/>
          <p:nvPr/>
        </p:nvSpPr>
        <p:spPr>
          <a:xfrm>
            <a:off x="3684588" y="3751263"/>
            <a:ext cx="3149600" cy="504825"/>
          </a:xfrm>
          <a:prstGeom prst="rect">
            <a:avLst/>
          </a:prstGeom>
          <a:noFill/>
          <a:ln w="9525">
            <a:noFill/>
          </a:ln>
        </p:spPr>
        <p:txBody>
          <a:bodyPr>
            <a:spAutoFit/>
          </a:bodyPr>
          <a:lstStyle/>
          <a:p>
            <a:pPr eaLnBrk="1" hangingPunct="1">
              <a:lnSpc>
                <a:spcPct val="130000"/>
              </a:lnSpc>
            </a:pPr>
            <a:r>
              <a:rPr lang="zh-CN" altLang="en-US" sz="2400" b="1">
                <a:latin typeface="楷体" panose="02010609060101010101" pitchFamily="49" charset="-122"/>
                <a:ea typeface="楷体" panose="02010609060101010101" pitchFamily="49" charset="-122"/>
              </a:rPr>
              <a:t>深夜返回（月夜归航）</a:t>
            </a:r>
            <a:endParaRPr lang="zh-CN" altLang="en-US" sz="2400" b="1">
              <a:latin typeface="楷体" panose="02010609060101010101" pitchFamily="49" charset="-122"/>
              <a:ea typeface="楷体" panose="02010609060101010101" pitchFamily="49" charset="-122"/>
            </a:endParaRPr>
          </a:p>
        </p:txBody>
      </p:sp>
      <p:sp>
        <p:nvSpPr>
          <p:cNvPr id="18" name="TextBox 16"/>
          <p:cNvSpPr txBox="1"/>
          <p:nvPr/>
        </p:nvSpPr>
        <p:spPr>
          <a:xfrm>
            <a:off x="3684588" y="3009900"/>
            <a:ext cx="3149600" cy="503238"/>
          </a:xfrm>
          <a:prstGeom prst="rect">
            <a:avLst/>
          </a:prstGeom>
          <a:noFill/>
          <a:ln w="9525">
            <a:noFill/>
          </a:ln>
        </p:spPr>
        <p:txBody>
          <a:bodyPr>
            <a:spAutoFit/>
          </a:bodyPr>
          <a:lstStyle/>
          <a:p>
            <a:pPr eaLnBrk="1" hangingPunct="1">
              <a:lnSpc>
                <a:spcPct val="130000"/>
              </a:lnSpc>
            </a:pPr>
            <a:r>
              <a:rPr lang="zh-CN" altLang="en-US" sz="2400" b="1">
                <a:latin typeface="楷体" panose="02010609060101010101" pitchFamily="49" charset="-122"/>
                <a:ea typeface="楷体" panose="02010609060101010101" pitchFamily="49" charset="-122"/>
              </a:rPr>
              <a:t>停船吃豆（偷豆煮豆）</a:t>
            </a:r>
            <a:endParaRPr lang="zh-CN" altLang="en-US" sz="2400" b="1">
              <a:latin typeface="楷体" panose="02010609060101010101" pitchFamily="49" charset="-122"/>
              <a:ea typeface="楷体" panose="02010609060101010101" pitchFamily="49" charset="-122"/>
            </a:endParaRPr>
          </a:p>
        </p:txBody>
      </p:sp>
      <p:sp>
        <p:nvSpPr>
          <p:cNvPr id="19" name="TextBox 16"/>
          <p:cNvSpPr txBox="1"/>
          <p:nvPr/>
        </p:nvSpPr>
        <p:spPr>
          <a:xfrm>
            <a:off x="3692525" y="4422775"/>
            <a:ext cx="3149600" cy="503238"/>
          </a:xfrm>
          <a:prstGeom prst="rect">
            <a:avLst/>
          </a:prstGeom>
          <a:noFill/>
          <a:ln w="9525">
            <a:noFill/>
          </a:ln>
        </p:spPr>
        <p:txBody>
          <a:bodyPr>
            <a:spAutoFit/>
          </a:bodyPr>
          <a:lstStyle/>
          <a:p>
            <a:pPr eaLnBrk="1" hangingPunct="1">
              <a:lnSpc>
                <a:spcPct val="130000"/>
              </a:lnSpc>
            </a:pPr>
            <a:r>
              <a:rPr lang="zh-CN" altLang="en-US" sz="2400" b="1">
                <a:latin typeface="楷体" panose="02010609060101010101" pitchFamily="49" charset="-122"/>
                <a:ea typeface="楷体" panose="02010609060101010101" pitchFamily="49" charset="-122"/>
              </a:rPr>
              <a:t>再谈吃豆（戏后余波）</a:t>
            </a:r>
            <a:endParaRPr lang="zh-CN" altLang="en-US" sz="2400" b="1">
              <a:latin typeface="楷体" panose="02010609060101010101" pitchFamily="49" charset="-122"/>
              <a:ea typeface="楷体" panose="02010609060101010101" pitchFamily="49" charset="-122"/>
            </a:endParaRPr>
          </a:p>
        </p:txBody>
      </p:sp>
      <p:sp>
        <p:nvSpPr>
          <p:cNvPr id="20" name="TextBox 16"/>
          <p:cNvSpPr txBox="1"/>
          <p:nvPr/>
        </p:nvSpPr>
        <p:spPr>
          <a:xfrm>
            <a:off x="6991350" y="2682875"/>
            <a:ext cx="2406650" cy="503238"/>
          </a:xfrm>
          <a:prstGeom prst="rect">
            <a:avLst/>
          </a:prstGeom>
          <a:noFill/>
          <a:ln w="9525">
            <a:noFill/>
          </a:ln>
        </p:spPr>
        <p:txBody>
          <a:bodyPr>
            <a:spAutoFit/>
          </a:bodyPr>
          <a:lstStyle/>
          <a:p>
            <a:pPr eaLnBrk="1" hangingPunct="1">
              <a:lnSpc>
                <a:spcPct val="130000"/>
              </a:lnSpc>
            </a:pPr>
            <a:r>
              <a:rPr lang="zh-CN" altLang="en-US" sz="2400" b="1">
                <a:latin typeface="楷体" panose="02010609060101010101" pitchFamily="49" charset="-122"/>
                <a:ea typeface="楷体" panose="02010609060101010101" pitchFamily="49" charset="-122"/>
              </a:rPr>
              <a:t>向往美好生活</a:t>
            </a:r>
            <a:endParaRPr lang="zh-CN" altLang="en-US" sz="2400" b="1">
              <a:latin typeface="楷体" panose="02010609060101010101" pitchFamily="49" charset="-122"/>
              <a:ea typeface="楷体" panose="02010609060101010101" pitchFamily="49" charset="-122"/>
            </a:endParaRPr>
          </a:p>
        </p:txBody>
      </p:sp>
      <p:sp>
        <p:nvSpPr>
          <p:cNvPr id="21" name="TextBox 16"/>
          <p:cNvSpPr txBox="1"/>
          <p:nvPr/>
        </p:nvSpPr>
        <p:spPr>
          <a:xfrm>
            <a:off x="7007225" y="2157413"/>
            <a:ext cx="2406650" cy="504825"/>
          </a:xfrm>
          <a:prstGeom prst="rect">
            <a:avLst/>
          </a:prstGeom>
          <a:noFill/>
          <a:ln w="9525">
            <a:noFill/>
          </a:ln>
        </p:spPr>
        <p:txBody>
          <a:bodyPr>
            <a:spAutoFit/>
          </a:bodyPr>
          <a:lstStyle/>
          <a:p>
            <a:pPr eaLnBrk="1" hangingPunct="1">
              <a:lnSpc>
                <a:spcPct val="130000"/>
              </a:lnSpc>
            </a:pPr>
            <a:r>
              <a:rPr lang="zh-CN" altLang="en-US" sz="2400" b="1">
                <a:latin typeface="楷体" panose="02010609060101010101" pitchFamily="49" charset="-122"/>
                <a:ea typeface="楷体" panose="02010609060101010101" pitchFamily="49" charset="-122"/>
              </a:rPr>
              <a:t>追忆童年往事</a:t>
            </a:r>
            <a:endParaRPr lang="zh-CN" altLang="en-US" sz="2400" b="1">
              <a:latin typeface="楷体" panose="02010609060101010101" pitchFamily="49" charset="-122"/>
              <a:ea typeface="楷体" panose="02010609060101010101" pitchFamily="49" charset="-122"/>
            </a:endParaRPr>
          </a:p>
        </p:txBody>
      </p:sp>
      <p:sp>
        <p:nvSpPr>
          <p:cNvPr id="25" name="新月形 24"/>
          <p:cNvSpPr/>
          <p:nvPr/>
        </p:nvSpPr>
        <p:spPr>
          <a:xfrm>
            <a:off x="3629025" y="320675"/>
            <a:ext cx="180975" cy="1568450"/>
          </a:xfrm>
          <a:prstGeom prst="moon">
            <a:avLst>
              <a:gd name="adj" fmla="val 16187"/>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6" name="新月形 25"/>
          <p:cNvSpPr/>
          <p:nvPr/>
        </p:nvSpPr>
        <p:spPr>
          <a:xfrm>
            <a:off x="3608388" y="3254375"/>
            <a:ext cx="195263" cy="1568450"/>
          </a:xfrm>
          <a:prstGeom prst="moon">
            <a:avLst>
              <a:gd name="adj" fmla="val 16187"/>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新月形 26"/>
          <p:cNvSpPr/>
          <p:nvPr/>
        </p:nvSpPr>
        <p:spPr>
          <a:xfrm flipH="1">
            <a:off x="6742113" y="266700"/>
            <a:ext cx="279400" cy="4659313"/>
          </a:xfrm>
          <a:prstGeom prst="moon">
            <a:avLst>
              <a:gd name="adj" fmla="val 16187"/>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圆角矩形 6"/>
          <p:cNvSpPr/>
          <p:nvPr>
            <p:custDataLst>
              <p:tags r:id="rId1"/>
            </p:custDataLst>
          </p:nvPr>
        </p:nvSpPr>
        <p:spPr>
          <a:xfrm>
            <a:off x="181610" y="321945"/>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归纳总结</a:t>
            </a:r>
            <a:endParaRPr lang="zh-CN" altLang="en-US" sz="2400">
              <a:latin typeface="华文新魏" panose="02010800040101010101" charset="-122"/>
              <a:ea typeface="华文新魏" panose="02010800040101010101" charset="-122"/>
            </a:endParaRPr>
          </a:p>
        </p:txBody>
      </p:sp>
      <p:pic>
        <p:nvPicPr>
          <p:cNvPr id="29" name="New picture"/>
          <p:cNvPicPr/>
          <p:nvPr/>
        </p:nvPicPr>
        <p:blipFill>
          <a:blip r:embed="rId2"/>
          <a:stretch>
            <a:fillRect/>
          </a:stretch>
        </p:blipFill>
        <p:spPr>
          <a:xfrm>
            <a:off x="10871200" y="12115800"/>
            <a:ext cx="3429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3" presetClass="entr" presetSubtype="16" fill="hold"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plus(in)">
                                      <p:cBhvr>
                                        <p:cTn id="37" dur="20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fill="hold"/>
                                        <p:tgtEl>
                                          <p:spTgt spid="14"/>
                                        </p:tgtEl>
                                        <p:attrNameLst>
                                          <p:attrName>ppt_x</p:attrName>
                                        </p:attrNameLst>
                                      </p:cBhvr>
                                      <p:tavLst>
                                        <p:tav tm="0">
                                          <p:val>
                                            <p:strVal val="#ppt_x"/>
                                          </p:val>
                                        </p:tav>
                                        <p:tav tm="100000">
                                          <p:val>
                                            <p:strVal val="#ppt_x"/>
                                          </p:val>
                                        </p:tav>
                                      </p:tavLst>
                                    </p:anim>
                                    <p:anim calcmode="lin" valueType="num">
                                      <p:cBhvr additive="base">
                                        <p:cTn id="6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additive="base">
                                        <p:cTn id="66" dur="500" fill="hold"/>
                                        <p:tgtEl>
                                          <p:spTgt spid="15"/>
                                        </p:tgtEl>
                                        <p:attrNameLst>
                                          <p:attrName>ppt_x</p:attrName>
                                        </p:attrNameLst>
                                      </p:cBhvr>
                                      <p:tavLst>
                                        <p:tav tm="0">
                                          <p:val>
                                            <p:strVal val="#ppt_x"/>
                                          </p:val>
                                        </p:tav>
                                        <p:tav tm="100000">
                                          <p:val>
                                            <p:strVal val="#ppt_x"/>
                                          </p:val>
                                        </p:tav>
                                      </p:tavLst>
                                    </p:anim>
                                    <p:anim calcmode="lin" valueType="num">
                                      <p:cBhvr additive="base">
                                        <p:cTn id="6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ppt_x"/>
                                          </p:val>
                                        </p:tav>
                                        <p:tav tm="100000">
                                          <p:val>
                                            <p:strVal val="#ppt_x"/>
                                          </p:val>
                                        </p:tav>
                                      </p:tavLst>
                                    </p:anim>
                                    <p:anim calcmode="lin" valueType="num">
                                      <p:cBhvr additive="base">
                                        <p:cTn id="7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500" fill="hold"/>
                                        <p:tgtEl>
                                          <p:spTgt spid="16"/>
                                        </p:tgtEl>
                                        <p:attrNameLst>
                                          <p:attrName>ppt_x</p:attrName>
                                        </p:attrNameLst>
                                      </p:cBhvr>
                                      <p:tavLst>
                                        <p:tav tm="0">
                                          <p:val>
                                            <p:strVal val="#ppt_x"/>
                                          </p:val>
                                        </p:tav>
                                        <p:tav tm="100000">
                                          <p:val>
                                            <p:strVal val="#ppt_x"/>
                                          </p:val>
                                        </p:tav>
                                      </p:tavLst>
                                    </p:anim>
                                    <p:anim calcmode="lin" valueType="num">
                                      <p:cBhvr additive="base">
                                        <p:cTn id="7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2"/>
                                        </p:tgtEl>
                                        <p:attrNameLst>
                                          <p:attrName>style.visibility</p:attrName>
                                        </p:attrNameLst>
                                      </p:cBhvr>
                                      <p:to>
                                        <p:strVal val="visible"/>
                                      </p:to>
                                    </p:set>
                                    <p:anim calcmode="lin" valueType="num">
                                      <p:cBhvr additive="base">
                                        <p:cTn id="84" dur="500" fill="hold"/>
                                        <p:tgtEl>
                                          <p:spTgt spid="2"/>
                                        </p:tgtEl>
                                        <p:attrNameLst>
                                          <p:attrName>ppt_x</p:attrName>
                                        </p:attrNameLst>
                                      </p:cBhvr>
                                      <p:tavLst>
                                        <p:tav tm="0">
                                          <p:val>
                                            <p:strVal val="#ppt_x"/>
                                          </p:val>
                                        </p:tav>
                                        <p:tav tm="100000">
                                          <p:val>
                                            <p:strVal val="#ppt_x"/>
                                          </p:val>
                                        </p:tav>
                                      </p:tavLst>
                                    </p:anim>
                                    <p:anim calcmode="lin" valueType="num">
                                      <p:cBhvr additive="base">
                                        <p:cTn id="8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additive="base">
                                        <p:cTn id="90" dur="500" fill="hold"/>
                                        <p:tgtEl>
                                          <p:spTgt spid="18"/>
                                        </p:tgtEl>
                                        <p:attrNameLst>
                                          <p:attrName>ppt_x</p:attrName>
                                        </p:attrNameLst>
                                      </p:cBhvr>
                                      <p:tavLst>
                                        <p:tav tm="0">
                                          <p:val>
                                            <p:strVal val="#ppt_x"/>
                                          </p:val>
                                        </p:tav>
                                        <p:tav tm="100000">
                                          <p:val>
                                            <p:strVal val="#ppt_x"/>
                                          </p:val>
                                        </p:tav>
                                      </p:tavLst>
                                    </p:anim>
                                    <p:anim calcmode="lin" valueType="num">
                                      <p:cBhvr additive="base">
                                        <p:cTn id="9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additive="base">
                                        <p:cTn id="96" dur="500" fill="hold"/>
                                        <p:tgtEl>
                                          <p:spTgt spid="17"/>
                                        </p:tgtEl>
                                        <p:attrNameLst>
                                          <p:attrName>ppt_x</p:attrName>
                                        </p:attrNameLst>
                                      </p:cBhvr>
                                      <p:tavLst>
                                        <p:tav tm="0">
                                          <p:val>
                                            <p:strVal val="#ppt_x"/>
                                          </p:val>
                                        </p:tav>
                                        <p:tav tm="100000">
                                          <p:val>
                                            <p:strVal val="#ppt_x"/>
                                          </p:val>
                                        </p:tav>
                                      </p:tavLst>
                                    </p:anim>
                                    <p:anim calcmode="lin" valueType="num">
                                      <p:cBhvr additive="base">
                                        <p:cTn id="9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additive="base">
                                        <p:cTn id="102" dur="500" fill="hold"/>
                                        <p:tgtEl>
                                          <p:spTgt spid="19"/>
                                        </p:tgtEl>
                                        <p:attrNameLst>
                                          <p:attrName>ppt_x</p:attrName>
                                        </p:attrNameLst>
                                      </p:cBhvr>
                                      <p:tavLst>
                                        <p:tav tm="0">
                                          <p:val>
                                            <p:strVal val="#ppt_x"/>
                                          </p:val>
                                        </p:tav>
                                        <p:tav tm="100000">
                                          <p:val>
                                            <p:strVal val="#ppt_x"/>
                                          </p:val>
                                        </p:tav>
                                      </p:tavLst>
                                    </p:anim>
                                    <p:anim calcmode="lin" valueType="num">
                                      <p:cBhvr additive="base">
                                        <p:cTn id="10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0" presetClass="entr" presetSubtype="0" fill="hold" grpId="0" nodeType="clickEffect">
                                  <p:stCondLst>
                                    <p:cond delay="0"/>
                                  </p:stCondLst>
                                  <p:childTnLst>
                                    <p:set>
                                      <p:cBhvr>
                                        <p:cTn id="107" dur="1" fill="hold">
                                          <p:stCondLst>
                                            <p:cond delay="0"/>
                                          </p:stCondLst>
                                        </p:cTn>
                                        <p:tgtEl>
                                          <p:spTgt spid="21"/>
                                        </p:tgtEl>
                                        <p:attrNameLst>
                                          <p:attrName>style.visibility</p:attrName>
                                        </p:attrNameLst>
                                      </p:cBhvr>
                                      <p:to>
                                        <p:strVal val="visible"/>
                                      </p:to>
                                    </p:set>
                                    <p:animEffect transition="in" filter="wedge">
                                      <p:cBhvr>
                                        <p:cTn id="108" dur="2000"/>
                                        <p:tgtEl>
                                          <p:spTgt spid="21"/>
                                        </p:tgtEl>
                                      </p:cBhvr>
                                    </p:animEffect>
                                  </p:childTnLst>
                                </p:cTn>
                              </p:par>
                            </p:childTnLst>
                          </p:cTn>
                        </p:par>
                      </p:childTnLst>
                    </p:cTn>
                  </p:par>
                  <p:par>
                    <p:cTn id="109" fill="hold">
                      <p:stCondLst>
                        <p:cond delay="indefinite"/>
                      </p:stCondLst>
                      <p:childTnLst>
                        <p:par>
                          <p:cTn id="110" fill="hold">
                            <p:stCondLst>
                              <p:cond delay="0"/>
                            </p:stCondLst>
                            <p:childTnLst>
                              <p:par>
                                <p:cTn id="111" presetID="14" presetClass="entr" presetSubtype="10" fill="hold" grpId="0" nodeType="clickEffect">
                                  <p:stCondLst>
                                    <p:cond delay="0"/>
                                  </p:stCondLst>
                                  <p:childTnLst>
                                    <p:set>
                                      <p:cBhvr>
                                        <p:cTn id="112" dur="1" fill="hold">
                                          <p:stCondLst>
                                            <p:cond delay="0"/>
                                          </p:stCondLst>
                                        </p:cTn>
                                        <p:tgtEl>
                                          <p:spTgt spid="20"/>
                                        </p:tgtEl>
                                        <p:attrNameLst>
                                          <p:attrName>style.visibility</p:attrName>
                                        </p:attrNameLst>
                                      </p:cBhvr>
                                      <p:to>
                                        <p:strVal val="visible"/>
                                      </p:to>
                                    </p:set>
                                    <p:animEffect transition="in" filter="randombar(horizontal)">
                                      <p:cBhvr>
                                        <p:cTn id="1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3" grpId="0"/>
      <p:bldP spid="3" grpId="0"/>
      <p:bldP spid="25" grpId="0"/>
      <p:bldP spid="26" grpId="0"/>
      <p:bldP spid="27" grpId="0"/>
      <p:bldP spid="9" grpId="0"/>
      <p:bldP spid="13" grpId="0"/>
      <p:bldP spid="12" grpId="0"/>
      <p:bldP spid="14" grpId="0"/>
      <p:bldP spid="15" grpId="0"/>
      <p:bldP spid="10" grpId="0"/>
      <p:bldP spid="16" grpId="0"/>
      <p:bldP spid="2" grpId="0"/>
      <p:bldP spid="18" grpId="0"/>
      <p:bldP spid="17" grpId="0"/>
      <p:bldP spid="19" grpId="0"/>
      <p:bldP spid="21"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0421edfe92bd424a24b7942caf8d8cbd"/>
          <p:cNvPicPr>
            <a:picLocks noChangeAspect="1"/>
          </p:cNvPicPr>
          <p:nvPr>
            <p:custDataLst>
              <p:tags r:id="rId1"/>
            </p:custDataLst>
          </p:nvPr>
        </p:nvPicPr>
        <p:blipFill>
          <a:blip r:embed="rId2"/>
          <a:stretch>
            <a:fillRect/>
          </a:stretch>
        </p:blipFill>
        <p:spPr>
          <a:xfrm>
            <a:off x="5092065" y="0"/>
            <a:ext cx="4051300" cy="5143500"/>
          </a:xfrm>
          <a:prstGeom prst="rect">
            <a:avLst/>
          </a:prstGeom>
          <a:effectLst>
            <a:softEdge rad="177800"/>
          </a:effectLst>
        </p:spPr>
      </p:pic>
      <p:sp>
        <p:nvSpPr>
          <p:cNvPr id="6" name="文本框 5"/>
          <p:cNvSpPr txBox="1"/>
          <p:nvPr/>
        </p:nvSpPr>
        <p:spPr>
          <a:xfrm>
            <a:off x="123825" y="1196975"/>
            <a:ext cx="4921250" cy="3004820"/>
          </a:xfrm>
          <a:prstGeom prst="rect">
            <a:avLst/>
          </a:prstGeom>
          <a:noFill/>
        </p:spPr>
        <p:txBody>
          <a:bodyPr wrap="square" rtlCol="0">
            <a:noAutofit/>
          </a:bodyPr>
          <a:lstStyle/>
          <a:p>
            <a:pPr>
              <a:lnSpc>
                <a:spcPct val="130000"/>
              </a:lnSpc>
            </a:pPr>
            <a:r>
              <a:rPr lang="zh-CN" altLang="en-US" sz="2000">
                <a:latin typeface="华文新魏" panose="02010800040101010101" charset="-122"/>
                <a:ea typeface="华文新魏" panose="02010800040101010101" charset="-122"/>
                <a:cs typeface="华文新魏" panose="02010800040101010101" charset="-122"/>
              </a:rPr>
              <a:t>鲁迅，原名周树人，字豫才。浙江绍兴人。伟大的无产阶级文学家、思想家和革命家。</a:t>
            </a:r>
            <a:r>
              <a:rPr lang="zh-CN" altLang="en-US" sz="2000">
                <a:solidFill>
                  <a:srgbClr val="FF0000"/>
                </a:solidFill>
                <a:latin typeface="华文新魏" panose="02010800040101010101" charset="-122"/>
                <a:ea typeface="华文新魏" panose="02010800040101010101" charset="-122"/>
                <a:cs typeface="华文新魏" panose="02010800040101010101" charset="-122"/>
              </a:rPr>
              <a:t>代表作有我国现代文学史上第一篇白话小说《狂人日记》，中篇小说《阿Q正传》，散文集《朝花夕拾》，小说集《呐喊》《彷徨》，散文诗集《野草》：杂文集《坟》《二心集》等。 </a:t>
            </a:r>
            <a:endParaRPr lang="zh-CN" altLang="en-US" sz="2000">
              <a:solidFill>
                <a:srgbClr val="FF0000"/>
              </a:solidFill>
              <a:latin typeface="华文新魏" panose="02010800040101010101" charset="-122"/>
              <a:ea typeface="华文新魏" panose="02010800040101010101" charset="-122"/>
              <a:cs typeface="华文新魏" panose="02010800040101010101" charset="-122"/>
            </a:endParaRPr>
          </a:p>
        </p:txBody>
      </p:sp>
      <p:sp>
        <p:nvSpPr>
          <p:cNvPr id="7" name="圆角矩形 6"/>
          <p:cNvSpPr/>
          <p:nvPr>
            <p:custDataLst>
              <p:tags r:id="rId3"/>
            </p:custDataLst>
          </p:nvPr>
        </p:nvSpPr>
        <p:spPr>
          <a:xfrm>
            <a:off x="181610" y="328295"/>
            <a:ext cx="164084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作者简介</a:t>
            </a:r>
            <a:endParaRPr lang="zh-CN" altLang="en-US" sz="2400">
              <a:latin typeface="华文新魏" panose="02010800040101010101" charset="-122"/>
              <a:ea typeface="华文新魏" panose="02010800040101010101"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07340"/>
            <a:ext cx="1626235"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写作背景</a:t>
            </a:r>
            <a:endParaRPr lang="zh-CN" altLang="en-US" sz="2400">
              <a:latin typeface="华文新魏" panose="02010800040101010101" charset="-122"/>
              <a:ea typeface="华文新魏" panose="02010800040101010101" charset="-122"/>
            </a:endParaRPr>
          </a:p>
        </p:txBody>
      </p:sp>
      <p:sp>
        <p:nvSpPr>
          <p:cNvPr id="3" name="文本框 2"/>
          <p:cNvSpPr txBox="1"/>
          <p:nvPr/>
        </p:nvSpPr>
        <p:spPr>
          <a:xfrm>
            <a:off x="349250" y="1134110"/>
            <a:ext cx="8230235" cy="3529330"/>
          </a:xfrm>
          <a:prstGeom prst="rect">
            <a:avLst/>
          </a:prstGeom>
          <a:noFill/>
        </p:spPr>
        <p:txBody>
          <a:bodyPr wrap="square" rtlCol="0">
            <a:spAutoFit/>
          </a:bodyPr>
          <a:lstStyle/>
          <a:p>
            <a:pPr>
              <a:lnSpc>
                <a:spcPct val="133000"/>
              </a:lnSpc>
            </a:pPr>
            <a:r>
              <a:rPr lang="zh-CN" altLang="en-US" sz="2400">
                <a:latin typeface="微软雅黑" panose="020B0503020204020204" charset="-122"/>
                <a:ea typeface="微软雅黑" panose="020B0503020204020204" charset="-122"/>
                <a:cs typeface="微软雅黑" panose="020B0503020204020204" charset="-122"/>
              </a:rPr>
              <a:t>短篇小说《社戏》写于1922年10月，当时社会黑暗，农民痛苦，使他自然回忆起心中保留的一块净土—平桥村。那里有外祖母的慈爱，也有纯朴善良农民的抚爱，更有热情能干的小伙伴们的友爱，那里还有一片可以摆脱封建教育和封建伦礼观念的自由天地。他热爱农村，热爱劳动人民，热爱农村孩子，向往美好自由的生活，这种思想感情融于作品中。</a:t>
            </a:r>
            <a:endParaRPr lang="zh-CN" altLang="en-US" sz="2400">
              <a:latin typeface="微软雅黑" panose="020B0503020204020204" charset="-122"/>
              <a:ea typeface="微软雅黑" panose="020B0503020204020204" charset="-122"/>
              <a:cs typeface="微软雅黑" panose="020B0503020204020204" charset="-122"/>
            </a:endParaRPr>
          </a:p>
          <a:p>
            <a:pPr>
              <a:lnSpc>
                <a:spcPct val="133000"/>
              </a:lnSpc>
            </a:pP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9715" y="1499235"/>
            <a:ext cx="8624570" cy="2265680"/>
          </a:xfrm>
          <a:prstGeom prst="rect">
            <a:avLst/>
          </a:prstGeom>
          <a:noFill/>
        </p:spPr>
        <p:txBody>
          <a:bodyPr wrap="square" rtlCol="0">
            <a:noAutofit/>
          </a:bodyPr>
          <a:lstStyle/>
          <a:p>
            <a:pPr>
              <a:lnSpc>
                <a:spcPct val="133000"/>
              </a:lnSpc>
            </a:pPr>
            <a:r>
              <a:rPr lang="zh-CN" altLang="en-US" sz="2400">
                <a:latin typeface="微软雅黑" panose="020B0503020204020204" charset="-122"/>
                <a:ea typeface="微软雅黑" panose="020B0503020204020204" charset="-122"/>
                <a:cs typeface="微软雅黑" panose="020B0503020204020204" charset="-122"/>
                <a:sym typeface="+mn-ea"/>
              </a:rPr>
              <a:t>鲁迅在童年时代，曾随母亲到农村居住过，间或和许多农民亲近。《社戏》取材于自己的童年生活，采用回忆的形式，用第一人称写就。但已不是作者的自传，而是在生活基础上的艺术概括，所以不能把“我”看成就是鲁迅。</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7" name="圆角矩形 6"/>
          <p:cNvSpPr/>
          <p:nvPr>
            <p:custDataLst>
              <p:tags r:id="rId1"/>
            </p:custDataLst>
          </p:nvPr>
        </p:nvSpPr>
        <p:spPr>
          <a:xfrm>
            <a:off x="181610" y="307340"/>
            <a:ext cx="154686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写作背景</a:t>
            </a:r>
            <a:endParaRPr lang="zh-CN" altLang="en-US" sz="2400">
              <a:latin typeface="华文新魏" panose="02010800040101010101" charset="-122"/>
              <a:ea typeface="华文新魏" panose="02010800040101010101"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07340"/>
            <a:ext cx="1489075"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字词学习</a:t>
            </a:r>
            <a:endParaRPr lang="zh-CN" altLang="en-US" sz="2400">
              <a:latin typeface="华文新魏" panose="02010800040101010101" charset="-122"/>
              <a:ea typeface="华文新魏" panose="02010800040101010101" charset="-122"/>
            </a:endParaRPr>
          </a:p>
        </p:txBody>
      </p:sp>
      <p:sp>
        <p:nvSpPr>
          <p:cNvPr id="100" name="文本框 99"/>
          <p:cNvSpPr txBox="1"/>
          <p:nvPr/>
        </p:nvSpPr>
        <p:spPr>
          <a:xfrm>
            <a:off x="299720" y="1339215"/>
            <a:ext cx="8456930" cy="2676525"/>
          </a:xfrm>
          <a:prstGeom prst="rect">
            <a:avLst/>
          </a:prstGeom>
          <a:noFill/>
          <a:ln w="9525">
            <a:noFill/>
          </a:ln>
        </p:spPr>
        <p:txBody>
          <a:bodyPr wrap="square">
            <a:spAutoFit/>
          </a:bodyPr>
          <a:lstStyle/>
          <a:p>
            <a:pPr algn="l" eaLnBrk="1" hangingPunct="1">
              <a:lnSpc>
                <a:spcPct val="150000"/>
              </a:lnSpc>
            </a:pPr>
            <a:r>
              <a:rPr lang="zh-CN" altLang="en-US" sz="2800" b="1">
                <a:solidFill>
                  <a:srgbClr val="FF0000"/>
                </a:solidFill>
                <a:latin typeface="楷体" panose="02010609060101010101" pitchFamily="49" charset="-122"/>
                <a:ea typeface="楷体" panose="02010609060101010101" pitchFamily="49" charset="-122"/>
                <a:sym typeface="+mn-ea"/>
              </a:rPr>
              <a:t>惮</a:t>
            </a:r>
            <a:r>
              <a:rPr lang="zh-CN" altLang="en-US" sz="2800" b="1">
                <a:latin typeface="楷体" panose="02010609060101010101" pitchFamily="49" charset="-122"/>
                <a:ea typeface="楷体" panose="02010609060101010101" pitchFamily="49" charset="-122"/>
                <a:sym typeface="+mn-ea"/>
              </a:rPr>
              <a:t>（    ）</a:t>
            </a:r>
            <a:r>
              <a:rPr lang="en-US" altLang="zh-CN" sz="2800" b="1">
                <a:latin typeface="楷体" panose="02010609060101010101" pitchFamily="49" charset="-122"/>
                <a:ea typeface="楷体" panose="02010609060101010101" pitchFamily="49" charset="-122"/>
                <a:sym typeface="+mn-ea"/>
              </a:rPr>
              <a:t>     </a:t>
            </a:r>
            <a:r>
              <a:rPr lang="zh-CN" altLang="en-US" sz="2800" b="1">
                <a:solidFill>
                  <a:srgbClr val="FF0000"/>
                </a:solidFill>
                <a:latin typeface="楷体" panose="02010609060101010101" pitchFamily="49" charset="-122"/>
                <a:ea typeface="楷体" panose="02010609060101010101" pitchFamily="49" charset="-122"/>
                <a:sym typeface="+mn-ea"/>
              </a:rPr>
              <a:t>踊</a:t>
            </a:r>
            <a:r>
              <a:rPr lang="zh-CN" altLang="en-US" sz="2800" b="1">
                <a:latin typeface="楷体" panose="02010609060101010101" pitchFamily="49" charset="-122"/>
                <a:ea typeface="楷体" panose="02010609060101010101" pitchFamily="49" charset="-122"/>
                <a:sym typeface="+mn-ea"/>
              </a:rPr>
              <a:t>跃（    </a:t>
            </a:r>
            <a:r>
              <a:rPr lang="en-US" altLang="zh-CN"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a:t>
            </a:r>
            <a:r>
              <a:rPr lang="en-US" altLang="zh-CN" sz="2800" b="1">
                <a:latin typeface="楷体" panose="02010609060101010101" pitchFamily="49" charset="-122"/>
                <a:ea typeface="楷体" panose="02010609060101010101" pitchFamily="49" charset="-122"/>
                <a:sym typeface="+mn-ea"/>
              </a:rPr>
              <a:t>   </a:t>
            </a:r>
            <a:r>
              <a:rPr lang="zh-CN" altLang="en-US" sz="2800" b="1">
                <a:solidFill>
                  <a:srgbClr val="FF0000"/>
                </a:solidFill>
                <a:latin typeface="楷体" panose="02010609060101010101" pitchFamily="49" charset="-122"/>
                <a:ea typeface="楷体" panose="02010609060101010101" pitchFamily="49" charset="-122"/>
                <a:sym typeface="+mn-ea"/>
              </a:rPr>
              <a:t>棹</a:t>
            </a:r>
            <a:r>
              <a:rPr lang="zh-CN" altLang="en-US" sz="2800" b="1">
                <a:latin typeface="楷体" panose="02010609060101010101" pitchFamily="49" charset="-122"/>
                <a:ea typeface="楷体" panose="02010609060101010101" pitchFamily="49" charset="-122"/>
                <a:sym typeface="+mn-ea"/>
              </a:rPr>
              <a:t>（</a:t>
            </a:r>
            <a:r>
              <a:rPr lang="en-US" altLang="zh-CN"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    ）</a:t>
            </a:r>
            <a:endParaRPr lang="zh-CN" altLang="en-US" sz="2800" b="1">
              <a:latin typeface="楷体" panose="02010609060101010101" pitchFamily="49" charset="-122"/>
              <a:ea typeface="楷体" panose="02010609060101010101" pitchFamily="49" charset="-122"/>
            </a:endParaRPr>
          </a:p>
          <a:p>
            <a:pPr algn="l" eaLnBrk="1" hangingPunct="1">
              <a:lnSpc>
                <a:spcPct val="150000"/>
              </a:lnSpc>
            </a:pPr>
            <a:r>
              <a:rPr lang="zh-CN" altLang="en-US" sz="2800" b="1">
                <a:latin typeface="楷体" panose="02010609060101010101" pitchFamily="49" charset="-122"/>
                <a:ea typeface="楷体" panose="02010609060101010101" pitchFamily="49" charset="-122"/>
                <a:sym typeface="+mn-ea"/>
              </a:rPr>
              <a:t>归</a:t>
            </a:r>
            <a:r>
              <a:rPr lang="zh-CN" altLang="en-US" sz="2800" b="1">
                <a:solidFill>
                  <a:srgbClr val="FF0000"/>
                </a:solidFill>
                <a:latin typeface="楷体" panose="02010609060101010101" pitchFamily="49" charset="-122"/>
                <a:ea typeface="楷体" panose="02010609060101010101" pitchFamily="49" charset="-122"/>
                <a:sym typeface="+mn-ea"/>
              </a:rPr>
              <a:t>省</a:t>
            </a:r>
            <a:r>
              <a:rPr lang="zh-CN" altLang="en-US" sz="2800" b="1">
                <a:latin typeface="楷体" panose="02010609060101010101" pitchFamily="49" charset="-122"/>
                <a:ea typeface="楷体" panose="02010609060101010101" pitchFamily="49" charset="-122"/>
                <a:sym typeface="+mn-ea"/>
              </a:rPr>
              <a:t>（    ）</a:t>
            </a:r>
            <a:r>
              <a:rPr lang="en-US" altLang="zh-CN" sz="2800" b="1">
                <a:latin typeface="楷体" panose="02010609060101010101" pitchFamily="49" charset="-122"/>
                <a:ea typeface="楷体" panose="02010609060101010101" pitchFamily="49" charset="-122"/>
                <a:sym typeface="+mn-ea"/>
              </a:rPr>
              <a:t>   </a:t>
            </a:r>
            <a:r>
              <a:rPr lang="zh-CN" altLang="en-US" sz="2800" b="1">
                <a:solidFill>
                  <a:srgbClr val="FF0000"/>
                </a:solidFill>
                <a:latin typeface="楷体" panose="02010609060101010101" pitchFamily="49" charset="-122"/>
                <a:ea typeface="楷体" panose="02010609060101010101" pitchFamily="49" charset="-122"/>
                <a:sym typeface="+mn-ea"/>
              </a:rPr>
              <a:t>行</a:t>
            </a:r>
            <a:r>
              <a:rPr lang="zh-CN" altLang="en-US" sz="2800" b="1">
                <a:latin typeface="楷体" panose="02010609060101010101" pitchFamily="49" charset="-122"/>
                <a:ea typeface="楷体" panose="02010609060101010101" pitchFamily="49" charset="-122"/>
                <a:sym typeface="+mn-ea"/>
              </a:rPr>
              <a:t>辈（    ）</a:t>
            </a:r>
            <a:r>
              <a:rPr lang="en-US" altLang="zh-CN" sz="2800" b="1">
                <a:latin typeface="楷体" panose="02010609060101010101" pitchFamily="49" charset="-122"/>
                <a:ea typeface="楷体" panose="02010609060101010101" pitchFamily="49" charset="-122"/>
                <a:sym typeface="+mn-ea"/>
              </a:rPr>
              <a:t>  </a:t>
            </a:r>
            <a:r>
              <a:rPr lang="en-US" altLang="zh-CN" sz="2800" b="1">
                <a:solidFill>
                  <a:srgbClr val="FF0000"/>
                </a:solidFill>
                <a:latin typeface="楷体" panose="02010609060101010101" pitchFamily="49" charset="-122"/>
                <a:ea typeface="楷体" panose="02010609060101010101" pitchFamily="49" charset="-122"/>
                <a:sym typeface="+mn-ea"/>
              </a:rPr>
              <a:t> </a:t>
            </a:r>
            <a:r>
              <a:rPr lang="zh-CN" altLang="en-US" sz="2800" b="1">
                <a:solidFill>
                  <a:srgbClr val="FF0000"/>
                </a:solidFill>
                <a:latin typeface="楷体" panose="02010609060101010101" pitchFamily="49" charset="-122"/>
                <a:ea typeface="楷体" panose="02010609060101010101" pitchFamily="49" charset="-122"/>
                <a:sym typeface="+mn-ea"/>
              </a:rPr>
              <a:t>撺掇</a:t>
            </a:r>
            <a:r>
              <a:rPr lang="zh-CN" altLang="en-US" sz="2800" b="1">
                <a:latin typeface="楷体" panose="02010609060101010101" pitchFamily="49" charset="-122"/>
                <a:ea typeface="楷体" panose="02010609060101010101" pitchFamily="49" charset="-122"/>
                <a:sym typeface="+mn-ea"/>
              </a:rPr>
              <a:t>（        </a:t>
            </a:r>
            <a:r>
              <a:rPr lang="en-US" altLang="zh-CN"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a:t>
            </a:r>
            <a:endParaRPr lang="zh-CN" altLang="en-US" sz="2800" b="1">
              <a:latin typeface="楷体" panose="02010609060101010101" pitchFamily="49" charset="-122"/>
              <a:ea typeface="楷体" panose="02010609060101010101" pitchFamily="49" charset="-122"/>
            </a:endParaRPr>
          </a:p>
          <a:p>
            <a:pPr algn="l" eaLnBrk="1" hangingPunct="1">
              <a:lnSpc>
                <a:spcPct val="150000"/>
              </a:lnSpc>
            </a:pPr>
            <a:r>
              <a:rPr lang="zh-CN" altLang="en-US" sz="2800" b="1">
                <a:solidFill>
                  <a:srgbClr val="FF0000"/>
                </a:solidFill>
                <a:latin typeface="楷体" panose="02010609060101010101" pitchFamily="49" charset="-122"/>
                <a:ea typeface="楷体" panose="02010609060101010101" pitchFamily="49" charset="-122"/>
                <a:sym typeface="+mn-ea"/>
              </a:rPr>
              <a:t>凫</a:t>
            </a:r>
            <a:r>
              <a:rPr lang="zh-CN" altLang="en-US" sz="2800" b="1">
                <a:latin typeface="楷体" panose="02010609060101010101" pitchFamily="49" charset="-122"/>
                <a:ea typeface="楷体" panose="02010609060101010101" pitchFamily="49" charset="-122"/>
                <a:sym typeface="+mn-ea"/>
              </a:rPr>
              <a:t>水（    ）</a:t>
            </a:r>
            <a:r>
              <a:rPr lang="en-US" altLang="zh-CN" sz="2800" b="1">
                <a:latin typeface="楷体" panose="02010609060101010101" pitchFamily="49" charset="-122"/>
                <a:ea typeface="楷体" panose="02010609060101010101" pitchFamily="49" charset="-122"/>
                <a:sym typeface="+mn-ea"/>
              </a:rPr>
              <a:t>   </a:t>
            </a:r>
            <a:r>
              <a:rPr lang="zh-CN" altLang="en-US" sz="2800" b="1">
                <a:solidFill>
                  <a:srgbClr val="FF0000"/>
                </a:solidFill>
                <a:latin typeface="楷体" panose="02010609060101010101" pitchFamily="49" charset="-122"/>
                <a:ea typeface="楷体" panose="02010609060101010101" pitchFamily="49" charset="-122"/>
                <a:sym typeface="+mn-ea"/>
              </a:rPr>
              <a:t>皎</a:t>
            </a:r>
            <a:r>
              <a:rPr lang="zh-CN" altLang="en-US" sz="2800" b="1">
                <a:latin typeface="楷体" panose="02010609060101010101" pitchFamily="49" charset="-122"/>
                <a:ea typeface="楷体" panose="02010609060101010101" pitchFamily="49" charset="-122"/>
                <a:sym typeface="+mn-ea"/>
              </a:rPr>
              <a:t>洁（    ）</a:t>
            </a:r>
            <a:r>
              <a:rPr lang="en-US" altLang="zh-CN"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旺</a:t>
            </a:r>
            <a:r>
              <a:rPr lang="zh-CN" altLang="en-US" sz="2800" b="1">
                <a:solidFill>
                  <a:srgbClr val="FF0000"/>
                </a:solidFill>
                <a:latin typeface="楷体" panose="02010609060101010101" pitchFamily="49" charset="-122"/>
                <a:ea typeface="楷体" panose="02010609060101010101" pitchFamily="49" charset="-122"/>
                <a:sym typeface="+mn-ea"/>
              </a:rPr>
              <a:t>相</a:t>
            </a:r>
            <a:r>
              <a:rPr lang="zh-CN" altLang="en-US" sz="2800" b="1">
                <a:latin typeface="楷体" panose="02010609060101010101" pitchFamily="49" charset="-122"/>
                <a:ea typeface="楷体" panose="02010609060101010101" pitchFamily="49" charset="-122"/>
                <a:sym typeface="+mn-ea"/>
              </a:rPr>
              <a:t>（     </a:t>
            </a:r>
            <a:r>
              <a:rPr lang="en-US" altLang="zh-CN"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a:t>
            </a:r>
            <a:endParaRPr lang="en-US" altLang="zh-CN" sz="2800" b="1">
              <a:latin typeface="楷体" panose="02010609060101010101" pitchFamily="49" charset="-122"/>
              <a:ea typeface="楷体" panose="02010609060101010101" pitchFamily="49" charset="-122"/>
            </a:endParaRPr>
          </a:p>
          <a:p>
            <a:pPr algn="l" eaLnBrk="1" hangingPunct="1">
              <a:lnSpc>
                <a:spcPct val="150000"/>
              </a:lnSpc>
            </a:pPr>
            <a:r>
              <a:rPr lang="zh-CN" altLang="en-US" sz="2800" b="1">
                <a:solidFill>
                  <a:srgbClr val="FF0000"/>
                </a:solidFill>
                <a:latin typeface="楷体" panose="02010609060101010101" pitchFamily="49" charset="-122"/>
                <a:ea typeface="楷体" panose="02010609060101010101" pitchFamily="49" charset="-122"/>
                <a:sym typeface="+mn-ea"/>
              </a:rPr>
              <a:t>絮叨</a:t>
            </a:r>
            <a:r>
              <a:rPr lang="zh-CN" altLang="en-US" sz="2800" b="1">
                <a:latin typeface="楷体" panose="02010609060101010101" pitchFamily="49" charset="-122"/>
                <a:ea typeface="楷体" panose="02010609060101010101" pitchFamily="49" charset="-122"/>
                <a:sym typeface="+mn-ea"/>
              </a:rPr>
              <a:t>（    </a:t>
            </a:r>
            <a:r>
              <a:rPr lang="en-US" altLang="zh-CN"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a:t>
            </a:r>
            <a:r>
              <a:rPr lang="zh-CN" altLang="en-US" sz="2800" b="1">
                <a:solidFill>
                  <a:srgbClr val="FF0000"/>
                </a:solidFill>
                <a:latin typeface="楷体" panose="02010609060101010101" pitchFamily="49" charset="-122"/>
                <a:ea typeface="楷体" panose="02010609060101010101" pitchFamily="49" charset="-122"/>
                <a:sym typeface="+mn-ea"/>
              </a:rPr>
              <a:t>屹</a:t>
            </a:r>
            <a:r>
              <a:rPr lang="zh-CN" altLang="en-US" sz="2800" b="1">
                <a:latin typeface="楷体" panose="02010609060101010101" pitchFamily="49" charset="-122"/>
                <a:ea typeface="楷体" panose="02010609060101010101" pitchFamily="49" charset="-122"/>
                <a:sym typeface="+mn-ea"/>
              </a:rPr>
              <a:t>立（    ）   </a:t>
            </a:r>
            <a:r>
              <a:rPr lang="zh-CN" altLang="en-US" sz="2800" b="1">
                <a:solidFill>
                  <a:srgbClr val="FF0000"/>
                </a:solidFill>
                <a:latin typeface="楷体" panose="02010609060101010101" pitchFamily="49" charset="-122"/>
                <a:ea typeface="楷体" panose="02010609060101010101" pitchFamily="49" charset="-122"/>
                <a:sym typeface="+mn-ea"/>
              </a:rPr>
              <a:t>宛</a:t>
            </a:r>
            <a:r>
              <a:rPr lang="zh-CN" altLang="en-US" sz="2800" b="1">
                <a:latin typeface="楷体" panose="02010609060101010101" pitchFamily="49" charset="-122"/>
                <a:ea typeface="楷体" panose="02010609060101010101" pitchFamily="49" charset="-122"/>
                <a:sym typeface="+mn-ea"/>
              </a:rPr>
              <a:t>转（     ）</a:t>
            </a:r>
            <a:endParaRPr lang="zh-CN" altLang="en-US" sz="3200" b="1">
              <a:latin typeface="楷体" panose="02010609060101010101" pitchFamily="49" charset="-122"/>
              <a:ea typeface="楷体" panose="02010609060101010101" pitchFamily="49" charset="-122"/>
            </a:endParaRPr>
          </a:p>
        </p:txBody>
      </p:sp>
      <p:sp>
        <p:nvSpPr>
          <p:cNvPr id="2" name="矩形 1"/>
          <p:cNvSpPr/>
          <p:nvPr>
            <p:custDataLst>
              <p:tags r:id="rId2"/>
            </p:custDataLst>
          </p:nvPr>
        </p:nvSpPr>
        <p:spPr>
          <a:xfrm>
            <a:off x="1074103" y="1339215"/>
            <a:ext cx="798195" cy="730885"/>
          </a:xfrm>
          <a:prstGeom prst="rect">
            <a:avLst/>
          </a:prstGeom>
          <a:noFill/>
          <a:ln w="9525">
            <a:noFill/>
          </a:ln>
        </p:spPr>
        <p:txBody>
          <a:bodyPr wrap="none">
            <a:spAutoFit/>
          </a:bodyPr>
          <a:lstStyle/>
          <a:p>
            <a:pPr algn="l" eaLnBrk="1" hangingPunct="1">
              <a:lnSpc>
                <a:spcPct val="130000"/>
              </a:lnSpc>
              <a:spcBef>
                <a:spcPts val="1200"/>
              </a:spcBef>
              <a:buClrTx/>
              <a:buSzTx/>
              <a:buFontTx/>
              <a:defRPr/>
            </a:pPr>
            <a:r>
              <a:rPr lang="en-US" altLang="zh-CN" sz="3200" b="1" noProof="0" err="1">
                <a:ln>
                  <a:noFill/>
                </a:ln>
                <a:solidFill>
                  <a:srgbClr val="003399"/>
                </a:solidFill>
                <a:effectLst/>
                <a:uLnTx/>
                <a:uFillTx/>
                <a:latin typeface="+mn-ea"/>
                <a:ea typeface="+mn-ea"/>
              </a:rPr>
              <a:t>dàn</a:t>
            </a:r>
            <a:endParaRPr lang="en-US" altLang="zh-CN" sz="3200" b="1" noProof="0" err="1">
              <a:ln>
                <a:noFill/>
              </a:ln>
              <a:solidFill>
                <a:srgbClr val="003399"/>
              </a:solidFill>
              <a:effectLst/>
              <a:uLnTx/>
              <a:uFillTx/>
              <a:latin typeface="+mn-ea"/>
              <a:ea typeface="+mn-ea"/>
            </a:endParaRPr>
          </a:p>
        </p:txBody>
      </p:sp>
      <p:sp>
        <p:nvSpPr>
          <p:cNvPr id="3" name="矩形 2"/>
          <p:cNvSpPr/>
          <p:nvPr>
            <p:custDataLst>
              <p:tags r:id="rId3"/>
            </p:custDataLst>
          </p:nvPr>
        </p:nvSpPr>
        <p:spPr>
          <a:xfrm>
            <a:off x="4072573" y="1339215"/>
            <a:ext cx="1003300" cy="730885"/>
          </a:xfrm>
          <a:prstGeom prst="rect">
            <a:avLst/>
          </a:prstGeom>
          <a:noFill/>
          <a:ln w="9525">
            <a:noFill/>
          </a:ln>
        </p:spPr>
        <p:txBody>
          <a:bodyPr wrap="none">
            <a:spAutoFit/>
          </a:bodyPr>
          <a:lstStyle/>
          <a:p>
            <a:pPr algn="l" eaLnBrk="1" hangingPunct="1">
              <a:lnSpc>
                <a:spcPct val="130000"/>
              </a:lnSpc>
              <a:spcBef>
                <a:spcPts val="1200"/>
              </a:spcBef>
              <a:buClrTx/>
              <a:buSzTx/>
              <a:buFontTx/>
              <a:defRPr/>
            </a:pPr>
            <a:r>
              <a:rPr lang="en-US" altLang="zh-CN" sz="3200" b="1" noProof="0" err="1">
                <a:ln>
                  <a:noFill/>
                </a:ln>
                <a:solidFill>
                  <a:srgbClr val="003399"/>
                </a:solidFill>
                <a:effectLst/>
                <a:uLnTx/>
                <a:uFillTx/>
                <a:latin typeface="+mn-ea"/>
                <a:ea typeface="+mn-ea"/>
              </a:rPr>
              <a:t>yǒnɡ</a:t>
            </a:r>
            <a:endParaRPr lang="en-US" altLang="zh-CN" sz="3200" b="1" noProof="0" err="1">
              <a:ln>
                <a:noFill/>
              </a:ln>
              <a:solidFill>
                <a:srgbClr val="003399"/>
              </a:solidFill>
              <a:effectLst/>
              <a:uLnTx/>
              <a:uFillTx/>
              <a:latin typeface="+mn-ea"/>
              <a:ea typeface="+mn-ea"/>
            </a:endParaRPr>
          </a:p>
        </p:txBody>
      </p:sp>
      <p:sp>
        <p:nvSpPr>
          <p:cNvPr id="4" name="矩形 3"/>
          <p:cNvSpPr/>
          <p:nvPr>
            <p:custDataLst>
              <p:tags r:id="rId4"/>
            </p:custDataLst>
          </p:nvPr>
        </p:nvSpPr>
        <p:spPr>
          <a:xfrm>
            <a:off x="6613208" y="1486218"/>
            <a:ext cx="1003300" cy="583565"/>
          </a:xfrm>
          <a:prstGeom prst="rect">
            <a:avLst/>
          </a:prstGeom>
          <a:noFill/>
          <a:ln w="9525">
            <a:noFill/>
          </a:ln>
        </p:spPr>
        <p:txBody>
          <a:bodyPr wrap="none">
            <a:spAutoFit/>
          </a:bodyPr>
          <a:lstStyle/>
          <a:p>
            <a:pPr eaLnBrk="1" hangingPunct="1"/>
            <a:r>
              <a:rPr lang="en-US" altLang="zh-CN" sz="3200" b="1" noProof="0" err="1">
                <a:ln>
                  <a:noFill/>
                </a:ln>
                <a:solidFill>
                  <a:srgbClr val="003399"/>
                </a:solidFill>
                <a:effectLst/>
                <a:uLnTx/>
                <a:uFillTx/>
                <a:latin typeface="+mn-ea"/>
                <a:ea typeface="+mn-ea"/>
              </a:rPr>
              <a:t>zhào</a:t>
            </a:r>
            <a:endParaRPr lang="zh-CN" altLang="en-US" sz="2800">
              <a:solidFill>
                <a:srgbClr val="0000FF"/>
              </a:solidFill>
              <a:latin typeface="宋体" panose="02010600030101010101" pitchFamily="2" charset="-122"/>
            </a:endParaRPr>
          </a:p>
        </p:txBody>
      </p:sp>
      <p:sp>
        <p:nvSpPr>
          <p:cNvPr id="5" name="矩形 4"/>
          <p:cNvSpPr/>
          <p:nvPr>
            <p:custDataLst>
              <p:tags r:id="rId5"/>
            </p:custDataLst>
          </p:nvPr>
        </p:nvSpPr>
        <p:spPr>
          <a:xfrm>
            <a:off x="1327150" y="2070735"/>
            <a:ext cx="1003300" cy="583565"/>
          </a:xfrm>
          <a:prstGeom prst="rect">
            <a:avLst/>
          </a:prstGeom>
          <a:noFill/>
          <a:ln w="9525">
            <a:noFill/>
          </a:ln>
        </p:spPr>
        <p:txBody>
          <a:bodyPr wrap="none">
            <a:spAutoFit/>
          </a:bodyPr>
          <a:lstStyle/>
          <a:p>
            <a:pPr algn="l" eaLnBrk="1" hangingPunct="1">
              <a:buClrTx/>
              <a:buSzTx/>
              <a:buFontTx/>
            </a:pPr>
            <a:r>
              <a:rPr lang="en-US" altLang="zh-CN" sz="3200" b="1" noProof="0" err="1">
                <a:ln>
                  <a:noFill/>
                </a:ln>
                <a:solidFill>
                  <a:srgbClr val="003399"/>
                </a:solidFill>
                <a:effectLst/>
                <a:uLnTx/>
                <a:uFillTx/>
                <a:latin typeface="+mn-ea"/>
                <a:ea typeface="+mn-ea"/>
              </a:rPr>
              <a:t>xǐnɡ</a:t>
            </a:r>
            <a:endParaRPr lang="en-US" altLang="zh-CN" sz="3200" b="1" noProof="0" err="1">
              <a:ln>
                <a:noFill/>
              </a:ln>
              <a:solidFill>
                <a:srgbClr val="003399"/>
              </a:solidFill>
              <a:effectLst/>
              <a:uLnTx/>
              <a:uFillTx/>
              <a:latin typeface="+mn-ea"/>
              <a:ea typeface="+mn-ea"/>
            </a:endParaRPr>
          </a:p>
        </p:txBody>
      </p:sp>
      <p:sp>
        <p:nvSpPr>
          <p:cNvPr id="6" name="矩形 5"/>
          <p:cNvSpPr/>
          <p:nvPr>
            <p:custDataLst>
              <p:tags r:id="rId6"/>
            </p:custDataLst>
          </p:nvPr>
        </p:nvSpPr>
        <p:spPr>
          <a:xfrm>
            <a:off x="4026853" y="2070418"/>
            <a:ext cx="1003300" cy="583565"/>
          </a:xfrm>
          <a:prstGeom prst="rect">
            <a:avLst/>
          </a:prstGeom>
          <a:noFill/>
          <a:ln w="9525">
            <a:noFill/>
          </a:ln>
        </p:spPr>
        <p:txBody>
          <a:bodyPr wrap="none">
            <a:spAutoFit/>
          </a:bodyPr>
          <a:lstStyle/>
          <a:p>
            <a:pPr algn="l" eaLnBrk="1" hangingPunct="1">
              <a:buClrTx/>
              <a:buSzTx/>
              <a:buFontTx/>
            </a:pPr>
            <a:r>
              <a:rPr lang="en-US" altLang="zh-CN" sz="3200" b="1" noProof="0" err="1">
                <a:ln>
                  <a:noFill/>
                </a:ln>
                <a:solidFill>
                  <a:srgbClr val="003399"/>
                </a:solidFill>
                <a:effectLst/>
                <a:uLnTx/>
                <a:uFillTx/>
                <a:latin typeface="+mn-ea"/>
                <a:ea typeface="+mn-ea"/>
              </a:rPr>
              <a:t>hánɡ</a:t>
            </a:r>
            <a:endParaRPr lang="en-US" altLang="zh-CN" sz="3200" b="1" noProof="0" err="1">
              <a:ln>
                <a:noFill/>
              </a:ln>
              <a:solidFill>
                <a:srgbClr val="003399"/>
              </a:solidFill>
              <a:effectLst/>
              <a:uLnTx/>
              <a:uFillTx/>
              <a:latin typeface="+mn-ea"/>
              <a:ea typeface="+mn-ea"/>
            </a:endParaRPr>
          </a:p>
        </p:txBody>
      </p:sp>
      <p:sp>
        <p:nvSpPr>
          <p:cNvPr id="8" name="矩形 7"/>
          <p:cNvSpPr/>
          <p:nvPr>
            <p:custDataLst>
              <p:tags r:id="rId7"/>
            </p:custDataLst>
          </p:nvPr>
        </p:nvSpPr>
        <p:spPr>
          <a:xfrm>
            <a:off x="6727508" y="2070735"/>
            <a:ext cx="2028825" cy="583565"/>
          </a:xfrm>
          <a:prstGeom prst="rect">
            <a:avLst/>
          </a:prstGeom>
          <a:noFill/>
          <a:ln w="9525">
            <a:noFill/>
          </a:ln>
        </p:spPr>
        <p:txBody>
          <a:bodyPr wrap="none">
            <a:spAutoFit/>
          </a:bodyPr>
          <a:lstStyle/>
          <a:p>
            <a:pPr algn="l" eaLnBrk="1" hangingPunct="1">
              <a:buClrTx/>
              <a:buSzTx/>
              <a:buFontTx/>
            </a:pPr>
            <a:r>
              <a:rPr lang="en-US" altLang="zh-CN" sz="3200" b="1" noProof="0" err="1">
                <a:ln>
                  <a:noFill/>
                </a:ln>
                <a:solidFill>
                  <a:srgbClr val="003399"/>
                </a:solidFill>
                <a:effectLst/>
                <a:uLnTx/>
                <a:uFillTx/>
                <a:latin typeface="+mn-ea"/>
                <a:ea typeface="+mn-ea"/>
              </a:rPr>
              <a:t>cuān duō </a:t>
            </a:r>
            <a:endParaRPr lang="en-US" altLang="zh-CN" sz="3200" b="1" noProof="0" err="1">
              <a:ln>
                <a:noFill/>
              </a:ln>
              <a:solidFill>
                <a:srgbClr val="003399"/>
              </a:solidFill>
              <a:effectLst/>
              <a:uLnTx/>
              <a:uFillTx/>
              <a:latin typeface="+mn-ea"/>
              <a:ea typeface="+mn-ea"/>
            </a:endParaRPr>
          </a:p>
        </p:txBody>
      </p:sp>
      <p:sp>
        <p:nvSpPr>
          <p:cNvPr id="9" name="矩形 8"/>
          <p:cNvSpPr/>
          <p:nvPr>
            <p:custDataLst>
              <p:tags r:id="rId8"/>
            </p:custDataLst>
          </p:nvPr>
        </p:nvSpPr>
        <p:spPr>
          <a:xfrm>
            <a:off x="1477328" y="2755583"/>
            <a:ext cx="593090" cy="583565"/>
          </a:xfrm>
          <a:prstGeom prst="rect">
            <a:avLst/>
          </a:prstGeom>
          <a:noFill/>
          <a:ln w="9525">
            <a:noFill/>
          </a:ln>
        </p:spPr>
        <p:txBody>
          <a:bodyPr wrap="none">
            <a:spAutoFit/>
          </a:bodyPr>
          <a:lstStyle/>
          <a:p>
            <a:pPr eaLnBrk="1" hangingPunct="1"/>
            <a:r>
              <a:rPr lang="en-US" altLang="zh-CN" sz="3200" b="1" noProof="0" err="1">
                <a:ln>
                  <a:noFill/>
                </a:ln>
                <a:solidFill>
                  <a:srgbClr val="003399"/>
                </a:solidFill>
                <a:effectLst/>
                <a:uLnTx/>
                <a:uFillTx/>
                <a:latin typeface="+mn-ea"/>
                <a:ea typeface="+mn-ea"/>
              </a:rPr>
              <a:t>fú</a:t>
            </a:r>
            <a:endParaRPr lang="en-US" altLang="zh-CN" sz="3200" b="1" noProof="0" err="1">
              <a:ln>
                <a:noFill/>
              </a:ln>
              <a:solidFill>
                <a:srgbClr val="003399"/>
              </a:solidFill>
              <a:effectLst/>
              <a:uLnTx/>
              <a:uFillTx/>
              <a:latin typeface="+mn-ea"/>
              <a:ea typeface="+mn-ea"/>
            </a:endParaRPr>
          </a:p>
        </p:txBody>
      </p:sp>
      <p:sp>
        <p:nvSpPr>
          <p:cNvPr id="10" name="矩形 9"/>
          <p:cNvSpPr/>
          <p:nvPr>
            <p:custDataLst>
              <p:tags r:id="rId9"/>
            </p:custDataLst>
          </p:nvPr>
        </p:nvSpPr>
        <p:spPr>
          <a:xfrm>
            <a:off x="4027170" y="2755900"/>
            <a:ext cx="1003300" cy="583565"/>
          </a:xfrm>
          <a:prstGeom prst="rect">
            <a:avLst/>
          </a:prstGeom>
          <a:noFill/>
          <a:ln w="9525">
            <a:noFill/>
          </a:ln>
        </p:spPr>
        <p:txBody>
          <a:bodyPr wrap="none">
            <a:spAutoFit/>
          </a:bodyPr>
          <a:lstStyle/>
          <a:p>
            <a:pPr algn="l" eaLnBrk="1" hangingPunct="1">
              <a:buClrTx/>
              <a:buSzTx/>
              <a:buFontTx/>
            </a:pPr>
            <a:r>
              <a:rPr lang="en-US" altLang="zh-CN" sz="3200" b="1" noProof="0" err="1">
                <a:ln>
                  <a:noFill/>
                </a:ln>
                <a:solidFill>
                  <a:srgbClr val="003399"/>
                </a:solidFill>
                <a:effectLst/>
                <a:uLnTx/>
                <a:uFillTx/>
                <a:latin typeface="+mn-ea"/>
                <a:ea typeface="+mn-ea"/>
              </a:rPr>
              <a:t>jiǎo</a:t>
            </a:r>
            <a:endParaRPr lang="en-US" altLang="zh-CN" sz="3200" b="1" noProof="0" err="1">
              <a:ln>
                <a:noFill/>
              </a:ln>
              <a:solidFill>
                <a:srgbClr val="003399"/>
              </a:solidFill>
              <a:effectLst/>
              <a:uLnTx/>
              <a:uFillTx/>
              <a:latin typeface="+mn-ea"/>
              <a:ea typeface="+mn-ea"/>
            </a:endParaRPr>
          </a:p>
        </p:txBody>
      </p:sp>
      <p:sp>
        <p:nvSpPr>
          <p:cNvPr id="11" name="矩形 10"/>
          <p:cNvSpPr/>
          <p:nvPr>
            <p:custDataLst>
              <p:tags r:id="rId10"/>
            </p:custDataLst>
          </p:nvPr>
        </p:nvSpPr>
        <p:spPr>
          <a:xfrm>
            <a:off x="6788785" y="2755900"/>
            <a:ext cx="1475105" cy="583565"/>
          </a:xfrm>
          <a:prstGeom prst="rect">
            <a:avLst/>
          </a:prstGeom>
          <a:noFill/>
          <a:ln w="9525">
            <a:noFill/>
          </a:ln>
        </p:spPr>
        <p:txBody>
          <a:bodyPr wrap="square">
            <a:spAutoFit/>
          </a:bodyPr>
          <a:lstStyle/>
          <a:p>
            <a:pPr algn="l" eaLnBrk="1" hangingPunct="1">
              <a:buClrTx/>
              <a:buSzTx/>
              <a:buFontTx/>
            </a:pPr>
            <a:r>
              <a:rPr lang="en-US" altLang="zh-CN" sz="3200" b="1" noProof="0" err="1">
                <a:ln>
                  <a:noFill/>
                </a:ln>
                <a:solidFill>
                  <a:srgbClr val="003399"/>
                </a:solidFill>
                <a:effectLst/>
                <a:uLnTx/>
                <a:uFillTx/>
                <a:latin typeface="+mn-ea"/>
                <a:ea typeface="+mn-ea"/>
              </a:rPr>
              <a:t>xiànɡ</a:t>
            </a:r>
            <a:endParaRPr lang="en-US" altLang="zh-CN" sz="3200" b="1" noProof="0" err="1">
              <a:ln>
                <a:noFill/>
              </a:ln>
              <a:solidFill>
                <a:srgbClr val="003399"/>
              </a:solidFill>
              <a:effectLst/>
              <a:uLnTx/>
              <a:uFillTx/>
              <a:latin typeface="+mn-ea"/>
              <a:ea typeface="+mn-ea"/>
            </a:endParaRPr>
          </a:p>
        </p:txBody>
      </p:sp>
      <p:sp>
        <p:nvSpPr>
          <p:cNvPr id="27" name="矩形 26"/>
          <p:cNvSpPr/>
          <p:nvPr>
            <p:custDataLst>
              <p:tags r:id="rId11"/>
            </p:custDataLst>
          </p:nvPr>
        </p:nvSpPr>
        <p:spPr>
          <a:xfrm>
            <a:off x="1379220" y="3339148"/>
            <a:ext cx="1413510" cy="583565"/>
          </a:xfrm>
          <a:prstGeom prst="rect">
            <a:avLst/>
          </a:prstGeom>
          <a:noFill/>
          <a:ln w="9525">
            <a:noFill/>
          </a:ln>
        </p:spPr>
        <p:txBody>
          <a:bodyPr wrap="none">
            <a:spAutoFit/>
          </a:bodyPr>
          <a:lstStyle/>
          <a:p>
            <a:pPr algn="l" eaLnBrk="1" hangingPunct="1">
              <a:buClrTx/>
              <a:buSzTx/>
              <a:buFontTx/>
            </a:pPr>
            <a:r>
              <a:rPr lang="en-US" altLang="zh-CN" sz="3200" b="1" noProof="0" err="1">
                <a:ln>
                  <a:noFill/>
                </a:ln>
                <a:solidFill>
                  <a:srgbClr val="003399"/>
                </a:solidFill>
                <a:effectLst/>
                <a:uLnTx/>
                <a:uFillTx/>
                <a:latin typeface="+mn-ea"/>
                <a:ea typeface="+mn-ea"/>
              </a:rPr>
              <a:t>xù dāo</a:t>
            </a:r>
            <a:endParaRPr lang="en-US" altLang="zh-CN" sz="3200" b="1" noProof="0" err="1">
              <a:ln>
                <a:noFill/>
              </a:ln>
              <a:solidFill>
                <a:srgbClr val="003399"/>
              </a:solidFill>
              <a:effectLst/>
              <a:uLnTx/>
              <a:uFillTx/>
              <a:latin typeface="+mn-ea"/>
              <a:ea typeface="+mn-ea"/>
            </a:endParaRPr>
          </a:p>
        </p:txBody>
      </p:sp>
      <p:sp>
        <p:nvSpPr>
          <p:cNvPr id="28" name="矩形 27"/>
          <p:cNvSpPr/>
          <p:nvPr>
            <p:custDataLst>
              <p:tags r:id="rId12"/>
            </p:custDataLst>
          </p:nvPr>
        </p:nvSpPr>
        <p:spPr>
          <a:xfrm>
            <a:off x="4231640" y="3409315"/>
            <a:ext cx="593090" cy="583565"/>
          </a:xfrm>
          <a:prstGeom prst="rect">
            <a:avLst/>
          </a:prstGeom>
          <a:noFill/>
          <a:ln w="9525">
            <a:noFill/>
          </a:ln>
        </p:spPr>
        <p:txBody>
          <a:bodyPr wrap="none">
            <a:spAutoFit/>
          </a:bodyPr>
          <a:lstStyle/>
          <a:p>
            <a:pPr algn="l" eaLnBrk="1" hangingPunct="1">
              <a:buClrTx/>
              <a:buSzTx/>
              <a:buFontTx/>
            </a:pPr>
            <a:r>
              <a:rPr lang="en-US" altLang="zh-CN" sz="3200" b="1" noProof="0" err="1">
                <a:ln>
                  <a:noFill/>
                </a:ln>
                <a:solidFill>
                  <a:srgbClr val="003399"/>
                </a:solidFill>
                <a:effectLst/>
                <a:uLnTx/>
                <a:uFillTx/>
                <a:latin typeface="+mn-ea"/>
                <a:ea typeface="+mn-ea"/>
              </a:rPr>
              <a:t>yì</a:t>
            </a:r>
            <a:endParaRPr lang="en-US" altLang="zh-CN" sz="3200" b="1" noProof="0" err="1">
              <a:ln>
                <a:noFill/>
              </a:ln>
              <a:solidFill>
                <a:srgbClr val="003399"/>
              </a:solidFill>
              <a:effectLst/>
              <a:uLnTx/>
              <a:uFillTx/>
              <a:latin typeface="+mn-ea"/>
              <a:ea typeface="+mn-ea"/>
            </a:endParaRPr>
          </a:p>
        </p:txBody>
      </p:sp>
      <p:sp>
        <p:nvSpPr>
          <p:cNvPr id="29" name="矩形 28"/>
          <p:cNvSpPr/>
          <p:nvPr>
            <p:custDataLst>
              <p:tags r:id="rId13"/>
            </p:custDataLst>
          </p:nvPr>
        </p:nvSpPr>
        <p:spPr>
          <a:xfrm>
            <a:off x="6907848" y="3408998"/>
            <a:ext cx="798195" cy="583565"/>
          </a:xfrm>
          <a:prstGeom prst="rect">
            <a:avLst/>
          </a:prstGeom>
          <a:noFill/>
          <a:ln w="9525">
            <a:noFill/>
          </a:ln>
        </p:spPr>
        <p:txBody>
          <a:bodyPr wrap="none">
            <a:spAutoFit/>
          </a:bodyPr>
          <a:lstStyle/>
          <a:p>
            <a:pPr eaLnBrk="1" hangingPunct="1"/>
            <a:r>
              <a:rPr lang="en-US" altLang="zh-CN" sz="3200" b="1" noProof="0" err="1">
                <a:ln>
                  <a:noFill/>
                </a:ln>
                <a:solidFill>
                  <a:srgbClr val="003399"/>
                </a:solidFill>
                <a:effectLst/>
                <a:uLnTx/>
                <a:uFillTx/>
                <a:latin typeface="+mn-ea"/>
                <a:ea typeface="+mn-ea"/>
              </a:rPr>
              <a:t>wǎn</a:t>
            </a:r>
            <a:endParaRPr lang="zh-CN" altLang="en-US" sz="2800">
              <a:solidFill>
                <a:srgbClr val="0000FF"/>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8" grpId="0"/>
      <p:bldP spid="9" grpId="0"/>
      <p:bldP spid="10" grpId="0"/>
      <p:bldP spid="11" grpId="0"/>
      <p:bldP spid="27" grpId="0"/>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07340"/>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字词学习</a:t>
            </a:r>
            <a:endParaRPr lang="zh-CN" altLang="en-US" sz="2400">
              <a:latin typeface="华文新魏" panose="02010800040101010101" charset="-122"/>
              <a:ea typeface="华文新魏" panose="02010800040101010101" charset="-122"/>
            </a:endParaRPr>
          </a:p>
        </p:txBody>
      </p:sp>
      <p:sp>
        <p:nvSpPr>
          <p:cNvPr id="3" name="矩形 2"/>
          <p:cNvSpPr/>
          <p:nvPr>
            <p:custDataLst>
              <p:tags r:id="rId2"/>
            </p:custDataLst>
          </p:nvPr>
        </p:nvSpPr>
        <p:spPr>
          <a:xfrm>
            <a:off x="536258" y="1116648"/>
            <a:ext cx="8070850" cy="3322955"/>
          </a:xfrm>
          <a:prstGeom prst="rect">
            <a:avLst/>
          </a:prstGeom>
          <a:noFill/>
          <a:ln w="9525">
            <a:noFill/>
          </a:ln>
        </p:spPr>
        <p:txBody>
          <a:bodyPr>
            <a:spAutoFit/>
          </a:bodyPr>
          <a:lstStyle/>
          <a:p>
            <a:pPr eaLnBrk="1" hangingPunct="1">
              <a:lnSpc>
                <a:spcPct val="150000"/>
              </a:lnSpc>
            </a:pPr>
            <a:r>
              <a:rPr lang="zh-CN" altLang="en-US" sz="2800" b="1">
                <a:solidFill>
                  <a:srgbClr val="FF0000"/>
                </a:solidFill>
                <a:latin typeface="楷体" panose="02010609060101010101" pitchFamily="49" charset="-122"/>
                <a:ea typeface="楷体" panose="02010609060101010101" pitchFamily="49" charset="-122"/>
                <a:sym typeface="+mn-ea"/>
              </a:rPr>
              <a:t>撮</a:t>
            </a:r>
            <a:r>
              <a:rPr lang="zh-CN" altLang="en-US" sz="2800" b="1">
                <a:latin typeface="楷体" panose="02010609060101010101" pitchFamily="49" charset="-122"/>
                <a:ea typeface="楷体" panose="02010609060101010101" pitchFamily="49" charset="-122"/>
                <a:sym typeface="+mn-ea"/>
              </a:rPr>
              <a:t>（    </a:t>
            </a:r>
            <a:r>
              <a:rPr lang="en-US" altLang="zh-CN"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a:t>
            </a:r>
            <a:r>
              <a:rPr lang="en-US" altLang="zh-CN" sz="2800" b="1">
                <a:latin typeface="楷体" panose="02010609060101010101" pitchFamily="49" charset="-122"/>
                <a:ea typeface="楷体" panose="02010609060101010101" pitchFamily="49" charset="-122"/>
                <a:sym typeface="+mn-ea"/>
              </a:rPr>
              <a:t>     </a:t>
            </a:r>
            <a:r>
              <a:rPr lang="zh-CN" altLang="en-US" sz="2800" b="1">
                <a:solidFill>
                  <a:srgbClr val="FF0000"/>
                </a:solidFill>
                <a:latin typeface="楷体" panose="02010609060101010101" pitchFamily="49" charset="-122"/>
                <a:ea typeface="楷体" panose="02010609060101010101" pitchFamily="49" charset="-122"/>
                <a:sym typeface="+mn-ea"/>
              </a:rPr>
              <a:t>桕</a:t>
            </a:r>
            <a:r>
              <a:rPr lang="zh-CN" altLang="en-US" sz="2800" b="1">
                <a:latin typeface="楷体" panose="02010609060101010101" pitchFamily="49" charset="-122"/>
                <a:ea typeface="楷体" panose="02010609060101010101" pitchFamily="49" charset="-122"/>
                <a:sym typeface="+mn-ea"/>
              </a:rPr>
              <a:t>树（    ）</a:t>
            </a:r>
            <a:r>
              <a:rPr lang="en-US" altLang="zh-CN" sz="2800" b="1">
                <a:latin typeface="楷体" panose="02010609060101010101" pitchFamily="49" charset="-122"/>
                <a:ea typeface="楷体" panose="02010609060101010101" pitchFamily="49" charset="-122"/>
                <a:sym typeface="+mn-ea"/>
              </a:rPr>
              <a:t>    </a:t>
            </a:r>
            <a:r>
              <a:rPr lang="zh-CN" altLang="en-US" sz="2800" b="1">
                <a:solidFill>
                  <a:srgbClr val="FF0000"/>
                </a:solidFill>
                <a:latin typeface="楷体" panose="02010609060101010101" pitchFamily="49" charset="-122"/>
                <a:ea typeface="楷体" panose="02010609060101010101" pitchFamily="49" charset="-122"/>
                <a:sym typeface="+mn-ea"/>
              </a:rPr>
              <a:t>怠</a:t>
            </a:r>
            <a:r>
              <a:rPr lang="zh-CN" altLang="en-US" sz="2800" b="1">
                <a:latin typeface="楷体" panose="02010609060101010101" pitchFamily="49" charset="-122"/>
                <a:ea typeface="楷体" panose="02010609060101010101" pitchFamily="49" charset="-122"/>
                <a:sym typeface="+mn-ea"/>
              </a:rPr>
              <a:t>慢（    ）</a:t>
            </a:r>
            <a:endParaRPr lang="zh-CN" altLang="en-US" sz="2800" b="1">
              <a:latin typeface="楷体" panose="02010609060101010101" pitchFamily="49" charset="-122"/>
              <a:ea typeface="楷体" panose="02010609060101010101" pitchFamily="49" charset="-122"/>
            </a:endParaRPr>
          </a:p>
          <a:p>
            <a:pPr eaLnBrk="1" hangingPunct="1">
              <a:lnSpc>
                <a:spcPct val="150000"/>
              </a:lnSpc>
            </a:pPr>
            <a:r>
              <a:rPr lang="zh-CN" altLang="en-US" sz="2800" b="1">
                <a:latin typeface="楷体" panose="02010609060101010101" pitchFamily="49" charset="-122"/>
                <a:ea typeface="楷体" panose="02010609060101010101" pitchFamily="49" charset="-122"/>
                <a:sym typeface="+mn-ea"/>
              </a:rPr>
              <a:t>立</a:t>
            </a:r>
            <a:r>
              <a:rPr lang="zh-CN" altLang="en-US" sz="2800" b="1">
                <a:solidFill>
                  <a:srgbClr val="FF0000"/>
                </a:solidFill>
                <a:latin typeface="楷体" panose="02010609060101010101" pitchFamily="49" charset="-122"/>
                <a:ea typeface="楷体" panose="02010609060101010101" pitchFamily="49" charset="-122"/>
                <a:sym typeface="+mn-ea"/>
              </a:rPr>
              <a:t>篙</a:t>
            </a:r>
            <a:r>
              <a:rPr lang="zh-CN" altLang="en-US" sz="2800" b="1">
                <a:latin typeface="楷体" panose="02010609060101010101" pitchFamily="49" charset="-122"/>
                <a:ea typeface="楷体" panose="02010609060101010101" pitchFamily="49" charset="-122"/>
                <a:sym typeface="+mn-ea"/>
              </a:rPr>
              <a:t>（    ）</a:t>
            </a:r>
            <a:r>
              <a:rPr lang="en-US" altLang="zh-CN"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漂</a:t>
            </a:r>
            <a:r>
              <a:rPr lang="zh-CN" altLang="en-US" sz="2800" b="1">
                <a:solidFill>
                  <a:srgbClr val="FF0000"/>
                </a:solidFill>
                <a:latin typeface="楷体" panose="02010609060101010101" pitchFamily="49" charset="-122"/>
                <a:ea typeface="楷体" panose="02010609060101010101" pitchFamily="49" charset="-122"/>
                <a:sym typeface="+mn-ea"/>
              </a:rPr>
              <a:t>渺</a:t>
            </a:r>
            <a:r>
              <a:rPr lang="zh-CN" altLang="en-US" sz="2800" b="1">
                <a:latin typeface="楷体" panose="02010609060101010101" pitchFamily="49" charset="-122"/>
                <a:ea typeface="楷体" panose="02010609060101010101" pitchFamily="49" charset="-122"/>
                <a:sym typeface="+mn-ea"/>
              </a:rPr>
              <a:t>（    </a:t>
            </a:r>
            <a:r>
              <a:rPr lang="en-US" altLang="zh-CN"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a:t>
            </a:r>
            <a:r>
              <a:rPr lang="en-US" altLang="zh-CN" sz="2800" b="1">
                <a:latin typeface="楷体" panose="02010609060101010101" pitchFamily="49" charset="-122"/>
                <a:ea typeface="楷体" panose="02010609060101010101" pitchFamily="49" charset="-122"/>
                <a:sym typeface="+mn-ea"/>
              </a:rPr>
              <a:t>   </a:t>
            </a:r>
            <a:r>
              <a:rPr lang="zh-CN" altLang="en-US" sz="2800" b="1">
                <a:solidFill>
                  <a:srgbClr val="FF0000"/>
                </a:solidFill>
                <a:latin typeface="楷体" panose="02010609060101010101" pitchFamily="49" charset="-122"/>
                <a:ea typeface="楷体" panose="02010609060101010101" pitchFamily="49" charset="-122"/>
                <a:sym typeface="+mn-ea"/>
              </a:rPr>
              <a:t>潺</a:t>
            </a:r>
            <a:r>
              <a:rPr lang="zh-CN" altLang="en-US" sz="2800" b="1">
                <a:latin typeface="楷体" panose="02010609060101010101" pitchFamily="49" charset="-122"/>
                <a:ea typeface="楷体" panose="02010609060101010101" pitchFamily="49" charset="-122"/>
                <a:sym typeface="+mn-ea"/>
              </a:rPr>
              <a:t>潺（    </a:t>
            </a:r>
            <a:r>
              <a:rPr lang="en-US" altLang="zh-CN"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a:t>
            </a:r>
            <a:endParaRPr lang="zh-CN" altLang="en-US" sz="2800" b="1">
              <a:latin typeface="楷体" panose="02010609060101010101" pitchFamily="49" charset="-122"/>
              <a:ea typeface="楷体" panose="02010609060101010101" pitchFamily="49" charset="-122"/>
            </a:endParaRPr>
          </a:p>
          <a:p>
            <a:pPr eaLnBrk="1" hangingPunct="1">
              <a:lnSpc>
                <a:spcPct val="150000"/>
              </a:lnSpc>
            </a:pPr>
            <a:r>
              <a:rPr lang="zh-CN" altLang="en-US" sz="2800" b="1">
                <a:solidFill>
                  <a:srgbClr val="FF0000"/>
                </a:solidFill>
                <a:latin typeface="楷体" panose="02010609060101010101" pitchFamily="49" charset="-122"/>
                <a:ea typeface="楷体" panose="02010609060101010101" pitchFamily="49" charset="-122"/>
                <a:sym typeface="+mn-ea"/>
              </a:rPr>
              <a:t>弥</a:t>
            </a:r>
            <a:r>
              <a:rPr lang="zh-CN" altLang="en-US" sz="2800" b="1">
                <a:latin typeface="楷体" panose="02010609060101010101" pitchFamily="49" charset="-122"/>
                <a:ea typeface="楷体" panose="02010609060101010101" pitchFamily="49" charset="-122"/>
                <a:sym typeface="+mn-ea"/>
              </a:rPr>
              <a:t>散（    ）</a:t>
            </a:r>
            <a:r>
              <a:rPr lang="en-US" altLang="zh-CN" sz="2800" b="1">
                <a:latin typeface="楷体" panose="02010609060101010101" pitchFamily="49" charset="-122"/>
                <a:ea typeface="楷体" panose="02010609060101010101" pitchFamily="49" charset="-122"/>
                <a:sym typeface="+mn-ea"/>
              </a:rPr>
              <a:t>    </a:t>
            </a:r>
            <a:r>
              <a:rPr lang="zh-CN" altLang="en-US" sz="2800" b="1">
                <a:solidFill>
                  <a:srgbClr val="FF0000"/>
                </a:solidFill>
                <a:latin typeface="楷体" panose="02010609060101010101" pitchFamily="49" charset="-122"/>
                <a:ea typeface="楷体" panose="02010609060101010101" pitchFamily="49" charset="-122"/>
                <a:sym typeface="+mn-ea"/>
              </a:rPr>
              <a:t>蕴</a:t>
            </a:r>
            <a:r>
              <a:rPr lang="zh-CN" altLang="en-US" sz="2800" b="1">
                <a:latin typeface="楷体" panose="02010609060101010101" pitchFamily="49" charset="-122"/>
                <a:ea typeface="楷体" panose="02010609060101010101" pitchFamily="49" charset="-122"/>
                <a:sym typeface="+mn-ea"/>
              </a:rPr>
              <a:t>藻（    ）</a:t>
            </a:r>
            <a:r>
              <a:rPr lang="en-US" altLang="zh-CN"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家</a:t>
            </a:r>
            <a:r>
              <a:rPr lang="zh-CN" altLang="en-US" sz="2800" b="1">
                <a:solidFill>
                  <a:srgbClr val="FF0000"/>
                </a:solidFill>
                <a:latin typeface="楷体" panose="02010609060101010101" pitchFamily="49" charset="-122"/>
                <a:ea typeface="楷体" panose="02010609060101010101" pitchFamily="49" charset="-122"/>
                <a:sym typeface="+mn-ea"/>
              </a:rPr>
              <a:t>眷</a:t>
            </a:r>
            <a:r>
              <a:rPr lang="zh-CN" altLang="en-US" sz="2800" b="1">
                <a:latin typeface="楷体" panose="02010609060101010101" pitchFamily="49" charset="-122"/>
                <a:ea typeface="楷体" panose="02010609060101010101" pitchFamily="49" charset="-122"/>
                <a:sym typeface="+mn-ea"/>
              </a:rPr>
              <a:t>（    </a:t>
            </a:r>
            <a:r>
              <a:rPr lang="en-US" altLang="zh-CN"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a:t>
            </a:r>
            <a:endParaRPr lang="zh-CN" altLang="en-US" sz="2800" b="1">
              <a:latin typeface="楷体" panose="02010609060101010101" pitchFamily="49" charset="-122"/>
              <a:ea typeface="楷体" panose="02010609060101010101" pitchFamily="49" charset="-122"/>
            </a:endParaRPr>
          </a:p>
          <a:p>
            <a:pPr eaLnBrk="1" hangingPunct="1">
              <a:lnSpc>
                <a:spcPct val="150000"/>
              </a:lnSpc>
            </a:pPr>
            <a:r>
              <a:rPr lang="zh-CN" altLang="en-US" sz="2800" b="1">
                <a:solidFill>
                  <a:srgbClr val="FF0000"/>
                </a:solidFill>
                <a:latin typeface="楷体" panose="02010609060101010101" pitchFamily="49" charset="-122"/>
                <a:ea typeface="楷体" panose="02010609060101010101" pitchFamily="49" charset="-122"/>
                <a:sym typeface="+mn-ea"/>
              </a:rPr>
              <a:t>癞</a:t>
            </a:r>
            <a:r>
              <a:rPr lang="zh-CN" altLang="en-US" sz="2800" b="1">
                <a:latin typeface="楷体" panose="02010609060101010101" pitchFamily="49" charset="-122"/>
                <a:ea typeface="楷体" panose="02010609060101010101" pitchFamily="49" charset="-122"/>
                <a:sym typeface="+mn-ea"/>
              </a:rPr>
              <a:t>子（    ）</a:t>
            </a:r>
            <a:r>
              <a:rPr lang="en-US" altLang="zh-CN" sz="2800" b="1">
                <a:latin typeface="楷体" panose="02010609060101010101" pitchFamily="49" charset="-122"/>
                <a:ea typeface="楷体" panose="02010609060101010101" pitchFamily="49" charset="-122"/>
                <a:sym typeface="+mn-ea"/>
              </a:rPr>
              <a:t>    </a:t>
            </a:r>
            <a:r>
              <a:rPr lang="zh-CN" altLang="en-US" sz="2800" b="1">
                <a:solidFill>
                  <a:srgbClr val="FF0000"/>
                </a:solidFill>
                <a:latin typeface="楷体" panose="02010609060101010101" pitchFamily="49" charset="-122"/>
                <a:ea typeface="楷体" panose="02010609060101010101" pitchFamily="49" charset="-122"/>
                <a:sym typeface="+mn-ea"/>
              </a:rPr>
              <a:t>楫</a:t>
            </a:r>
            <a:r>
              <a:rPr lang="zh-CN" altLang="en-US" sz="2800" b="1">
                <a:latin typeface="楷体" panose="02010609060101010101" pitchFamily="49" charset="-122"/>
                <a:ea typeface="楷体" panose="02010609060101010101" pitchFamily="49" charset="-122"/>
                <a:sym typeface="+mn-ea"/>
              </a:rPr>
              <a:t>桨（    ）</a:t>
            </a:r>
            <a:r>
              <a:rPr lang="en-US" altLang="zh-CN" sz="2800" b="1">
                <a:latin typeface="楷体" panose="02010609060101010101" pitchFamily="49" charset="-122"/>
                <a:ea typeface="楷体" panose="02010609060101010101" pitchFamily="49" charset="-122"/>
                <a:sym typeface="+mn-ea"/>
              </a:rPr>
              <a:t>    </a:t>
            </a:r>
            <a:r>
              <a:rPr lang="zh-CN" altLang="en-US" sz="2800" b="1">
                <a:solidFill>
                  <a:srgbClr val="FF0000"/>
                </a:solidFill>
                <a:latin typeface="楷体" panose="02010609060101010101" pitchFamily="49" charset="-122"/>
                <a:ea typeface="楷体" panose="02010609060101010101" pitchFamily="49" charset="-122"/>
                <a:sym typeface="+mn-ea"/>
              </a:rPr>
              <a:t>嘱</a:t>
            </a:r>
            <a:r>
              <a:rPr lang="zh-CN" altLang="en-US" sz="2800" b="1">
                <a:latin typeface="楷体" panose="02010609060101010101" pitchFamily="49" charset="-122"/>
                <a:ea typeface="楷体" panose="02010609060101010101" pitchFamily="49" charset="-122"/>
                <a:sym typeface="+mn-ea"/>
              </a:rPr>
              <a:t>咐（    </a:t>
            </a:r>
            <a:r>
              <a:rPr lang="en-US" altLang="zh-CN" sz="28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a:t>
            </a:r>
            <a:endParaRPr lang="en-US" altLang="zh-CN" sz="2800" b="1">
              <a:latin typeface="楷体" panose="02010609060101010101" pitchFamily="49" charset="-122"/>
              <a:ea typeface="楷体" panose="02010609060101010101" pitchFamily="49" charset="-122"/>
            </a:endParaRPr>
          </a:p>
          <a:p>
            <a:pPr eaLnBrk="1" hangingPunct="1">
              <a:lnSpc>
                <a:spcPct val="150000"/>
              </a:lnSpc>
            </a:pPr>
            <a:r>
              <a:rPr lang="zh-CN" altLang="en-US" sz="2800" b="1">
                <a:solidFill>
                  <a:srgbClr val="FF0000"/>
                </a:solidFill>
                <a:latin typeface="楷体" panose="02010609060101010101" pitchFamily="49" charset="-122"/>
                <a:ea typeface="楷体" panose="02010609060101010101" pitchFamily="49" charset="-122"/>
                <a:sym typeface="+mn-ea"/>
              </a:rPr>
              <a:t>纠</a:t>
            </a:r>
            <a:r>
              <a:rPr lang="zh-CN" altLang="en-US" sz="2800" b="1">
                <a:latin typeface="楷体" panose="02010609060101010101" pitchFamily="49" charset="-122"/>
                <a:ea typeface="楷体" panose="02010609060101010101" pitchFamily="49" charset="-122"/>
                <a:sym typeface="+mn-ea"/>
              </a:rPr>
              <a:t>葛（    ）    欺</a:t>
            </a:r>
            <a:r>
              <a:rPr lang="zh-CN" altLang="en-US" sz="2800" b="1">
                <a:solidFill>
                  <a:srgbClr val="FF0000"/>
                </a:solidFill>
                <a:latin typeface="楷体" panose="02010609060101010101" pitchFamily="49" charset="-122"/>
                <a:ea typeface="楷体" panose="02010609060101010101" pitchFamily="49" charset="-122"/>
                <a:sym typeface="+mn-ea"/>
              </a:rPr>
              <a:t>侮</a:t>
            </a:r>
            <a:r>
              <a:rPr lang="zh-CN" altLang="en-US" sz="2800" b="1">
                <a:latin typeface="楷体" panose="02010609060101010101" pitchFamily="49" charset="-122"/>
                <a:ea typeface="楷体" panose="02010609060101010101" pitchFamily="49" charset="-122"/>
                <a:sym typeface="+mn-ea"/>
              </a:rPr>
              <a:t>（    ）</a:t>
            </a:r>
            <a:endParaRPr lang="zh-CN" altLang="en-US" sz="2800" b="1">
              <a:latin typeface="楷体" panose="02010609060101010101" pitchFamily="49" charset="-122"/>
              <a:ea typeface="楷体" panose="02010609060101010101" pitchFamily="49" charset="-122"/>
            </a:endParaRPr>
          </a:p>
        </p:txBody>
      </p:sp>
      <p:sp>
        <p:nvSpPr>
          <p:cNvPr id="4" name="矩形 3"/>
          <p:cNvSpPr/>
          <p:nvPr>
            <p:custDataLst>
              <p:tags r:id="rId3"/>
            </p:custDataLst>
          </p:nvPr>
        </p:nvSpPr>
        <p:spPr>
          <a:xfrm>
            <a:off x="1398588" y="1087438"/>
            <a:ext cx="798195" cy="730885"/>
          </a:xfrm>
          <a:prstGeom prst="rect">
            <a:avLst/>
          </a:prstGeom>
          <a:noFill/>
          <a:ln w="9525">
            <a:noFill/>
          </a:ln>
        </p:spPr>
        <p:txBody>
          <a:bodyPr wrap="none">
            <a:spAutoFit/>
          </a:bodyPr>
          <a:lstStyle/>
          <a:p>
            <a:pPr algn="l" eaLnBrk="1" hangingPunct="1">
              <a:lnSpc>
                <a:spcPct val="130000"/>
              </a:lnSpc>
              <a:spcBef>
                <a:spcPts val="1200"/>
              </a:spcBef>
              <a:buClrTx/>
              <a:buSzTx/>
              <a:buFontTx/>
              <a:defRPr/>
            </a:pPr>
            <a:r>
              <a:rPr lang="en-US" altLang="zh-CN" sz="3200" b="1" noProof="0" err="1">
                <a:ln>
                  <a:noFill/>
                </a:ln>
                <a:solidFill>
                  <a:srgbClr val="003399"/>
                </a:solidFill>
                <a:effectLst/>
                <a:uLnTx/>
                <a:uFillTx/>
                <a:latin typeface="+mn-ea"/>
                <a:ea typeface="+mn-ea"/>
              </a:rPr>
              <a:t>cuō</a:t>
            </a:r>
            <a:endParaRPr lang="en-US" altLang="zh-CN" sz="3200" b="1" noProof="0" err="1">
              <a:ln>
                <a:noFill/>
              </a:ln>
              <a:solidFill>
                <a:srgbClr val="003399"/>
              </a:solidFill>
              <a:effectLst/>
              <a:uLnTx/>
              <a:uFillTx/>
              <a:latin typeface="+mn-ea"/>
              <a:ea typeface="+mn-ea"/>
            </a:endParaRPr>
          </a:p>
        </p:txBody>
      </p:sp>
      <p:sp>
        <p:nvSpPr>
          <p:cNvPr id="5" name="矩形 4"/>
          <p:cNvSpPr/>
          <p:nvPr>
            <p:custDataLst>
              <p:tags r:id="rId4"/>
            </p:custDataLst>
          </p:nvPr>
        </p:nvSpPr>
        <p:spPr>
          <a:xfrm>
            <a:off x="4605338" y="1076325"/>
            <a:ext cx="798195" cy="730885"/>
          </a:xfrm>
          <a:prstGeom prst="rect">
            <a:avLst/>
          </a:prstGeom>
          <a:noFill/>
          <a:ln w="9525">
            <a:noFill/>
          </a:ln>
        </p:spPr>
        <p:txBody>
          <a:bodyPr wrap="none">
            <a:spAutoFit/>
          </a:bodyPr>
          <a:lstStyle/>
          <a:p>
            <a:pPr algn="l" eaLnBrk="1" hangingPunct="1">
              <a:lnSpc>
                <a:spcPct val="130000"/>
              </a:lnSpc>
              <a:spcBef>
                <a:spcPts val="1200"/>
              </a:spcBef>
              <a:buClrTx/>
              <a:buSzTx/>
              <a:buFontTx/>
              <a:defRPr/>
            </a:pPr>
            <a:r>
              <a:rPr lang="en-US" altLang="zh-CN" sz="3200" b="1" noProof="0" err="1">
                <a:ln>
                  <a:noFill/>
                </a:ln>
                <a:solidFill>
                  <a:srgbClr val="003399"/>
                </a:solidFill>
                <a:effectLst/>
                <a:uLnTx/>
                <a:uFillTx/>
                <a:latin typeface="+mn-ea"/>
                <a:ea typeface="+mn-ea"/>
              </a:rPr>
              <a:t>jiù</a:t>
            </a:r>
            <a:endParaRPr lang="en-US" altLang="zh-CN" sz="3200" b="1" noProof="0" err="1">
              <a:ln>
                <a:noFill/>
              </a:ln>
              <a:solidFill>
                <a:srgbClr val="003399"/>
              </a:solidFill>
              <a:effectLst/>
              <a:uLnTx/>
              <a:uFillTx/>
              <a:latin typeface="+mn-ea"/>
              <a:ea typeface="+mn-ea"/>
            </a:endParaRPr>
          </a:p>
        </p:txBody>
      </p:sp>
      <p:sp>
        <p:nvSpPr>
          <p:cNvPr id="6" name="矩形 5"/>
          <p:cNvSpPr/>
          <p:nvPr>
            <p:custDataLst>
              <p:tags r:id="rId5"/>
            </p:custDataLst>
          </p:nvPr>
        </p:nvSpPr>
        <p:spPr>
          <a:xfrm>
            <a:off x="7436485" y="1111250"/>
            <a:ext cx="798195" cy="730885"/>
          </a:xfrm>
          <a:prstGeom prst="rect">
            <a:avLst/>
          </a:prstGeom>
          <a:noFill/>
          <a:ln w="9525">
            <a:noFill/>
          </a:ln>
        </p:spPr>
        <p:txBody>
          <a:bodyPr wrap="none">
            <a:spAutoFit/>
          </a:bodyPr>
          <a:lstStyle/>
          <a:p>
            <a:pPr algn="l" eaLnBrk="1" hangingPunct="1">
              <a:lnSpc>
                <a:spcPct val="130000"/>
              </a:lnSpc>
              <a:spcBef>
                <a:spcPts val="1200"/>
              </a:spcBef>
              <a:buClrTx/>
              <a:buSzTx/>
              <a:buFontTx/>
              <a:defRPr/>
            </a:pPr>
            <a:r>
              <a:rPr lang="en-US" altLang="zh-CN" sz="3200" b="1" noProof="0" err="1">
                <a:ln>
                  <a:noFill/>
                </a:ln>
                <a:solidFill>
                  <a:srgbClr val="003399"/>
                </a:solidFill>
                <a:effectLst/>
                <a:uLnTx/>
                <a:uFillTx/>
                <a:latin typeface="+mn-ea"/>
                <a:ea typeface="+mn-ea"/>
              </a:rPr>
              <a:t>dài</a:t>
            </a:r>
            <a:endParaRPr lang="en-US" altLang="zh-CN" sz="3200" b="1" noProof="0" err="1">
              <a:ln>
                <a:noFill/>
              </a:ln>
              <a:solidFill>
                <a:srgbClr val="003399"/>
              </a:solidFill>
              <a:effectLst/>
              <a:uLnTx/>
              <a:uFillTx/>
              <a:latin typeface="+mn-ea"/>
              <a:ea typeface="+mn-ea"/>
            </a:endParaRPr>
          </a:p>
        </p:txBody>
      </p:sp>
      <p:sp>
        <p:nvSpPr>
          <p:cNvPr id="8" name="矩形 7"/>
          <p:cNvSpPr/>
          <p:nvPr>
            <p:custDataLst>
              <p:tags r:id="rId6"/>
            </p:custDataLst>
          </p:nvPr>
        </p:nvSpPr>
        <p:spPr>
          <a:xfrm>
            <a:off x="1654175" y="1720850"/>
            <a:ext cx="798195" cy="730885"/>
          </a:xfrm>
          <a:prstGeom prst="rect">
            <a:avLst/>
          </a:prstGeom>
          <a:noFill/>
          <a:ln w="9525">
            <a:noFill/>
          </a:ln>
        </p:spPr>
        <p:txBody>
          <a:bodyPr wrap="none">
            <a:spAutoFit/>
          </a:bodyPr>
          <a:lstStyle/>
          <a:p>
            <a:pPr algn="l" eaLnBrk="1" hangingPunct="1">
              <a:lnSpc>
                <a:spcPct val="130000"/>
              </a:lnSpc>
              <a:spcBef>
                <a:spcPts val="1200"/>
              </a:spcBef>
              <a:buClrTx/>
              <a:buSzTx/>
              <a:buFontTx/>
              <a:defRPr/>
            </a:pPr>
            <a:r>
              <a:rPr lang="en-US" altLang="zh-CN" sz="3200" b="1" noProof="0" err="1">
                <a:ln>
                  <a:noFill/>
                </a:ln>
                <a:solidFill>
                  <a:srgbClr val="003399"/>
                </a:solidFill>
                <a:effectLst/>
                <a:uLnTx/>
                <a:uFillTx/>
                <a:latin typeface="+mn-ea"/>
                <a:ea typeface="+mn-ea"/>
              </a:rPr>
              <a:t>ɡāo</a:t>
            </a:r>
            <a:endParaRPr lang="en-US" altLang="zh-CN" sz="3200" b="1" noProof="0" err="1">
              <a:ln>
                <a:noFill/>
              </a:ln>
              <a:solidFill>
                <a:srgbClr val="003399"/>
              </a:solidFill>
              <a:effectLst/>
              <a:uLnTx/>
              <a:uFillTx/>
              <a:latin typeface="+mn-ea"/>
              <a:ea typeface="+mn-ea"/>
            </a:endParaRPr>
          </a:p>
        </p:txBody>
      </p:sp>
      <p:sp>
        <p:nvSpPr>
          <p:cNvPr id="9" name="矩形 8"/>
          <p:cNvSpPr/>
          <p:nvPr>
            <p:custDataLst>
              <p:tags r:id="rId7"/>
            </p:custDataLst>
          </p:nvPr>
        </p:nvSpPr>
        <p:spPr>
          <a:xfrm>
            <a:off x="4540250" y="1868170"/>
            <a:ext cx="1003300" cy="583565"/>
          </a:xfrm>
          <a:prstGeom prst="rect">
            <a:avLst/>
          </a:prstGeom>
          <a:noFill/>
          <a:ln w="9525">
            <a:noFill/>
          </a:ln>
        </p:spPr>
        <p:txBody>
          <a:bodyPr wrap="none">
            <a:spAutoFit/>
          </a:bodyPr>
          <a:lstStyle/>
          <a:p>
            <a:pPr eaLnBrk="1" hangingPunct="1"/>
            <a:r>
              <a:rPr lang="en-US" altLang="zh-CN" sz="3200" b="1" noProof="0" err="1">
                <a:ln>
                  <a:noFill/>
                </a:ln>
                <a:solidFill>
                  <a:srgbClr val="003399"/>
                </a:solidFill>
                <a:effectLst/>
                <a:uLnTx/>
                <a:uFillTx/>
                <a:latin typeface="+mn-ea"/>
                <a:ea typeface="+mn-ea"/>
              </a:rPr>
              <a:t>miǎo</a:t>
            </a:r>
            <a:endParaRPr lang="en-US" altLang="zh-CN" sz="2800" b="1">
              <a:solidFill>
                <a:srgbClr val="0000FF"/>
              </a:solidFill>
              <a:latin typeface="宋体" panose="02010600030101010101" pitchFamily="2" charset="-122"/>
            </a:endParaRPr>
          </a:p>
        </p:txBody>
      </p:sp>
      <p:sp>
        <p:nvSpPr>
          <p:cNvPr id="10" name="矩形 9"/>
          <p:cNvSpPr/>
          <p:nvPr>
            <p:custDataLst>
              <p:tags r:id="rId8"/>
            </p:custDataLst>
          </p:nvPr>
        </p:nvSpPr>
        <p:spPr>
          <a:xfrm>
            <a:off x="7386638" y="1868170"/>
            <a:ext cx="1003300" cy="583565"/>
          </a:xfrm>
          <a:prstGeom prst="rect">
            <a:avLst/>
          </a:prstGeom>
          <a:noFill/>
          <a:ln w="9525">
            <a:noFill/>
          </a:ln>
        </p:spPr>
        <p:txBody>
          <a:bodyPr wrap="none">
            <a:spAutoFit/>
          </a:bodyPr>
          <a:lstStyle/>
          <a:p>
            <a:pPr eaLnBrk="1" hangingPunct="1"/>
            <a:r>
              <a:rPr lang="en-US" altLang="zh-CN" sz="3200" b="1" noProof="0" err="1">
                <a:ln>
                  <a:noFill/>
                </a:ln>
                <a:solidFill>
                  <a:srgbClr val="003399"/>
                </a:solidFill>
                <a:effectLst/>
                <a:uLnTx/>
                <a:uFillTx/>
                <a:latin typeface="+mn-ea"/>
                <a:ea typeface="+mn-ea"/>
              </a:rPr>
              <a:t>chán</a:t>
            </a:r>
            <a:endParaRPr lang="en-US" altLang="zh-CN" sz="2800" b="1">
              <a:solidFill>
                <a:srgbClr val="0000FF"/>
              </a:solidFill>
              <a:latin typeface="宋体" panose="02010600030101010101" pitchFamily="2" charset="-122"/>
            </a:endParaRPr>
          </a:p>
        </p:txBody>
      </p:sp>
      <p:sp>
        <p:nvSpPr>
          <p:cNvPr id="11" name="矩形 10"/>
          <p:cNvSpPr/>
          <p:nvPr>
            <p:custDataLst>
              <p:tags r:id="rId9"/>
            </p:custDataLst>
          </p:nvPr>
        </p:nvSpPr>
        <p:spPr>
          <a:xfrm>
            <a:off x="1752283" y="2486660"/>
            <a:ext cx="593090" cy="583565"/>
          </a:xfrm>
          <a:prstGeom prst="rect">
            <a:avLst/>
          </a:prstGeom>
          <a:noFill/>
          <a:ln w="9525">
            <a:noFill/>
          </a:ln>
        </p:spPr>
        <p:txBody>
          <a:bodyPr wrap="none">
            <a:spAutoFit/>
          </a:bodyPr>
          <a:lstStyle/>
          <a:p>
            <a:pPr eaLnBrk="1" hangingPunct="1"/>
            <a:r>
              <a:rPr lang="en-US" altLang="zh-CN" sz="3200" b="1" noProof="0" err="1">
                <a:ln>
                  <a:noFill/>
                </a:ln>
                <a:solidFill>
                  <a:srgbClr val="003399"/>
                </a:solidFill>
                <a:effectLst/>
                <a:uLnTx/>
                <a:uFillTx/>
                <a:latin typeface="+mn-ea"/>
                <a:ea typeface="+mn-ea"/>
              </a:rPr>
              <a:t>mí</a:t>
            </a:r>
            <a:endParaRPr lang="en-US" altLang="zh-CN" sz="2800" b="1">
              <a:solidFill>
                <a:srgbClr val="0000FF"/>
              </a:solidFill>
              <a:latin typeface="宋体" panose="02010600030101010101" pitchFamily="2" charset="-122"/>
            </a:endParaRPr>
          </a:p>
        </p:txBody>
      </p:sp>
      <p:sp>
        <p:nvSpPr>
          <p:cNvPr id="12" name="矩形 11"/>
          <p:cNvSpPr/>
          <p:nvPr>
            <p:custDataLst>
              <p:tags r:id="rId10"/>
            </p:custDataLst>
          </p:nvPr>
        </p:nvSpPr>
        <p:spPr>
          <a:xfrm>
            <a:off x="4514533" y="2512695"/>
            <a:ext cx="798195" cy="583565"/>
          </a:xfrm>
          <a:prstGeom prst="rect">
            <a:avLst/>
          </a:prstGeom>
          <a:noFill/>
          <a:ln w="9525">
            <a:noFill/>
          </a:ln>
        </p:spPr>
        <p:txBody>
          <a:bodyPr wrap="none">
            <a:spAutoFit/>
          </a:bodyPr>
          <a:lstStyle/>
          <a:p>
            <a:pPr eaLnBrk="1" hangingPunct="1"/>
            <a:r>
              <a:rPr lang="en-US" altLang="zh-CN" sz="3200" b="1" noProof="0" err="1">
                <a:ln>
                  <a:noFill/>
                </a:ln>
                <a:solidFill>
                  <a:srgbClr val="003399"/>
                </a:solidFill>
                <a:effectLst/>
                <a:uLnTx/>
                <a:uFillTx/>
                <a:latin typeface="+mn-ea"/>
                <a:ea typeface="+mn-ea"/>
              </a:rPr>
              <a:t>yùn</a:t>
            </a:r>
            <a:endParaRPr lang="en-US" altLang="zh-CN" sz="2800" b="1">
              <a:solidFill>
                <a:srgbClr val="0000FF"/>
              </a:solidFill>
              <a:latin typeface="宋体" panose="02010600030101010101" pitchFamily="2" charset="-122"/>
            </a:endParaRPr>
          </a:p>
        </p:txBody>
      </p:sp>
      <p:sp>
        <p:nvSpPr>
          <p:cNvPr id="13" name="矩形 12"/>
          <p:cNvSpPr/>
          <p:nvPr>
            <p:custDataLst>
              <p:tags r:id="rId11"/>
            </p:custDataLst>
          </p:nvPr>
        </p:nvSpPr>
        <p:spPr>
          <a:xfrm>
            <a:off x="7377113" y="2512695"/>
            <a:ext cx="1003300" cy="583565"/>
          </a:xfrm>
          <a:prstGeom prst="rect">
            <a:avLst/>
          </a:prstGeom>
          <a:noFill/>
          <a:ln w="9525">
            <a:noFill/>
          </a:ln>
        </p:spPr>
        <p:txBody>
          <a:bodyPr wrap="none">
            <a:spAutoFit/>
          </a:bodyPr>
          <a:lstStyle/>
          <a:p>
            <a:pPr eaLnBrk="1" hangingPunct="1"/>
            <a:r>
              <a:rPr lang="en-US" altLang="zh-CN" sz="3200" b="1" noProof="0" err="1">
                <a:ln>
                  <a:noFill/>
                </a:ln>
                <a:solidFill>
                  <a:srgbClr val="003399"/>
                </a:solidFill>
                <a:effectLst/>
                <a:uLnTx/>
                <a:uFillTx/>
                <a:latin typeface="+mn-ea"/>
                <a:ea typeface="+mn-ea"/>
              </a:rPr>
              <a:t>juàn</a:t>
            </a:r>
            <a:endParaRPr lang="en-US" altLang="zh-CN" sz="3200" b="1" noProof="0" err="1">
              <a:ln>
                <a:noFill/>
              </a:ln>
              <a:solidFill>
                <a:srgbClr val="003399"/>
              </a:solidFill>
              <a:effectLst/>
              <a:uLnTx/>
              <a:uFillTx/>
              <a:latin typeface="+mn-ea"/>
              <a:ea typeface="+mn-ea"/>
            </a:endParaRPr>
          </a:p>
        </p:txBody>
      </p:sp>
      <p:sp>
        <p:nvSpPr>
          <p:cNvPr id="14" name="矩形 13"/>
          <p:cNvSpPr/>
          <p:nvPr>
            <p:custDataLst>
              <p:tags r:id="rId12"/>
            </p:custDataLst>
          </p:nvPr>
        </p:nvSpPr>
        <p:spPr>
          <a:xfrm>
            <a:off x="1654175" y="3105150"/>
            <a:ext cx="798195" cy="583565"/>
          </a:xfrm>
          <a:prstGeom prst="rect">
            <a:avLst/>
          </a:prstGeom>
          <a:noFill/>
          <a:ln w="9525">
            <a:noFill/>
          </a:ln>
        </p:spPr>
        <p:txBody>
          <a:bodyPr wrap="none">
            <a:spAutoFit/>
          </a:bodyPr>
          <a:lstStyle/>
          <a:p>
            <a:pPr eaLnBrk="1" hangingPunct="1"/>
            <a:r>
              <a:rPr lang="en-US" altLang="zh-CN" sz="3200" b="1" noProof="0" err="1">
                <a:ln>
                  <a:noFill/>
                </a:ln>
                <a:solidFill>
                  <a:srgbClr val="003399"/>
                </a:solidFill>
                <a:effectLst/>
                <a:uLnTx/>
                <a:uFillTx/>
                <a:latin typeface="+mn-ea"/>
                <a:ea typeface="+mn-ea"/>
              </a:rPr>
              <a:t>lài</a:t>
            </a:r>
            <a:endParaRPr lang="en-US" altLang="zh-CN" sz="2800" b="1">
              <a:solidFill>
                <a:srgbClr val="0000FF"/>
              </a:solidFill>
              <a:latin typeface="宋体" panose="02010600030101010101" pitchFamily="2" charset="-122"/>
            </a:endParaRPr>
          </a:p>
        </p:txBody>
      </p:sp>
      <p:sp>
        <p:nvSpPr>
          <p:cNvPr id="15" name="矩形 14"/>
          <p:cNvSpPr/>
          <p:nvPr>
            <p:custDataLst>
              <p:tags r:id="rId13"/>
            </p:custDataLst>
          </p:nvPr>
        </p:nvSpPr>
        <p:spPr>
          <a:xfrm>
            <a:off x="4618355" y="3195320"/>
            <a:ext cx="593090" cy="583565"/>
          </a:xfrm>
          <a:prstGeom prst="rect">
            <a:avLst/>
          </a:prstGeom>
          <a:noFill/>
          <a:ln w="9525">
            <a:noFill/>
          </a:ln>
        </p:spPr>
        <p:txBody>
          <a:bodyPr wrap="none">
            <a:spAutoFit/>
          </a:bodyPr>
          <a:lstStyle/>
          <a:p>
            <a:pPr eaLnBrk="1" hangingPunct="1"/>
            <a:r>
              <a:rPr lang="en-US" altLang="zh-CN" sz="3200" b="1" noProof="0" err="1">
                <a:ln>
                  <a:noFill/>
                </a:ln>
                <a:solidFill>
                  <a:srgbClr val="003399"/>
                </a:solidFill>
                <a:effectLst/>
                <a:uLnTx/>
                <a:uFillTx/>
                <a:latin typeface="+mn-ea"/>
                <a:ea typeface="+mn-ea"/>
              </a:rPr>
              <a:t>jí</a:t>
            </a:r>
            <a:endParaRPr lang="en-US" altLang="zh-CN" sz="2800" b="1">
              <a:solidFill>
                <a:srgbClr val="0000FF"/>
              </a:solidFill>
              <a:latin typeface="宋体" panose="02010600030101010101" pitchFamily="2" charset="-122"/>
            </a:endParaRPr>
          </a:p>
        </p:txBody>
      </p:sp>
      <p:sp>
        <p:nvSpPr>
          <p:cNvPr id="16" name="矩形 15"/>
          <p:cNvSpPr/>
          <p:nvPr>
            <p:custDataLst>
              <p:tags r:id="rId14"/>
            </p:custDataLst>
          </p:nvPr>
        </p:nvSpPr>
        <p:spPr>
          <a:xfrm>
            <a:off x="7481888" y="3156903"/>
            <a:ext cx="798195" cy="583565"/>
          </a:xfrm>
          <a:prstGeom prst="rect">
            <a:avLst/>
          </a:prstGeom>
          <a:noFill/>
          <a:ln w="9525">
            <a:noFill/>
          </a:ln>
        </p:spPr>
        <p:txBody>
          <a:bodyPr wrap="none">
            <a:spAutoFit/>
          </a:bodyPr>
          <a:lstStyle/>
          <a:p>
            <a:pPr eaLnBrk="1" hangingPunct="1"/>
            <a:r>
              <a:rPr lang="en-US" altLang="zh-CN" sz="3200" b="1" noProof="0" err="1">
                <a:ln>
                  <a:noFill/>
                </a:ln>
                <a:solidFill>
                  <a:srgbClr val="003399"/>
                </a:solidFill>
                <a:effectLst/>
                <a:uLnTx/>
                <a:uFillTx/>
                <a:latin typeface="+mn-ea"/>
                <a:ea typeface="+mn-ea"/>
              </a:rPr>
              <a:t>zhǔ</a:t>
            </a:r>
            <a:endParaRPr lang="en-US" altLang="zh-CN" sz="2800" b="1">
              <a:solidFill>
                <a:srgbClr val="0000FF"/>
              </a:solidFill>
              <a:latin typeface="宋体" panose="02010600030101010101" pitchFamily="2" charset="-122"/>
            </a:endParaRPr>
          </a:p>
        </p:txBody>
      </p:sp>
      <p:sp>
        <p:nvSpPr>
          <p:cNvPr id="116" name="矩形 115"/>
          <p:cNvSpPr/>
          <p:nvPr>
            <p:custDataLst>
              <p:tags r:id="rId15"/>
            </p:custDataLst>
          </p:nvPr>
        </p:nvSpPr>
        <p:spPr>
          <a:xfrm>
            <a:off x="1649730" y="3791585"/>
            <a:ext cx="798195" cy="583565"/>
          </a:xfrm>
          <a:prstGeom prst="rect">
            <a:avLst/>
          </a:prstGeom>
          <a:noFill/>
          <a:ln w="9525">
            <a:noFill/>
          </a:ln>
        </p:spPr>
        <p:txBody>
          <a:bodyPr wrap="none">
            <a:spAutoFit/>
          </a:bodyPr>
          <a:lstStyle/>
          <a:p>
            <a:pPr eaLnBrk="1" hangingPunct="1"/>
            <a:r>
              <a:rPr lang="en-US" altLang="zh-CN" sz="3200" b="1" noProof="0" err="1">
                <a:ln>
                  <a:noFill/>
                </a:ln>
                <a:solidFill>
                  <a:srgbClr val="003399"/>
                </a:solidFill>
                <a:effectLst/>
                <a:uLnTx/>
                <a:uFillTx/>
                <a:latin typeface="+mn-ea"/>
                <a:ea typeface="+mn-ea"/>
              </a:rPr>
              <a:t>jiū</a:t>
            </a:r>
            <a:endParaRPr lang="en-US" altLang="zh-CN" sz="2800" b="1">
              <a:solidFill>
                <a:srgbClr val="0000FF"/>
              </a:solidFill>
              <a:latin typeface="宋体" panose="02010600030101010101" pitchFamily="2" charset="-122"/>
            </a:endParaRPr>
          </a:p>
        </p:txBody>
      </p:sp>
      <p:sp>
        <p:nvSpPr>
          <p:cNvPr id="117" name="矩形 116"/>
          <p:cNvSpPr/>
          <p:nvPr>
            <p:custDataLst>
              <p:tags r:id="rId16"/>
            </p:custDataLst>
          </p:nvPr>
        </p:nvSpPr>
        <p:spPr>
          <a:xfrm>
            <a:off x="4618038" y="3791585"/>
            <a:ext cx="593090" cy="583565"/>
          </a:xfrm>
          <a:prstGeom prst="rect">
            <a:avLst/>
          </a:prstGeom>
          <a:noFill/>
          <a:ln w="9525">
            <a:noFill/>
          </a:ln>
        </p:spPr>
        <p:txBody>
          <a:bodyPr wrap="none">
            <a:spAutoFit/>
          </a:bodyPr>
          <a:lstStyle/>
          <a:p>
            <a:pPr algn="l" eaLnBrk="1" hangingPunct="1">
              <a:buClrTx/>
              <a:buSzTx/>
              <a:buFontTx/>
            </a:pPr>
            <a:r>
              <a:rPr lang="en-US" altLang="zh-CN" sz="3200" b="1" noProof="0" err="1">
                <a:ln>
                  <a:noFill/>
                </a:ln>
                <a:solidFill>
                  <a:srgbClr val="003399"/>
                </a:solidFill>
                <a:effectLst/>
                <a:uLnTx/>
                <a:uFillTx/>
                <a:latin typeface="+mn-ea"/>
                <a:ea typeface="+mn-ea"/>
              </a:rPr>
              <a:t>wǔ</a:t>
            </a:r>
            <a:endParaRPr lang="en-US" altLang="zh-CN" sz="3200" b="1" noProof="0" err="1">
              <a:ln>
                <a:noFill/>
              </a:ln>
              <a:solidFill>
                <a:srgbClr val="003399"/>
              </a:solidFill>
              <a:effectLst/>
              <a:uLnTx/>
              <a:uFillTx/>
              <a:latin typeface="+mn-ea"/>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8" grpId="0"/>
      <p:bldP spid="9" grpId="0"/>
      <p:bldP spid="10" grpId="0"/>
      <p:bldP spid="11" grpId="0"/>
      <p:bldP spid="12" grpId="0"/>
      <p:bldP spid="13" grpId="0"/>
      <p:bldP spid="14" grpId="0"/>
      <p:bldP spid="15" grpId="0"/>
      <p:bldP spid="16" grpId="0"/>
      <p:bldP spid="116" grpId="0"/>
      <p:bldP spid="1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81610" y="307340"/>
            <a:ext cx="1570990" cy="381635"/>
          </a:xfrm>
          <a:prstGeom prst="roundRect">
            <a:avLst/>
          </a:prstGeom>
          <a:solidFill>
            <a:schemeClr val="accent5">
              <a:lumMod val="50000"/>
              <a:alpha val="75000"/>
            </a:schemeClr>
          </a:solidFill>
          <a:ln w="34925">
            <a:solidFill>
              <a:schemeClr val="accent5">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a:latin typeface="华文新魏" panose="02010800040101010101" charset="-122"/>
                <a:ea typeface="华文新魏" panose="02010800040101010101" charset="-122"/>
              </a:rPr>
              <a:t>整体感知</a:t>
            </a:r>
            <a:endParaRPr lang="zh-CN" altLang="en-US" sz="2400">
              <a:latin typeface="华文新魏" panose="02010800040101010101" charset="-122"/>
              <a:ea typeface="华文新魏" panose="02010800040101010101" charset="-122"/>
            </a:endParaRPr>
          </a:p>
        </p:txBody>
      </p:sp>
      <p:sp>
        <p:nvSpPr>
          <p:cNvPr id="2" name="文本框 1"/>
          <p:cNvSpPr txBox="1"/>
          <p:nvPr/>
        </p:nvSpPr>
        <p:spPr>
          <a:xfrm>
            <a:off x="739140" y="1758950"/>
            <a:ext cx="684339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✮本篇主要叙写什么事件？</a:t>
            </a:r>
            <a:endParaRPr lang="zh-CN" altLang="en-US" sz="2800">
              <a:latin typeface="微软雅黑" panose="020B0503020204020204" charset="-122"/>
              <a:ea typeface="微软雅黑" panose="020B0503020204020204" charset="-122"/>
            </a:endParaRPr>
          </a:p>
        </p:txBody>
      </p:sp>
      <p:sp>
        <p:nvSpPr>
          <p:cNvPr id="3" name="文本框 2"/>
          <p:cNvSpPr txBox="1"/>
          <p:nvPr/>
        </p:nvSpPr>
        <p:spPr>
          <a:xfrm>
            <a:off x="1084580" y="2690495"/>
            <a:ext cx="10177780" cy="953135"/>
          </a:xfrm>
          <a:prstGeom prst="rect">
            <a:avLst/>
          </a:prstGeom>
          <a:noFill/>
        </p:spPr>
        <p:txBody>
          <a:bodyPr wrap="square" rtlCol="0">
            <a:spAutoFit/>
          </a:bodyPr>
          <a:lstStyle/>
          <a:p>
            <a:r>
              <a:rPr lang="zh-CN" altLang="en-US" sz="2800">
                <a:solidFill>
                  <a:schemeClr val="accent1">
                    <a:lumMod val="50000"/>
                  </a:schemeClr>
                </a:solidFill>
                <a:latin typeface="华文新魏" panose="02010800040101010101" charset="-122"/>
                <a:ea typeface="华文新魏" panose="02010800040101010101" charset="-122"/>
                <a:cs typeface="华文新魏" panose="02010800040101010101" charset="-122"/>
              </a:rPr>
              <a:t>主要叙写“我”随母归省小住平桥村时，</a:t>
            </a:r>
            <a:endParaRPr lang="zh-CN" altLang="en-US" sz="2800">
              <a:solidFill>
                <a:schemeClr val="accent1">
                  <a:lumMod val="50000"/>
                </a:schemeClr>
              </a:solidFill>
              <a:latin typeface="华文新魏" panose="02010800040101010101" charset="-122"/>
              <a:ea typeface="华文新魏" panose="02010800040101010101" charset="-122"/>
              <a:cs typeface="华文新魏" panose="02010800040101010101" charset="-122"/>
            </a:endParaRPr>
          </a:p>
          <a:p>
            <a:r>
              <a:rPr lang="zh-CN" altLang="en-US" sz="2800">
                <a:solidFill>
                  <a:schemeClr val="accent1">
                    <a:lumMod val="50000"/>
                  </a:schemeClr>
                </a:solidFill>
                <a:latin typeface="华文新魏" panose="02010800040101010101" charset="-122"/>
                <a:ea typeface="华文新魏" panose="02010800040101010101" charset="-122"/>
                <a:cs typeface="华文新魏" panose="02010800040101010101" charset="-122"/>
              </a:rPr>
              <a:t>夜晚航船去赵庄看戏。</a:t>
            </a:r>
            <a:endParaRPr lang="zh-CN" altLang="en-US" sz="2800">
              <a:solidFill>
                <a:schemeClr val="accent1">
                  <a:lumMod val="50000"/>
                </a:schemeClr>
              </a:solidFill>
              <a:latin typeface="华文新魏" panose="02010800040101010101" charset="-122"/>
              <a:ea typeface="华文新魏" panose="02010800040101010101" charset="-122"/>
              <a:cs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0" fill="hold"/>
                                        <p:tgtEl>
                                          <p:spTgt spid="3"/>
                                        </p:tgtEl>
                                        <p:attrNameLst>
                                          <p:attrName>ppt_x</p:attrName>
                                        </p:attrNameLst>
                                      </p:cBhvr>
                                      <p:tavLst>
                                        <p:tav tm="0">
                                          <p:val>
                                            <p:strVal val="#ppt_x"/>
                                          </p:val>
                                        </p:tav>
                                        <p:tav tm="100000">
                                          <p:val>
                                            <p:strVal val="#ppt_x"/>
                                          </p:val>
                                        </p:tav>
                                      </p:tavLst>
                                    </p:anim>
                                    <p:anim calcmode="lin" valueType="num">
                                      <p:cBhvr additive="base">
                                        <p:cTn id="14"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UNIT_PLACING_PICTURE_USER_VIEWPORT" val="{&quot;height&quot;:8100,&quot;width&quot;:638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AS_OS" val="Unix 3.10 unknown"/>
  <p:tag name="AS_RELEASE_DATE" val="2020.11.30"/>
  <p:tag name="AS_TITLE" val="Aspose.Slides for Java"/>
  <p:tag name="AS_VERSION" val="20.11"/>
  <p:tag name="COMMONDATA" val="eyJoZGlkIjoiMzIyZDk3MmMxZDFiZGE5NjlkODljNmZjMDVhNzM4OTYifQ=="/>
  <p:tag name="KSO_WPP_MARK_KEY" val="4421e08b-2bc7-46e9-a300-47e7b988de47"/>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3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宋-黑-T-A">
      <a:majorFont>
        <a:latin typeface="Times New Roman"/>
        <a:ea typeface="黑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4440</Words>
  <Application>WPS 演示</Application>
  <PresentationFormat/>
  <Paragraphs>345</Paragraphs>
  <Slides>35</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35</vt:i4>
      </vt:variant>
    </vt:vector>
  </HeadingPairs>
  <TitlesOfParts>
    <vt:vector size="47" baseType="lpstr">
      <vt:lpstr>Arial</vt:lpstr>
      <vt:lpstr>宋体</vt:lpstr>
      <vt:lpstr>Wingdings</vt:lpstr>
      <vt:lpstr>Times New Roman</vt:lpstr>
      <vt:lpstr>黑体</vt:lpstr>
      <vt:lpstr>楷体</vt:lpstr>
      <vt:lpstr>微软雅黑</vt:lpstr>
      <vt:lpstr>华文新魏</vt:lpstr>
      <vt:lpstr>Calibri</vt:lpstr>
      <vt:lpstr>Arial Unicode MS</vt:lpstr>
      <vt:lpstr>华文楷体</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瑟瑟</cp:lastModifiedBy>
  <cp:revision>2</cp:revision>
  <cp:lastPrinted>2023-03-03T19:18:00Z</cp:lastPrinted>
  <dcterms:created xsi:type="dcterms:W3CDTF">2023-03-03T19:18:00Z</dcterms:created>
  <dcterms:modified xsi:type="dcterms:W3CDTF">2023-03-04T09:17:52Z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AB9E513158E040AC9881151C0210DD86</vt:lpwstr>
  </property>
  <property fmtid="{D5CDD505-2E9C-101B-9397-08002B2CF9AE}" pid="7" name="KSOProductBuildVer">
    <vt:lpwstr>2052-11.1.0.13703</vt:lpwstr>
  </property>
</Properties>
</file>