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sldIdLst>
    <p:sldId id="26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4"/>
    <p:penClr>
      <a:schemeClr val="tx1"/>
    </p:penClr>
  </p:showPr>
  <p:clrMru>
    <a:srgbClr val="CCECFF"/>
    <a:srgbClr val="CC3300"/>
    <a:srgbClr val="009900"/>
    <a:srgbClr val="FF3300"/>
    <a:srgbClr val="FFFF00"/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254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5D0336-9D12-467B-BD0B-835B111495E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ED3B51-4620-4E69-A19C-E06BEC7787B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EC17A9-7FF7-43FC-AC5A-C8523B25C63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B06313-7F3F-491D-9F44-C3922FCBA18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28DBE2-0DFE-4A8C-BB03-A68359A87A1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DFFC0E-53DE-49D2-8CF0-CC4C713F80C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AA3E48-498F-42A3-8DA7-2EC3216690B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0301C0-F073-44F7-B4D9-46F093C8DCD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882E5D-A90F-4E55-B11E-D082765A6A7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D0D543-010F-48B0-8690-901727ACB0A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BB2722-1E88-4C75-A698-8814D7B15C1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B1FC5DA-2E50-4E0E-8B8F-3C8E3451685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slide" Target="slide9.xml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23567;&#27744;.swf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rita\&#26700;&#38754;\3\yangwanli.wav" TargetMode="External"/><Relationship Id="rId6" Type="http://schemas.openxmlformats.org/officeDocument/2006/relationships/slide" Target="slide3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WordArt 5" descr="窄竖线"/>
          <p:cNvSpPr>
            <a:spLocks noChangeArrowheads="1" noChangeShapeType="1" noTextEdit="1"/>
          </p:cNvSpPr>
          <p:nvPr/>
        </p:nvSpPr>
        <p:spPr bwMode="auto">
          <a:xfrm>
            <a:off x="2124075" y="2276475"/>
            <a:ext cx="4176713" cy="204152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华文新魏"/>
                <a:ea typeface="华文新魏"/>
              </a:rPr>
              <a:t>小   池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0638"/>
            <a:ext cx="9144000" cy="6878638"/>
          </a:xfrm>
          <a:prstGeom prst="rect">
            <a:avLst/>
          </a:prstGeom>
          <a:noFill/>
        </p:spPr>
      </p:pic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838200" y="5791200"/>
            <a:ext cx="76962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        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这是一个小小的池塘，请大家仔细观察，池塘里面有什么？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895600" cy="1979613"/>
          </a:xfrm>
          <a:prstGeom prst="rect">
            <a:avLst/>
          </a:prstGeom>
          <a:noFill/>
        </p:spPr>
      </p:pic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4616450" y="863600"/>
            <a:ext cx="3689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ea typeface="楷体_GB2312" pitchFamily="49" charset="-122"/>
              </a:rPr>
              <a:t> </a:t>
            </a:r>
            <a:r>
              <a:rPr lang="zh-CN" altLang="en-US" sz="3200" b="1">
                <a:ea typeface="楷体_GB2312" pitchFamily="49" charset="-122"/>
              </a:rPr>
              <a:t>小   池</a:t>
            </a: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3851275" y="1700213"/>
            <a:ext cx="38877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楷体_GB2312" pitchFamily="49" charset="-122"/>
              </a:rPr>
              <a:t>泉眼无声惜细 流，</a:t>
            </a: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3924300" y="2492375"/>
            <a:ext cx="39052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楷体_GB2312" pitchFamily="49" charset="-122"/>
              </a:rPr>
              <a:t>树阴照水爱 晴 柔。</a:t>
            </a: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3924300" y="3429000"/>
            <a:ext cx="39004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楷体_GB2312" pitchFamily="49" charset="-122"/>
              </a:rPr>
              <a:t>小荷才露尖尖角，</a:t>
            </a: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3924300" y="4221163"/>
            <a:ext cx="34004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楷体_GB2312" pitchFamily="49" charset="-122"/>
              </a:rPr>
              <a:t>早有蜻蜓立上头。</a:t>
            </a:r>
          </a:p>
        </p:txBody>
      </p:sp>
      <p:sp>
        <p:nvSpPr>
          <p:cNvPr id="3087" name="AutoShape 1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62000" y="2667000"/>
            <a:ext cx="1752600" cy="685800"/>
          </a:xfrm>
          <a:prstGeom prst="doubleWave">
            <a:avLst>
              <a:gd name="adj1" fmla="val 6500"/>
              <a:gd name="adj2" fmla="val 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32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学习课文</a:t>
            </a:r>
          </a:p>
        </p:txBody>
      </p:sp>
      <p:sp>
        <p:nvSpPr>
          <p:cNvPr id="3088" name="AutoShape 1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62000" y="3657600"/>
            <a:ext cx="1752600" cy="685800"/>
          </a:xfrm>
          <a:prstGeom prst="doubleWave">
            <a:avLst>
              <a:gd name="adj1" fmla="val 6500"/>
              <a:gd name="adj2" fmla="val 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32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作者简介</a:t>
            </a:r>
          </a:p>
        </p:txBody>
      </p:sp>
      <p:sp>
        <p:nvSpPr>
          <p:cNvPr id="3089" name="AutoShape 1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62000" y="4648200"/>
            <a:ext cx="1752600" cy="685800"/>
          </a:xfrm>
          <a:prstGeom prst="doubleWave">
            <a:avLst>
              <a:gd name="adj1" fmla="val 6500"/>
              <a:gd name="adj2" fmla="val 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32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课堂练习</a:t>
            </a:r>
          </a:p>
        </p:txBody>
      </p:sp>
      <p:sp>
        <p:nvSpPr>
          <p:cNvPr id="3091" name="AutoShape 1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143000" y="5638800"/>
            <a:ext cx="914400" cy="457200"/>
          </a:xfrm>
          <a:prstGeom prst="actionButtonEnd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 sz="32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楷体_GB2312" pitchFamily="49" charset="-122"/>
            </a:endParaRPr>
          </a:p>
        </p:txBody>
      </p:sp>
      <p:sp>
        <p:nvSpPr>
          <p:cNvPr id="3092" name="Music"/>
          <p:cNvSpPr>
            <a:spLocks noEditPoints="1" noChangeArrowheads="1"/>
          </p:cNvSpPr>
          <p:nvPr/>
        </p:nvSpPr>
        <p:spPr bwMode="auto">
          <a:xfrm>
            <a:off x="7740650" y="5084763"/>
            <a:ext cx="438150" cy="742950"/>
          </a:xfrm>
          <a:custGeom>
            <a:avLst/>
            <a:gdLst>
              <a:gd name="T0" fmla="*/ 7352 w 21600"/>
              <a:gd name="T1" fmla="*/ 46 h 21600"/>
              <a:gd name="T2" fmla="*/ 7373 w 21600"/>
              <a:gd name="T3" fmla="*/ 9900 h 21600"/>
              <a:gd name="T4" fmla="*/ 21683 w 21600"/>
              <a:gd name="T5" fmla="*/ 10061 h 21600"/>
              <a:gd name="T6" fmla="*/ 7352 w 21600"/>
              <a:gd name="T7" fmla="*/ 46 h 21600"/>
              <a:gd name="T8" fmla="*/ 21600 w 21600"/>
              <a:gd name="T9" fmla="*/ 0 h 21600"/>
              <a:gd name="T10" fmla="*/ 7975 w 21600"/>
              <a:gd name="T11" fmla="*/ 923 h 21600"/>
              <a:gd name="T12" fmla="*/ 20935 w 21600"/>
              <a:gd name="T13" fmla="*/ 535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7352" y="46"/>
                </a:moveTo>
                <a:lnTo>
                  <a:pt x="7373" y="9900"/>
                </a:lnTo>
                <a:lnTo>
                  <a:pt x="7352" y="16107"/>
                </a:lnTo>
                <a:lnTo>
                  <a:pt x="7103" y="15969"/>
                </a:lnTo>
                <a:lnTo>
                  <a:pt x="6729" y="15692"/>
                </a:lnTo>
                <a:lnTo>
                  <a:pt x="6355" y="15553"/>
                </a:lnTo>
                <a:lnTo>
                  <a:pt x="5981" y="15415"/>
                </a:lnTo>
                <a:lnTo>
                  <a:pt x="5607" y="15276"/>
                </a:lnTo>
                <a:lnTo>
                  <a:pt x="5109" y="15138"/>
                </a:lnTo>
                <a:lnTo>
                  <a:pt x="4735" y="15138"/>
                </a:lnTo>
                <a:lnTo>
                  <a:pt x="4236" y="15138"/>
                </a:lnTo>
                <a:lnTo>
                  <a:pt x="3364" y="15138"/>
                </a:lnTo>
                <a:lnTo>
                  <a:pt x="2616" y="15276"/>
                </a:lnTo>
                <a:lnTo>
                  <a:pt x="1869" y="15692"/>
                </a:lnTo>
                <a:lnTo>
                  <a:pt x="1246" y="15969"/>
                </a:lnTo>
                <a:lnTo>
                  <a:pt x="747" y="16523"/>
                </a:lnTo>
                <a:lnTo>
                  <a:pt x="373" y="17076"/>
                </a:lnTo>
                <a:lnTo>
                  <a:pt x="124" y="17630"/>
                </a:lnTo>
                <a:lnTo>
                  <a:pt x="0" y="18323"/>
                </a:lnTo>
                <a:lnTo>
                  <a:pt x="124" y="19015"/>
                </a:lnTo>
                <a:lnTo>
                  <a:pt x="373" y="19569"/>
                </a:lnTo>
                <a:lnTo>
                  <a:pt x="747" y="20123"/>
                </a:lnTo>
                <a:lnTo>
                  <a:pt x="1246" y="20676"/>
                </a:lnTo>
                <a:lnTo>
                  <a:pt x="1869" y="21092"/>
                </a:lnTo>
                <a:lnTo>
                  <a:pt x="2616" y="21369"/>
                </a:lnTo>
                <a:lnTo>
                  <a:pt x="3364" y="21507"/>
                </a:lnTo>
                <a:lnTo>
                  <a:pt x="4236" y="21646"/>
                </a:lnTo>
                <a:lnTo>
                  <a:pt x="5109" y="21507"/>
                </a:lnTo>
                <a:lnTo>
                  <a:pt x="5856" y="21369"/>
                </a:lnTo>
                <a:lnTo>
                  <a:pt x="6604" y="21092"/>
                </a:lnTo>
                <a:lnTo>
                  <a:pt x="7227" y="20676"/>
                </a:lnTo>
                <a:lnTo>
                  <a:pt x="7726" y="20123"/>
                </a:lnTo>
                <a:lnTo>
                  <a:pt x="8100" y="19569"/>
                </a:lnTo>
                <a:lnTo>
                  <a:pt x="8349" y="19015"/>
                </a:lnTo>
                <a:lnTo>
                  <a:pt x="8473" y="18323"/>
                </a:lnTo>
                <a:lnTo>
                  <a:pt x="8473" y="6276"/>
                </a:lnTo>
                <a:lnTo>
                  <a:pt x="20561" y="6276"/>
                </a:lnTo>
                <a:lnTo>
                  <a:pt x="20561" y="16107"/>
                </a:lnTo>
                <a:lnTo>
                  <a:pt x="20187" y="15830"/>
                </a:lnTo>
                <a:lnTo>
                  <a:pt x="19938" y="15692"/>
                </a:lnTo>
                <a:lnTo>
                  <a:pt x="19564" y="15553"/>
                </a:lnTo>
                <a:lnTo>
                  <a:pt x="19190" y="15415"/>
                </a:lnTo>
                <a:lnTo>
                  <a:pt x="18692" y="15276"/>
                </a:lnTo>
                <a:lnTo>
                  <a:pt x="18318" y="15138"/>
                </a:lnTo>
                <a:lnTo>
                  <a:pt x="17944" y="15138"/>
                </a:lnTo>
                <a:lnTo>
                  <a:pt x="17446" y="15138"/>
                </a:lnTo>
                <a:lnTo>
                  <a:pt x="16573" y="15138"/>
                </a:lnTo>
                <a:lnTo>
                  <a:pt x="15826" y="15276"/>
                </a:lnTo>
                <a:lnTo>
                  <a:pt x="15078" y="15692"/>
                </a:lnTo>
                <a:lnTo>
                  <a:pt x="14455" y="15969"/>
                </a:lnTo>
                <a:lnTo>
                  <a:pt x="13956" y="16523"/>
                </a:lnTo>
                <a:lnTo>
                  <a:pt x="13583" y="17076"/>
                </a:lnTo>
                <a:lnTo>
                  <a:pt x="13333" y="17630"/>
                </a:lnTo>
                <a:lnTo>
                  <a:pt x="13209" y="18323"/>
                </a:lnTo>
                <a:lnTo>
                  <a:pt x="13333" y="19015"/>
                </a:lnTo>
                <a:lnTo>
                  <a:pt x="13583" y="19569"/>
                </a:lnTo>
                <a:lnTo>
                  <a:pt x="13956" y="20123"/>
                </a:lnTo>
                <a:lnTo>
                  <a:pt x="14455" y="20676"/>
                </a:lnTo>
                <a:lnTo>
                  <a:pt x="15078" y="21092"/>
                </a:lnTo>
                <a:lnTo>
                  <a:pt x="15826" y="21369"/>
                </a:lnTo>
                <a:lnTo>
                  <a:pt x="16573" y="21507"/>
                </a:lnTo>
                <a:lnTo>
                  <a:pt x="17446" y="21646"/>
                </a:lnTo>
                <a:lnTo>
                  <a:pt x="18318" y="21507"/>
                </a:lnTo>
                <a:lnTo>
                  <a:pt x="19066" y="21369"/>
                </a:lnTo>
                <a:lnTo>
                  <a:pt x="19813" y="21092"/>
                </a:lnTo>
                <a:lnTo>
                  <a:pt x="20436" y="20676"/>
                </a:lnTo>
                <a:lnTo>
                  <a:pt x="20935" y="20123"/>
                </a:lnTo>
                <a:lnTo>
                  <a:pt x="21309" y="19569"/>
                </a:lnTo>
                <a:lnTo>
                  <a:pt x="21558" y="19015"/>
                </a:lnTo>
                <a:lnTo>
                  <a:pt x="21683" y="18323"/>
                </a:lnTo>
                <a:lnTo>
                  <a:pt x="21683" y="10061"/>
                </a:lnTo>
                <a:lnTo>
                  <a:pt x="21683" y="46"/>
                </a:lnTo>
                <a:lnTo>
                  <a:pt x="7352" y="46"/>
                </a:lnTo>
                <a:close/>
              </a:path>
            </a:pathLst>
          </a:custGeom>
          <a:solidFill>
            <a:srgbClr val="0099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093" name="Music"/>
          <p:cNvSpPr>
            <a:spLocks noEditPoints="1" noChangeArrowheads="1"/>
          </p:cNvSpPr>
          <p:nvPr/>
        </p:nvSpPr>
        <p:spPr bwMode="auto">
          <a:xfrm>
            <a:off x="7308850" y="5300663"/>
            <a:ext cx="438150" cy="742950"/>
          </a:xfrm>
          <a:custGeom>
            <a:avLst/>
            <a:gdLst>
              <a:gd name="T0" fmla="*/ 7352 w 21600"/>
              <a:gd name="T1" fmla="*/ 46 h 21600"/>
              <a:gd name="T2" fmla="*/ 7373 w 21600"/>
              <a:gd name="T3" fmla="*/ 9900 h 21600"/>
              <a:gd name="T4" fmla="*/ 21683 w 21600"/>
              <a:gd name="T5" fmla="*/ 10061 h 21600"/>
              <a:gd name="T6" fmla="*/ 7352 w 21600"/>
              <a:gd name="T7" fmla="*/ 46 h 21600"/>
              <a:gd name="T8" fmla="*/ 21600 w 21600"/>
              <a:gd name="T9" fmla="*/ 0 h 21600"/>
              <a:gd name="T10" fmla="*/ 7975 w 21600"/>
              <a:gd name="T11" fmla="*/ 923 h 21600"/>
              <a:gd name="T12" fmla="*/ 20935 w 21600"/>
              <a:gd name="T13" fmla="*/ 535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7352" y="46"/>
                </a:moveTo>
                <a:lnTo>
                  <a:pt x="7373" y="9900"/>
                </a:lnTo>
                <a:lnTo>
                  <a:pt x="7352" y="16107"/>
                </a:lnTo>
                <a:lnTo>
                  <a:pt x="7103" y="15969"/>
                </a:lnTo>
                <a:lnTo>
                  <a:pt x="6729" y="15692"/>
                </a:lnTo>
                <a:lnTo>
                  <a:pt x="6355" y="15553"/>
                </a:lnTo>
                <a:lnTo>
                  <a:pt x="5981" y="15415"/>
                </a:lnTo>
                <a:lnTo>
                  <a:pt x="5607" y="15276"/>
                </a:lnTo>
                <a:lnTo>
                  <a:pt x="5109" y="15138"/>
                </a:lnTo>
                <a:lnTo>
                  <a:pt x="4735" y="15138"/>
                </a:lnTo>
                <a:lnTo>
                  <a:pt x="4236" y="15138"/>
                </a:lnTo>
                <a:lnTo>
                  <a:pt x="3364" y="15138"/>
                </a:lnTo>
                <a:lnTo>
                  <a:pt x="2616" y="15276"/>
                </a:lnTo>
                <a:lnTo>
                  <a:pt x="1869" y="15692"/>
                </a:lnTo>
                <a:lnTo>
                  <a:pt x="1246" y="15969"/>
                </a:lnTo>
                <a:lnTo>
                  <a:pt x="747" y="16523"/>
                </a:lnTo>
                <a:lnTo>
                  <a:pt x="373" y="17076"/>
                </a:lnTo>
                <a:lnTo>
                  <a:pt x="124" y="17630"/>
                </a:lnTo>
                <a:lnTo>
                  <a:pt x="0" y="18323"/>
                </a:lnTo>
                <a:lnTo>
                  <a:pt x="124" y="19015"/>
                </a:lnTo>
                <a:lnTo>
                  <a:pt x="373" y="19569"/>
                </a:lnTo>
                <a:lnTo>
                  <a:pt x="747" y="20123"/>
                </a:lnTo>
                <a:lnTo>
                  <a:pt x="1246" y="20676"/>
                </a:lnTo>
                <a:lnTo>
                  <a:pt x="1869" y="21092"/>
                </a:lnTo>
                <a:lnTo>
                  <a:pt x="2616" y="21369"/>
                </a:lnTo>
                <a:lnTo>
                  <a:pt x="3364" y="21507"/>
                </a:lnTo>
                <a:lnTo>
                  <a:pt x="4236" y="21646"/>
                </a:lnTo>
                <a:lnTo>
                  <a:pt x="5109" y="21507"/>
                </a:lnTo>
                <a:lnTo>
                  <a:pt x="5856" y="21369"/>
                </a:lnTo>
                <a:lnTo>
                  <a:pt x="6604" y="21092"/>
                </a:lnTo>
                <a:lnTo>
                  <a:pt x="7227" y="20676"/>
                </a:lnTo>
                <a:lnTo>
                  <a:pt x="7726" y="20123"/>
                </a:lnTo>
                <a:lnTo>
                  <a:pt x="8100" y="19569"/>
                </a:lnTo>
                <a:lnTo>
                  <a:pt x="8349" y="19015"/>
                </a:lnTo>
                <a:lnTo>
                  <a:pt x="8473" y="18323"/>
                </a:lnTo>
                <a:lnTo>
                  <a:pt x="8473" y="6276"/>
                </a:lnTo>
                <a:lnTo>
                  <a:pt x="20561" y="6276"/>
                </a:lnTo>
                <a:lnTo>
                  <a:pt x="20561" y="16107"/>
                </a:lnTo>
                <a:lnTo>
                  <a:pt x="20187" y="15830"/>
                </a:lnTo>
                <a:lnTo>
                  <a:pt x="19938" y="15692"/>
                </a:lnTo>
                <a:lnTo>
                  <a:pt x="19564" y="15553"/>
                </a:lnTo>
                <a:lnTo>
                  <a:pt x="19190" y="15415"/>
                </a:lnTo>
                <a:lnTo>
                  <a:pt x="18692" y="15276"/>
                </a:lnTo>
                <a:lnTo>
                  <a:pt x="18318" y="15138"/>
                </a:lnTo>
                <a:lnTo>
                  <a:pt x="17944" y="15138"/>
                </a:lnTo>
                <a:lnTo>
                  <a:pt x="17446" y="15138"/>
                </a:lnTo>
                <a:lnTo>
                  <a:pt x="16573" y="15138"/>
                </a:lnTo>
                <a:lnTo>
                  <a:pt x="15826" y="15276"/>
                </a:lnTo>
                <a:lnTo>
                  <a:pt x="15078" y="15692"/>
                </a:lnTo>
                <a:lnTo>
                  <a:pt x="14455" y="15969"/>
                </a:lnTo>
                <a:lnTo>
                  <a:pt x="13956" y="16523"/>
                </a:lnTo>
                <a:lnTo>
                  <a:pt x="13583" y="17076"/>
                </a:lnTo>
                <a:lnTo>
                  <a:pt x="13333" y="17630"/>
                </a:lnTo>
                <a:lnTo>
                  <a:pt x="13209" y="18323"/>
                </a:lnTo>
                <a:lnTo>
                  <a:pt x="13333" y="19015"/>
                </a:lnTo>
                <a:lnTo>
                  <a:pt x="13583" y="19569"/>
                </a:lnTo>
                <a:lnTo>
                  <a:pt x="13956" y="20123"/>
                </a:lnTo>
                <a:lnTo>
                  <a:pt x="14455" y="20676"/>
                </a:lnTo>
                <a:lnTo>
                  <a:pt x="15078" y="21092"/>
                </a:lnTo>
                <a:lnTo>
                  <a:pt x="15826" y="21369"/>
                </a:lnTo>
                <a:lnTo>
                  <a:pt x="16573" y="21507"/>
                </a:lnTo>
                <a:lnTo>
                  <a:pt x="17446" y="21646"/>
                </a:lnTo>
                <a:lnTo>
                  <a:pt x="18318" y="21507"/>
                </a:lnTo>
                <a:lnTo>
                  <a:pt x="19066" y="21369"/>
                </a:lnTo>
                <a:lnTo>
                  <a:pt x="19813" y="21092"/>
                </a:lnTo>
                <a:lnTo>
                  <a:pt x="20436" y="20676"/>
                </a:lnTo>
                <a:lnTo>
                  <a:pt x="20935" y="20123"/>
                </a:lnTo>
                <a:lnTo>
                  <a:pt x="21309" y="19569"/>
                </a:lnTo>
                <a:lnTo>
                  <a:pt x="21558" y="19015"/>
                </a:lnTo>
                <a:lnTo>
                  <a:pt x="21683" y="18323"/>
                </a:lnTo>
                <a:lnTo>
                  <a:pt x="21683" y="10061"/>
                </a:lnTo>
                <a:lnTo>
                  <a:pt x="21683" y="46"/>
                </a:lnTo>
                <a:lnTo>
                  <a:pt x="7352" y="46"/>
                </a:lnTo>
                <a:close/>
              </a:path>
            </a:pathLst>
          </a:custGeom>
          <a:solidFill>
            <a:srgbClr val="0099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094" name="Music"/>
          <p:cNvSpPr>
            <a:spLocks noEditPoints="1" noChangeArrowheads="1"/>
          </p:cNvSpPr>
          <p:nvPr/>
        </p:nvSpPr>
        <p:spPr bwMode="auto">
          <a:xfrm>
            <a:off x="7019925" y="5589588"/>
            <a:ext cx="438150" cy="742950"/>
          </a:xfrm>
          <a:custGeom>
            <a:avLst/>
            <a:gdLst>
              <a:gd name="T0" fmla="*/ 7352 w 21600"/>
              <a:gd name="T1" fmla="*/ 46 h 21600"/>
              <a:gd name="T2" fmla="*/ 7373 w 21600"/>
              <a:gd name="T3" fmla="*/ 9900 h 21600"/>
              <a:gd name="T4" fmla="*/ 21683 w 21600"/>
              <a:gd name="T5" fmla="*/ 10061 h 21600"/>
              <a:gd name="T6" fmla="*/ 7352 w 21600"/>
              <a:gd name="T7" fmla="*/ 46 h 21600"/>
              <a:gd name="T8" fmla="*/ 21600 w 21600"/>
              <a:gd name="T9" fmla="*/ 0 h 21600"/>
              <a:gd name="T10" fmla="*/ 7975 w 21600"/>
              <a:gd name="T11" fmla="*/ 923 h 21600"/>
              <a:gd name="T12" fmla="*/ 20935 w 21600"/>
              <a:gd name="T13" fmla="*/ 535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7352" y="46"/>
                </a:moveTo>
                <a:lnTo>
                  <a:pt x="7373" y="9900"/>
                </a:lnTo>
                <a:lnTo>
                  <a:pt x="7352" y="16107"/>
                </a:lnTo>
                <a:lnTo>
                  <a:pt x="7103" y="15969"/>
                </a:lnTo>
                <a:lnTo>
                  <a:pt x="6729" y="15692"/>
                </a:lnTo>
                <a:lnTo>
                  <a:pt x="6355" y="15553"/>
                </a:lnTo>
                <a:lnTo>
                  <a:pt x="5981" y="15415"/>
                </a:lnTo>
                <a:lnTo>
                  <a:pt x="5607" y="15276"/>
                </a:lnTo>
                <a:lnTo>
                  <a:pt x="5109" y="15138"/>
                </a:lnTo>
                <a:lnTo>
                  <a:pt x="4735" y="15138"/>
                </a:lnTo>
                <a:lnTo>
                  <a:pt x="4236" y="15138"/>
                </a:lnTo>
                <a:lnTo>
                  <a:pt x="3364" y="15138"/>
                </a:lnTo>
                <a:lnTo>
                  <a:pt x="2616" y="15276"/>
                </a:lnTo>
                <a:lnTo>
                  <a:pt x="1869" y="15692"/>
                </a:lnTo>
                <a:lnTo>
                  <a:pt x="1246" y="15969"/>
                </a:lnTo>
                <a:lnTo>
                  <a:pt x="747" y="16523"/>
                </a:lnTo>
                <a:lnTo>
                  <a:pt x="373" y="17076"/>
                </a:lnTo>
                <a:lnTo>
                  <a:pt x="124" y="17630"/>
                </a:lnTo>
                <a:lnTo>
                  <a:pt x="0" y="18323"/>
                </a:lnTo>
                <a:lnTo>
                  <a:pt x="124" y="19015"/>
                </a:lnTo>
                <a:lnTo>
                  <a:pt x="373" y="19569"/>
                </a:lnTo>
                <a:lnTo>
                  <a:pt x="747" y="20123"/>
                </a:lnTo>
                <a:lnTo>
                  <a:pt x="1246" y="20676"/>
                </a:lnTo>
                <a:lnTo>
                  <a:pt x="1869" y="21092"/>
                </a:lnTo>
                <a:lnTo>
                  <a:pt x="2616" y="21369"/>
                </a:lnTo>
                <a:lnTo>
                  <a:pt x="3364" y="21507"/>
                </a:lnTo>
                <a:lnTo>
                  <a:pt x="4236" y="21646"/>
                </a:lnTo>
                <a:lnTo>
                  <a:pt x="5109" y="21507"/>
                </a:lnTo>
                <a:lnTo>
                  <a:pt x="5856" y="21369"/>
                </a:lnTo>
                <a:lnTo>
                  <a:pt x="6604" y="21092"/>
                </a:lnTo>
                <a:lnTo>
                  <a:pt x="7227" y="20676"/>
                </a:lnTo>
                <a:lnTo>
                  <a:pt x="7726" y="20123"/>
                </a:lnTo>
                <a:lnTo>
                  <a:pt x="8100" y="19569"/>
                </a:lnTo>
                <a:lnTo>
                  <a:pt x="8349" y="19015"/>
                </a:lnTo>
                <a:lnTo>
                  <a:pt x="8473" y="18323"/>
                </a:lnTo>
                <a:lnTo>
                  <a:pt x="8473" y="6276"/>
                </a:lnTo>
                <a:lnTo>
                  <a:pt x="20561" y="6276"/>
                </a:lnTo>
                <a:lnTo>
                  <a:pt x="20561" y="16107"/>
                </a:lnTo>
                <a:lnTo>
                  <a:pt x="20187" y="15830"/>
                </a:lnTo>
                <a:lnTo>
                  <a:pt x="19938" y="15692"/>
                </a:lnTo>
                <a:lnTo>
                  <a:pt x="19564" y="15553"/>
                </a:lnTo>
                <a:lnTo>
                  <a:pt x="19190" y="15415"/>
                </a:lnTo>
                <a:lnTo>
                  <a:pt x="18692" y="15276"/>
                </a:lnTo>
                <a:lnTo>
                  <a:pt x="18318" y="15138"/>
                </a:lnTo>
                <a:lnTo>
                  <a:pt x="17944" y="15138"/>
                </a:lnTo>
                <a:lnTo>
                  <a:pt x="17446" y="15138"/>
                </a:lnTo>
                <a:lnTo>
                  <a:pt x="16573" y="15138"/>
                </a:lnTo>
                <a:lnTo>
                  <a:pt x="15826" y="15276"/>
                </a:lnTo>
                <a:lnTo>
                  <a:pt x="15078" y="15692"/>
                </a:lnTo>
                <a:lnTo>
                  <a:pt x="14455" y="15969"/>
                </a:lnTo>
                <a:lnTo>
                  <a:pt x="13956" y="16523"/>
                </a:lnTo>
                <a:lnTo>
                  <a:pt x="13583" y="17076"/>
                </a:lnTo>
                <a:lnTo>
                  <a:pt x="13333" y="17630"/>
                </a:lnTo>
                <a:lnTo>
                  <a:pt x="13209" y="18323"/>
                </a:lnTo>
                <a:lnTo>
                  <a:pt x="13333" y="19015"/>
                </a:lnTo>
                <a:lnTo>
                  <a:pt x="13583" y="19569"/>
                </a:lnTo>
                <a:lnTo>
                  <a:pt x="13956" y="20123"/>
                </a:lnTo>
                <a:lnTo>
                  <a:pt x="14455" y="20676"/>
                </a:lnTo>
                <a:lnTo>
                  <a:pt x="15078" y="21092"/>
                </a:lnTo>
                <a:lnTo>
                  <a:pt x="15826" y="21369"/>
                </a:lnTo>
                <a:lnTo>
                  <a:pt x="16573" y="21507"/>
                </a:lnTo>
                <a:lnTo>
                  <a:pt x="17446" y="21646"/>
                </a:lnTo>
                <a:lnTo>
                  <a:pt x="18318" y="21507"/>
                </a:lnTo>
                <a:lnTo>
                  <a:pt x="19066" y="21369"/>
                </a:lnTo>
                <a:lnTo>
                  <a:pt x="19813" y="21092"/>
                </a:lnTo>
                <a:lnTo>
                  <a:pt x="20436" y="20676"/>
                </a:lnTo>
                <a:lnTo>
                  <a:pt x="20935" y="20123"/>
                </a:lnTo>
                <a:lnTo>
                  <a:pt x="21309" y="19569"/>
                </a:lnTo>
                <a:lnTo>
                  <a:pt x="21558" y="19015"/>
                </a:lnTo>
                <a:lnTo>
                  <a:pt x="21683" y="18323"/>
                </a:lnTo>
                <a:lnTo>
                  <a:pt x="21683" y="10061"/>
                </a:lnTo>
                <a:lnTo>
                  <a:pt x="21683" y="46"/>
                </a:lnTo>
                <a:lnTo>
                  <a:pt x="7352" y="46"/>
                </a:lnTo>
                <a:close/>
              </a:path>
            </a:pathLst>
          </a:custGeom>
          <a:solidFill>
            <a:srgbClr val="0099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095" name="Music"/>
          <p:cNvSpPr>
            <a:spLocks noEditPoints="1" noChangeArrowheads="1"/>
          </p:cNvSpPr>
          <p:nvPr/>
        </p:nvSpPr>
        <p:spPr bwMode="auto">
          <a:xfrm>
            <a:off x="7524750" y="5300663"/>
            <a:ext cx="438150" cy="742950"/>
          </a:xfrm>
          <a:custGeom>
            <a:avLst/>
            <a:gdLst>
              <a:gd name="T0" fmla="*/ 7352 w 21600"/>
              <a:gd name="T1" fmla="*/ 46 h 21600"/>
              <a:gd name="T2" fmla="*/ 7373 w 21600"/>
              <a:gd name="T3" fmla="*/ 9900 h 21600"/>
              <a:gd name="T4" fmla="*/ 21683 w 21600"/>
              <a:gd name="T5" fmla="*/ 10061 h 21600"/>
              <a:gd name="T6" fmla="*/ 7352 w 21600"/>
              <a:gd name="T7" fmla="*/ 46 h 21600"/>
              <a:gd name="T8" fmla="*/ 21600 w 21600"/>
              <a:gd name="T9" fmla="*/ 0 h 21600"/>
              <a:gd name="T10" fmla="*/ 7975 w 21600"/>
              <a:gd name="T11" fmla="*/ 923 h 21600"/>
              <a:gd name="T12" fmla="*/ 20935 w 21600"/>
              <a:gd name="T13" fmla="*/ 535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7352" y="46"/>
                </a:moveTo>
                <a:lnTo>
                  <a:pt x="7373" y="9900"/>
                </a:lnTo>
                <a:lnTo>
                  <a:pt x="7352" y="16107"/>
                </a:lnTo>
                <a:lnTo>
                  <a:pt x="7103" y="15969"/>
                </a:lnTo>
                <a:lnTo>
                  <a:pt x="6729" y="15692"/>
                </a:lnTo>
                <a:lnTo>
                  <a:pt x="6355" y="15553"/>
                </a:lnTo>
                <a:lnTo>
                  <a:pt x="5981" y="15415"/>
                </a:lnTo>
                <a:lnTo>
                  <a:pt x="5607" y="15276"/>
                </a:lnTo>
                <a:lnTo>
                  <a:pt x="5109" y="15138"/>
                </a:lnTo>
                <a:lnTo>
                  <a:pt x="4735" y="15138"/>
                </a:lnTo>
                <a:lnTo>
                  <a:pt x="4236" y="15138"/>
                </a:lnTo>
                <a:lnTo>
                  <a:pt x="3364" y="15138"/>
                </a:lnTo>
                <a:lnTo>
                  <a:pt x="2616" y="15276"/>
                </a:lnTo>
                <a:lnTo>
                  <a:pt x="1869" y="15692"/>
                </a:lnTo>
                <a:lnTo>
                  <a:pt x="1246" y="15969"/>
                </a:lnTo>
                <a:lnTo>
                  <a:pt x="747" y="16523"/>
                </a:lnTo>
                <a:lnTo>
                  <a:pt x="373" y="17076"/>
                </a:lnTo>
                <a:lnTo>
                  <a:pt x="124" y="17630"/>
                </a:lnTo>
                <a:lnTo>
                  <a:pt x="0" y="18323"/>
                </a:lnTo>
                <a:lnTo>
                  <a:pt x="124" y="19015"/>
                </a:lnTo>
                <a:lnTo>
                  <a:pt x="373" y="19569"/>
                </a:lnTo>
                <a:lnTo>
                  <a:pt x="747" y="20123"/>
                </a:lnTo>
                <a:lnTo>
                  <a:pt x="1246" y="20676"/>
                </a:lnTo>
                <a:lnTo>
                  <a:pt x="1869" y="21092"/>
                </a:lnTo>
                <a:lnTo>
                  <a:pt x="2616" y="21369"/>
                </a:lnTo>
                <a:lnTo>
                  <a:pt x="3364" y="21507"/>
                </a:lnTo>
                <a:lnTo>
                  <a:pt x="4236" y="21646"/>
                </a:lnTo>
                <a:lnTo>
                  <a:pt x="5109" y="21507"/>
                </a:lnTo>
                <a:lnTo>
                  <a:pt x="5856" y="21369"/>
                </a:lnTo>
                <a:lnTo>
                  <a:pt x="6604" y="21092"/>
                </a:lnTo>
                <a:lnTo>
                  <a:pt x="7227" y="20676"/>
                </a:lnTo>
                <a:lnTo>
                  <a:pt x="7726" y="20123"/>
                </a:lnTo>
                <a:lnTo>
                  <a:pt x="8100" y="19569"/>
                </a:lnTo>
                <a:lnTo>
                  <a:pt x="8349" y="19015"/>
                </a:lnTo>
                <a:lnTo>
                  <a:pt x="8473" y="18323"/>
                </a:lnTo>
                <a:lnTo>
                  <a:pt x="8473" y="6276"/>
                </a:lnTo>
                <a:lnTo>
                  <a:pt x="20561" y="6276"/>
                </a:lnTo>
                <a:lnTo>
                  <a:pt x="20561" y="16107"/>
                </a:lnTo>
                <a:lnTo>
                  <a:pt x="20187" y="15830"/>
                </a:lnTo>
                <a:lnTo>
                  <a:pt x="19938" y="15692"/>
                </a:lnTo>
                <a:lnTo>
                  <a:pt x="19564" y="15553"/>
                </a:lnTo>
                <a:lnTo>
                  <a:pt x="19190" y="15415"/>
                </a:lnTo>
                <a:lnTo>
                  <a:pt x="18692" y="15276"/>
                </a:lnTo>
                <a:lnTo>
                  <a:pt x="18318" y="15138"/>
                </a:lnTo>
                <a:lnTo>
                  <a:pt x="17944" y="15138"/>
                </a:lnTo>
                <a:lnTo>
                  <a:pt x="17446" y="15138"/>
                </a:lnTo>
                <a:lnTo>
                  <a:pt x="16573" y="15138"/>
                </a:lnTo>
                <a:lnTo>
                  <a:pt x="15826" y="15276"/>
                </a:lnTo>
                <a:lnTo>
                  <a:pt x="15078" y="15692"/>
                </a:lnTo>
                <a:lnTo>
                  <a:pt x="14455" y="15969"/>
                </a:lnTo>
                <a:lnTo>
                  <a:pt x="13956" y="16523"/>
                </a:lnTo>
                <a:lnTo>
                  <a:pt x="13583" y="17076"/>
                </a:lnTo>
                <a:lnTo>
                  <a:pt x="13333" y="17630"/>
                </a:lnTo>
                <a:lnTo>
                  <a:pt x="13209" y="18323"/>
                </a:lnTo>
                <a:lnTo>
                  <a:pt x="13333" y="19015"/>
                </a:lnTo>
                <a:lnTo>
                  <a:pt x="13583" y="19569"/>
                </a:lnTo>
                <a:lnTo>
                  <a:pt x="13956" y="20123"/>
                </a:lnTo>
                <a:lnTo>
                  <a:pt x="14455" y="20676"/>
                </a:lnTo>
                <a:lnTo>
                  <a:pt x="15078" y="21092"/>
                </a:lnTo>
                <a:lnTo>
                  <a:pt x="15826" y="21369"/>
                </a:lnTo>
                <a:lnTo>
                  <a:pt x="16573" y="21507"/>
                </a:lnTo>
                <a:lnTo>
                  <a:pt x="17446" y="21646"/>
                </a:lnTo>
                <a:lnTo>
                  <a:pt x="18318" y="21507"/>
                </a:lnTo>
                <a:lnTo>
                  <a:pt x="19066" y="21369"/>
                </a:lnTo>
                <a:lnTo>
                  <a:pt x="19813" y="21092"/>
                </a:lnTo>
                <a:lnTo>
                  <a:pt x="20436" y="20676"/>
                </a:lnTo>
                <a:lnTo>
                  <a:pt x="20935" y="20123"/>
                </a:lnTo>
                <a:lnTo>
                  <a:pt x="21309" y="19569"/>
                </a:lnTo>
                <a:lnTo>
                  <a:pt x="21558" y="19015"/>
                </a:lnTo>
                <a:lnTo>
                  <a:pt x="21683" y="18323"/>
                </a:lnTo>
                <a:lnTo>
                  <a:pt x="21683" y="10061"/>
                </a:lnTo>
                <a:lnTo>
                  <a:pt x="21683" y="46"/>
                </a:lnTo>
                <a:lnTo>
                  <a:pt x="7352" y="46"/>
                </a:lnTo>
                <a:close/>
              </a:path>
            </a:pathLst>
          </a:custGeom>
          <a:solidFill>
            <a:srgbClr val="0099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PM_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101" name="Text Box 5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2438400" y="1981200"/>
            <a:ext cx="5638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800000"/>
                </a:solidFill>
                <a:ea typeface="楷体_GB2312" pitchFamily="49" charset="-122"/>
              </a:rPr>
              <a:t>课文朗读与生字学习</a:t>
            </a:r>
          </a:p>
        </p:txBody>
      </p:sp>
      <p:sp>
        <p:nvSpPr>
          <p:cNvPr id="4102" name="Text Box 6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2438400" y="2971800"/>
            <a:ext cx="5638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800000"/>
                </a:solidFill>
                <a:ea typeface="楷体_GB2312" pitchFamily="49" charset="-122"/>
              </a:rPr>
              <a:t>诗意解析</a:t>
            </a:r>
          </a:p>
        </p:txBody>
      </p:sp>
      <p:sp>
        <p:nvSpPr>
          <p:cNvPr id="4103" name="AutoShape 7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629400" y="4191000"/>
            <a:ext cx="533400" cy="457200"/>
          </a:xfrm>
          <a:prstGeom prst="actionButtonBackPrevious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PM_0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0"/>
            <a:ext cx="10058400" cy="7316788"/>
          </a:xfrm>
          <a:prstGeom prst="rect">
            <a:avLst/>
          </a:prstGeom>
          <a:noFill/>
        </p:spPr>
      </p:pic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3581400" y="1219200"/>
            <a:ext cx="4800600" cy="496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800000"/>
                </a:solidFill>
                <a:ea typeface="楷体_GB2312" pitchFamily="49" charset="-122"/>
              </a:rPr>
              <a:t>        </a:t>
            </a:r>
            <a:r>
              <a:rPr lang="zh-CN" altLang="en-US" sz="3200" b="1">
                <a:solidFill>
                  <a:srgbClr val="FF3300"/>
                </a:solidFill>
                <a:ea typeface="楷体_GB2312" pitchFamily="49" charset="-122"/>
              </a:rPr>
              <a:t>这首诗的意思是</a:t>
            </a:r>
            <a:r>
              <a:rPr lang="zh-CN" altLang="en-US" sz="3200" b="1">
                <a:solidFill>
                  <a:srgbClr val="800000"/>
                </a:solidFill>
                <a:ea typeface="楷体_GB2312" pitchFamily="49" charset="-122"/>
              </a:rPr>
              <a:t>：细细的泉水从泉眼里悄然无声地流出来，好像泉眼很爱惜它们，舍不得让它们多流一点。一片树阴映照在水面上，好像非常喜爱这晴天里柔和而美丽的风光。嫩荷叶那尖尖的角刚刚露出水面，马上就有蜻蜓落在上面了。</a:t>
            </a:r>
          </a:p>
        </p:txBody>
      </p:sp>
      <p:sp>
        <p:nvSpPr>
          <p:cNvPr id="5126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05800" y="5867400"/>
            <a:ext cx="533400" cy="457200"/>
          </a:xfrm>
          <a:prstGeom prst="actionButtonBackPrevious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PM_04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3352800" y="2209800"/>
            <a:ext cx="2286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ea typeface="楷体_GB2312" pitchFamily="49" charset="-122"/>
              </a:rPr>
              <a:t>作者简介</a:t>
            </a:r>
          </a:p>
        </p:txBody>
      </p:sp>
      <p:sp>
        <p:nvSpPr>
          <p:cNvPr id="6150" name="Text Box 6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3352800" y="2971800"/>
            <a:ext cx="2286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ea typeface="楷体_GB2312" pitchFamily="49" charset="-122"/>
              </a:rPr>
              <a:t>补充诗句</a:t>
            </a:r>
            <a:r>
              <a:rPr lang="en-US" altLang="zh-CN" sz="3200" b="1">
                <a:solidFill>
                  <a:srgbClr val="FF3300"/>
                </a:solidFill>
                <a:ea typeface="楷体_GB2312" pitchFamily="49" charset="-122"/>
              </a:rPr>
              <a:t>1</a:t>
            </a:r>
          </a:p>
        </p:txBody>
      </p:sp>
      <p:sp>
        <p:nvSpPr>
          <p:cNvPr id="6151" name="Text Box 7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3352800" y="3810000"/>
            <a:ext cx="2286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ea typeface="楷体_GB2312" pitchFamily="49" charset="-122"/>
              </a:rPr>
              <a:t>补充诗句</a:t>
            </a:r>
            <a:r>
              <a:rPr lang="en-US" altLang="zh-CN" sz="3200" b="1">
                <a:solidFill>
                  <a:srgbClr val="FF3300"/>
                </a:solidFill>
                <a:ea typeface="楷体_GB2312" pitchFamily="49" charset="-122"/>
              </a:rPr>
              <a:t>2</a:t>
            </a:r>
          </a:p>
        </p:txBody>
      </p:sp>
      <p:sp>
        <p:nvSpPr>
          <p:cNvPr id="6152" name="AutoShape 8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620000" y="5867400"/>
            <a:ext cx="685800" cy="381000"/>
          </a:xfrm>
          <a:prstGeom prst="actionButtonBackPrevious">
            <a:avLst/>
          </a:prstGeom>
          <a:solidFill>
            <a:srgbClr val="00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6154" name="yangwanli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34000" y="2286000"/>
            <a:ext cx="533400" cy="5334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92" fill="hold"/>
                                        <p:tgtEl>
                                          <p:spTgt spid="61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5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PM_0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2743200" y="954088"/>
            <a:ext cx="4724400" cy="476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宿新市徐公店</a:t>
            </a:r>
          </a:p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杨万里</a:t>
            </a:r>
          </a:p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篱落疏疏一径深，</a:t>
            </a:r>
          </a:p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树头花落未成阴。</a:t>
            </a:r>
          </a:p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儿童急走追黄蝶，</a:t>
            </a:r>
          </a:p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飞入菜花无处寻。</a:t>
            </a:r>
          </a:p>
        </p:txBody>
      </p:sp>
      <p:sp>
        <p:nvSpPr>
          <p:cNvPr id="7174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001000" y="6096000"/>
            <a:ext cx="685800" cy="533400"/>
          </a:xfrm>
          <a:prstGeom prst="actionButtonBackPrevious">
            <a:avLst/>
          </a:prstGeom>
          <a:solidFill>
            <a:srgbClr val="00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PM_0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3352800" y="1030288"/>
            <a:ext cx="3962400" cy="476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桂源铺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   杨万里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万山不许一溪奔，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拦得溪声日夜喧。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等到前头山脚尽，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堂堂小溪出前村。</a:t>
            </a:r>
          </a:p>
        </p:txBody>
      </p:sp>
      <p:sp>
        <p:nvSpPr>
          <p:cNvPr id="8198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077200" y="6096000"/>
            <a:ext cx="533400" cy="457200"/>
          </a:xfrm>
          <a:prstGeom prst="actionButtonBackPreviou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advClick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PM_020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3352800" y="1355725"/>
            <a:ext cx="396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800000"/>
                </a:solidFill>
                <a:ea typeface="楷体_GB2312" pitchFamily="49" charset="-122"/>
              </a:rPr>
              <a:t>选择正确读音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2133600" y="2651125"/>
            <a:ext cx="1066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800000"/>
                </a:solidFill>
                <a:ea typeface="楷体_GB2312" pitchFamily="49" charset="-122"/>
              </a:rPr>
              <a:t>惜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2133600" y="3413125"/>
            <a:ext cx="1066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800000"/>
                </a:solidFill>
                <a:ea typeface="楷体_GB2312" pitchFamily="49" charset="-122"/>
              </a:rPr>
              <a:t>露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2133600" y="4175125"/>
            <a:ext cx="1066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800000"/>
                </a:solidFill>
                <a:ea typeface="楷体_GB2312" pitchFamily="49" charset="-122"/>
              </a:rPr>
              <a:t>照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5410200" y="2727325"/>
            <a:ext cx="1066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800000"/>
                </a:solidFill>
                <a:ea typeface="楷体_GB2312" pitchFamily="49" charset="-122"/>
              </a:rPr>
              <a:t>蜻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5410200" y="3413125"/>
            <a:ext cx="1066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800000"/>
                </a:solidFill>
                <a:ea typeface="楷体_GB2312" pitchFamily="49" charset="-122"/>
              </a:rPr>
              <a:t>柔</a:t>
            </a: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5410200" y="4175125"/>
            <a:ext cx="1066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800000"/>
                </a:solidFill>
                <a:ea typeface="楷体_GB2312" pitchFamily="49" charset="-122"/>
              </a:rPr>
              <a:t>阴</a:t>
            </a: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2514600" y="2651125"/>
            <a:ext cx="2362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sz="4000" b="1">
                <a:solidFill>
                  <a:srgbClr val="CC3300"/>
                </a:solidFill>
                <a:latin typeface="zypyyb" pitchFamily="2" charset="-122"/>
                <a:ea typeface="zypyyb" pitchFamily="2" charset="-122"/>
              </a:rPr>
              <a:t>x</a:t>
            </a:r>
            <a:r>
              <a:rPr lang="en-US" altLang="zh-CN" b="1"/>
              <a:t>ī</a:t>
            </a:r>
            <a:r>
              <a:rPr lang="en-US" altLang="zh-CN" sz="4000" b="1">
                <a:solidFill>
                  <a:srgbClr val="CC3300"/>
                </a:solidFill>
                <a:latin typeface="zypyyb" pitchFamily="2" charset="-122"/>
                <a:ea typeface="zypyyb" pitchFamily="2" charset="-122"/>
              </a:rPr>
              <a:t> x</a:t>
            </a:r>
            <a:r>
              <a:rPr lang="en-US" altLang="zh-CN" b="1"/>
              <a:t>í</a:t>
            </a:r>
            <a:r>
              <a:rPr lang="en-US" altLang="zh-CN" sz="4000" b="1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 )</a:t>
            </a: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2514600" y="3413125"/>
            <a:ext cx="2514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sz="4000" b="1">
                <a:solidFill>
                  <a:srgbClr val="CC3300"/>
                </a:solidFill>
                <a:latin typeface="zypyyb" pitchFamily="2" charset="-122"/>
                <a:ea typeface="zypyyb" pitchFamily="2" charset="-122"/>
              </a:rPr>
              <a:t>l</a:t>
            </a:r>
            <a:r>
              <a:rPr lang="en-US" altLang="zh-CN" b="1"/>
              <a:t>ù</a:t>
            </a:r>
            <a:r>
              <a:rPr lang="en-US" altLang="zh-CN" sz="4000" b="1">
                <a:solidFill>
                  <a:srgbClr val="CC3300"/>
                </a:solidFill>
                <a:latin typeface="zypyyb" pitchFamily="2" charset="-122"/>
                <a:ea typeface="zypyyb" pitchFamily="2" charset="-122"/>
              </a:rPr>
              <a:t> l</a:t>
            </a:r>
            <a:r>
              <a:rPr lang="en-US" altLang="zh-CN" b="1"/>
              <a:t>ò</a:t>
            </a:r>
            <a:r>
              <a:rPr lang="en-US" altLang="zh-CN" sz="4000" b="1">
                <a:solidFill>
                  <a:srgbClr val="CC3300"/>
                </a:solidFill>
                <a:latin typeface="zypyyb" pitchFamily="2" charset="-122"/>
                <a:ea typeface="zypyyb" pitchFamily="2" charset="-122"/>
              </a:rPr>
              <a:t>u</a:t>
            </a:r>
            <a:r>
              <a:rPr lang="en-US" altLang="zh-CN" sz="4000" b="1">
                <a:solidFill>
                  <a:srgbClr val="CC3300"/>
                </a:solidFill>
              </a:rPr>
              <a:t> </a:t>
            </a:r>
            <a:r>
              <a:rPr lang="en-US" altLang="zh-CN" sz="4000" b="1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2514600" y="4175125"/>
            <a:ext cx="2667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sz="4000" b="1">
                <a:solidFill>
                  <a:srgbClr val="CC3300"/>
                </a:solidFill>
                <a:latin typeface="zypyyb" pitchFamily="2" charset="-122"/>
                <a:ea typeface="zypyyb" pitchFamily="2" charset="-122"/>
              </a:rPr>
              <a:t>z</a:t>
            </a:r>
            <a:r>
              <a:rPr lang="en-US" altLang="zh-CN" b="1"/>
              <a:t>à</a:t>
            </a:r>
            <a:r>
              <a:rPr lang="en-US" altLang="zh-CN" sz="4000" b="1">
                <a:solidFill>
                  <a:srgbClr val="CC3300"/>
                </a:solidFill>
                <a:latin typeface="zypyyb" pitchFamily="2" charset="-122"/>
                <a:ea typeface="zypyyb" pitchFamily="2" charset="-122"/>
              </a:rPr>
              <a:t>o</a:t>
            </a:r>
            <a:r>
              <a:rPr lang="en-US" altLang="zh-CN" sz="4000" b="1">
                <a:solidFill>
                  <a:srgbClr val="CC3300"/>
                </a:solidFill>
              </a:rPr>
              <a:t> </a:t>
            </a:r>
            <a:r>
              <a:rPr lang="en-US" altLang="zh-CN" sz="4000" b="1">
                <a:solidFill>
                  <a:srgbClr val="CC3300"/>
                </a:solidFill>
                <a:latin typeface="zypyyb" pitchFamily="2" charset="-122"/>
                <a:ea typeface="zypyyb" pitchFamily="2" charset="-122"/>
              </a:rPr>
              <a:t>zh</a:t>
            </a:r>
            <a:r>
              <a:rPr lang="en-US" altLang="zh-CN" b="1"/>
              <a:t>à</a:t>
            </a:r>
            <a:r>
              <a:rPr lang="en-US" altLang="zh-CN" sz="4000" b="1">
                <a:solidFill>
                  <a:srgbClr val="CC3300"/>
                </a:solidFill>
                <a:latin typeface="zypyyb" pitchFamily="2" charset="-122"/>
                <a:ea typeface="zypyyb" pitchFamily="2" charset="-122"/>
              </a:rPr>
              <a:t>o</a:t>
            </a:r>
            <a:r>
              <a:rPr lang="en-US" altLang="zh-CN" sz="4000" b="1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5791200" y="2711450"/>
            <a:ext cx="3124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sz="4000" b="1">
                <a:solidFill>
                  <a:srgbClr val="CC3300"/>
                </a:solidFill>
                <a:latin typeface="zypyyb" pitchFamily="2" charset="-122"/>
                <a:ea typeface="zypyyb" pitchFamily="2" charset="-122"/>
              </a:rPr>
              <a:t>q</a:t>
            </a:r>
            <a:r>
              <a:rPr lang="en-US" altLang="zh-CN" b="1"/>
              <a:t>í</a:t>
            </a:r>
            <a:r>
              <a:rPr lang="en-US" altLang="zh-CN" sz="4000" b="1">
                <a:solidFill>
                  <a:srgbClr val="CC3300"/>
                </a:solidFill>
                <a:latin typeface="zypyyb" pitchFamily="2" charset="-122"/>
                <a:ea typeface="zypyyb" pitchFamily="2" charset="-122"/>
              </a:rPr>
              <a:t>ng q</a:t>
            </a:r>
            <a:r>
              <a:rPr lang="en-US" altLang="zh-CN" b="1"/>
              <a:t>ī</a:t>
            </a:r>
            <a:r>
              <a:rPr lang="en-US" altLang="zh-CN" sz="4000" b="1">
                <a:solidFill>
                  <a:srgbClr val="CC3300"/>
                </a:solidFill>
                <a:latin typeface="zypyyb" pitchFamily="2" charset="-122"/>
                <a:ea typeface="zypyyb" pitchFamily="2" charset="-122"/>
              </a:rPr>
              <a:t>ng</a:t>
            </a:r>
            <a:r>
              <a:rPr lang="en-US" altLang="zh-CN" sz="4000" b="1">
                <a:solidFill>
                  <a:srgbClr val="CC3300"/>
                </a:solidFill>
              </a:rPr>
              <a:t> </a:t>
            </a:r>
            <a:r>
              <a:rPr lang="en-US" altLang="zh-CN" sz="4000" b="1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5791200" y="3397250"/>
            <a:ext cx="2667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sz="4000" b="1">
                <a:solidFill>
                  <a:srgbClr val="CC3300"/>
                </a:solidFill>
                <a:latin typeface="zypyyb" pitchFamily="2" charset="-122"/>
                <a:ea typeface="zypyyb" pitchFamily="2" charset="-122"/>
              </a:rPr>
              <a:t>r</a:t>
            </a:r>
            <a:r>
              <a:rPr lang="en-US" altLang="zh-CN" b="1"/>
              <a:t>ó</a:t>
            </a:r>
            <a:r>
              <a:rPr lang="en-US" altLang="zh-CN" sz="4000" b="1">
                <a:solidFill>
                  <a:srgbClr val="CC3300"/>
                </a:solidFill>
                <a:latin typeface="zypyyb" pitchFamily="2" charset="-122"/>
                <a:ea typeface="zypyyb" pitchFamily="2" charset="-122"/>
              </a:rPr>
              <a:t>u l</a:t>
            </a:r>
            <a:r>
              <a:rPr lang="en-US" altLang="zh-CN" b="1"/>
              <a:t>ó</a:t>
            </a:r>
            <a:r>
              <a:rPr lang="en-US" altLang="zh-CN" sz="4000" b="1">
                <a:solidFill>
                  <a:srgbClr val="CC3300"/>
                </a:solidFill>
                <a:latin typeface="zypyyb" pitchFamily="2" charset="-122"/>
                <a:ea typeface="zypyyb" pitchFamily="2" charset="-122"/>
              </a:rPr>
              <a:t>u</a:t>
            </a:r>
            <a:r>
              <a:rPr lang="en-US" altLang="zh-CN" sz="4000" b="1">
                <a:solidFill>
                  <a:srgbClr val="CC3300"/>
                </a:solidFill>
              </a:rPr>
              <a:t> </a:t>
            </a:r>
            <a:r>
              <a:rPr lang="en-US" altLang="zh-CN" sz="4000" b="1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5791200" y="4159250"/>
            <a:ext cx="2362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sz="4000" b="1">
                <a:solidFill>
                  <a:srgbClr val="CC3300"/>
                </a:solidFill>
                <a:latin typeface="zypyyb" pitchFamily="2" charset="-122"/>
                <a:ea typeface="zypyyb" pitchFamily="2" charset="-122"/>
              </a:rPr>
              <a:t>y</a:t>
            </a:r>
            <a:r>
              <a:rPr lang="en-US" altLang="zh-CN" b="1"/>
              <a:t>ī</a:t>
            </a:r>
            <a:r>
              <a:rPr lang="en-US" altLang="zh-CN" sz="4000" b="1">
                <a:solidFill>
                  <a:srgbClr val="CC3300"/>
                </a:solidFill>
                <a:latin typeface="zypyyb" pitchFamily="2" charset="-122"/>
                <a:ea typeface="zypyyb" pitchFamily="2" charset="-122"/>
              </a:rPr>
              <a:t>n y</a:t>
            </a:r>
            <a:r>
              <a:rPr lang="en-US" altLang="zh-CN" b="1"/>
              <a:t>ī</a:t>
            </a:r>
            <a:r>
              <a:rPr lang="en-US" altLang="zh-CN" sz="4000" b="1">
                <a:solidFill>
                  <a:srgbClr val="CC3300"/>
                </a:solidFill>
                <a:latin typeface="zypyyb" pitchFamily="2" charset="-122"/>
                <a:ea typeface="zypyyb" pitchFamily="2" charset="-122"/>
              </a:rPr>
              <a:t>n</a:t>
            </a:r>
            <a:r>
              <a:rPr lang="en-US" altLang="zh-CN" sz="4000" b="1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en-US" altLang="zh-CN" sz="4000" b="1">
                <a:solidFill>
                  <a:srgbClr val="CC3300"/>
                </a:solidFill>
              </a:rPr>
              <a:t> </a:t>
            </a:r>
          </a:p>
        </p:txBody>
      </p:sp>
      <p:sp>
        <p:nvSpPr>
          <p:cNvPr id="9250" name="Text Box 34"/>
          <p:cNvSpPr txBox="1">
            <a:spLocks noChangeArrowheads="1"/>
          </p:cNvSpPr>
          <p:nvPr/>
        </p:nvSpPr>
        <p:spPr bwMode="auto">
          <a:xfrm>
            <a:off x="2771775" y="2636838"/>
            <a:ext cx="2438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chemeClr val="accent2"/>
                </a:solidFill>
                <a:latin typeface="zypyyb" pitchFamily="2" charset="-122"/>
                <a:ea typeface="zypyyb" pitchFamily="2" charset="-122"/>
              </a:rPr>
              <a:t>x</a:t>
            </a:r>
            <a:r>
              <a:rPr lang="en-US" altLang="zh-CN" b="1"/>
              <a:t>ī</a:t>
            </a:r>
          </a:p>
        </p:txBody>
      </p:sp>
      <p:sp>
        <p:nvSpPr>
          <p:cNvPr id="9251" name="Text Box 35"/>
          <p:cNvSpPr txBox="1">
            <a:spLocks noChangeArrowheads="1"/>
          </p:cNvSpPr>
          <p:nvPr/>
        </p:nvSpPr>
        <p:spPr bwMode="auto">
          <a:xfrm>
            <a:off x="2771775" y="3429000"/>
            <a:ext cx="2438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chemeClr val="accent2"/>
                </a:solidFill>
                <a:latin typeface="zypyyb" pitchFamily="2" charset="-122"/>
                <a:ea typeface="zypyyb" pitchFamily="2" charset="-122"/>
              </a:rPr>
              <a:t>l</a:t>
            </a:r>
            <a:r>
              <a:rPr lang="en-US" altLang="zh-CN" b="1"/>
              <a:t>ù</a:t>
            </a:r>
            <a:r>
              <a:rPr lang="en-US" altLang="zh-CN" sz="4000" b="1">
                <a:solidFill>
                  <a:schemeClr val="accent2"/>
                </a:solidFill>
                <a:latin typeface="zypyyb" pitchFamily="2" charset="-122"/>
                <a:ea typeface="zypyyb" pitchFamily="2" charset="-122"/>
              </a:rPr>
              <a:t>     </a:t>
            </a:r>
            <a:r>
              <a:rPr lang="en-US" altLang="zh-CN" sz="4000" b="1">
                <a:solidFill>
                  <a:schemeClr val="accent2"/>
                </a:solidFill>
              </a:rPr>
              <a:t> </a:t>
            </a:r>
            <a:r>
              <a:rPr lang="en-US" altLang="zh-CN" sz="4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9252" name="Text Box 36"/>
          <p:cNvSpPr txBox="1">
            <a:spLocks noChangeArrowheads="1"/>
          </p:cNvSpPr>
          <p:nvPr/>
        </p:nvSpPr>
        <p:spPr bwMode="auto">
          <a:xfrm>
            <a:off x="2555875" y="4149725"/>
            <a:ext cx="25860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4000" b="1">
                <a:solidFill>
                  <a:schemeClr val="accent2"/>
                </a:solidFill>
                <a:latin typeface="zypyyb" pitchFamily="2" charset="-122"/>
                <a:ea typeface="zypyyb" pitchFamily="2" charset="-122"/>
              </a:rPr>
              <a:t>   zh</a:t>
            </a:r>
            <a:r>
              <a:rPr lang="en-US" altLang="zh-CN" b="1"/>
              <a:t>à</a:t>
            </a:r>
            <a:r>
              <a:rPr lang="en-US" altLang="zh-CN" sz="4000" b="1">
                <a:solidFill>
                  <a:schemeClr val="accent2"/>
                </a:solidFill>
                <a:latin typeface="zypyyb" pitchFamily="2" charset="-122"/>
                <a:ea typeface="zypyyb" pitchFamily="2" charset="-122"/>
              </a:rPr>
              <a:t>o</a:t>
            </a:r>
            <a:r>
              <a:rPr lang="en-US" altLang="zh-CN" sz="4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9253" name="Text Box 37"/>
          <p:cNvSpPr txBox="1">
            <a:spLocks noChangeArrowheads="1"/>
          </p:cNvSpPr>
          <p:nvPr/>
        </p:nvSpPr>
        <p:spPr bwMode="auto">
          <a:xfrm>
            <a:off x="5651500" y="2708275"/>
            <a:ext cx="3124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4000" b="1">
                <a:solidFill>
                  <a:schemeClr val="accent2"/>
                </a:solidFill>
                <a:latin typeface="zypyyb" pitchFamily="2" charset="-122"/>
                <a:ea typeface="zypyyb" pitchFamily="2" charset="-122"/>
              </a:rPr>
              <a:t>     q</a:t>
            </a:r>
            <a:r>
              <a:rPr lang="en-US" altLang="zh-CN" b="1"/>
              <a:t>ī</a:t>
            </a:r>
            <a:r>
              <a:rPr lang="en-US" altLang="zh-CN" sz="4000" b="1">
                <a:solidFill>
                  <a:schemeClr val="accent2"/>
                </a:solidFill>
                <a:latin typeface="zypyyb" pitchFamily="2" charset="-122"/>
                <a:ea typeface="zypyyb" pitchFamily="2" charset="-122"/>
              </a:rPr>
              <a:t>ng</a:t>
            </a:r>
            <a:r>
              <a:rPr lang="en-US" altLang="zh-CN" sz="4000" b="1">
                <a:solidFill>
                  <a:schemeClr val="accent2"/>
                </a:solidFill>
              </a:rPr>
              <a:t> </a:t>
            </a:r>
            <a:r>
              <a:rPr lang="en-US" altLang="zh-CN" sz="4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9254" name="Text Box 38"/>
          <p:cNvSpPr txBox="1">
            <a:spLocks noChangeArrowheads="1"/>
          </p:cNvSpPr>
          <p:nvPr/>
        </p:nvSpPr>
        <p:spPr bwMode="auto">
          <a:xfrm>
            <a:off x="5795963" y="3357563"/>
            <a:ext cx="2667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4000" b="1">
                <a:solidFill>
                  <a:schemeClr val="accent2"/>
                </a:solidFill>
                <a:latin typeface="zypyyb" pitchFamily="2" charset="-122"/>
                <a:ea typeface="zypyyb" pitchFamily="2" charset="-122"/>
              </a:rPr>
              <a:t>r</a:t>
            </a:r>
            <a:r>
              <a:rPr lang="en-US" altLang="zh-CN" b="1"/>
              <a:t>ó</a:t>
            </a:r>
            <a:r>
              <a:rPr lang="en-US" altLang="zh-CN" sz="4000" b="1">
                <a:solidFill>
                  <a:schemeClr val="accent2"/>
                </a:solidFill>
                <a:latin typeface="zypyyb" pitchFamily="2" charset="-122"/>
                <a:ea typeface="zypyyb" pitchFamily="2" charset="-122"/>
              </a:rPr>
              <a:t>u      </a:t>
            </a:r>
          </a:p>
        </p:txBody>
      </p:sp>
      <p:sp>
        <p:nvSpPr>
          <p:cNvPr id="9255" name="Text Box 39"/>
          <p:cNvSpPr txBox="1">
            <a:spLocks noChangeArrowheads="1"/>
          </p:cNvSpPr>
          <p:nvPr/>
        </p:nvSpPr>
        <p:spPr bwMode="auto">
          <a:xfrm>
            <a:off x="5651500" y="4149725"/>
            <a:ext cx="2362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4000" b="1">
                <a:solidFill>
                  <a:schemeClr val="accent2"/>
                </a:solidFill>
                <a:latin typeface="zypyyb" pitchFamily="2" charset="-122"/>
                <a:ea typeface="zypyyb" pitchFamily="2" charset="-122"/>
              </a:rPr>
              <a:t>  y</a:t>
            </a:r>
            <a:r>
              <a:rPr lang="en-US" altLang="zh-CN" b="1"/>
              <a:t>ī</a:t>
            </a:r>
            <a:r>
              <a:rPr lang="en-US" altLang="zh-CN" sz="4000" b="1">
                <a:solidFill>
                  <a:schemeClr val="accent2"/>
                </a:solidFill>
                <a:latin typeface="zypyyb" pitchFamily="2" charset="-122"/>
                <a:ea typeface="zypyyb" pitchFamily="2" charset="-122"/>
              </a:rPr>
              <a:t>n</a:t>
            </a:r>
            <a:r>
              <a:rPr lang="en-US" altLang="zh-CN" sz="4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9257" name="AutoShape 4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53400" y="5867400"/>
            <a:ext cx="533400" cy="381000"/>
          </a:xfrm>
          <a:prstGeom prst="actionButtonBackPreviou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50" grpId="0" autoUpdateAnimBg="0"/>
      <p:bldP spid="9251" grpId="0" autoUpdateAnimBg="0"/>
      <p:bldP spid="9252" grpId="0" autoUpdateAnimBg="0"/>
      <p:bldP spid="9253" grpId="0" autoUpdateAnimBg="0"/>
      <p:bldP spid="9254" grpId="0" autoUpdateAnimBg="0"/>
      <p:bldP spid="9255" grpId="0" autoUpdateAnimBg="0"/>
    </p:bldLst>
  </p:timing>
</p:sld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</TotalTime>
  <Words>251</Words>
  <Application>Microsoft Office PowerPoint</Application>
  <PresentationFormat>全屏显示(4:3)</PresentationFormat>
  <Paragraphs>47</Paragraphs>
  <Slides>9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Company>ttnet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baixiuli</dc:creator>
  <cp:lastModifiedBy>老百晓在线</cp:lastModifiedBy>
  <cp:revision>30</cp:revision>
  <dcterms:created xsi:type="dcterms:W3CDTF">2003-02-09T08:25:15Z</dcterms:created>
  <dcterms:modified xsi:type="dcterms:W3CDTF">2020-08-22T08:38:27Z</dcterms:modified>
</cp:coreProperties>
</file>