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41"/>
  </p:notesMasterIdLst>
  <p:handoutMasterIdLst>
    <p:handoutMasterId r:id="rId42"/>
  </p:handoutMasterIdLst>
  <p:sldIdLst>
    <p:sldId id="359" r:id="rId3"/>
    <p:sldId id="329" r:id="rId4"/>
    <p:sldId id="522" r:id="rId5"/>
    <p:sldId id="361" r:id="rId6"/>
    <p:sldId id="511" r:id="rId7"/>
    <p:sldId id="362" r:id="rId8"/>
    <p:sldId id="523" r:id="rId9"/>
    <p:sldId id="363" r:id="rId10"/>
    <p:sldId id="417" r:id="rId11"/>
    <p:sldId id="471" r:id="rId12"/>
    <p:sldId id="512" r:id="rId13"/>
    <p:sldId id="513" r:id="rId14"/>
    <p:sldId id="524" r:id="rId15"/>
    <p:sldId id="525" r:id="rId16"/>
    <p:sldId id="526" r:id="rId17"/>
    <p:sldId id="344" r:id="rId18"/>
    <p:sldId id="387" r:id="rId19"/>
    <p:sldId id="473" r:id="rId20"/>
    <p:sldId id="527" r:id="rId21"/>
    <p:sldId id="331" r:id="rId22"/>
    <p:sldId id="364" r:id="rId23"/>
    <p:sldId id="393" r:id="rId24"/>
    <p:sldId id="528" r:id="rId25"/>
    <p:sldId id="455" r:id="rId26"/>
    <p:sldId id="477" r:id="rId27"/>
    <p:sldId id="366" r:id="rId28"/>
    <p:sldId id="505" r:id="rId29"/>
    <p:sldId id="520" r:id="rId30"/>
    <p:sldId id="529" r:id="rId31"/>
    <p:sldId id="530" r:id="rId32"/>
    <p:sldId id="531" r:id="rId33"/>
    <p:sldId id="532" r:id="rId34"/>
    <p:sldId id="533" r:id="rId35"/>
    <p:sldId id="404" r:id="rId36"/>
    <p:sldId id="534" r:id="rId37"/>
    <p:sldId id="535" r:id="rId38"/>
    <p:sldId id="536" r:id="rId39"/>
    <p:sldId id="367" r:id="rId40"/>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5842" autoAdjust="0"/>
  </p:normalViewPr>
  <p:slideViewPr>
    <p:cSldViewPr snapToGrid="0">
      <p:cViewPr varScale="1">
        <p:scale>
          <a:sx n="76" d="100"/>
          <a:sy n="76" d="100"/>
        </p:scale>
        <p:origin x="-177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089559-81BF-43D4-96C9-6DD2949797E0}"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907A99-83AC-482C-9E2E-B4AD339AF81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089559-81BF-43D4-96C9-6DD2949797E0}"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907A99-83AC-482C-9E2E-B4AD339AF81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23 </a:t>
            </a:r>
            <a:r>
              <a:rPr lang="zh-CN" altLang="en-US" sz="3600">
                <a:latin typeface="方正大标宋简体" panose="03000509000000000000" charset="-122"/>
                <a:ea typeface="方正大标宋简体" panose="03000509000000000000" charset="-122"/>
              </a:rPr>
              <a:t>诗词曲五首</a:t>
            </a:r>
          </a:p>
        </p:txBody>
      </p:sp>
      <p:sp>
        <p:nvSpPr>
          <p:cNvPr id="7" name="矩形 6"/>
          <p:cNvSpPr/>
          <p:nvPr/>
        </p:nvSpPr>
        <p:spPr>
          <a:xfrm>
            <a:off x="1023620" y="18415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第六单元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76400" y="828040"/>
            <a:ext cx="6824980" cy="4771390"/>
          </a:xfrm>
          <a:prstGeom prst="rect">
            <a:avLst/>
          </a:prstGeom>
          <a:noFill/>
        </p:spPr>
        <p:txBody>
          <a:bodyPr wrap="square" rtlCol="0">
            <a:spAutoFit/>
          </a:bodyPr>
          <a:lstStyle/>
          <a:p>
            <a:pPr algn="l" fontAlgn="auto">
              <a:lnSpc>
                <a:spcPct val="130000"/>
              </a:lnSpc>
            </a:pPr>
            <a:r>
              <a:rPr sz="2600"/>
              <a:t>3.古诗填空。</a:t>
            </a:r>
          </a:p>
          <a:p>
            <a:pPr algn="l" fontAlgn="auto">
              <a:lnSpc>
                <a:spcPct val="130000"/>
              </a:lnSpc>
            </a:pPr>
            <a:r>
              <a:rPr lang="zh-CN" sz="2600"/>
              <a:t>（</a:t>
            </a:r>
            <a:r>
              <a:rPr lang="en-US" altLang="zh-CN" sz="2600"/>
              <a:t>1</a:t>
            </a:r>
            <a:r>
              <a:rPr lang="zh-CN" altLang="en-US" sz="2600"/>
              <a:t>）</a:t>
            </a:r>
            <a:r>
              <a:rPr sz="2600"/>
              <a:t>《十五从军征》一诗中，最能衬托出老兵凄凉、孤寂的处境和心情的两句诗是：</a:t>
            </a:r>
          </a:p>
          <a:p>
            <a:pPr algn="l" fontAlgn="auto">
              <a:lnSpc>
                <a:spcPct val="130000"/>
              </a:lnSpc>
            </a:pPr>
            <a:r>
              <a:rPr sz="2600" u="sng"/>
              <a:t>                               </a:t>
            </a:r>
            <a:r>
              <a:rPr sz="2600"/>
              <a:t>，</a:t>
            </a:r>
            <a:r>
              <a:rPr sz="2600" u="sng">
                <a:sym typeface="+mn-ea"/>
              </a:rPr>
              <a:t>                               </a:t>
            </a:r>
            <a:r>
              <a:rPr sz="2600"/>
              <a:t>。</a:t>
            </a:r>
          </a:p>
          <a:p>
            <a:pPr algn="l" fontAlgn="auto">
              <a:lnSpc>
                <a:spcPct val="130000"/>
              </a:lnSpc>
            </a:pPr>
            <a:r>
              <a:rPr lang="zh-CN" sz="2600"/>
              <a:t>（</a:t>
            </a:r>
            <a:r>
              <a:rPr lang="en-US" altLang="zh-CN" sz="2600"/>
              <a:t>2</a:t>
            </a:r>
            <a:r>
              <a:rPr lang="zh-CN" altLang="en-US" sz="2600"/>
              <a:t>）</a:t>
            </a:r>
            <a:r>
              <a:rPr sz="2600" u="sng">
                <a:sym typeface="+mn-ea"/>
              </a:rPr>
              <a:t>                               </a:t>
            </a:r>
            <a:r>
              <a:rPr sz="2600"/>
              <a:t>，</a:t>
            </a:r>
            <a:r>
              <a:rPr sz="2600" u="sng">
                <a:sym typeface="+mn-ea"/>
              </a:rPr>
              <a:t>                               </a:t>
            </a:r>
            <a:r>
              <a:rPr sz="2600"/>
              <a:t>。(《十五从军征》)</a:t>
            </a:r>
          </a:p>
          <a:p>
            <a:pPr algn="l" fontAlgn="auto">
              <a:lnSpc>
                <a:spcPct val="130000"/>
              </a:lnSpc>
            </a:pPr>
            <a:r>
              <a:rPr lang="zh-CN" sz="2600"/>
              <a:t>（</a:t>
            </a:r>
            <a:r>
              <a:rPr lang="en-US" altLang="zh-CN" sz="2600"/>
              <a:t>3</a:t>
            </a:r>
            <a:r>
              <a:rPr lang="zh-CN" altLang="en-US" sz="2600"/>
              <a:t>）</a:t>
            </a:r>
            <a:r>
              <a:rPr sz="2600"/>
              <a:t>岑参《白雪歌送武判官归京》中写沙漠冰封、愁云惨淡的承上启下的诗句是：</a:t>
            </a:r>
          </a:p>
          <a:p>
            <a:pPr algn="l" fontAlgn="auto">
              <a:lnSpc>
                <a:spcPct val="130000"/>
              </a:lnSpc>
            </a:pPr>
            <a:r>
              <a:rPr sz="2600" u="sng">
                <a:sym typeface="+mn-ea"/>
              </a:rPr>
              <a:t>                                   </a:t>
            </a:r>
            <a:r>
              <a:rPr sz="2600"/>
              <a:t>，</a:t>
            </a:r>
            <a:r>
              <a:rPr sz="2600" u="sng">
                <a:sym typeface="+mn-ea"/>
              </a:rPr>
              <a:t>                               </a:t>
            </a:r>
            <a:r>
              <a:rPr sz="2600"/>
              <a:t>。</a:t>
            </a:r>
          </a:p>
        </p:txBody>
      </p:sp>
      <p:sp>
        <p:nvSpPr>
          <p:cNvPr id="3" name="文本框 2"/>
          <p:cNvSpPr txBox="1"/>
          <p:nvPr/>
        </p:nvSpPr>
        <p:spPr>
          <a:xfrm>
            <a:off x="1891030" y="2352040"/>
            <a:ext cx="1843405" cy="570865"/>
          </a:xfrm>
          <a:prstGeom prst="rect">
            <a:avLst/>
          </a:prstGeom>
          <a:noFill/>
        </p:spPr>
        <p:txBody>
          <a:bodyPr wrap="square" rtlCol="0">
            <a:spAutoFit/>
          </a:bodyPr>
          <a:lstStyle/>
          <a:p>
            <a:pPr fontAlgn="auto">
              <a:lnSpc>
                <a:spcPct val="130000"/>
              </a:lnSpc>
            </a:pPr>
            <a:r>
              <a:rPr lang="en-US" altLang="zh-CN" sz="2400" b="1">
                <a:solidFill>
                  <a:srgbClr val="FF0000"/>
                </a:solidFill>
              </a:rPr>
              <a:t>羹饭一时熟</a:t>
            </a:r>
          </a:p>
        </p:txBody>
      </p:sp>
      <p:sp>
        <p:nvSpPr>
          <p:cNvPr id="2" name="文本框 1"/>
          <p:cNvSpPr txBox="1"/>
          <p:nvPr/>
        </p:nvSpPr>
        <p:spPr>
          <a:xfrm>
            <a:off x="4688840" y="2425065"/>
            <a:ext cx="1854835" cy="570865"/>
          </a:xfrm>
          <a:prstGeom prst="rect">
            <a:avLst/>
          </a:prstGeom>
          <a:noFill/>
        </p:spPr>
        <p:txBody>
          <a:bodyPr wrap="square" rtlCol="0">
            <a:spAutoFit/>
          </a:bodyPr>
          <a:lstStyle/>
          <a:p>
            <a:pPr fontAlgn="auto">
              <a:lnSpc>
                <a:spcPct val="130000"/>
              </a:lnSpc>
            </a:pPr>
            <a:r>
              <a:rPr lang="en-US" altLang="zh-CN" sz="2400" b="1">
                <a:solidFill>
                  <a:srgbClr val="FF0000"/>
                </a:solidFill>
              </a:rPr>
              <a:t>不知饴阿谁</a:t>
            </a:r>
          </a:p>
        </p:txBody>
      </p:sp>
      <p:sp>
        <p:nvSpPr>
          <p:cNvPr id="4" name="文本框 3"/>
          <p:cNvSpPr txBox="1"/>
          <p:nvPr/>
        </p:nvSpPr>
        <p:spPr>
          <a:xfrm>
            <a:off x="2692400" y="2882900"/>
            <a:ext cx="1854835" cy="570865"/>
          </a:xfrm>
          <a:prstGeom prst="rect">
            <a:avLst/>
          </a:prstGeom>
          <a:noFill/>
        </p:spPr>
        <p:txBody>
          <a:bodyPr wrap="square" rtlCol="0">
            <a:spAutoFit/>
          </a:bodyPr>
          <a:lstStyle/>
          <a:p>
            <a:pPr fontAlgn="auto">
              <a:lnSpc>
                <a:spcPct val="130000"/>
              </a:lnSpc>
            </a:pPr>
            <a:r>
              <a:rPr lang="en-US" altLang="zh-CN" sz="2400" b="1">
                <a:solidFill>
                  <a:srgbClr val="FF0000"/>
                </a:solidFill>
              </a:rPr>
              <a:t>兔从狗窦入</a:t>
            </a:r>
          </a:p>
        </p:txBody>
      </p:sp>
      <p:sp>
        <p:nvSpPr>
          <p:cNvPr id="5" name="文本框 4"/>
          <p:cNvSpPr txBox="1"/>
          <p:nvPr/>
        </p:nvSpPr>
        <p:spPr>
          <a:xfrm>
            <a:off x="5541010" y="2882265"/>
            <a:ext cx="1854835" cy="570865"/>
          </a:xfrm>
          <a:prstGeom prst="rect">
            <a:avLst/>
          </a:prstGeom>
          <a:noFill/>
        </p:spPr>
        <p:txBody>
          <a:bodyPr wrap="square" rtlCol="0">
            <a:spAutoFit/>
          </a:bodyPr>
          <a:lstStyle/>
          <a:p>
            <a:pPr fontAlgn="auto">
              <a:lnSpc>
                <a:spcPct val="130000"/>
              </a:lnSpc>
            </a:pPr>
            <a:r>
              <a:rPr lang="en-US" altLang="zh-CN" sz="2400" b="1">
                <a:solidFill>
                  <a:srgbClr val="FF0000"/>
                </a:solidFill>
              </a:rPr>
              <a:t>雉从梁上飞</a:t>
            </a:r>
          </a:p>
        </p:txBody>
      </p:sp>
      <p:sp>
        <p:nvSpPr>
          <p:cNvPr id="6" name="文本框 5"/>
          <p:cNvSpPr txBox="1"/>
          <p:nvPr/>
        </p:nvSpPr>
        <p:spPr>
          <a:xfrm>
            <a:off x="1956435" y="4908550"/>
            <a:ext cx="2409190" cy="570865"/>
          </a:xfrm>
          <a:prstGeom prst="rect">
            <a:avLst/>
          </a:prstGeom>
          <a:noFill/>
        </p:spPr>
        <p:txBody>
          <a:bodyPr wrap="square" rtlCol="0">
            <a:spAutoFit/>
          </a:bodyPr>
          <a:lstStyle/>
          <a:p>
            <a:pPr fontAlgn="auto">
              <a:lnSpc>
                <a:spcPct val="130000"/>
              </a:lnSpc>
            </a:pPr>
            <a:r>
              <a:rPr lang="en-US" altLang="zh-CN" sz="2400" b="1">
                <a:solidFill>
                  <a:srgbClr val="FF0000"/>
                </a:solidFill>
              </a:rPr>
              <a:t>瀚海阑干百丈冰</a:t>
            </a:r>
          </a:p>
        </p:txBody>
      </p:sp>
      <p:sp>
        <p:nvSpPr>
          <p:cNvPr id="8" name="文本框 7"/>
          <p:cNvSpPr txBox="1"/>
          <p:nvPr/>
        </p:nvSpPr>
        <p:spPr>
          <a:xfrm>
            <a:off x="4782820" y="4908550"/>
            <a:ext cx="2409190" cy="570865"/>
          </a:xfrm>
          <a:prstGeom prst="rect">
            <a:avLst/>
          </a:prstGeom>
          <a:noFill/>
        </p:spPr>
        <p:txBody>
          <a:bodyPr wrap="square" rtlCol="0">
            <a:spAutoFit/>
          </a:bodyPr>
          <a:lstStyle/>
          <a:p>
            <a:pPr fontAlgn="auto">
              <a:lnSpc>
                <a:spcPct val="130000"/>
              </a:lnSpc>
            </a:pPr>
            <a:r>
              <a:rPr lang="en-US" altLang="zh-CN" sz="2400" b="1">
                <a:solidFill>
                  <a:srgbClr val="FF0000"/>
                </a:solidFill>
              </a:rPr>
              <a:t>愁云惨淡万里凝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2" grpId="0"/>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2235" y="305435"/>
            <a:ext cx="6824980" cy="5811520"/>
          </a:xfrm>
          <a:prstGeom prst="rect">
            <a:avLst/>
          </a:prstGeom>
          <a:noFill/>
        </p:spPr>
        <p:txBody>
          <a:bodyPr wrap="square" rtlCol="0">
            <a:spAutoFit/>
          </a:bodyPr>
          <a:lstStyle/>
          <a:p>
            <a:pPr algn="l" fontAlgn="auto">
              <a:lnSpc>
                <a:spcPct val="130000"/>
              </a:lnSpc>
            </a:pPr>
            <a:r>
              <a:rPr lang="zh-CN" sz="2600"/>
              <a:t>（</a:t>
            </a:r>
            <a:r>
              <a:rPr lang="en-US" altLang="zh-CN" sz="2600"/>
              <a:t>4</a:t>
            </a:r>
            <a:r>
              <a:rPr lang="zh-CN" altLang="en-US" sz="2600"/>
              <a:t>）</a:t>
            </a:r>
            <a:r>
              <a:rPr sz="2600"/>
              <a:t>千古兴亡多少事？悠悠。</a:t>
            </a:r>
            <a:r>
              <a:rPr sz="2600" u="sng"/>
              <a:t>                            </a:t>
            </a:r>
            <a:r>
              <a:rPr sz="2600"/>
              <a:t>。(辛弃疾《南乡子·登京口北固亭有怀》)</a:t>
            </a:r>
          </a:p>
          <a:p>
            <a:pPr algn="l" fontAlgn="auto">
              <a:lnSpc>
                <a:spcPct val="130000"/>
              </a:lnSpc>
            </a:pPr>
            <a:r>
              <a:rPr lang="zh-CN" sz="2600"/>
              <a:t>（</a:t>
            </a:r>
            <a:r>
              <a:rPr lang="en-US" altLang="zh-CN" sz="2600"/>
              <a:t>5</a:t>
            </a:r>
            <a:r>
              <a:rPr lang="zh-CN" altLang="en-US" sz="2600"/>
              <a:t>）</a:t>
            </a:r>
            <a:r>
              <a:rPr sz="2600"/>
              <a:t>儒家思想中对“生死义利”的阐述，是中华民族传统道德修养的重要组成部分，文天祥以自己的实际行动践行了这一思想，表现出了视死如归的精神和高尚的民族气节，在《过零丁洋》中留下千古名句： </a:t>
            </a:r>
            <a:r>
              <a:rPr sz="2600" u="sng">
                <a:sym typeface="+mn-ea"/>
              </a:rPr>
              <a:t>                                   </a:t>
            </a:r>
            <a:r>
              <a:rPr sz="2600"/>
              <a:t>？</a:t>
            </a:r>
          </a:p>
          <a:p>
            <a:pPr algn="l" fontAlgn="auto">
              <a:lnSpc>
                <a:spcPct val="130000"/>
              </a:lnSpc>
            </a:pPr>
            <a:r>
              <a:rPr sz="2600"/>
              <a:t> </a:t>
            </a:r>
            <a:r>
              <a:rPr sz="2600" u="sng">
                <a:sym typeface="+mn-ea"/>
              </a:rPr>
              <a:t>                                     </a:t>
            </a:r>
            <a:r>
              <a:rPr sz="2600"/>
              <a:t>。</a:t>
            </a:r>
          </a:p>
          <a:p>
            <a:pPr algn="l" fontAlgn="auto">
              <a:lnSpc>
                <a:spcPct val="130000"/>
              </a:lnSpc>
            </a:pPr>
            <a:r>
              <a:rPr lang="zh-CN" sz="2600"/>
              <a:t>（</a:t>
            </a:r>
            <a:r>
              <a:rPr lang="en-US" altLang="zh-CN" sz="2600"/>
              <a:t>6</a:t>
            </a:r>
            <a:r>
              <a:rPr lang="zh-CN" altLang="en-US" sz="2600"/>
              <a:t>）</a:t>
            </a:r>
            <a:r>
              <a:rPr sz="2600"/>
              <a:t>《山坡羊·潼关怀古》中抒发诗人对国破家亡、世事巨变感慨的诗句是：</a:t>
            </a:r>
            <a:r>
              <a:rPr sz="2600" u="sng">
                <a:sym typeface="+mn-ea"/>
              </a:rPr>
              <a:t>                          </a:t>
            </a:r>
            <a:r>
              <a:rPr sz="2600"/>
              <a:t>，</a:t>
            </a:r>
          </a:p>
          <a:p>
            <a:pPr algn="l" fontAlgn="auto">
              <a:lnSpc>
                <a:spcPct val="130000"/>
              </a:lnSpc>
            </a:pPr>
            <a:r>
              <a:rPr sz="2600" u="sng">
                <a:sym typeface="+mn-ea"/>
              </a:rPr>
              <a:t>                                        </a:t>
            </a:r>
            <a:r>
              <a:rPr sz="2600"/>
              <a:t>。</a:t>
            </a:r>
          </a:p>
        </p:txBody>
      </p:sp>
      <p:sp>
        <p:nvSpPr>
          <p:cNvPr id="3" name="文本框 2"/>
          <p:cNvSpPr txBox="1"/>
          <p:nvPr/>
        </p:nvSpPr>
        <p:spPr>
          <a:xfrm>
            <a:off x="5786755" y="305435"/>
            <a:ext cx="2410460" cy="570865"/>
          </a:xfrm>
          <a:prstGeom prst="rect">
            <a:avLst/>
          </a:prstGeom>
          <a:noFill/>
        </p:spPr>
        <p:txBody>
          <a:bodyPr wrap="square" rtlCol="0">
            <a:spAutoFit/>
          </a:bodyPr>
          <a:lstStyle/>
          <a:p>
            <a:pPr fontAlgn="auto">
              <a:lnSpc>
                <a:spcPct val="130000"/>
              </a:lnSpc>
            </a:pPr>
            <a:r>
              <a:rPr lang="en-US" altLang="zh-CN" sz="2400" b="1">
                <a:solidFill>
                  <a:srgbClr val="FF0000"/>
                </a:solidFill>
              </a:rPr>
              <a:t>不尽长江滚滚流</a:t>
            </a:r>
          </a:p>
        </p:txBody>
      </p:sp>
      <p:sp>
        <p:nvSpPr>
          <p:cNvPr id="2" name="文本框 1"/>
          <p:cNvSpPr txBox="1"/>
          <p:nvPr/>
        </p:nvSpPr>
        <p:spPr>
          <a:xfrm>
            <a:off x="5266690" y="3394075"/>
            <a:ext cx="2378075" cy="570865"/>
          </a:xfrm>
          <a:prstGeom prst="rect">
            <a:avLst/>
          </a:prstGeom>
          <a:noFill/>
        </p:spPr>
        <p:txBody>
          <a:bodyPr wrap="square" rtlCol="0">
            <a:spAutoFit/>
          </a:bodyPr>
          <a:lstStyle/>
          <a:p>
            <a:pPr fontAlgn="auto">
              <a:lnSpc>
                <a:spcPct val="130000"/>
              </a:lnSpc>
            </a:pPr>
            <a:r>
              <a:rPr lang="en-US" altLang="zh-CN" sz="2400" b="1">
                <a:solidFill>
                  <a:srgbClr val="FF0000"/>
                </a:solidFill>
              </a:rPr>
              <a:t>人生自古谁无死</a:t>
            </a:r>
          </a:p>
        </p:txBody>
      </p:sp>
      <p:sp>
        <p:nvSpPr>
          <p:cNvPr id="4" name="文本框 3"/>
          <p:cNvSpPr txBox="1"/>
          <p:nvPr/>
        </p:nvSpPr>
        <p:spPr>
          <a:xfrm>
            <a:off x="1725295" y="3964940"/>
            <a:ext cx="2802890" cy="570865"/>
          </a:xfrm>
          <a:prstGeom prst="rect">
            <a:avLst/>
          </a:prstGeom>
          <a:noFill/>
        </p:spPr>
        <p:txBody>
          <a:bodyPr wrap="square" rtlCol="0">
            <a:spAutoFit/>
          </a:bodyPr>
          <a:lstStyle/>
          <a:p>
            <a:pPr fontAlgn="auto">
              <a:lnSpc>
                <a:spcPct val="130000"/>
              </a:lnSpc>
            </a:pPr>
            <a:r>
              <a:rPr lang="en-US" altLang="zh-CN" sz="2400" b="1">
                <a:solidFill>
                  <a:srgbClr val="FF0000"/>
                </a:solidFill>
              </a:rPr>
              <a:t> 留取丹心照汗青</a:t>
            </a:r>
          </a:p>
        </p:txBody>
      </p:sp>
      <p:sp>
        <p:nvSpPr>
          <p:cNvPr id="5" name="文本框 4"/>
          <p:cNvSpPr txBox="1"/>
          <p:nvPr/>
        </p:nvSpPr>
        <p:spPr>
          <a:xfrm>
            <a:off x="5824220" y="4995545"/>
            <a:ext cx="2335530" cy="570865"/>
          </a:xfrm>
          <a:prstGeom prst="rect">
            <a:avLst/>
          </a:prstGeom>
          <a:noFill/>
        </p:spPr>
        <p:txBody>
          <a:bodyPr wrap="square" rtlCol="0">
            <a:spAutoFit/>
          </a:bodyPr>
          <a:lstStyle/>
          <a:p>
            <a:pPr fontAlgn="auto">
              <a:lnSpc>
                <a:spcPct val="130000"/>
              </a:lnSpc>
            </a:pPr>
            <a:r>
              <a:rPr lang="en-US" altLang="zh-CN" sz="2400" b="1">
                <a:solidFill>
                  <a:srgbClr val="FF0000"/>
                </a:solidFill>
              </a:rPr>
              <a:t>伤心秦汉经行处</a:t>
            </a:r>
          </a:p>
        </p:txBody>
      </p:sp>
      <p:sp>
        <p:nvSpPr>
          <p:cNvPr id="6" name="文本框 5"/>
          <p:cNvSpPr txBox="1"/>
          <p:nvPr/>
        </p:nvSpPr>
        <p:spPr>
          <a:xfrm>
            <a:off x="1725295" y="5448935"/>
            <a:ext cx="2737485" cy="570865"/>
          </a:xfrm>
          <a:prstGeom prst="rect">
            <a:avLst/>
          </a:prstGeom>
          <a:noFill/>
        </p:spPr>
        <p:txBody>
          <a:bodyPr wrap="square" rtlCol="0">
            <a:spAutoFit/>
          </a:bodyPr>
          <a:lstStyle/>
          <a:p>
            <a:pPr fontAlgn="auto">
              <a:lnSpc>
                <a:spcPct val="130000"/>
              </a:lnSpc>
            </a:pPr>
            <a:r>
              <a:rPr lang="en-US" altLang="zh-CN" sz="2400" b="1">
                <a:solidFill>
                  <a:srgbClr val="FF0000"/>
                </a:solidFill>
              </a:rPr>
              <a:t>宫阙万间都做了土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2"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5725" y="1154430"/>
            <a:ext cx="7161530" cy="1651000"/>
          </a:xfrm>
          <a:prstGeom prst="rect">
            <a:avLst/>
          </a:prstGeom>
          <a:noFill/>
        </p:spPr>
        <p:txBody>
          <a:bodyPr wrap="square" rtlCol="0">
            <a:spAutoFit/>
          </a:bodyPr>
          <a:lstStyle/>
          <a:p>
            <a:pPr algn="l" fontAlgn="auto">
              <a:lnSpc>
                <a:spcPct val="130000"/>
              </a:lnSpc>
            </a:pPr>
            <a:r>
              <a:rPr sz="2600"/>
              <a:t>4.按要求答题。</a:t>
            </a:r>
          </a:p>
          <a:p>
            <a:pPr algn="l" fontAlgn="auto">
              <a:lnSpc>
                <a:spcPct val="130000"/>
              </a:lnSpc>
            </a:pPr>
            <a:r>
              <a:rPr lang="zh-CN" sz="2600"/>
              <a:t>（</a:t>
            </a:r>
            <a:r>
              <a:rPr lang="en-US" altLang="zh-CN" sz="2600"/>
              <a:t>1</a:t>
            </a:r>
            <a:r>
              <a:rPr lang="zh-CN" altLang="en-US" sz="2600"/>
              <a:t>）</a:t>
            </a:r>
            <a:r>
              <a:rPr sz="2600"/>
              <a:t>“峰峦如聚，波涛如怒，山河表里潼关路”中的“聚”“怒”两个字用得好，请说说好在哪里？</a:t>
            </a:r>
          </a:p>
        </p:txBody>
      </p:sp>
      <p:sp>
        <p:nvSpPr>
          <p:cNvPr id="3" name="文本框 2"/>
          <p:cNvSpPr txBox="1"/>
          <p:nvPr/>
        </p:nvSpPr>
        <p:spPr>
          <a:xfrm>
            <a:off x="1642745" y="2994660"/>
            <a:ext cx="6305550" cy="1529715"/>
          </a:xfrm>
          <a:prstGeom prst="rect">
            <a:avLst/>
          </a:prstGeom>
          <a:noFill/>
        </p:spPr>
        <p:txBody>
          <a:bodyPr wrap="square" rtlCol="0">
            <a:spAutoFit/>
          </a:bodyPr>
          <a:lstStyle/>
          <a:p>
            <a:pPr fontAlgn="auto">
              <a:lnSpc>
                <a:spcPct val="130000"/>
              </a:lnSpc>
            </a:pPr>
            <a:r>
              <a:rPr lang="en-US" altLang="zh-CN" sz="2400" b="1">
                <a:solidFill>
                  <a:srgbClr val="FF0000"/>
                </a:solidFill>
              </a:rPr>
              <a:t>以“聚”形容潼关在重重山峦的包围之中，以“怒”形容黄河之水的奔腾澎湃，从视觉和听觉两个方面写出了潼关的险要地形和雄伟气势。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991235" y="1524635"/>
            <a:ext cx="7161530" cy="610870"/>
          </a:xfrm>
          <a:prstGeom prst="rect">
            <a:avLst/>
          </a:prstGeom>
          <a:noFill/>
        </p:spPr>
        <p:txBody>
          <a:bodyPr wrap="square" rtlCol="0">
            <a:spAutoFit/>
          </a:bodyPr>
          <a:lstStyle/>
          <a:p>
            <a:pPr algn="l" fontAlgn="auto">
              <a:lnSpc>
                <a:spcPct val="130000"/>
              </a:lnSpc>
            </a:pPr>
            <a:r>
              <a:rPr lang="zh-CN" sz="2600"/>
              <a:t>（</a:t>
            </a:r>
            <a:r>
              <a:rPr lang="en-US" altLang="zh-CN" sz="2600"/>
              <a:t>2</a:t>
            </a:r>
            <a:r>
              <a:rPr lang="zh-CN" altLang="en-US" sz="2600"/>
              <a:t>）</a:t>
            </a:r>
            <a:r>
              <a:rPr sz="2600"/>
              <a:t>赏析“人生自古谁无死？留取丹心照汗青。”</a:t>
            </a:r>
          </a:p>
        </p:txBody>
      </p:sp>
      <p:sp>
        <p:nvSpPr>
          <p:cNvPr id="3" name="文本框 2"/>
          <p:cNvSpPr txBox="1"/>
          <p:nvPr/>
        </p:nvSpPr>
        <p:spPr>
          <a:xfrm>
            <a:off x="1847215" y="2472055"/>
            <a:ext cx="6305550" cy="1529715"/>
          </a:xfrm>
          <a:prstGeom prst="rect">
            <a:avLst/>
          </a:prstGeom>
          <a:noFill/>
        </p:spPr>
        <p:txBody>
          <a:bodyPr wrap="square" rtlCol="0">
            <a:spAutoFit/>
          </a:bodyPr>
          <a:lstStyle/>
          <a:p>
            <a:pPr fontAlgn="auto">
              <a:lnSpc>
                <a:spcPct val="130000"/>
              </a:lnSpc>
            </a:pPr>
            <a:r>
              <a:rPr lang="en-US" altLang="zh-CN" sz="2400" b="1">
                <a:solidFill>
                  <a:srgbClr val="FF0000"/>
                </a:solidFill>
              </a:rPr>
              <a:t>示例：自古以来人活在世上谁能不死，留下一颗赤诚的心光照史册。表现了诗人高尚的情操和舍生取义的生死观。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6830" y="1341120"/>
            <a:ext cx="7161530" cy="1130935"/>
          </a:xfrm>
          <a:prstGeom prst="rect">
            <a:avLst/>
          </a:prstGeom>
          <a:noFill/>
        </p:spPr>
        <p:txBody>
          <a:bodyPr wrap="square" rtlCol="0">
            <a:spAutoFit/>
          </a:bodyPr>
          <a:lstStyle/>
          <a:p>
            <a:pPr algn="l" fontAlgn="auto">
              <a:lnSpc>
                <a:spcPct val="130000"/>
              </a:lnSpc>
            </a:pPr>
            <a:r>
              <a:rPr lang="zh-CN" sz="2600"/>
              <a:t>（</a:t>
            </a:r>
            <a:r>
              <a:rPr lang="en-US" altLang="zh-CN" sz="2600"/>
              <a:t>3</a:t>
            </a:r>
            <a:r>
              <a:rPr lang="zh-CN" altLang="en-US" sz="2600"/>
              <a:t>）</a:t>
            </a:r>
            <a:r>
              <a:rPr sz="2600"/>
              <a:t>《南乡子·登京口北固亭有怀》是如何表现孙权的“英雄”形象的？</a:t>
            </a:r>
          </a:p>
        </p:txBody>
      </p:sp>
      <p:sp>
        <p:nvSpPr>
          <p:cNvPr id="3" name="文本框 2"/>
          <p:cNvSpPr txBox="1"/>
          <p:nvPr/>
        </p:nvSpPr>
        <p:spPr>
          <a:xfrm>
            <a:off x="1538605" y="2624455"/>
            <a:ext cx="6305550" cy="2009775"/>
          </a:xfrm>
          <a:prstGeom prst="rect">
            <a:avLst/>
          </a:prstGeom>
          <a:noFill/>
        </p:spPr>
        <p:txBody>
          <a:bodyPr wrap="square" rtlCol="0">
            <a:spAutoFit/>
          </a:bodyPr>
          <a:lstStyle/>
          <a:p>
            <a:pPr fontAlgn="auto">
              <a:lnSpc>
                <a:spcPct val="130000"/>
              </a:lnSpc>
            </a:pPr>
            <a:r>
              <a:rPr lang="en-US" altLang="zh-CN" sz="2400" b="1">
                <a:solidFill>
                  <a:srgbClr val="FF0000"/>
                </a:solidFill>
              </a:rPr>
              <a:t>①通过写孙权年轻时就统帅大军，战斗不止，正面表现孙权的英雄形象；②通过写唯有曹操、刘备这样的豪杰才可与他匹敌，以及曹操对他的评价，侧面表现孙权的英雄形象。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2220" y="199390"/>
            <a:ext cx="7161530" cy="6092825"/>
          </a:xfrm>
          <a:prstGeom prst="rect">
            <a:avLst/>
          </a:prstGeom>
          <a:noFill/>
        </p:spPr>
        <p:txBody>
          <a:bodyPr wrap="square" rtlCol="0">
            <a:spAutoFit/>
          </a:bodyPr>
          <a:lstStyle/>
          <a:p>
            <a:pPr algn="l" fontAlgn="auto">
              <a:lnSpc>
                <a:spcPct val="130000"/>
              </a:lnSpc>
            </a:pPr>
            <a:r>
              <a:rPr sz="2500"/>
              <a:t>5.下列对诗歌的理解不正确的一项是（         ）</a:t>
            </a:r>
          </a:p>
          <a:p>
            <a:pPr algn="l" fontAlgn="auto">
              <a:lnSpc>
                <a:spcPct val="130000"/>
              </a:lnSpc>
            </a:pPr>
            <a:r>
              <a:rPr sz="2500"/>
              <a:t>A.《南乡子·登京口北固亭有怀》这首词讽刺了朝廷，委婉地暗示了自己对于朝廷的不满，同时也表达了自己的一腔爱国豪情。</a:t>
            </a:r>
          </a:p>
          <a:p>
            <a:pPr algn="l" fontAlgn="auto">
              <a:lnSpc>
                <a:spcPct val="130000"/>
              </a:lnSpc>
            </a:pPr>
            <a:r>
              <a:rPr sz="2500"/>
              <a:t>B．《过零丁洋》作者文天祥是个有骨气的人，诗歌表露出来的铮铮骨气与“生当作人杰，死亦为鬼雄”(宋李清照《乌江》)一句一致。</a:t>
            </a:r>
          </a:p>
          <a:p>
            <a:pPr algn="l" fontAlgn="auto">
              <a:lnSpc>
                <a:spcPct val="130000"/>
              </a:lnSpc>
            </a:pPr>
            <a:r>
              <a:rPr sz="2500"/>
              <a:t>C.《十五从军征》是一首暴露封建社会不合理兵役制度的汉代乐府民歌，反映了劳动人民在当时黑暗的兵役制度下的痛苦和不平。</a:t>
            </a:r>
          </a:p>
          <a:p>
            <a:pPr algn="l" fontAlgn="auto">
              <a:lnSpc>
                <a:spcPct val="130000"/>
              </a:lnSpc>
            </a:pPr>
            <a:r>
              <a:rPr sz="2500"/>
              <a:t>D．《山坡羊·潼关怀古》中的“聚”字化动为静，形容潼关在重重山峦的包围之中，体现潼关的险要。</a:t>
            </a:r>
          </a:p>
        </p:txBody>
      </p:sp>
      <p:sp>
        <p:nvSpPr>
          <p:cNvPr id="3" name="文本框 2"/>
          <p:cNvSpPr txBox="1"/>
          <p:nvPr/>
        </p:nvSpPr>
        <p:spPr>
          <a:xfrm>
            <a:off x="6818630" y="199390"/>
            <a:ext cx="764540" cy="570865"/>
          </a:xfrm>
          <a:prstGeom prst="rect">
            <a:avLst/>
          </a:prstGeom>
          <a:noFill/>
        </p:spPr>
        <p:txBody>
          <a:bodyPr wrap="square" rtlCol="0">
            <a:spAutoFit/>
          </a:bodyPr>
          <a:lstStyle/>
          <a:p>
            <a:pPr fontAlgn="auto">
              <a:lnSpc>
                <a:spcPct val="130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73760" y="15049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686560" y="1165225"/>
            <a:ext cx="6120130" cy="5113020"/>
          </a:xfrm>
          <a:prstGeom prst="rect">
            <a:avLst/>
          </a:prstGeom>
          <a:noFill/>
        </p:spPr>
        <p:txBody>
          <a:bodyPr wrap="square" rtlCol="0">
            <a:spAutoFit/>
          </a:bodyPr>
          <a:lstStyle/>
          <a:p>
            <a:pPr algn="ctr" fontAlgn="auto">
              <a:lnSpc>
                <a:spcPct val="110000"/>
              </a:lnSpc>
            </a:pPr>
            <a:r>
              <a:rPr sz="2700">
                <a:latin typeface="黑体" panose="02010609060101010101" charset="-122"/>
                <a:ea typeface="黑体" panose="02010609060101010101" charset="-122"/>
                <a:cs typeface="楷体" panose="02010609060101010101" charset="-122"/>
              </a:rPr>
              <a:t>白雪歌送武判官归京</a:t>
            </a:r>
            <a:endParaRPr sz="2700">
              <a:latin typeface="楷体" panose="02010609060101010101" charset="-122"/>
              <a:ea typeface="楷体" panose="02010609060101010101" charset="-122"/>
              <a:cs typeface="楷体" panose="02010609060101010101" charset="-122"/>
            </a:endParaRPr>
          </a:p>
          <a:p>
            <a:pPr algn="ctr" fontAlgn="auto">
              <a:lnSpc>
                <a:spcPct val="110000"/>
              </a:lnSpc>
            </a:pPr>
            <a:r>
              <a:rPr sz="2700">
                <a:latin typeface="楷体" panose="02010609060101010101" charset="-122"/>
                <a:ea typeface="楷体" panose="02010609060101010101" charset="-122"/>
                <a:cs typeface="楷体" panose="02010609060101010101" charset="-122"/>
              </a:rPr>
              <a:t> 岑参</a:t>
            </a:r>
          </a:p>
          <a:p>
            <a:pPr algn="ctr" fontAlgn="auto">
              <a:lnSpc>
                <a:spcPct val="110000"/>
              </a:lnSpc>
            </a:pPr>
            <a:r>
              <a:rPr sz="2700">
                <a:latin typeface="楷体" panose="02010609060101010101" charset="-122"/>
                <a:ea typeface="楷体" panose="02010609060101010101" charset="-122"/>
                <a:cs typeface="楷体" panose="02010609060101010101" charset="-122"/>
              </a:rPr>
              <a:t>北风卷地白草折，胡天八月即飞雪。</a:t>
            </a:r>
          </a:p>
          <a:p>
            <a:pPr algn="ctr" fontAlgn="auto">
              <a:lnSpc>
                <a:spcPct val="110000"/>
              </a:lnSpc>
            </a:pPr>
            <a:r>
              <a:rPr sz="2700">
                <a:latin typeface="楷体" panose="02010609060101010101" charset="-122"/>
                <a:ea typeface="楷体" panose="02010609060101010101" charset="-122"/>
                <a:cs typeface="楷体" panose="02010609060101010101" charset="-122"/>
              </a:rPr>
              <a:t>忽如一夜春风来，千树万树梨花开。</a:t>
            </a:r>
          </a:p>
          <a:p>
            <a:pPr algn="ctr" fontAlgn="auto">
              <a:lnSpc>
                <a:spcPct val="110000"/>
              </a:lnSpc>
            </a:pPr>
            <a:r>
              <a:rPr sz="2700">
                <a:latin typeface="楷体" panose="02010609060101010101" charset="-122"/>
                <a:ea typeface="楷体" panose="02010609060101010101" charset="-122"/>
                <a:cs typeface="楷体" panose="02010609060101010101" charset="-122"/>
              </a:rPr>
              <a:t>散入珠帘湿罗幕，狐裘不暖锦衾薄。</a:t>
            </a:r>
          </a:p>
          <a:p>
            <a:pPr algn="ctr" fontAlgn="auto">
              <a:lnSpc>
                <a:spcPct val="110000"/>
              </a:lnSpc>
            </a:pPr>
            <a:r>
              <a:rPr sz="2700">
                <a:latin typeface="楷体" panose="02010609060101010101" charset="-122"/>
                <a:ea typeface="楷体" panose="02010609060101010101" charset="-122"/>
                <a:cs typeface="楷体" panose="02010609060101010101" charset="-122"/>
              </a:rPr>
              <a:t>将军角弓不得控，都护铁衣冷难着。</a:t>
            </a:r>
          </a:p>
          <a:p>
            <a:pPr algn="ctr" fontAlgn="auto">
              <a:lnSpc>
                <a:spcPct val="110000"/>
              </a:lnSpc>
            </a:pPr>
            <a:r>
              <a:rPr sz="2700">
                <a:latin typeface="楷体" panose="02010609060101010101" charset="-122"/>
                <a:ea typeface="楷体" panose="02010609060101010101" charset="-122"/>
                <a:cs typeface="楷体" panose="02010609060101010101" charset="-122"/>
              </a:rPr>
              <a:t>瀚海阑干百丈冰，愁云惨淡万里凝。</a:t>
            </a:r>
          </a:p>
          <a:p>
            <a:pPr algn="ctr" fontAlgn="auto">
              <a:lnSpc>
                <a:spcPct val="110000"/>
              </a:lnSpc>
            </a:pPr>
            <a:r>
              <a:rPr sz="2700">
                <a:latin typeface="楷体" panose="02010609060101010101" charset="-122"/>
                <a:ea typeface="楷体" panose="02010609060101010101" charset="-122"/>
                <a:cs typeface="楷体" panose="02010609060101010101" charset="-122"/>
              </a:rPr>
              <a:t>中军置酒饮归客，胡琴琵琶与羌笛。</a:t>
            </a:r>
          </a:p>
          <a:p>
            <a:pPr algn="ctr" fontAlgn="auto">
              <a:lnSpc>
                <a:spcPct val="110000"/>
              </a:lnSpc>
            </a:pPr>
            <a:r>
              <a:rPr sz="2700">
                <a:latin typeface="楷体" panose="02010609060101010101" charset="-122"/>
                <a:ea typeface="楷体" panose="02010609060101010101" charset="-122"/>
                <a:cs typeface="楷体" panose="02010609060101010101" charset="-122"/>
              </a:rPr>
              <a:t>纷纷暮雪下辕门，风掣红旗冻不翻。</a:t>
            </a:r>
          </a:p>
          <a:p>
            <a:pPr algn="ctr" fontAlgn="auto">
              <a:lnSpc>
                <a:spcPct val="110000"/>
              </a:lnSpc>
            </a:pPr>
            <a:r>
              <a:rPr sz="2700">
                <a:latin typeface="楷体" panose="02010609060101010101" charset="-122"/>
                <a:ea typeface="楷体" panose="02010609060101010101" charset="-122"/>
                <a:cs typeface="楷体" panose="02010609060101010101" charset="-122"/>
              </a:rPr>
              <a:t>轮台东门送君去，去时雪满天山路。</a:t>
            </a:r>
          </a:p>
          <a:p>
            <a:pPr algn="ctr" fontAlgn="auto">
              <a:lnSpc>
                <a:spcPct val="110000"/>
              </a:lnSpc>
            </a:pPr>
            <a:r>
              <a:rPr sz="2700">
                <a:latin typeface="楷体" panose="02010609060101010101" charset="-122"/>
                <a:ea typeface="楷体" panose="02010609060101010101" charset="-122"/>
                <a:cs typeface="楷体" panose="02010609060101010101" charset="-122"/>
              </a:rPr>
              <a:t>山回路转不见君，雪上空留马行处。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2225" y="1252220"/>
            <a:ext cx="6950075" cy="2330450"/>
          </a:xfrm>
          <a:prstGeom prst="rect">
            <a:avLst/>
          </a:prstGeom>
          <a:noFill/>
        </p:spPr>
        <p:txBody>
          <a:bodyPr wrap="square" rtlCol="0">
            <a:spAutoFit/>
          </a:bodyPr>
          <a:lstStyle/>
          <a:p>
            <a:pPr fontAlgn="auto">
              <a:lnSpc>
                <a:spcPct val="130000"/>
              </a:lnSpc>
            </a:pPr>
            <a:r>
              <a:rPr lang="zh-CN" altLang="en-US" sz="2800"/>
              <a:t>1.全诗描绘了边塞怎样的景象？</a:t>
            </a:r>
          </a:p>
          <a:p>
            <a:pPr fontAlgn="auto">
              <a:lnSpc>
                <a:spcPct val="130000"/>
              </a:lnSpc>
            </a:pPr>
            <a:endParaRPr lang="zh-CN" altLang="en-US" sz="2800"/>
          </a:p>
          <a:p>
            <a:pPr fontAlgn="auto">
              <a:lnSpc>
                <a:spcPct val="130000"/>
              </a:lnSpc>
            </a:pPr>
            <a:r>
              <a:rPr lang="zh-CN" altLang="en-US" sz="2800"/>
              <a:t>2.诗人是如何借雪景抒发离别之情的？请结合具体内容进行分析。</a:t>
            </a:r>
          </a:p>
        </p:txBody>
      </p:sp>
      <p:sp>
        <p:nvSpPr>
          <p:cNvPr id="16" name="文本框 15"/>
          <p:cNvSpPr txBox="1"/>
          <p:nvPr/>
        </p:nvSpPr>
        <p:spPr>
          <a:xfrm>
            <a:off x="1751965" y="1907540"/>
            <a:ext cx="4050665" cy="553085"/>
          </a:xfrm>
          <a:prstGeom prst="rect">
            <a:avLst/>
          </a:prstGeom>
          <a:noFill/>
        </p:spPr>
        <p:txBody>
          <a:bodyPr wrap="square" rtlCol="0">
            <a:spAutoFit/>
          </a:bodyPr>
          <a:lstStyle/>
          <a:p>
            <a:pPr fontAlgn="auto">
              <a:lnSpc>
                <a:spcPct val="125000"/>
              </a:lnSpc>
            </a:pPr>
            <a:r>
              <a:rPr lang="zh-CN" altLang="en-US" sz="2400" b="1">
                <a:solidFill>
                  <a:srgbClr val="FF0000"/>
                </a:solidFill>
              </a:rPr>
              <a:t>风狂雪早，天气寒冷。</a:t>
            </a:r>
          </a:p>
        </p:txBody>
      </p:sp>
      <p:sp>
        <p:nvSpPr>
          <p:cNvPr id="2" name="文本框 1"/>
          <p:cNvSpPr txBox="1"/>
          <p:nvPr/>
        </p:nvSpPr>
        <p:spPr>
          <a:xfrm>
            <a:off x="1410970" y="3582670"/>
            <a:ext cx="6390640" cy="1476375"/>
          </a:xfrm>
          <a:prstGeom prst="rect">
            <a:avLst/>
          </a:prstGeom>
          <a:noFill/>
        </p:spPr>
        <p:txBody>
          <a:bodyPr wrap="square" rtlCol="0">
            <a:spAutoFit/>
          </a:bodyPr>
          <a:lstStyle/>
          <a:p>
            <a:pPr fontAlgn="auto">
              <a:lnSpc>
                <a:spcPct val="125000"/>
              </a:lnSpc>
            </a:pPr>
            <a:r>
              <a:rPr lang="zh-CN" altLang="en-US" sz="2400" b="1">
                <a:solidFill>
                  <a:srgbClr val="FF0000"/>
                </a:solidFill>
              </a:rPr>
              <a:t>最后两句表现了作者对友人的离别之情，不写怀人，而是通过看着雪中留下的马蹄印发呆的动作来表现作者的怀人之情。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66495" y="132080"/>
            <a:ext cx="7025640" cy="6593205"/>
          </a:xfrm>
          <a:prstGeom prst="rect">
            <a:avLst/>
          </a:prstGeom>
          <a:noFill/>
        </p:spPr>
        <p:txBody>
          <a:bodyPr wrap="square" rtlCol="0">
            <a:spAutoFit/>
          </a:bodyPr>
          <a:lstStyle/>
          <a:p>
            <a:pPr fontAlgn="auto">
              <a:lnSpc>
                <a:spcPct val="130000"/>
              </a:lnSpc>
            </a:pPr>
            <a:r>
              <a:rPr lang="zh-CN" altLang="en-US" sz="2500"/>
              <a:t>3.关于这首诗，下列表述错误的一项是（       ）</a:t>
            </a:r>
          </a:p>
          <a:p>
            <a:pPr fontAlgn="auto">
              <a:lnSpc>
                <a:spcPct val="130000"/>
              </a:lnSpc>
            </a:pPr>
            <a:r>
              <a:rPr lang="zh-CN" altLang="en-US" sz="2500"/>
              <a:t>A．岑参是边塞诗派代表人物，本诗虽以送别为主旨，但却以咏雪贯穿全文，将塞外雪景写得千姿百态，气象万千。</a:t>
            </a:r>
          </a:p>
          <a:p>
            <a:pPr fontAlgn="auto">
              <a:lnSpc>
                <a:spcPct val="130000"/>
              </a:lnSpc>
            </a:pPr>
            <a:r>
              <a:rPr lang="zh-CN" altLang="en-US" sz="2500"/>
              <a:t>B．一、二句写北风猛烈，雪来得突然，极言天气的恶劣，为友人创造了特殊的送别环境，也为后文写雪景蓄势。</a:t>
            </a:r>
          </a:p>
          <a:p>
            <a:pPr fontAlgn="auto">
              <a:lnSpc>
                <a:spcPct val="130000"/>
              </a:lnSpc>
            </a:pPr>
            <a:r>
              <a:rPr lang="zh-CN" altLang="en-US" sz="2500"/>
              <a:t>C．五、六句写雪入帐内的情景，与后两句一起突出军营战士们的艰苦生活，也表现了将士们的豪情壮志。</a:t>
            </a:r>
          </a:p>
          <a:p>
            <a:pPr fontAlgn="auto">
              <a:lnSpc>
                <a:spcPct val="130000"/>
              </a:lnSpc>
            </a:pPr>
            <a:r>
              <a:rPr lang="zh-CN" altLang="en-US" sz="2500"/>
              <a:t>D．“中军置酒”两句，诗人用边塞特有的乐器奏起热闹的音乐，亲自在营帐内为友人设酒饯行，全无一般送别诗的忧愁。</a:t>
            </a:r>
          </a:p>
        </p:txBody>
      </p:sp>
      <p:sp>
        <p:nvSpPr>
          <p:cNvPr id="16" name="文本框 15"/>
          <p:cNvSpPr txBox="1"/>
          <p:nvPr/>
        </p:nvSpPr>
        <p:spPr>
          <a:xfrm>
            <a:off x="7002145" y="132080"/>
            <a:ext cx="502285"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46555" y="904875"/>
            <a:ext cx="6428105" cy="1591310"/>
          </a:xfrm>
          <a:prstGeom prst="rect">
            <a:avLst/>
          </a:prstGeom>
          <a:noFill/>
        </p:spPr>
        <p:txBody>
          <a:bodyPr wrap="square" rtlCol="0">
            <a:spAutoFit/>
          </a:bodyPr>
          <a:lstStyle/>
          <a:p>
            <a:pPr fontAlgn="auto">
              <a:lnSpc>
                <a:spcPct val="130000"/>
              </a:lnSpc>
            </a:pPr>
            <a:r>
              <a:rPr lang="zh-CN" altLang="en-US" sz="2500"/>
              <a:t>4.用自己的话描述“山回路转不见君，雪上空留马行处”展现的画面，并说说表达了作者怎样的感情。</a:t>
            </a:r>
          </a:p>
        </p:txBody>
      </p:sp>
      <p:sp>
        <p:nvSpPr>
          <p:cNvPr id="16" name="文本框 15"/>
          <p:cNvSpPr txBox="1"/>
          <p:nvPr/>
        </p:nvSpPr>
        <p:spPr>
          <a:xfrm>
            <a:off x="1713865" y="2624455"/>
            <a:ext cx="6292850" cy="1938020"/>
          </a:xfrm>
          <a:prstGeom prst="rect">
            <a:avLst/>
          </a:prstGeom>
          <a:noFill/>
        </p:spPr>
        <p:txBody>
          <a:bodyPr wrap="square" rtlCol="0">
            <a:spAutoFit/>
          </a:bodyPr>
          <a:lstStyle/>
          <a:p>
            <a:pPr fontAlgn="auto">
              <a:lnSpc>
                <a:spcPct val="125000"/>
              </a:lnSpc>
            </a:pPr>
            <a:r>
              <a:rPr lang="en-US" altLang="zh-CN" sz="2400" b="1">
                <a:solidFill>
                  <a:srgbClr val="FF0000"/>
                </a:solidFill>
              </a:rPr>
              <a:t>山路蜿蜒，几番回环就看不见友人的身影，伫立凝望着，茫茫白雪已空无一人，地上只留下马走过的蹄印。表达了对友人离去的不舍之情。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76935" y="-254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169035" y="1646555"/>
            <a:ext cx="7229475" cy="4407535"/>
          </a:xfrm>
          <a:prstGeom prst="rect">
            <a:avLst/>
          </a:prstGeom>
          <a:noFill/>
        </p:spPr>
        <p:txBody>
          <a:bodyPr wrap="square" rtlCol="0">
            <a:spAutoFit/>
          </a:bodyPr>
          <a:lstStyle/>
          <a:p>
            <a:pPr fontAlgn="auto">
              <a:lnSpc>
                <a:spcPct val="130000"/>
              </a:lnSpc>
            </a:pPr>
            <a:r>
              <a:rPr lang="en-US" sz="2400"/>
              <a:t>	</a:t>
            </a:r>
            <a:r>
              <a:rPr sz="2400"/>
              <a:t>郭茂倩(1041—1099)，字德粲，宋代郓州须城(今山东东平)人。编有《乐府诗集》百卷传世，以解题考据精博，为学术界所重视。</a:t>
            </a:r>
          </a:p>
          <a:p>
            <a:pPr fontAlgn="auto">
              <a:lnSpc>
                <a:spcPct val="130000"/>
              </a:lnSpc>
            </a:pPr>
            <a:r>
              <a:rPr lang="en-US" sz="2400"/>
              <a:t>	</a:t>
            </a:r>
            <a:r>
              <a:rPr sz="2400"/>
              <a:t>岑参(715—770)，唐代边塞诗人，荆州江陵(现湖北江陵)人，代表作是《白雪歌送武判官归京》。</a:t>
            </a:r>
          </a:p>
          <a:p>
            <a:pPr fontAlgn="auto">
              <a:lnSpc>
                <a:spcPct val="130000"/>
              </a:lnSpc>
            </a:pPr>
            <a:r>
              <a:rPr lang="en-US" sz="2400"/>
              <a:t>	</a:t>
            </a:r>
            <a:r>
              <a:rPr sz="2400"/>
              <a:t>辛弃疾(1140—1207)，原字坦夫，后改字幼安，号稼轩，山东东路济南府历城县人。南宋豪放派词人、将领，有“词中之龙”之称。与苏轼合称“苏辛”，与李清照并称“济南二安”。有词集《稼轩长短句》传世。</a:t>
            </a:r>
          </a:p>
        </p:txBody>
      </p:sp>
      <p:sp>
        <p:nvSpPr>
          <p:cNvPr id="2" name="文本框 1"/>
          <p:cNvSpPr txBox="1"/>
          <p:nvPr/>
        </p:nvSpPr>
        <p:spPr>
          <a:xfrm>
            <a:off x="1244600" y="902970"/>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38530" y="3251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50620" y="1737360"/>
            <a:ext cx="6583680" cy="2691130"/>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推荐阅读：《美芹十论》——辛弃疾</a:t>
            </a:r>
          </a:p>
          <a:p>
            <a:pPr algn="l" fontAlgn="auto">
              <a:lnSpc>
                <a:spcPct val="130000"/>
              </a:lnSpc>
            </a:pPr>
            <a:r>
              <a:rPr lang="en-US" sz="2600">
                <a:sym typeface="+mn-ea"/>
              </a:rPr>
              <a:t>	</a:t>
            </a:r>
            <a:r>
              <a:rPr sz="2600">
                <a:sym typeface="+mn-ea"/>
              </a:rPr>
              <a:t>作品介绍：此为辛弃疾于1165年写的10篇论文，陈述抗金救国、收复失地、统一中国的大计。是一部很好的军事论著，有着很高的研究价值。</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42340" y="889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873760" y="871220"/>
            <a:ext cx="3126105" cy="645160"/>
          </a:xfrm>
          <a:prstGeom prst="rect">
            <a:avLst/>
          </a:prstGeom>
          <a:noFill/>
        </p:spPr>
        <p:txBody>
          <a:bodyPr wrap="square" rtlCol="0">
            <a:spAutoFit/>
          </a:bodyPr>
          <a:lstStyle/>
          <a:p>
            <a:r>
              <a:rPr lang="zh-CN" altLang="en-US" sz="3600" b="1"/>
              <a:t>积累与运用</a:t>
            </a:r>
          </a:p>
        </p:txBody>
      </p:sp>
      <p:sp>
        <p:nvSpPr>
          <p:cNvPr id="5" name="文本框 4"/>
          <p:cNvSpPr txBox="1"/>
          <p:nvPr/>
        </p:nvSpPr>
        <p:spPr>
          <a:xfrm>
            <a:off x="1115695" y="1426210"/>
            <a:ext cx="7878445" cy="5126990"/>
          </a:xfrm>
          <a:prstGeom prst="rect">
            <a:avLst/>
          </a:prstGeom>
          <a:noFill/>
        </p:spPr>
        <p:txBody>
          <a:bodyPr wrap="square" rtlCol="0">
            <a:spAutoFit/>
          </a:bodyPr>
          <a:lstStyle/>
          <a:p>
            <a:pPr algn="l" fontAlgn="auto">
              <a:lnSpc>
                <a:spcPct val="130000"/>
              </a:lnSpc>
            </a:pPr>
            <a:r>
              <a:rPr>
                <a:sym typeface="+mn-ea"/>
              </a:rPr>
              <a:t>1.(2018阜新) 对下面这首诗赏析不正确的一项是（           ）</a:t>
            </a:r>
          </a:p>
          <a:p>
            <a:pPr algn="ctr" fontAlgn="auto">
              <a:lnSpc>
                <a:spcPct val="130000"/>
              </a:lnSpc>
            </a:pPr>
            <a:r>
              <a:rPr>
                <a:latin typeface="黑体" panose="02010609060101010101" charset="-122"/>
                <a:ea typeface="黑体" panose="02010609060101010101" charset="-122"/>
                <a:sym typeface="+mn-ea"/>
              </a:rPr>
              <a:t>过零丁洋</a:t>
            </a:r>
            <a:endParaRPr>
              <a:sym typeface="+mn-ea"/>
            </a:endParaRPr>
          </a:p>
          <a:p>
            <a:pPr algn="ctr" fontAlgn="auto">
              <a:lnSpc>
                <a:spcPct val="130000"/>
              </a:lnSpc>
            </a:pPr>
            <a:r>
              <a:rPr>
                <a:latin typeface="楷体" panose="02010609060101010101" charset="-122"/>
                <a:ea typeface="楷体" panose="02010609060101010101" charset="-122"/>
                <a:cs typeface="楷体" panose="02010609060101010101" charset="-122"/>
                <a:sym typeface="+mn-ea"/>
              </a:rPr>
              <a:t> 文天祥</a:t>
            </a:r>
          </a:p>
          <a:p>
            <a:pPr algn="ctr" fontAlgn="auto">
              <a:lnSpc>
                <a:spcPct val="130000"/>
              </a:lnSpc>
            </a:pPr>
            <a:r>
              <a:rPr>
                <a:latin typeface="楷体" panose="02010609060101010101" charset="-122"/>
                <a:ea typeface="楷体" panose="02010609060101010101" charset="-122"/>
                <a:cs typeface="楷体" panose="02010609060101010101" charset="-122"/>
                <a:sym typeface="+mn-ea"/>
              </a:rPr>
              <a:t>辛苦遭逢起一经，干戈寥落四周星。</a:t>
            </a:r>
          </a:p>
          <a:p>
            <a:pPr algn="ctr" fontAlgn="auto">
              <a:lnSpc>
                <a:spcPct val="130000"/>
              </a:lnSpc>
            </a:pPr>
            <a:r>
              <a:rPr>
                <a:latin typeface="楷体" panose="02010609060101010101" charset="-122"/>
                <a:ea typeface="楷体" panose="02010609060101010101" charset="-122"/>
                <a:cs typeface="楷体" panose="02010609060101010101" charset="-122"/>
                <a:sym typeface="+mn-ea"/>
              </a:rPr>
              <a:t>山河破碎风飘絮，身世浮沉雨打萍。</a:t>
            </a:r>
          </a:p>
          <a:p>
            <a:pPr algn="ctr" fontAlgn="auto">
              <a:lnSpc>
                <a:spcPct val="130000"/>
              </a:lnSpc>
            </a:pPr>
            <a:r>
              <a:rPr>
                <a:latin typeface="楷体" panose="02010609060101010101" charset="-122"/>
                <a:ea typeface="楷体" panose="02010609060101010101" charset="-122"/>
                <a:cs typeface="楷体" panose="02010609060101010101" charset="-122"/>
                <a:sym typeface="+mn-ea"/>
              </a:rPr>
              <a:t>惶恐滩头说惶恐，零丁洋里叹零丁。</a:t>
            </a:r>
          </a:p>
          <a:p>
            <a:pPr algn="ctr" fontAlgn="auto">
              <a:lnSpc>
                <a:spcPct val="130000"/>
              </a:lnSpc>
            </a:pPr>
            <a:r>
              <a:rPr>
                <a:latin typeface="楷体" panose="02010609060101010101" charset="-122"/>
                <a:ea typeface="楷体" panose="02010609060101010101" charset="-122"/>
                <a:cs typeface="楷体" panose="02010609060101010101" charset="-122"/>
                <a:sym typeface="+mn-ea"/>
              </a:rPr>
              <a:t>人生自古谁无死？留取丹心照汗青。</a:t>
            </a:r>
            <a:r>
              <a:rPr>
                <a:sym typeface="+mn-ea"/>
              </a:rPr>
              <a:t> </a:t>
            </a:r>
          </a:p>
          <a:p>
            <a:pPr algn="l" fontAlgn="auto">
              <a:lnSpc>
                <a:spcPct val="130000"/>
              </a:lnSpc>
            </a:pPr>
            <a:r>
              <a:rPr>
                <a:sym typeface="+mn-ea"/>
              </a:rPr>
              <a:t>A．诗歌首联写了个人和国家的两件大事：一是他因科举走入仕途；二是在国家危亡关头，起兵抗元。</a:t>
            </a:r>
          </a:p>
          <a:p>
            <a:pPr algn="l" fontAlgn="auto">
              <a:lnSpc>
                <a:spcPct val="130000"/>
              </a:lnSpc>
            </a:pPr>
            <a:r>
              <a:rPr>
                <a:sym typeface="+mn-ea"/>
              </a:rPr>
              <a:t>B．第二联运用对偶、拟人的修辞手法，写出了国家山河破碎，局势危急，个人命运也历经艰辛危苦，动荡不安。</a:t>
            </a:r>
          </a:p>
          <a:p>
            <a:pPr algn="l" fontAlgn="auto">
              <a:lnSpc>
                <a:spcPct val="130000"/>
              </a:lnSpc>
            </a:pPr>
            <a:r>
              <a:rPr>
                <a:sym typeface="+mn-ea"/>
              </a:rPr>
              <a:t>C．最后一联，直抒胸臆，表明自己以死明志的决心，是千古传诵的名句。</a:t>
            </a:r>
          </a:p>
          <a:p>
            <a:pPr algn="l" fontAlgn="auto">
              <a:lnSpc>
                <a:spcPct val="130000"/>
              </a:lnSpc>
            </a:pPr>
            <a:r>
              <a:rPr>
                <a:sym typeface="+mn-ea"/>
              </a:rPr>
              <a:t>D．全诗概括了作者一生的重大事件，熔叙事和抒情言志为一炉，慷慨悲凉，感人至深。</a:t>
            </a:r>
          </a:p>
        </p:txBody>
      </p:sp>
      <p:sp>
        <p:nvSpPr>
          <p:cNvPr id="6" name="文本框 5"/>
          <p:cNvSpPr txBox="1"/>
          <p:nvPr/>
        </p:nvSpPr>
        <p:spPr>
          <a:xfrm>
            <a:off x="6252210" y="1354455"/>
            <a:ext cx="589280" cy="553085"/>
          </a:xfrm>
          <a:prstGeom prst="rect">
            <a:avLst/>
          </a:prstGeom>
          <a:noFill/>
        </p:spPr>
        <p:txBody>
          <a:bodyPr wrap="square" rtlCol="0">
            <a:spAutoFit/>
          </a:bodyPr>
          <a:lstStyle/>
          <a:p>
            <a:pPr fontAlgn="auto">
              <a:lnSpc>
                <a:spcPct val="125000"/>
              </a:lnSpc>
            </a:pPr>
            <a:r>
              <a:rPr lang="en-US" altLang="zh-CN" sz="2400" b="1">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9210" y="394970"/>
            <a:ext cx="7057390" cy="6068060"/>
          </a:xfrm>
          <a:prstGeom prst="rect">
            <a:avLst/>
          </a:prstGeom>
          <a:noFill/>
        </p:spPr>
        <p:txBody>
          <a:bodyPr wrap="square" rtlCol="0">
            <a:spAutoFit/>
          </a:bodyPr>
          <a:lstStyle/>
          <a:p>
            <a:pPr fontAlgn="auto">
              <a:lnSpc>
                <a:spcPct val="130000"/>
              </a:lnSpc>
            </a:pPr>
            <a:r>
              <a:rPr sz="2300"/>
              <a:t>2.(重庆八中中考模拟) 综合性学习。阅读下面两则材料，完成练习。</a:t>
            </a:r>
          </a:p>
          <a:p>
            <a:pPr fontAlgn="auto">
              <a:lnSpc>
                <a:spcPct val="130000"/>
              </a:lnSpc>
            </a:pPr>
            <a:r>
              <a:rPr lang="en-US" sz="2300"/>
              <a:t>	</a:t>
            </a:r>
            <a:r>
              <a:rPr sz="2300"/>
              <a:t>材料一  </a:t>
            </a:r>
            <a:r>
              <a:rPr sz="2300">
                <a:latin typeface="楷体" panose="02010609060101010101" charset="-122"/>
                <a:ea typeface="楷体" panose="02010609060101010101" charset="-122"/>
                <a:cs typeface="楷体" panose="02010609060101010101" charset="-122"/>
              </a:rPr>
              <a:t>新华社消息，白帝城遗址考古共发掘南宋至明清时期的城墙、城门等遗迹多处，南宋时期白帝城遗址的城垣格局进一步显现。白帝城遗址位于三峡地区瞿塘峡西口的长江北岸，自古以来被视为“东控荆楚、西扼巴蜀”的兵家必争之地。今年2月至9月，重庆市文化遗产研究院与奉节县白帝城文物管理所联合对白帝城大遗址开展了为期半年多的考古调查勘探和发掘工作。此次考古发掘面积2690平方米，清理南宋到明清时期的城墙、城门、敌台、房址、兵器坑等各类遗迹20处，出土器物标本300余件(套)，以铁质兵器为大宗，还有部分陶瓷器、铜器和石质文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66190" y="285750"/>
            <a:ext cx="7057390" cy="6391275"/>
          </a:xfrm>
          <a:prstGeom prst="rect">
            <a:avLst/>
          </a:prstGeom>
          <a:noFill/>
        </p:spPr>
        <p:txBody>
          <a:bodyPr wrap="square" rtlCol="0">
            <a:spAutoFit/>
          </a:bodyPr>
          <a:lstStyle/>
          <a:p>
            <a:pPr fontAlgn="auto">
              <a:lnSpc>
                <a:spcPct val="130000"/>
              </a:lnSpc>
            </a:pPr>
            <a:r>
              <a:rPr lang="en-US" sz="2100"/>
              <a:t>	</a:t>
            </a:r>
            <a:r>
              <a:rPr sz="2100"/>
              <a:t>材料二 </a:t>
            </a:r>
            <a:r>
              <a:rPr sz="2100">
                <a:latin typeface="楷体" panose="02010609060101010101" charset="-122"/>
                <a:ea typeface="楷体" panose="02010609060101010101" charset="-122"/>
                <a:cs typeface="楷体" panose="02010609060101010101" charset="-122"/>
              </a:rPr>
              <a:t>钓鱼城位于合川区合阳镇嘉陵江南岸的钓鱼山上，占地只有2.5平方公里，地势却十分险要，作为1982年由国务院首批公布的国家重点风景名胜区，多年来虽吸引了一定的游客光顾，但其知名度还不是很高。然而钓鱼古城其独特的自然景观却十分壮美。钓鱼城的现城墙是原城墙的基础上重新修建的，因此依然极为壮观。从城墙古炮台的垛口向城下远眺，滚滚的嘉陵江奔腾而流，顺江而下是嘉陵江、涪江、渠江的汇合口，在城上可以清晰看出钓鱼城处于三江的怀抱中。站在城墙边的古炮台前凝思神想，铁马金戈的交战声犹在耳畔回响。战争的硝烟虽已远去，但钓鱼城上那8公里的城垣、8道城建门，以及炮台、墩台、栈道、水军码头、兵工作坊、军营等宋、元军事及生活设施等遗址却总可以从中清晰地看出当年战争的印记，就连现在供人们住宿的“古军营山庄”的称谓都有着浓郁的军事色彩。</a:t>
            </a:r>
            <a:r>
              <a:rPr sz="21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0150" y="1012825"/>
            <a:ext cx="7361555" cy="2592070"/>
          </a:xfrm>
          <a:prstGeom prst="rect">
            <a:avLst/>
          </a:prstGeom>
          <a:noFill/>
        </p:spPr>
        <p:txBody>
          <a:bodyPr wrap="square" rtlCol="0">
            <a:spAutoFit/>
          </a:bodyPr>
          <a:lstStyle/>
          <a:p>
            <a:pPr fontAlgn="auto">
              <a:lnSpc>
                <a:spcPct val="130000"/>
              </a:lnSpc>
            </a:pPr>
            <a:r>
              <a:rPr lang="zh-CN" sz="2500"/>
              <a:t>（</a:t>
            </a:r>
            <a:r>
              <a:rPr lang="en-US" altLang="zh-CN" sz="2500"/>
              <a:t>1</a:t>
            </a:r>
            <a:r>
              <a:rPr lang="zh-CN" altLang="en-US" sz="2500"/>
              <a:t>）</a:t>
            </a:r>
            <a:r>
              <a:rPr sz="2500"/>
              <a:t>请用一句话概括材料一新闻的主要内容。</a:t>
            </a:r>
          </a:p>
          <a:p>
            <a:pPr fontAlgn="auto">
              <a:lnSpc>
                <a:spcPct val="130000"/>
              </a:lnSpc>
            </a:pPr>
            <a:endParaRPr lang="zh-CN" sz="2500"/>
          </a:p>
          <a:p>
            <a:pPr fontAlgn="auto">
              <a:lnSpc>
                <a:spcPct val="130000"/>
              </a:lnSpc>
            </a:pPr>
            <a:endParaRPr lang="zh-CN" sz="2500"/>
          </a:p>
          <a:p>
            <a:pPr fontAlgn="auto">
              <a:lnSpc>
                <a:spcPct val="130000"/>
              </a:lnSpc>
            </a:pPr>
            <a:r>
              <a:rPr lang="zh-CN" sz="2500"/>
              <a:t>（</a:t>
            </a:r>
            <a:r>
              <a:rPr lang="en-US" altLang="zh-CN" sz="2500"/>
              <a:t>2</a:t>
            </a:r>
            <a:r>
              <a:rPr lang="zh-CN" altLang="en-US" sz="2500"/>
              <a:t>）</a:t>
            </a:r>
            <a:r>
              <a:rPr lang="zh-CN" sz="2500"/>
              <a:t>根据材料二内容，概括钓鱼城自然景观的主要特点。</a:t>
            </a:r>
          </a:p>
        </p:txBody>
      </p:sp>
      <p:sp>
        <p:nvSpPr>
          <p:cNvPr id="16" name="文本框 15"/>
          <p:cNvSpPr txBox="1"/>
          <p:nvPr/>
        </p:nvSpPr>
        <p:spPr>
          <a:xfrm>
            <a:off x="2099310" y="1764665"/>
            <a:ext cx="5846445" cy="553085"/>
          </a:xfrm>
          <a:prstGeom prst="rect">
            <a:avLst/>
          </a:prstGeom>
          <a:noFill/>
        </p:spPr>
        <p:txBody>
          <a:bodyPr wrap="square" rtlCol="0">
            <a:spAutoFit/>
          </a:bodyPr>
          <a:lstStyle/>
          <a:p>
            <a:pPr fontAlgn="auto">
              <a:lnSpc>
                <a:spcPct val="125000"/>
              </a:lnSpc>
            </a:pPr>
            <a:r>
              <a:rPr lang="en-US" altLang="zh-CN" sz="2400" b="1">
                <a:solidFill>
                  <a:srgbClr val="FF0000"/>
                </a:solidFill>
              </a:rPr>
              <a:t>白帝城遗址考古发掘大量遗迹和文物。</a:t>
            </a:r>
          </a:p>
        </p:txBody>
      </p:sp>
      <p:sp>
        <p:nvSpPr>
          <p:cNvPr id="2" name="文本框 1"/>
          <p:cNvSpPr txBox="1"/>
          <p:nvPr/>
        </p:nvSpPr>
        <p:spPr>
          <a:xfrm>
            <a:off x="2099310" y="3528695"/>
            <a:ext cx="5846445" cy="1014730"/>
          </a:xfrm>
          <a:prstGeom prst="rect">
            <a:avLst/>
          </a:prstGeom>
          <a:noFill/>
        </p:spPr>
        <p:txBody>
          <a:bodyPr wrap="square" rtlCol="0">
            <a:spAutoFit/>
          </a:bodyPr>
          <a:lstStyle/>
          <a:p>
            <a:pPr fontAlgn="auto">
              <a:lnSpc>
                <a:spcPct val="125000"/>
              </a:lnSpc>
            </a:pPr>
            <a:r>
              <a:rPr lang="en-US" altLang="zh-CN" sz="2400" b="1">
                <a:solidFill>
                  <a:srgbClr val="FF0000"/>
                </a:solidFill>
              </a:rPr>
              <a:t>占地面积小；地势险要；景观壮美；知名度不高；有军事色彩。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25295" y="1405255"/>
            <a:ext cx="6165850" cy="1591310"/>
          </a:xfrm>
          <a:prstGeom prst="rect">
            <a:avLst/>
          </a:prstGeom>
          <a:noFill/>
        </p:spPr>
        <p:txBody>
          <a:bodyPr wrap="square" rtlCol="0">
            <a:spAutoFit/>
          </a:bodyPr>
          <a:lstStyle/>
          <a:p>
            <a:pPr fontAlgn="auto">
              <a:lnSpc>
                <a:spcPct val="130000"/>
              </a:lnSpc>
            </a:pPr>
            <a:r>
              <a:rPr lang="zh-CN" sz="2500"/>
              <a:t>（</a:t>
            </a:r>
            <a:r>
              <a:rPr lang="en-US" altLang="zh-CN" sz="2500"/>
              <a:t>3</a:t>
            </a:r>
            <a:r>
              <a:rPr lang="zh-CN" altLang="en-US" sz="2500"/>
              <a:t>）</a:t>
            </a:r>
            <a:r>
              <a:rPr sz="2500"/>
              <a:t>作为一名重庆人，你有什么建议改变钓鱼城知名度还不是很高的现状，请提出两条具体的办法。</a:t>
            </a:r>
          </a:p>
        </p:txBody>
      </p:sp>
      <p:sp>
        <p:nvSpPr>
          <p:cNvPr id="16" name="文本框 15"/>
          <p:cNvSpPr txBox="1"/>
          <p:nvPr/>
        </p:nvSpPr>
        <p:spPr>
          <a:xfrm>
            <a:off x="2218690" y="3084830"/>
            <a:ext cx="5672455" cy="1014730"/>
          </a:xfrm>
          <a:prstGeom prst="rect">
            <a:avLst/>
          </a:prstGeom>
          <a:noFill/>
        </p:spPr>
        <p:txBody>
          <a:bodyPr wrap="square" rtlCol="0">
            <a:spAutoFit/>
          </a:bodyPr>
          <a:lstStyle/>
          <a:p>
            <a:pPr fontAlgn="auto">
              <a:lnSpc>
                <a:spcPct val="125000"/>
              </a:lnSpc>
            </a:pPr>
            <a:r>
              <a:rPr lang="zh-CN" altLang="en-US" sz="2400" b="1">
                <a:solidFill>
                  <a:srgbClr val="FF0000"/>
                </a:solidFill>
              </a:rPr>
              <a:t>政府加大宣传力度，借助各种媒体广为宣传；市民通过各种自媒体宣传。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1430" y="1196340"/>
            <a:ext cx="6915150" cy="4199890"/>
          </a:xfrm>
          <a:prstGeom prst="rect">
            <a:avLst/>
          </a:prstGeom>
          <a:noFill/>
        </p:spPr>
        <p:txBody>
          <a:bodyPr wrap="square" rtlCol="0">
            <a:spAutoFit/>
          </a:bodyPr>
          <a:lstStyle/>
          <a:p>
            <a:pPr algn="ctr" fontAlgn="auto">
              <a:lnSpc>
                <a:spcPct val="110000"/>
              </a:lnSpc>
            </a:pPr>
            <a:r>
              <a:rPr sz="2700">
                <a:latin typeface="黑体" panose="02010609060101010101" charset="-122"/>
                <a:ea typeface="黑体" panose="02010609060101010101" charset="-122"/>
                <a:cs typeface="楷体" panose="02010609060101010101" charset="-122"/>
              </a:rPr>
              <a:t>写给下一代的信</a:t>
            </a:r>
            <a:r>
              <a:rPr sz="2700">
                <a:latin typeface="楷体" panose="02010609060101010101" charset="-122"/>
                <a:ea typeface="楷体" panose="02010609060101010101" charset="-122"/>
                <a:cs typeface="楷体" panose="02010609060101010101" charset="-122"/>
              </a:rPr>
              <a:t> </a:t>
            </a:r>
          </a:p>
          <a:p>
            <a:pPr algn="ctr" fontAlgn="auto">
              <a:lnSpc>
                <a:spcPct val="110000"/>
              </a:lnSpc>
            </a:pPr>
            <a:r>
              <a:rPr sz="2700">
                <a:latin typeface="楷体" panose="02010609060101010101" charset="-122"/>
                <a:ea typeface="楷体" panose="02010609060101010101" charset="-122"/>
                <a:cs typeface="楷体" panose="02010609060101010101" charset="-122"/>
              </a:rPr>
              <a:t> 黎加厚</a:t>
            </a:r>
          </a:p>
          <a:p>
            <a:pPr algn="l" fontAlgn="auto">
              <a:lnSpc>
                <a:spcPct val="110000"/>
              </a:lnSpc>
            </a:pPr>
            <a:r>
              <a:rPr lang="en-US" sz="2700">
                <a:latin typeface="楷体" panose="02010609060101010101" charset="-122"/>
                <a:ea typeface="楷体" panose="02010609060101010101" charset="-122"/>
                <a:cs typeface="楷体" panose="02010609060101010101" charset="-122"/>
              </a:rPr>
              <a:t>	</a:t>
            </a:r>
            <a:r>
              <a:rPr sz="2700">
                <a:latin typeface="楷体" panose="02010609060101010101" charset="-122"/>
                <a:ea typeface="楷体" panose="02010609060101010101" charset="-122"/>
                <a:cs typeface="楷体" panose="02010609060101010101" charset="-122"/>
              </a:rPr>
              <a:t>一个周末，我们家谈到了新生一代的未来。于是，我提笔写下了这封给孩子未来的信：</a:t>
            </a:r>
          </a:p>
          <a:p>
            <a:pPr algn="l" fontAlgn="auto">
              <a:lnSpc>
                <a:spcPct val="110000"/>
              </a:lnSpc>
            </a:pPr>
            <a:r>
              <a:rPr lang="en-US" sz="2700">
                <a:latin typeface="楷体" panose="02010609060101010101" charset="-122"/>
                <a:ea typeface="楷体" panose="02010609060101010101" charset="-122"/>
                <a:cs typeface="楷体" panose="02010609060101010101" charset="-122"/>
              </a:rPr>
              <a:t>	</a:t>
            </a:r>
            <a:r>
              <a:rPr sz="2700">
                <a:latin typeface="楷体" panose="02010609060101010101" charset="-122"/>
                <a:ea typeface="楷体" panose="02010609060101010101" charset="-122"/>
                <a:cs typeface="楷体" panose="02010609060101010101" charset="-122"/>
              </a:rPr>
              <a:t>孩子，看到你甜蜜的笑容，我们仿佛看到了你美好的未来。我要告诉你，你真幸运，未来我们国家将发生许许多多新的变化，这些变化将会改变你们这一代人的命运。</a:t>
            </a:r>
          </a:p>
        </p:txBody>
      </p:sp>
      <p:sp>
        <p:nvSpPr>
          <p:cNvPr id="2" name="文本框 1"/>
          <p:cNvSpPr txBox="1"/>
          <p:nvPr/>
        </p:nvSpPr>
        <p:spPr>
          <a:xfrm>
            <a:off x="955675" y="191135"/>
            <a:ext cx="4236085"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9205" y="135890"/>
            <a:ext cx="6915150" cy="6585585"/>
          </a:xfrm>
          <a:prstGeom prst="rect">
            <a:avLst/>
          </a:prstGeom>
          <a:noFill/>
        </p:spPr>
        <p:txBody>
          <a:bodyPr wrap="square" rtlCol="0">
            <a:spAutoFit/>
          </a:bodyPr>
          <a:lstStyle/>
          <a:p>
            <a:pPr algn="l" fontAlgn="auto">
              <a:lnSpc>
                <a:spcPct val="12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1956年，美国科学家提出人工智能的概念，探索用计算机模拟人的智能，让机器像人一样认知、思考、学习和工作。进入21世纪后，人工智能发展的速度超越了所有人的想象。人工智能将大大提高社会生产力，改变我们每一个人的生活。在你成长的每一天，都会看到我们身边发生的巨大变化，你未来看到的，我们这一代人根本想象不出来，就像我们的上一代人，根本无法想象现在上街买菜扫码付钱的生活情境。</a:t>
            </a:r>
          </a:p>
          <a:p>
            <a:pPr algn="l" fontAlgn="auto">
              <a:lnSpc>
                <a:spcPct val="12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牛津大学最近的一项研究显示，20年后，也就是你读大学的时候，人工智能的普及将导致整个社会制造业、服务业的大量工作被机器人和智能系统替代，社会各行业对人才的需求从知识技能型转向创造设计型，蓝领和白领劳动者的数量将减少11%至90%。现在许多传统的、热门的职业到那时已经不存在了，你童年在学校学习的许多东西早就没用了，你会面临很多新兴的行业、新的技术带来的机会和挑战。</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4595" y="347980"/>
            <a:ext cx="6915150" cy="2489200"/>
          </a:xfrm>
          <a:prstGeom prst="rect">
            <a:avLst/>
          </a:prstGeom>
          <a:noFill/>
        </p:spPr>
        <p:txBody>
          <a:bodyPr wrap="square" rtlCol="0">
            <a:spAutoFit/>
          </a:bodyPr>
          <a:lstStyle/>
          <a:p>
            <a:pPr algn="l"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我在资料中看到国外一位专家分析了机器和人类的特点，他把人和机器的思维由低到高分成5级层次：数据、信息、知识、智慧、想象力，并预测了机器替代人类劳动的时间(见文中图表)。</a:t>
            </a:r>
          </a:p>
        </p:txBody>
      </p:sp>
      <p:pic>
        <p:nvPicPr>
          <p:cNvPr id="2" name="图片 1"/>
          <p:cNvPicPr>
            <a:picLocks noChangeAspect="1"/>
          </p:cNvPicPr>
          <p:nvPr/>
        </p:nvPicPr>
        <p:blipFill>
          <a:blip r:embed="rId3"/>
          <a:stretch>
            <a:fillRect/>
          </a:stretch>
        </p:blipFill>
        <p:spPr>
          <a:xfrm>
            <a:off x="1908810" y="2924175"/>
            <a:ext cx="5506085" cy="276987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2385" y="538480"/>
            <a:ext cx="6915150" cy="4707890"/>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到本世纪20年代，那时你已经上幼儿园，人工智能无人驾驶飞机和无人驾驶汽车可能上市；到本世纪40年代，那时你已经大学毕业，同声传译、速记员、银行柜台的出纳和会计等工作已经由人工智能和机器人替代了。</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到那时，教育也会发生很大变化。机器能够处理的部分将减少学习时间，降低考试难度，要求学生知道、了解即可；更多的时间和教学内容将转向培养学生的创造力、动手实践等只有人类才具有的那些能力上面。</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0640" y="1265555"/>
            <a:ext cx="6826885" cy="3448685"/>
          </a:xfrm>
          <a:prstGeom prst="rect">
            <a:avLst/>
          </a:prstGeom>
          <a:noFill/>
        </p:spPr>
        <p:txBody>
          <a:bodyPr wrap="square" rtlCol="0">
            <a:spAutoFit/>
          </a:bodyPr>
          <a:lstStyle/>
          <a:p>
            <a:pPr fontAlgn="auto">
              <a:lnSpc>
                <a:spcPct val="130000"/>
              </a:lnSpc>
            </a:pPr>
            <a:r>
              <a:rPr lang="en-US" sz="2400"/>
              <a:t>	</a:t>
            </a:r>
            <a:r>
              <a:rPr sz="2400"/>
              <a:t>文天祥(1236—1283)，初名云孙，字宋瑞，一字履善。道号浮休道人、文山。江西吉州庐陵人，宋末政治家、文学家，爱国诗人。著有《文山诗集》《指南录》《指南后录》《正气歌》等。</a:t>
            </a:r>
          </a:p>
          <a:p>
            <a:pPr fontAlgn="auto">
              <a:lnSpc>
                <a:spcPct val="130000"/>
              </a:lnSpc>
            </a:pPr>
            <a:r>
              <a:rPr lang="en-US" sz="2400"/>
              <a:t>	</a:t>
            </a:r>
            <a:r>
              <a:rPr sz="2400"/>
              <a:t>张养浩(1270—1329)，汉族，字希孟，号云庄，山东济南人，元代著名散曲家。作品有《三事忠告》《归田类稿》《山坡羊·潼关怀古》等。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6980" y="200025"/>
            <a:ext cx="6915150" cy="6458585"/>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孩子，面对一个崭新的世界，你们这一代人的学习方式会发生变化。再过几年，你就上幼儿园了。要记住，上幼儿园不是超前学习小学数学、英语、汉语拼音，而是在游戏和玩耍中引发热爱学习的兴趣、好奇心，养成良好的学习习惯。记得丹尼尔·平克在《全新思维》一书中预测，21世纪是“创感时代”，培养下一代的设计感、故事感、交响感、共情感、娱乐感、意义感十分重要，未来属于具有创新思维的人。</a:t>
            </a:r>
          </a:p>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亲爱的孩子，在你的人生路上，要学会学习，终身学习。不仅要学会与人相处，还要学会与机器和人工智能相处。1996年，联合国教科文组织提出教育四大支柱：学会求知，学会做事，学会共处，学会做人。面对未来科技和社会的发展，我把教育四大支柱的顺序倒过来，改编成人工智能时代的“教育四大支柱”，供你参考。</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47775" y="91440"/>
            <a:ext cx="6915150" cy="6458585"/>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学会做人：在人工智能时代，你要具备作为人的生存与发展的能力。不仅要重视做人的知识技能的学习，更要重视人工智能无法替代的只有人类才具有的能力的培养。培养正确的情感态度价值观，做到自尊自信自立自强，充分发挥潜能，发展个性和特长，提高综合素养，培养创新精神，永远充满好奇心和想象力。孩子，想一想未来，那时候人们见面会用“你是人还是人工智能”打招呼，你该如何回答？</a:t>
            </a:r>
          </a:p>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学会共处：你的成长是在社会环境中与大家一起学习和生活，要学会与他人一起合作共处，更要重视学会与人工智能和其他新兴技术和谐共处。未来社会的发展不是简单地用机器替代人的重复性劳动，而是机器和人类各自发挥自己的长处。机器更擅长做人类做不到的事情，人类应该做机器无法做的事情。人和机器相互补短，共同发展。</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14425" y="330835"/>
            <a:ext cx="6915150" cy="5609590"/>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学会做事：你一出生，就生活在信息化的新型时代，需要学习掌握并能娴熟地运用信息技术高效率地做事，要学会充分利用计算机、云计算、移动终端和APP软件，特别是利用人工智能技术来帮助你的学习和生活，这对你的全面发展至关重要。</a:t>
            </a:r>
          </a:p>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学会求知：我们从自己的人生经历中深深体会到，必须要学会如何学习。人生道路很漫长，学校学习到的东西只是很少很少的一部分，在你未来的生活工作中，会遇到很多未知的东西，需要掌握越来越多的现在还没有发明出来的新兴技术，这真的需要一个人终身不断学习。我们期望你从小就养成良好的学习习惯，要热爱学习，主动学习，善于学习，高效学习，与人工智能共同学习。</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8605" y="1430020"/>
            <a:ext cx="6327775" cy="2637790"/>
          </a:xfrm>
          <a:prstGeom prst="rect">
            <a:avLst/>
          </a:prstGeom>
          <a:noFill/>
        </p:spPr>
        <p:txBody>
          <a:bodyPr wrap="square" rtlCol="0">
            <a:spAutoFit/>
          </a:bodyPr>
          <a:lstStyle/>
          <a:p>
            <a:pPr algn="l" fontAlgn="auto">
              <a:lnSpc>
                <a:spcPct val="120000"/>
              </a:lnSpc>
            </a:pPr>
            <a:r>
              <a:rPr lang="en-US" sz="2300">
                <a:latin typeface="楷体" panose="02010609060101010101" charset="-122"/>
                <a:ea typeface="楷体" panose="02010609060101010101" charset="-122"/>
                <a:cs typeface="楷体" panose="02010609060101010101" charset="-122"/>
              </a:rPr>
              <a:t>	</a:t>
            </a:r>
            <a:r>
              <a:rPr sz="2300">
                <a:latin typeface="楷体" panose="02010609060101010101" charset="-122"/>
                <a:ea typeface="楷体" panose="02010609060101010101" charset="-122"/>
                <a:cs typeface="楷体" panose="02010609060101010101" charset="-122"/>
              </a:rPr>
              <a:t>亲爱的孩子，未来的几十年，我们将陪伴你成长。你要加油，朝着人工智能时代“教育四大支柱”的方向努力，并且长期坚持，就一定能够适应新时代的发展变化，在未来拥有自己喜欢的工作，获得幸福的生活。</a:t>
            </a:r>
          </a:p>
          <a:p>
            <a:pPr algn="r" fontAlgn="auto">
              <a:lnSpc>
                <a:spcPct val="120000"/>
              </a:lnSpc>
            </a:pPr>
            <a:r>
              <a:rPr sz="2300">
                <a:latin typeface="楷体" panose="02010609060101010101" charset="-122"/>
                <a:ea typeface="楷体" panose="02010609060101010101" charset="-122"/>
                <a:cs typeface="楷体" panose="02010609060101010101" charset="-122"/>
              </a:rPr>
              <a:t>(选自《人民教育》2018年第1期，有删改)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58620" y="1430655"/>
            <a:ext cx="7003415" cy="570865"/>
          </a:xfrm>
          <a:prstGeom prst="rect">
            <a:avLst/>
          </a:prstGeom>
          <a:noFill/>
        </p:spPr>
        <p:txBody>
          <a:bodyPr wrap="square" rtlCol="0">
            <a:spAutoFit/>
          </a:bodyPr>
          <a:lstStyle/>
          <a:p>
            <a:pPr fontAlgn="auto">
              <a:lnSpc>
                <a:spcPct val="130000"/>
              </a:lnSpc>
            </a:pPr>
            <a:r>
              <a:rPr sz="2400"/>
              <a:t>3.请用简洁的语言概括这篇文章的主要内容。</a:t>
            </a:r>
          </a:p>
        </p:txBody>
      </p:sp>
      <p:sp>
        <p:nvSpPr>
          <p:cNvPr id="16" name="文本框 15"/>
          <p:cNvSpPr txBox="1"/>
          <p:nvPr/>
        </p:nvSpPr>
        <p:spPr>
          <a:xfrm>
            <a:off x="2185670" y="2190115"/>
            <a:ext cx="4728845" cy="1245235"/>
          </a:xfrm>
          <a:prstGeom prst="rect">
            <a:avLst/>
          </a:prstGeom>
          <a:noFill/>
        </p:spPr>
        <p:txBody>
          <a:bodyPr wrap="square" rtlCol="0">
            <a:spAutoFit/>
          </a:bodyPr>
          <a:lstStyle/>
          <a:p>
            <a:pPr fontAlgn="auto">
              <a:lnSpc>
                <a:spcPct val="125000"/>
              </a:lnSpc>
            </a:pPr>
            <a:r>
              <a:rPr lang="zh-CN" altLang="en-US" sz="2000" b="1">
                <a:solidFill>
                  <a:srgbClr val="FF0000"/>
                </a:solidFill>
              </a:rPr>
              <a:t>人工智能将大大改变社会生活，教育和学习方式也将发生很大变化，提出人工智能时代的“教育四大支柱”。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13230" y="1626235"/>
            <a:ext cx="7003415" cy="1050290"/>
          </a:xfrm>
          <a:prstGeom prst="rect">
            <a:avLst/>
          </a:prstGeom>
          <a:noFill/>
        </p:spPr>
        <p:txBody>
          <a:bodyPr wrap="square" rtlCol="0">
            <a:spAutoFit/>
          </a:bodyPr>
          <a:lstStyle/>
          <a:p>
            <a:pPr fontAlgn="auto">
              <a:lnSpc>
                <a:spcPct val="130000"/>
              </a:lnSpc>
            </a:pPr>
            <a:r>
              <a:rPr sz="2400"/>
              <a:t>4.阅读文中图表，请简要说明图表中人与机器的关系变化的特点。</a:t>
            </a:r>
          </a:p>
        </p:txBody>
      </p:sp>
      <p:sp>
        <p:nvSpPr>
          <p:cNvPr id="16" name="文本框 15"/>
          <p:cNvSpPr txBox="1"/>
          <p:nvPr/>
        </p:nvSpPr>
        <p:spPr>
          <a:xfrm>
            <a:off x="2131695" y="2676525"/>
            <a:ext cx="4728845" cy="860425"/>
          </a:xfrm>
          <a:prstGeom prst="rect">
            <a:avLst/>
          </a:prstGeom>
          <a:noFill/>
        </p:spPr>
        <p:txBody>
          <a:bodyPr wrap="square" rtlCol="0">
            <a:spAutoFit/>
          </a:bodyPr>
          <a:lstStyle/>
          <a:p>
            <a:pPr fontAlgn="auto">
              <a:lnSpc>
                <a:spcPct val="125000"/>
              </a:lnSpc>
            </a:pPr>
            <a:r>
              <a:rPr lang="zh-CN" altLang="en-US" sz="2000" b="1">
                <a:solidFill>
                  <a:srgbClr val="FF0000"/>
                </a:solidFill>
              </a:rPr>
              <a:t>随着时代的发展，人类劳动从低层次思维到高层次思维将逐步被机器替代。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025" y="570230"/>
            <a:ext cx="7003415" cy="4887595"/>
          </a:xfrm>
          <a:prstGeom prst="rect">
            <a:avLst/>
          </a:prstGeom>
          <a:noFill/>
        </p:spPr>
        <p:txBody>
          <a:bodyPr wrap="square" rtlCol="0">
            <a:spAutoFit/>
          </a:bodyPr>
          <a:lstStyle/>
          <a:p>
            <a:pPr fontAlgn="auto">
              <a:lnSpc>
                <a:spcPct val="130000"/>
              </a:lnSpc>
            </a:pPr>
            <a:r>
              <a:rPr sz="2400"/>
              <a:t>5.下列对文章内容的理解，与原文相符合的一项是（                  ）</a:t>
            </a:r>
          </a:p>
          <a:p>
            <a:pPr fontAlgn="auto">
              <a:lnSpc>
                <a:spcPct val="130000"/>
              </a:lnSpc>
            </a:pPr>
            <a:r>
              <a:rPr sz="2400"/>
              <a:t>A．牛津大学最近一项研究显示，20年后人工智能的普及将导致全社会的失业人数大大增加。</a:t>
            </a:r>
          </a:p>
          <a:p>
            <a:pPr fontAlgn="auto">
              <a:lnSpc>
                <a:spcPct val="130000"/>
              </a:lnSpc>
            </a:pPr>
            <a:r>
              <a:rPr sz="2400"/>
              <a:t>B．作者认为新生一代的学习方式会发生变化，学习小学数学、英语、汉语拼音将不再重要。</a:t>
            </a:r>
          </a:p>
          <a:p>
            <a:pPr fontAlgn="auto">
              <a:lnSpc>
                <a:spcPct val="130000"/>
              </a:lnSpc>
            </a:pPr>
            <a:r>
              <a:rPr sz="2400"/>
              <a:t>C．在信息化的新型时代，人的全面发展要重视利用人工智能技术来帮助自己的学习和生活。</a:t>
            </a:r>
          </a:p>
          <a:p>
            <a:pPr fontAlgn="auto">
              <a:lnSpc>
                <a:spcPct val="130000"/>
              </a:lnSpc>
            </a:pPr>
            <a:r>
              <a:rPr sz="2400"/>
              <a:t>D．在未来的生活工作中，越来越多需要掌握的现在未发明的新兴技术，是在学校学不到的。</a:t>
            </a:r>
          </a:p>
        </p:txBody>
      </p:sp>
      <p:sp>
        <p:nvSpPr>
          <p:cNvPr id="16" name="文本框 15"/>
          <p:cNvSpPr txBox="1"/>
          <p:nvPr/>
        </p:nvSpPr>
        <p:spPr>
          <a:xfrm>
            <a:off x="2207260" y="1065530"/>
            <a:ext cx="527685" cy="475615"/>
          </a:xfrm>
          <a:prstGeom prst="rect">
            <a:avLst/>
          </a:prstGeom>
          <a:noFill/>
        </p:spPr>
        <p:txBody>
          <a:bodyPr wrap="square" rtlCol="0">
            <a:spAutoFit/>
          </a:bodyPr>
          <a:lstStyle/>
          <a:p>
            <a:pPr fontAlgn="auto">
              <a:lnSpc>
                <a:spcPct val="125000"/>
              </a:lnSpc>
            </a:pPr>
            <a:r>
              <a:rPr lang="en-US" altLang="zh-CN" sz="20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0020" y="1179830"/>
            <a:ext cx="7003415" cy="1050290"/>
          </a:xfrm>
          <a:prstGeom prst="rect">
            <a:avLst/>
          </a:prstGeom>
          <a:noFill/>
        </p:spPr>
        <p:txBody>
          <a:bodyPr wrap="square" rtlCol="0">
            <a:spAutoFit/>
          </a:bodyPr>
          <a:lstStyle/>
          <a:p>
            <a:pPr fontAlgn="auto">
              <a:lnSpc>
                <a:spcPct val="130000"/>
              </a:lnSpc>
            </a:pPr>
            <a:r>
              <a:rPr sz="2400"/>
              <a:t>6.在人工智能时代的“教育四大支柱”中，作者为什么把“学会做人”排在首位？请结合全文内容回答。</a:t>
            </a:r>
          </a:p>
        </p:txBody>
      </p:sp>
      <p:sp>
        <p:nvSpPr>
          <p:cNvPr id="16" name="文本框 15"/>
          <p:cNvSpPr txBox="1"/>
          <p:nvPr/>
        </p:nvSpPr>
        <p:spPr>
          <a:xfrm>
            <a:off x="1869440" y="2447925"/>
            <a:ext cx="5578475" cy="2014855"/>
          </a:xfrm>
          <a:prstGeom prst="rect">
            <a:avLst/>
          </a:prstGeom>
          <a:noFill/>
        </p:spPr>
        <p:txBody>
          <a:bodyPr wrap="square" rtlCol="0">
            <a:spAutoFit/>
          </a:bodyPr>
          <a:lstStyle/>
          <a:p>
            <a:pPr fontAlgn="auto">
              <a:lnSpc>
                <a:spcPct val="125000"/>
              </a:lnSpc>
            </a:pPr>
            <a:r>
              <a:rPr lang="en-US" altLang="zh-CN" sz="2000" b="1">
                <a:solidFill>
                  <a:srgbClr val="FF0000"/>
                </a:solidFill>
              </a:rPr>
              <a:t>人工智能时代，社会对人才的需求将从知识技能型转向创造设计型(未来属于具有创新思维的人)。作为人的生存与发展能力变得更加重要，应该培养创造力、动手实践等只有人类才具有的能力，这些能力是人工智能无法替代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19860" y="2056130"/>
            <a:ext cx="6152515" cy="1770380"/>
          </a:xfrm>
          <a:prstGeom prst="rect">
            <a:avLst/>
          </a:prstGeom>
          <a:noFill/>
        </p:spPr>
        <p:txBody>
          <a:bodyPr wrap="square" rtlCol="0">
            <a:spAutoFit/>
          </a:bodyPr>
          <a:lstStyle/>
          <a:p>
            <a:pPr fontAlgn="auto">
              <a:lnSpc>
                <a:spcPct val="130000"/>
              </a:lnSpc>
            </a:pPr>
            <a:r>
              <a:rPr lang="en-US" sz="2800"/>
              <a:t>	</a:t>
            </a:r>
            <a:r>
              <a:rPr sz="2800"/>
              <a:t>《十五从军征》是一首叙事诗,试发挥想象，扩充细节，将这首诗改写成一篇记叙文。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46810" y="850265"/>
            <a:ext cx="7003415" cy="5593080"/>
          </a:xfrm>
          <a:prstGeom prst="rect">
            <a:avLst/>
          </a:prstGeom>
          <a:noFill/>
        </p:spPr>
        <p:txBody>
          <a:bodyPr wrap="square" rtlCol="0">
            <a:spAutoFit/>
          </a:bodyPr>
          <a:lstStyle/>
          <a:p>
            <a:pPr fontAlgn="auto">
              <a:lnSpc>
                <a:spcPct val="130000"/>
              </a:lnSpc>
            </a:pPr>
            <a:r>
              <a:rPr lang="en-US" sz="2500"/>
              <a:t>	</a:t>
            </a:r>
            <a:r>
              <a:rPr sz="2500"/>
              <a:t>《乐府诗集》是一部总括中国古代乐府歌辞总集，由北宋郭茂倩所编。</a:t>
            </a:r>
          </a:p>
          <a:p>
            <a:pPr fontAlgn="auto">
              <a:lnSpc>
                <a:spcPct val="130000"/>
              </a:lnSpc>
            </a:pPr>
            <a:r>
              <a:rPr lang="en-US" sz="2500"/>
              <a:t>	</a:t>
            </a:r>
            <a:r>
              <a:rPr sz="2500"/>
              <a:t>《白雪歌送武判官归京》作于公元754年(唐玄宗天宝十三载)。当时西北边疆一带，战事频繁，岑参怀着到塞外建功立业的志向，两度出塞，久佐戎幕，前后在边疆军队中生活了六年，因而对鞍马风尘的征战生活与冰天雪地的塞外风光有长期的观察与体会。这一年，岑参第二次出塞，充任西安北庭节度使封常清的判官(节度使的僚属)，而武判官即其前任，诗人在轮台送他归京(唐代都城长安)而写下了此诗。</a:t>
            </a:r>
          </a:p>
        </p:txBody>
      </p:sp>
      <p:sp>
        <p:nvSpPr>
          <p:cNvPr id="2" name="文本框 1"/>
          <p:cNvSpPr txBox="1"/>
          <p:nvPr/>
        </p:nvSpPr>
        <p:spPr>
          <a:xfrm>
            <a:off x="943610" y="205105"/>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5230" y="403860"/>
            <a:ext cx="7252970" cy="5846445"/>
          </a:xfrm>
          <a:prstGeom prst="rect">
            <a:avLst/>
          </a:prstGeom>
          <a:noFill/>
        </p:spPr>
        <p:txBody>
          <a:bodyPr wrap="square" rtlCol="0">
            <a:spAutoFit/>
          </a:bodyPr>
          <a:lstStyle/>
          <a:p>
            <a:pPr fontAlgn="auto">
              <a:lnSpc>
                <a:spcPct val="130000"/>
              </a:lnSpc>
            </a:pPr>
            <a:r>
              <a:rPr lang="en-US" sz="2400"/>
              <a:t>	</a:t>
            </a:r>
            <a:r>
              <a:rPr sz="2400"/>
              <a:t>辛弃疾在公元1203年(宋宁宗嘉泰三年)六月末被起用为绍兴知府兼浙东安抚使后不久，即第二年阳春三月，改派到镇江去做知府。镇江，在历史上曾是英雄用武和建功立业之地，此时成了与金人对垒的第二道防线。每当他登临京口(即镇江)北固亭时，触景生情，不胜感慨系之。《南乡子·登京口北固亭有怀》这首词就是在这一背景下写成的。</a:t>
            </a:r>
          </a:p>
          <a:p>
            <a:pPr fontAlgn="auto">
              <a:lnSpc>
                <a:spcPct val="130000"/>
              </a:lnSpc>
            </a:pPr>
            <a:r>
              <a:rPr lang="en-US" sz="2400"/>
              <a:t>	</a:t>
            </a:r>
            <a:r>
              <a:rPr sz="2400"/>
              <a:t>《过零丁洋》这首诗见于文天祥《指南录》，作于公元1279年。公元1278年，文天祥在广东海丰北五坡岭兵败被俘，押到船上，次年过零丁洋时作此诗。</a:t>
            </a:r>
          </a:p>
          <a:p>
            <a:pPr fontAlgn="auto">
              <a:lnSpc>
                <a:spcPct val="130000"/>
              </a:lnSpc>
            </a:pPr>
            <a:r>
              <a:rPr lang="en-US" sz="2400"/>
              <a:t>	</a:t>
            </a:r>
            <a:r>
              <a:rPr sz="2400"/>
              <a:t>《山坡羊·潼关怀古》是元曲作家张养浩的散曲作品。这是他赴陕西救灾途经潼关所作。</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2055" y="1064895"/>
            <a:ext cx="7229475" cy="5128895"/>
          </a:xfrm>
          <a:prstGeom prst="rect">
            <a:avLst/>
          </a:prstGeom>
          <a:noFill/>
        </p:spPr>
        <p:txBody>
          <a:bodyPr wrap="square" rtlCol="0">
            <a:spAutoFit/>
          </a:bodyPr>
          <a:lstStyle/>
          <a:p>
            <a:pPr fontAlgn="auto">
              <a:lnSpc>
                <a:spcPct val="130000"/>
              </a:lnSpc>
            </a:pPr>
            <a:r>
              <a:rPr lang="en-US" sz="2800"/>
              <a:t>	</a:t>
            </a:r>
            <a:r>
              <a:rPr sz="2800"/>
              <a:t>《十五从军征》该诗通过主人公的遭遇，揭示了封建兵役制度给劳动人民造成的苦难，表达了诗人对封建兵役制度给劳动人民造成的苦难的怨恨和对劳动人民的同情的思想感情。</a:t>
            </a:r>
          </a:p>
          <a:p>
            <a:pPr fontAlgn="auto">
              <a:lnSpc>
                <a:spcPct val="130000"/>
              </a:lnSpc>
            </a:pPr>
            <a:r>
              <a:rPr lang="en-US" sz="2800"/>
              <a:t>	</a:t>
            </a:r>
            <a:r>
              <a:rPr sz="2800"/>
              <a:t>《白雪歌送武判官归京》此诗描写西域八月飞雪的壮丽景色，抒写塞外送别、雪中送客之情，表现离愁和乡思，却充满奇思异想，并不令人感到伤感。</a:t>
            </a:r>
          </a:p>
        </p:txBody>
      </p:sp>
      <p:sp>
        <p:nvSpPr>
          <p:cNvPr id="2" name="文本框 1"/>
          <p:cNvSpPr txBox="1"/>
          <p:nvPr/>
        </p:nvSpPr>
        <p:spPr>
          <a:xfrm>
            <a:off x="1073785" y="312420"/>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36015" y="42545"/>
            <a:ext cx="6871970" cy="6585585"/>
          </a:xfrm>
          <a:prstGeom prst="rect">
            <a:avLst/>
          </a:prstGeom>
          <a:noFill/>
        </p:spPr>
        <p:txBody>
          <a:bodyPr wrap="square" rtlCol="0">
            <a:spAutoFit/>
          </a:bodyPr>
          <a:lstStyle/>
          <a:p>
            <a:pPr fontAlgn="auto">
              <a:lnSpc>
                <a:spcPct val="120000"/>
              </a:lnSpc>
            </a:pPr>
            <a:r>
              <a:rPr lang="en-US" sz="2200"/>
              <a:t>	</a:t>
            </a:r>
            <a:r>
              <a:rPr sz="2200"/>
              <a:t>《南乡子·登京口北固亭有怀》此词通过对古代英雄人物的歌颂，表达了作者渴望像古代英雄人物那样金戈铁马，收拾旧山河，为国效力的壮烈情怀，饱含着浓浓的爱国思想，但也流露出作者报国无门的无限感慨，蕴含着对苟且偷安、毫无振作的南宋朝廷的愤懑之情。</a:t>
            </a:r>
          </a:p>
          <a:p>
            <a:pPr fontAlgn="auto">
              <a:lnSpc>
                <a:spcPct val="120000"/>
              </a:lnSpc>
            </a:pPr>
            <a:r>
              <a:rPr lang="en-US" sz="2200"/>
              <a:t>	</a:t>
            </a:r>
            <a:r>
              <a:rPr sz="2200"/>
              <a:t>《过零丁洋》此诗前两句，诗人回顾平生；中间四句紧承“干戈寥落”，明确表达了作者对当前局势的认识；末二句是作者对自身命运的一种毫不犹豫的选择。全诗表现了慷慨激昂的爱国热情和视死如归的高风亮节，以及舍生取义的人生观，是中华民族传统美德的崇高表现。</a:t>
            </a:r>
          </a:p>
          <a:p>
            <a:pPr fontAlgn="auto">
              <a:lnSpc>
                <a:spcPct val="120000"/>
              </a:lnSpc>
            </a:pPr>
            <a:r>
              <a:rPr lang="en-US" sz="2200"/>
              <a:t>	</a:t>
            </a:r>
            <a:r>
              <a:rPr sz="2200"/>
              <a:t>《山坡羊·潼关怀古》此曲抚今追昔，从历代王朝的兴衰更替，想到人民的苦难，一针见血地点出了封建统治与人民的对立，表现了作者对历史的思索和对人民的同情。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88770" y="1446530"/>
            <a:ext cx="6663055"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孔雀东南飞，五里一徘徊。</a:t>
            </a:r>
          </a:p>
          <a:p>
            <a:pPr algn="r" fontAlgn="auto">
              <a:lnSpc>
                <a:spcPct val="130000"/>
              </a:lnSpc>
            </a:pPr>
            <a:r>
              <a:rPr sz="2800"/>
              <a:t>(《孔雀东南飞》)</a:t>
            </a:r>
          </a:p>
        </p:txBody>
      </p:sp>
      <p:pic>
        <p:nvPicPr>
          <p:cNvPr id="6" name="图片 5"/>
          <p:cNvPicPr>
            <a:picLocks noChangeAspect="1"/>
          </p:cNvPicPr>
          <p:nvPr/>
        </p:nvPicPr>
        <p:blipFill>
          <a:blip r:embed="rId3"/>
          <a:stretch>
            <a:fillRect/>
          </a:stretch>
        </p:blipFill>
        <p:spPr>
          <a:xfrm>
            <a:off x="1903730" y="3216910"/>
            <a:ext cx="4452620" cy="174815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stretch>
            <a:fillRect/>
          </a:stretch>
        </p:blipFill>
        <p:spPr>
          <a:xfrm>
            <a:off x="1650365" y="1253490"/>
            <a:ext cx="6373495" cy="2903220"/>
          </a:xfrm>
          <a:prstGeom prst="rect">
            <a:avLst/>
          </a:prstGeom>
        </p:spPr>
      </p:pic>
      <p:sp>
        <p:nvSpPr>
          <p:cNvPr id="23" name="矩形 22"/>
          <p:cNvSpPr/>
          <p:nvPr/>
        </p:nvSpPr>
        <p:spPr>
          <a:xfrm>
            <a:off x="2979420" y="1696085"/>
            <a:ext cx="1031875" cy="497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矩形 23"/>
          <p:cNvSpPr/>
          <p:nvPr/>
        </p:nvSpPr>
        <p:spPr>
          <a:xfrm>
            <a:off x="6296660" y="1696085"/>
            <a:ext cx="857250"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5" name="矩形 24"/>
          <p:cNvSpPr/>
          <p:nvPr/>
        </p:nvSpPr>
        <p:spPr>
          <a:xfrm>
            <a:off x="2979420" y="2193290"/>
            <a:ext cx="854710"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6" name="矩形 25"/>
          <p:cNvSpPr/>
          <p:nvPr/>
        </p:nvSpPr>
        <p:spPr>
          <a:xfrm>
            <a:off x="6209030" y="2193290"/>
            <a:ext cx="103187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7" name="矩形 26"/>
          <p:cNvSpPr/>
          <p:nvPr/>
        </p:nvSpPr>
        <p:spPr>
          <a:xfrm>
            <a:off x="2802255" y="2694305"/>
            <a:ext cx="103187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8" name="矩形 27"/>
          <p:cNvSpPr/>
          <p:nvPr/>
        </p:nvSpPr>
        <p:spPr>
          <a:xfrm>
            <a:off x="6209665" y="2694305"/>
            <a:ext cx="103187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9" name="矩形 28"/>
          <p:cNvSpPr/>
          <p:nvPr/>
        </p:nvSpPr>
        <p:spPr>
          <a:xfrm>
            <a:off x="2891155" y="3178175"/>
            <a:ext cx="94297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0" name="矩形 29"/>
          <p:cNvSpPr/>
          <p:nvPr/>
        </p:nvSpPr>
        <p:spPr>
          <a:xfrm>
            <a:off x="6296660" y="3178175"/>
            <a:ext cx="73850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1" name="矩形 30"/>
          <p:cNvSpPr/>
          <p:nvPr/>
        </p:nvSpPr>
        <p:spPr>
          <a:xfrm>
            <a:off x="3051810" y="3656965"/>
            <a:ext cx="1336040"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32" name="矩形 31"/>
          <p:cNvSpPr/>
          <p:nvPr/>
        </p:nvSpPr>
        <p:spPr>
          <a:xfrm>
            <a:off x="6480810" y="3656965"/>
            <a:ext cx="1172845" cy="37020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3"/>
                                        </p:tgtEl>
                                        <p:attrNameLst>
                                          <p:attrName>ppt_x</p:attrName>
                                        </p:attrNameLst>
                                      </p:cBhvr>
                                      <p:tavLst>
                                        <p:tav tm="0">
                                          <p:val>
                                            <p:strVal val="ppt_x"/>
                                          </p:val>
                                        </p:tav>
                                        <p:tav tm="100000">
                                          <p:val>
                                            <p:strVal val="ppt_x"/>
                                          </p:val>
                                        </p:tav>
                                      </p:tavLst>
                                    </p:anim>
                                    <p:anim calcmode="lin" valueType="num">
                                      <p:cBhvr additive="base">
                                        <p:cTn id="7" dur="500"/>
                                        <p:tgtEl>
                                          <p:spTgt spid="23"/>
                                        </p:tgtEl>
                                        <p:attrNameLst>
                                          <p:attrName>ppt_y</p:attrName>
                                        </p:attrNameLst>
                                      </p:cBhvr>
                                      <p:tavLst>
                                        <p:tav tm="0">
                                          <p:val>
                                            <p:strVal val="ppt_y"/>
                                          </p:val>
                                        </p:tav>
                                        <p:tav tm="100000">
                                          <p:val>
                                            <p:strVal val="1+ppt_h/2"/>
                                          </p:val>
                                        </p:tav>
                                      </p:tavLst>
                                    </p:anim>
                                    <p:set>
                                      <p:cBhvr>
                                        <p:cTn id="8" dur="1" fill="hold">
                                          <p:stCondLst>
                                            <p:cond delay="499"/>
                                          </p:stCondLst>
                                        </p:cTn>
                                        <p:tgtEl>
                                          <p:spTgt spid="2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24"/>
                                        </p:tgtEl>
                                        <p:attrNameLst>
                                          <p:attrName>ppt_x</p:attrName>
                                        </p:attrNameLst>
                                      </p:cBhvr>
                                      <p:tavLst>
                                        <p:tav tm="0">
                                          <p:val>
                                            <p:strVal val="ppt_x"/>
                                          </p:val>
                                        </p:tav>
                                        <p:tav tm="100000">
                                          <p:val>
                                            <p:strVal val="ppt_x"/>
                                          </p:val>
                                        </p:tav>
                                      </p:tavLst>
                                    </p:anim>
                                    <p:anim calcmode="lin" valueType="num">
                                      <p:cBhvr additive="base">
                                        <p:cTn id="13" dur="500"/>
                                        <p:tgtEl>
                                          <p:spTgt spid="24"/>
                                        </p:tgtEl>
                                        <p:attrNameLst>
                                          <p:attrName>ppt_y</p:attrName>
                                        </p:attrNameLst>
                                      </p:cBhvr>
                                      <p:tavLst>
                                        <p:tav tm="0">
                                          <p:val>
                                            <p:strVal val="ppt_y"/>
                                          </p:val>
                                        </p:tav>
                                        <p:tav tm="100000">
                                          <p:val>
                                            <p:strVal val="1+ppt_h/2"/>
                                          </p:val>
                                        </p:tav>
                                      </p:tavLst>
                                    </p:anim>
                                    <p:set>
                                      <p:cBhvr>
                                        <p:cTn id="14" dur="1" fill="hold">
                                          <p:stCondLst>
                                            <p:cond delay="499"/>
                                          </p:stCondLst>
                                        </p:cTn>
                                        <p:tgtEl>
                                          <p:spTgt spid="2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5"/>
                                        </p:tgtEl>
                                        <p:attrNameLst>
                                          <p:attrName>ppt_x</p:attrName>
                                        </p:attrNameLst>
                                      </p:cBhvr>
                                      <p:tavLst>
                                        <p:tav tm="0">
                                          <p:val>
                                            <p:strVal val="ppt_x"/>
                                          </p:val>
                                        </p:tav>
                                        <p:tav tm="100000">
                                          <p:val>
                                            <p:strVal val="ppt_x"/>
                                          </p:val>
                                        </p:tav>
                                      </p:tavLst>
                                    </p:anim>
                                    <p:anim calcmode="lin" valueType="num">
                                      <p:cBhvr additive="base">
                                        <p:cTn id="19" dur="500"/>
                                        <p:tgtEl>
                                          <p:spTgt spid="25"/>
                                        </p:tgtEl>
                                        <p:attrNameLst>
                                          <p:attrName>ppt_y</p:attrName>
                                        </p:attrNameLst>
                                      </p:cBhvr>
                                      <p:tavLst>
                                        <p:tav tm="0">
                                          <p:val>
                                            <p:strVal val="ppt_y"/>
                                          </p:val>
                                        </p:tav>
                                        <p:tav tm="100000">
                                          <p:val>
                                            <p:strVal val="1+ppt_h/2"/>
                                          </p:val>
                                        </p:tav>
                                      </p:tavLst>
                                    </p:anim>
                                    <p:set>
                                      <p:cBhvr>
                                        <p:cTn id="20" dur="1" fill="hold">
                                          <p:stCondLst>
                                            <p:cond delay="499"/>
                                          </p:stCondLst>
                                        </p:cTn>
                                        <p:tgtEl>
                                          <p:spTgt spid="2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26"/>
                                        </p:tgtEl>
                                        <p:attrNameLst>
                                          <p:attrName>ppt_x</p:attrName>
                                        </p:attrNameLst>
                                      </p:cBhvr>
                                      <p:tavLst>
                                        <p:tav tm="0">
                                          <p:val>
                                            <p:strVal val="ppt_x"/>
                                          </p:val>
                                        </p:tav>
                                        <p:tav tm="100000">
                                          <p:val>
                                            <p:strVal val="ppt_x"/>
                                          </p:val>
                                        </p:tav>
                                      </p:tavLst>
                                    </p:anim>
                                    <p:anim calcmode="lin" valueType="num">
                                      <p:cBhvr additive="base">
                                        <p:cTn id="25" dur="500"/>
                                        <p:tgtEl>
                                          <p:spTgt spid="26"/>
                                        </p:tgtEl>
                                        <p:attrNameLst>
                                          <p:attrName>ppt_y</p:attrName>
                                        </p:attrNameLst>
                                      </p:cBhvr>
                                      <p:tavLst>
                                        <p:tav tm="0">
                                          <p:val>
                                            <p:strVal val="ppt_y"/>
                                          </p:val>
                                        </p:tav>
                                        <p:tav tm="100000">
                                          <p:val>
                                            <p:strVal val="1+ppt_h/2"/>
                                          </p:val>
                                        </p:tav>
                                      </p:tavLst>
                                    </p:anim>
                                    <p:set>
                                      <p:cBhvr>
                                        <p:cTn id="26" dur="1" fill="hold">
                                          <p:stCondLst>
                                            <p:cond delay="499"/>
                                          </p:stCondLst>
                                        </p:cTn>
                                        <p:tgtEl>
                                          <p:spTgt spid="2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27"/>
                                        </p:tgtEl>
                                        <p:attrNameLst>
                                          <p:attrName>ppt_x</p:attrName>
                                        </p:attrNameLst>
                                      </p:cBhvr>
                                      <p:tavLst>
                                        <p:tav tm="0">
                                          <p:val>
                                            <p:strVal val="ppt_x"/>
                                          </p:val>
                                        </p:tav>
                                        <p:tav tm="100000">
                                          <p:val>
                                            <p:strVal val="ppt_x"/>
                                          </p:val>
                                        </p:tav>
                                      </p:tavLst>
                                    </p:anim>
                                    <p:anim calcmode="lin" valueType="num">
                                      <p:cBhvr additive="base">
                                        <p:cTn id="31" dur="500"/>
                                        <p:tgtEl>
                                          <p:spTgt spid="27"/>
                                        </p:tgtEl>
                                        <p:attrNameLst>
                                          <p:attrName>ppt_y</p:attrName>
                                        </p:attrNameLst>
                                      </p:cBhvr>
                                      <p:tavLst>
                                        <p:tav tm="0">
                                          <p:val>
                                            <p:strVal val="ppt_y"/>
                                          </p:val>
                                        </p:tav>
                                        <p:tav tm="100000">
                                          <p:val>
                                            <p:strVal val="1+ppt_h/2"/>
                                          </p:val>
                                        </p:tav>
                                      </p:tavLst>
                                    </p:anim>
                                    <p:set>
                                      <p:cBhvr>
                                        <p:cTn id="32" dur="1" fill="hold">
                                          <p:stCondLst>
                                            <p:cond delay="499"/>
                                          </p:stCondLst>
                                        </p:cTn>
                                        <p:tgtEl>
                                          <p:spTgt spid="2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28"/>
                                        </p:tgtEl>
                                        <p:attrNameLst>
                                          <p:attrName>ppt_x</p:attrName>
                                        </p:attrNameLst>
                                      </p:cBhvr>
                                      <p:tavLst>
                                        <p:tav tm="0">
                                          <p:val>
                                            <p:strVal val="ppt_x"/>
                                          </p:val>
                                        </p:tav>
                                        <p:tav tm="100000">
                                          <p:val>
                                            <p:strVal val="ppt_x"/>
                                          </p:val>
                                        </p:tav>
                                      </p:tavLst>
                                    </p:anim>
                                    <p:anim calcmode="lin" valueType="num">
                                      <p:cBhvr additive="base">
                                        <p:cTn id="37" dur="500"/>
                                        <p:tgtEl>
                                          <p:spTgt spid="28"/>
                                        </p:tgtEl>
                                        <p:attrNameLst>
                                          <p:attrName>ppt_y</p:attrName>
                                        </p:attrNameLst>
                                      </p:cBhvr>
                                      <p:tavLst>
                                        <p:tav tm="0">
                                          <p:val>
                                            <p:strVal val="ppt_y"/>
                                          </p:val>
                                        </p:tav>
                                        <p:tav tm="100000">
                                          <p:val>
                                            <p:strVal val="1+ppt_h/2"/>
                                          </p:val>
                                        </p:tav>
                                      </p:tavLst>
                                    </p:anim>
                                    <p:set>
                                      <p:cBhvr>
                                        <p:cTn id="38" dur="1" fill="hold">
                                          <p:stCondLst>
                                            <p:cond delay="499"/>
                                          </p:stCondLst>
                                        </p:cTn>
                                        <p:tgtEl>
                                          <p:spTgt spid="2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29"/>
                                        </p:tgtEl>
                                        <p:attrNameLst>
                                          <p:attrName>ppt_x</p:attrName>
                                        </p:attrNameLst>
                                      </p:cBhvr>
                                      <p:tavLst>
                                        <p:tav tm="0">
                                          <p:val>
                                            <p:strVal val="ppt_x"/>
                                          </p:val>
                                        </p:tav>
                                        <p:tav tm="100000">
                                          <p:val>
                                            <p:strVal val="ppt_x"/>
                                          </p:val>
                                        </p:tav>
                                      </p:tavLst>
                                    </p:anim>
                                    <p:anim calcmode="lin" valueType="num">
                                      <p:cBhvr additive="base">
                                        <p:cTn id="43" dur="500"/>
                                        <p:tgtEl>
                                          <p:spTgt spid="29"/>
                                        </p:tgtEl>
                                        <p:attrNameLst>
                                          <p:attrName>ppt_y</p:attrName>
                                        </p:attrNameLst>
                                      </p:cBhvr>
                                      <p:tavLst>
                                        <p:tav tm="0">
                                          <p:val>
                                            <p:strVal val="ppt_y"/>
                                          </p:val>
                                        </p:tav>
                                        <p:tav tm="100000">
                                          <p:val>
                                            <p:strVal val="1+ppt_h/2"/>
                                          </p:val>
                                        </p:tav>
                                      </p:tavLst>
                                    </p:anim>
                                    <p:set>
                                      <p:cBhvr>
                                        <p:cTn id="44" dur="1" fill="hold">
                                          <p:stCondLst>
                                            <p:cond delay="499"/>
                                          </p:stCondLst>
                                        </p:cTn>
                                        <p:tgtEl>
                                          <p:spTgt spid="2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30"/>
                                        </p:tgtEl>
                                        <p:attrNameLst>
                                          <p:attrName>ppt_x</p:attrName>
                                        </p:attrNameLst>
                                      </p:cBhvr>
                                      <p:tavLst>
                                        <p:tav tm="0">
                                          <p:val>
                                            <p:strVal val="ppt_x"/>
                                          </p:val>
                                        </p:tav>
                                        <p:tav tm="100000">
                                          <p:val>
                                            <p:strVal val="ppt_x"/>
                                          </p:val>
                                        </p:tav>
                                      </p:tavLst>
                                    </p:anim>
                                    <p:anim calcmode="lin" valueType="num">
                                      <p:cBhvr additive="base">
                                        <p:cTn id="49" dur="500"/>
                                        <p:tgtEl>
                                          <p:spTgt spid="30"/>
                                        </p:tgtEl>
                                        <p:attrNameLst>
                                          <p:attrName>ppt_y</p:attrName>
                                        </p:attrNameLst>
                                      </p:cBhvr>
                                      <p:tavLst>
                                        <p:tav tm="0">
                                          <p:val>
                                            <p:strVal val="ppt_y"/>
                                          </p:val>
                                        </p:tav>
                                        <p:tav tm="100000">
                                          <p:val>
                                            <p:strVal val="1+ppt_h/2"/>
                                          </p:val>
                                        </p:tav>
                                      </p:tavLst>
                                    </p:anim>
                                    <p:set>
                                      <p:cBhvr>
                                        <p:cTn id="50" dur="1" fill="hold">
                                          <p:stCondLst>
                                            <p:cond delay="499"/>
                                          </p:stCondLst>
                                        </p:cTn>
                                        <p:tgtEl>
                                          <p:spTgt spid="3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31"/>
                                        </p:tgtEl>
                                        <p:attrNameLst>
                                          <p:attrName>ppt_x</p:attrName>
                                        </p:attrNameLst>
                                      </p:cBhvr>
                                      <p:tavLst>
                                        <p:tav tm="0">
                                          <p:val>
                                            <p:strVal val="ppt_x"/>
                                          </p:val>
                                        </p:tav>
                                        <p:tav tm="100000">
                                          <p:val>
                                            <p:strVal val="ppt_x"/>
                                          </p:val>
                                        </p:tav>
                                      </p:tavLst>
                                    </p:anim>
                                    <p:anim calcmode="lin" valueType="num">
                                      <p:cBhvr additive="base">
                                        <p:cTn id="55" dur="500"/>
                                        <p:tgtEl>
                                          <p:spTgt spid="31"/>
                                        </p:tgtEl>
                                        <p:attrNameLst>
                                          <p:attrName>ppt_y</p:attrName>
                                        </p:attrNameLst>
                                      </p:cBhvr>
                                      <p:tavLst>
                                        <p:tav tm="0">
                                          <p:val>
                                            <p:strVal val="ppt_y"/>
                                          </p:val>
                                        </p:tav>
                                        <p:tav tm="100000">
                                          <p:val>
                                            <p:strVal val="1+ppt_h/2"/>
                                          </p:val>
                                        </p:tav>
                                      </p:tavLst>
                                    </p:anim>
                                    <p:set>
                                      <p:cBhvr>
                                        <p:cTn id="56" dur="1" fill="hold">
                                          <p:stCondLst>
                                            <p:cond delay="499"/>
                                          </p:stCondLst>
                                        </p:cTn>
                                        <p:tgtEl>
                                          <p:spTgt spid="3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32"/>
                                        </p:tgtEl>
                                        <p:attrNameLst>
                                          <p:attrName>ppt_x</p:attrName>
                                        </p:attrNameLst>
                                      </p:cBhvr>
                                      <p:tavLst>
                                        <p:tav tm="0">
                                          <p:val>
                                            <p:strVal val="ppt_x"/>
                                          </p:val>
                                        </p:tav>
                                        <p:tav tm="100000">
                                          <p:val>
                                            <p:strVal val="ppt_x"/>
                                          </p:val>
                                        </p:tav>
                                      </p:tavLst>
                                    </p:anim>
                                    <p:anim calcmode="lin" valueType="num">
                                      <p:cBhvr additive="base">
                                        <p:cTn id="61" dur="500"/>
                                        <p:tgtEl>
                                          <p:spTgt spid="32"/>
                                        </p:tgtEl>
                                        <p:attrNameLst>
                                          <p:attrName>ppt_y</p:attrName>
                                        </p:attrNameLst>
                                      </p:cBhvr>
                                      <p:tavLst>
                                        <p:tav tm="0">
                                          <p:val>
                                            <p:strVal val="ppt_y"/>
                                          </p:val>
                                        </p:tav>
                                        <p:tav tm="100000">
                                          <p:val>
                                            <p:strVal val="1+ppt_h/2"/>
                                          </p:val>
                                        </p:tav>
                                      </p:tavLst>
                                    </p:anim>
                                    <p:set>
                                      <p:cBhvr>
                                        <p:cTn id="6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1083</Words>
  <Application>WPS 演示</Application>
  <PresentationFormat>全屏显示(4:3)</PresentationFormat>
  <Paragraphs>152</Paragraphs>
  <Slides>38</Slides>
  <Notes>38</Notes>
  <HiddenSlides>0</HiddenSlides>
  <MMClips>0</MMClips>
  <ScaleCrop>false</ScaleCrop>
  <HeadingPairs>
    <vt:vector size="4" baseType="variant">
      <vt:variant>
        <vt:lpstr>主题</vt:lpstr>
      </vt:variant>
      <vt:variant>
        <vt:i4>2</vt:i4>
      </vt:variant>
      <vt:variant>
        <vt:lpstr>幻灯片标题</vt:lpstr>
      </vt:variant>
      <vt:variant>
        <vt:i4>38</vt:i4>
      </vt:variant>
    </vt:vector>
  </HeadingPairs>
  <TitlesOfParts>
    <vt:vector size="40"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2019-01-17T11:57:13Z</dcterms:created>
  <dcterms:modified xsi:type="dcterms:W3CDTF">2019-01-23T06:30:15Z</dcterms:modified>
</cp:coreProperties>
</file>