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4"/>
  </p:notesMasterIdLst>
  <p:sldIdLst>
    <p:sldId id="308" r:id="rId3"/>
    <p:sldId id="307" r:id="rId4"/>
    <p:sldId id="270" r:id="rId5"/>
    <p:sldId id="287" r:id="rId6"/>
    <p:sldId id="289" r:id="rId7"/>
    <p:sldId id="288" r:id="rId8"/>
    <p:sldId id="274" r:id="rId9"/>
    <p:sldId id="275" r:id="rId10"/>
    <p:sldId id="265" r:id="rId11"/>
    <p:sldId id="277" r:id="rId12"/>
    <p:sldId id="279" r:id="rId13"/>
  </p:sldIdLst>
  <p:sldSz cx="12192000" cy="6858000"/>
  <p:notesSz cx="6858000" cy="9144000"/>
  <p:defaultTextStyle>
    <a:defPPr>
      <a:defRPr lang="zh-CN"/>
    </a:defPPr>
    <a:lvl1pPr algn="l" defTabSz="912813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94715" autoAdjust="0"/>
  </p:normalViewPr>
  <p:slideViewPr>
    <p:cSldViewPr snapToGrid="0" snapToObjects="1">
      <p:cViewPr varScale="1">
        <p:scale>
          <a:sx n="60" d="100"/>
          <a:sy n="60" d="100"/>
        </p:scale>
        <p:origin x="92" y="56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B31D9CC-2280-4E70-8436-515894211DF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962F4F1-538B-43DA-8CE5-71690AD4BB9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DE98C50-1AB0-4E07-83E0-DAA3A0F9BE43}" type="datetimeFigureOut">
              <a:rPr lang="zh-CN" altLang="en-US"/>
              <a:pPr>
                <a:defRPr/>
              </a:pPr>
              <a:t>2018/9/1</a:t>
            </a:fld>
            <a:endParaRPr lang="zh-CN" altLang="en-US"/>
          </a:p>
        </p:txBody>
      </p:sp>
      <p:sp>
        <p:nvSpPr>
          <p:cNvPr id="3076" name="幻灯片图像占位符 3">
            <a:extLst>
              <a:ext uri="{FF2B5EF4-FFF2-40B4-BE49-F238E27FC236}">
                <a16:creationId xmlns:a16="http://schemas.microsoft.com/office/drawing/2014/main" id="{1520B68C-5AC0-417C-9971-F7629FE54E73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>
            <a:extLst>
              <a:ext uri="{FF2B5EF4-FFF2-40B4-BE49-F238E27FC236}">
                <a16:creationId xmlns:a16="http://schemas.microsoft.com/office/drawing/2014/main" id="{B711775B-A4D1-4EAC-A61C-8BEB961577BA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FB68E4-272C-43C6-A37D-5701807202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>
            <a:extLst>
              <a:ext uri="{FF2B5EF4-FFF2-40B4-BE49-F238E27FC236}">
                <a16:creationId xmlns:a16="http://schemas.microsoft.com/office/drawing/2014/main" id="{3A909277-A7BC-48CA-9031-1D867A01F3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kumimoji="1"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EB760275-613B-48F1-B381-59080ACA12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06460730-8362-42FB-9994-B3E430204A4F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7A56E34B-0008-46D6-94D2-2D00F93F9BB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3" name="幻灯片编号占位符 3">
            <a:extLst>
              <a:ext uri="{FF2B5EF4-FFF2-40B4-BE49-F238E27FC236}">
                <a16:creationId xmlns:a16="http://schemas.microsoft.com/office/drawing/2014/main" id="{C56A785A-DCFD-47D8-8AF1-A946F3F38A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5B2CB2A5-0996-418E-A2F7-21A1A244461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>
            <a:extLst>
              <a:ext uri="{FF2B5EF4-FFF2-40B4-BE49-F238E27FC236}">
                <a16:creationId xmlns:a16="http://schemas.microsoft.com/office/drawing/2014/main" id="{592889D6-BA16-4F09-BFFE-FD39CE7DCA30}"/>
              </a:ext>
            </a:extLst>
          </p:cNvPr>
          <p:cNvSpPr/>
          <p:nvPr userDrawn="1"/>
        </p:nvSpPr>
        <p:spPr>
          <a:xfrm rot="6238231" flipH="1">
            <a:off x="9408319" y="4234656"/>
            <a:ext cx="1169988" cy="1171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77D38644-1024-4399-83E6-041933390FF3}"/>
              </a:ext>
            </a:extLst>
          </p:cNvPr>
          <p:cNvSpPr/>
          <p:nvPr userDrawn="1"/>
        </p:nvSpPr>
        <p:spPr>
          <a:xfrm rot="19041346" flipH="1">
            <a:off x="10088563" y="6107113"/>
            <a:ext cx="187325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5" name="矩形 6">
            <a:extLst>
              <a:ext uri="{FF2B5EF4-FFF2-40B4-BE49-F238E27FC236}">
                <a16:creationId xmlns:a16="http://schemas.microsoft.com/office/drawing/2014/main" id="{76D5E857-C026-4387-A5FD-2E0802739410}"/>
              </a:ext>
            </a:extLst>
          </p:cNvPr>
          <p:cNvSpPr/>
          <p:nvPr userDrawn="1"/>
        </p:nvSpPr>
        <p:spPr>
          <a:xfrm rot="998715" flipH="1">
            <a:off x="10506075" y="5621338"/>
            <a:ext cx="473075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6" name="矩形 7">
            <a:extLst>
              <a:ext uri="{FF2B5EF4-FFF2-40B4-BE49-F238E27FC236}">
                <a16:creationId xmlns:a16="http://schemas.microsoft.com/office/drawing/2014/main" id="{696FF6C8-CCA8-4720-8C61-48F07339DDCB}"/>
              </a:ext>
            </a:extLst>
          </p:cNvPr>
          <p:cNvSpPr/>
          <p:nvPr userDrawn="1"/>
        </p:nvSpPr>
        <p:spPr>
          <a:xfrm rot="19250941" flipH="1">
            <a:off x="10179050" y="5688013"/>
            <a:ext cx="223838" cy="22383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7" name="矩形 8">
            <a:extLst>
              <a:ext uri="{FF2B5EF4-FFF2-40B4-BE49-F238E27FC236}">
                <a16:creationId xmlns:a16="http://schemas.microsoft.com/office/drawing/2014/main" id="{461124B8-6B47-474D-BAED-CB8955F3E626}"/>
              </a:ext>
            </a:extLst>
          </p:cNvPr>
          <p:cNvSpPr/>
          <p:nvPr userDrawn="1"/>
        </p:nvSpPr>
        <p:spPr>
          <a:xfrm rot="19628487" flipH="1">
            <a:off x="11164888" y="6592888"/>
            <a:ext cx="479425" cy="47783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8477FE33-BBA2-43C1-8DEB-926AAD6036C4}"/>
              </a:ext>
            </a:extLst>
          </p:cNvPr>
          <p:cNvSpPr/>
          <p:nvPr userDrawn="1"/>
        </p:nvSpPr>
        <p:spPr>
          <a:xfrm rot="1703810" flipH="1">
            <a:off x="11537950" y="2659063"/>
            <a:ext cx="669925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11FF24AF-13BF-4F85-8F88-67AB81893CA2}"/>
              </a:ext>
            </a:extLst>
          </p:cNvPr>
          <p:cNvSpPr/>
          <p:nvPr userDrawn="1"/>
        </p:nvSpPr>
        <p:spPr>
          <a:xfrm rot="985914" flipH="1">
            <a:off x="11072813" y="5414963"/>
            <a:ext cx="1325562" cy="132556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0" name="矩形 4">
            <a:extLst>
              <a:ext uri="{FF2B5EF4-FFF2-40B4-BE49-F238E27FC236}">
                <a16:creationId xmlns:a16="http://schemas.microsoft.com/office/drawing/2014/main" id="{BF09A69F-B32A-43DE-AE5F-F86C01153CCF}"/>
              </a:ext>
            </a:extLst>
          </p:cNvPr>
          <p:cNvSpPr/>
          <p:nvPr userDrawn="1"/>
        </p:nvSpPr>
        <p:spPr>
          <a:xfrm rot="3014278" flipH="1">
            <a:off x="10200481" y="3586957"/>
            <a:ext cx="1958975" cy="195738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1" name="矩形 9">
            <a:extLst>
              <a:ext uri="{FF2B5EF4-FFF2-40B4-BE49-F238E27FC236}">
                <a16:creationId xmlns:a16="http://schemas.microsoft.com/office/drawing/2014/main" id="{CD174B70-A70A-4741-8426-2D60984F8C5E}"/>
              </a:ext>
            </a:extLst>
          </p:cNvPr>
          <p:cNvSpPr/>
          <p:nvPr userDrawn="1"/>
        </p:nvSpPr>
        <p:spPr>
          <a:xfrm rot="4169379" flipH="1">
            <a:off x="8955088" y="5462588"/>
            <a:ext cx="203200" cy="20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2" name="矩形 10">
            <a:extLst>
              <a:ext uri="{FF2B5EF4-FFF2-40B4-BE49-F238E27FC236}">
                <a16:creationId xmlns:a16="http://schemas.microsoft.com/office/drawing/2014/main" id="{E567212A-20EB-4DDB-9202-B4A3D5166E7B}"/>
              </a:ext>
            </a:extLst>
          </p:cNvPr>
          <p:cNvSpPr/>
          <p:nvPr userDrawn="1"/>
        </p:nvSpPr>
        <p:spPr>
          <a:xfrm rot="1849597" flipH="1">
            <a:off x="10415588" y="6386513"/>
            <a:ext cx="668337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282DEEB1-85EE-4CA9-B918-5A1BCBCA11B1}"/>
              </a:ext>
            </a:extLst>
          </p:cNvPr>
          <p:cNvSpPr/>
          <p:nvPr userDrawn="1"/>
        </p:nvSpPr>
        <p:spPr>
          <a:xfrm rot="1703810" flipH="1">
            <a:off x="10052050" y="3232150"/>
            <a:ext cx="328613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pic>
        <p:nvPicPr>
          <p:cNvPr id="14" name="Picture 13" descr="湖北猎豹图书文化有限公司logo">
            <a:extLst>
              <a:ext uri="{FF2B5EF4-FFF2-40B4-BE49-F238E27FC236}">
                <a16:creationId xmlns:a16="http://schemas.microsoft.com/office/drawing/2014/main" id="{81C9F862-C252-4197-B8D2-34FA7D1F589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013" y="114300"/>
            <a:ext cx="755650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timg?image&amp;quality=80&amp;size=b9999_10000&amp;sec=1514455248577&amp;di=17a6aee7f6970fc09f61a1489a9c9b1a&amp;imgtype=0&amp;src=http%3A%2F%2Fpic2">
            <a:extLst>
              <a:ext uri="{FF2B5EF4-FFF2-40B4-BE49-F238E27FC236}">
                <a16:creationId xmlns:a16="http://schemas.microsoft.com/office/drawing/2014/main" id="{663BF9B9-8474-4DF4-BD31-9862D5A3B1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8"/>
          <a:stretch>
            <a:fillRect/>
          </a:stretch>
        </p:blipFill>
        <p:spPr bwMode="auto">
          <a:xfrm>
            <a:off x="563563" y="5341938"/>
            <a:ext cx="1133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119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>
            <a:extLst>
              <a:ext uri="{FF2B5EF4-FFF2-40B4-BE49-F238E27FC236}">
                <a16:creationId xmlns:a16="http://schemas.microsoft.com/office/drawing/2014/main" id="{8275E1C1-A761-48F6-BB85-1A97C6BC7BD3}"/>
              </a:ext>
            </a:extLst>
          </p:cNvPr>
          <p:cNvSpPr/>
          <p:nvPr userDrawn="1"/>
        </p:nvSpPr>
        <p:spPr>
          <a:xfrm rot="6238231" flipH="1">
            <a:off x="9408319" y="4234656"/>
            <a:ext cx="1169988" cy="1171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607A691E-4EAB-4B96-B525-DD4309CB0FE8}"/>
              </a:ext>
            </a:extLst>
          </p:cNvPr>
          <p:cNvSpPr/>
          <p:nvPr userDrawn="1"/>
        </p:nvSpPr>
        <p:spPr>
          <a:xfrm rot="19041346" flipH="1">
            <a:off x="10088563" y="6107113"/>
            <a:ext cx="187325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5" name="矩形 6">
            <a:extLst>
              <a:ext uri="{FF2B5EF4-FFF2-40B4-BE49-F238E27FC236}">
                <a16:creationId xmlns:a16="http://schemas.microsoft.com/office/drawing/2014/main" id="{18E957D4-DBC1-444F-8C20-FA2C45F778BE}"/>
              </a:ext>
            </a:extLst>
          </p:cNvPr>
          <p:cNvSpPr/>
          <p:nvPr userDrawn="1"/>
        </p:nvSpPr>
        <p:spPr>
          <a:xfrm rot="998715" flipH="1">
            <a:off x="10506075" y="5621338"/>
            <a:ext cx="473075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6" name="矩形 7">
            <a:extLst>
              <a:ext uri="{FF2B5EF4-FFF2-40B4-BE49-F238E27FC236}">
                <a16:creationId xmlns:a16="http://schemas.microsoft.com/office/drawing/2014/main" id="{C5C583A5-7A68-4A56-A64F-9AB433F53940}"/>
              </a:ext>
            </a:extLst>
          </p:cNvPr>
          <p:cNvSpPr/>
          <p:nvPr userDrawn="1"/>
        </p:nvSpPr>
        <p:spPr>
          <a:xfrm rot="19250941" flipH="1">
            <a:off x="10179050" y="5688013"/>
            <a:ext cx="223838" cy="22383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7" name="矩形 8">
            <a:extLst>
              <a:ext uri="{FF2B5EF4-FFF2-40B4-BE49-F238E27FC236}">
                <a16:creationId xmlns:a16="http://schemas.microsoft.com/office/drawing/2014/main" id="{B30CF5CF-278B-4712-AC0D-3213C4C1CB06}"/>
              </a:ext>
            </a:extLst>
          </p:cNvPr>
          <p:cNvSpPr/>
          <p:nvPr userDrawn="1"/>
        </p:nvSpPr>
        <p:spPr>
          <a:xfrm rot="19628487" flipH="1">
            <a:off x="11164888" y="6592888"/>
            <a:ext cx="479425" cy="47783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033D9D32-77C4-4862-B05B-D2EF07A21AAC}"/>
              </a:ext>
            </a:extLst>
          </p:cNvPr>
          <p:cNvSpPr/>
          <p:nvPr userDrawn="1"/>
        </p:nvSpPr>
        <p:spPr>
          <a:xfrm rot="1703810" flipH="1">
            <a:off x="11537950" y="2659063"/>
            <a:ext cx="669925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9" name="矩形 2">
            <a:extLst>
              <a:ext uri="{FF2B5EF4-FFF2-40B4-BE49-F238E27FC236}">
                <a16:creationId xmlns:a16="http://schemas.microsoft.com/office/drawing/2014/main" id="{28D4EC96-7A86-4B74-A2E7-CD2DD66F40C3}"/>
              </a:ext>
            </a:extLst>
          </p:cNvPr>
          <p:cNvSpPr/>
          <p:nvPr userDrawn="1"/>
        </p:nvSpPr>
        <p:spPr>
          <a:xfrm rot="985914" flipH="1">
            <a:off x="11072813" y="5414963"/>
            <a:ext cx="1325562" cy="132556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0" name="矩形 4">
            <a:extLst>
              <a:ext uri="{FF2B5EF4-FFF2-40B4-BE49-F238E27FC236}">
                <a16:creationId xmlns:a16="http://schemas.microsoft.com/office/drawing/2014/main" id="{867767C0-4219-48C1-BD01-A0CFD2F1C561}"/>
              </a:ext>
            </a:extLst>
          </p:cNvPr>
          <p:cNvSpPr/>
          <p:nvPr userDrawn="1"/>
        </p:nvSpPr>
        <p:spPr>
          <a:xfrm rot="3014278" flipH="1">
            <a:off x="10200481" y="3586957"/>
            <a:ext cx="1958975" cy="195738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1" name="矩形 9">
            <a:extLst>
              <a:ext uri="{FF2B5EF4-FFF2-40B4-BE49-F238E27FC236}">
                <a16:creationId xmlns:a16="http://schemas.microsoft.com/office/drawing/2014/main" id="{073E5A3E-79FB-4386-9052-AB034F008207}"/>
              </a:ext>
            </a:extLst>
          </p:cNvPr>
          <p:cNvSpPr/>
          <p:nvPr userDrawn="1"/>
        </p:nvSpPr>
        <p:spPr>
          <a:xfrm rot="4169379" flipH="1">
            <a:off x="8955088" y="5462588"/>
            <a:ext cx="203200" cy="20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2" name="矩形 10">
            <a:extLst>
              <a:ext uri="{FF2B5EF4-FFF2-40B4-BE49-F238E27FC236}">
                <a16:creationId xmlns:a16="http://schemas.microsoft.com/office/drawing/2014/main" id="{132CD028-E0E9-477D-9F25-D4730486F3A8}"/>
              </a:ext>
            </a:extLst>
          </p:cNvPr>
          <p:cNvSpPr/>
          <p:nvPr userDrawn="1"/>
        </p:nvSpPr>
        <p:spPr>
          <a:xfrm rot="1849597" flipH="1">
            <a:off x="10415588" y="6386513"/>
            <a:ext cx="668337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9858D65D-AA9B-4314-882E-1D51E818F711}"/>
              </a:ext>
            </a:extLst>
          </p:cNvPr>
          <p:cNvSpPr/>
          <p:nvPr userDrawn="1"/>
        </p:nvSpPr>
        <p:spPr>
          <a:xfrm rot="1703810" flipH="1">
            <a:off x="10052050" y="3232150"/>
            <a:ext cx="328613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pic>
        <p:nvPicPr>
          <p:cNvPr id="14" name="Picture 13" descr="湖北猎豹图书文化有限公司logo">
            <a:extLst>
              <a:ext uri="{FF2B5EF4-FFF2-40B4-BE49-F238E27FC236}">
                <a16:creationId xmlns:a16="http://schemas.microsoft.com/office/drawing/2014/main" id="{2678CA21-735E-4687-A213-C0AE17FAE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013" y="114300"/>
            <a:ext cx="755650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timg?image&amp;quality=80&amp;size=b9999_10000&amp;sec=1514455248577&amp;di=17a6aee7f6970fc09f61a1489a9c9b1a&amp;imgtype=0&amp;src=http%3A%2F%2Fpic2">
            <a:extLst>
              <a:ext uri="{FF2B5EF4-FFF2-40B4-BE49-F238E27FC236}">
                <a16:creationId xmlns:a16="http://schemas.microsoft.com/office/drawing/2014/main" id="{E32126D7-E2D0-44CE-94A4-B08BB37EF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8"/>
          <a:stretch>
            <a:fillRect/>
          </a:stretch>
        </p:blipFill>
        <p:spPr bwMode="auto">
          <a:xfrm>
            <a:off x="563563" y="5341938"/>
            <a:ext cx="1133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1265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641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副标题 2">
            <a:extLst>
              <a:ext uri="{FF2B5EF4-FFF2-40B4-BE49-F238E27FC236}">
                <a16:creationId xmlns:a16="http://schemas.microsoft.com/office/drawing/2014/main" id="{21143456-C84B-45DF-947F-8743D5EF6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248" y="2493905"/>
            <a:ext cx="8059478" cy="923330"/>
          </a:xfrm>
          <a:prstGeom prst="rect">
            <a:avLst/>
          </a:prstGeom>
          <a:solidFill>
            <a:schemeClr val="accent4">
              <a:lumMod val="20000"/>
              <a:lumOff val="80000"/>
              <a:alpha val="46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观点要明确</a:t>
            </a:r>
          </a:p>
        </p:txBody>
      </p:sp>
      <p:sp>
        <p:nvSpPr>
          <p:cNvPr id="4099" name="TextBox 3">
            <a:extLst>
              <a:ext uri="{FF2B5EF4-FFF2-40B4-BE49-F238E27FC236}">
                <a16:creationId xmlns:a16="http://schemas.microsoft.com/office/drawing/2014/main" id="{A0EBC118-1321-4C8E-9180-084FFF27A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0283" y="4154524"/>
            <a:ext cx="5390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人教版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九年级上册语文第二单元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DE9D0FC-BB81-4836-95FF-63110320A3B1}"/>
              </a:ext>
            </a:extLst>
          </p:cNvPr>
          <p:cNvSpPr/>
          <p:nvPr/>
        </p:nvSpPr>
        <p:spPr>
          <a:xfrm>
            <a:off x="3926177" y="1357757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第二单元写作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文本框 12298">
            <a:extLst>
              <a:ext uri="{FF2B5EF4-FFF2-40B4-BE49-F238E27FC236}">
                <a16:creationId xmlns:a16="http://schemas.microsoft.com/office/drawing/2014/main" id="{A8918BD1-F252-401B-B588-26A737495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685800"/>
            <a:ext cx="11063288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	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上述语句，有的强调好奇的价值，有的审视好奇心的毁灭，还有的辩证分析好奇的正反面。理解语句的含义，从中选出你最有感触、有话可说的一句话作为自己的观点。                                            	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围绕观点列出提纲，要体现出你的论证思路。</a:t>
            </a:r>
          </a:p>
        </p:txBody>
      </p:sp>
      <p:sp>
        <p:nvSpPr>
          <p:cNvPr id="12300" name="矩形 12299">
            <a:extLst>
              <a:ext uri="{FF2B5EF4-FFF2-40B4-BE49-F238E27FC236}">
                <a16:creationId xmlns:a16="http://schemas.microsoft.com/office/drawing/2014/main" id="{F955E661-0C53-48BB-9C96-EC47CC00CA4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3525" y="2286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宋体" panose="02010600030101010101" pitchFamily="2" charset="-122"/>
              </a:rPr>
              <a:t>提示：</a:t>
            </a:r>
          </a:p>
        </p:txBody>
      </p:sp>
      <p:sp>
        <p:nvSpPr>
          <p:cNvPr id="12301" name="直接连接符 12300">
            <a:extLst>
              <a:ext uri="{FF2B5EF4-FFF2-40B4-BE49-F238E27FC236}">
                <a16:creationId xmlns:a16="http://schemas.microsoft.com/office/drawing/2014/main" id="{41E9C085-31A3-4F1A-8DC1-76A050A9C76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2936875"/>
            <a:ext cx="121920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文本框 12301">
            <a:extLst>
              <a:ext uri="{FF2B5EF4-FFF2-40B4-BE49-F238E27FC236}">
                <a16:creationId xmlns:a16="http://schemas.microsoft.com/office/drawing/2014/main" id="{B263DE07-82B2-4F8A-A586-B9BCC5AE5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3105150"/>
            <a:ext cx="10702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在上面的基础上，写一篇</a:t>
            </a:r>
            <a:r>
              <a:rPr lang="en-US" altLang="zh-CN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300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字左右的议论性短文。</a:t>
            </a:r>
          </a:p>
        </p:txBody>
      </p:sp>
      <p:sp>
        <p:nvSpPr>
          <p:cNvPr id="12303" name="文本框 12302">
            <a:extLst>
              <a:ext uri="{FF2B5EF4-FFF2-40B4-BE49-F238E27FC236}">
                <a16:creationId xmlns:a16="http://schemas.microsoft.com/office/drawing/2014/main" id="{29B3673D-6F31-47FC-B0B3-C6D04EFC4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3962400"/>
            <a:ext cx="10702925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根据提纲写，并适时调整，注意作文思路要清晰、有层次。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2.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对选用的材料要进行具体分析，使之能够支持你的观点。</a:t>
            </a:r>
          </a:p>
        </p:txBody>
      </p:sp>
      <p:sp>
        <p:nvSpPr>
          <p:cNvPr id="12304" name="矩形 12303">
            <a:extLst>
              <a:ext uri="{FF2B5EF4-FFF2-40B4-BE49-F238E27FC236}">
                <a16:creationId xmlns:a16="http://schemas.microsoft.com/office/drawing/2014/main" id="{7F751236-5ACB-43BF-ACBD-C358149F4D3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3525" y="39624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CCFFFF"/>
                </a:solidFill>
                <a:latin typeface="宋体" panose="02010600030101010101" pitchFamily="2" charset="-122"/>
              </a:rPr>
              <a:t>提示：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3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23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302" grpId="0"/>
      <p:bldP spid="123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椭圆 13324">
            <a:extLst>
              <a:ext uri="{FF2B5EF4-FFF2-40B4-BE49-F238E27FC236}">
                <a16:creationId xmlns:a16="http://schemas.microsoft.com/office/drawing/2014/main" id="{131B92C5-D0A2-4A12-BE09-A795DCA58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88"/>
            <a:ext cx="1720850" cy="9604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71" name="文本框 13325">
            <a:extLst>
              <a:ext uri="{FF2B5EF4-FFF2-40B4-BE49-F238E27FC236}">
                <a16:creationId xmlns:a16="http://schemas.microsoft.com/office/drawing/2014/main" id="{09F3F290-B28C-4222-A1FE-AA4DF418C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49238"/>
            <a:ext cx="17414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写作实践</a:t>
            </a:r>
          </a:p>
        </p:txBody>
      </p:sp>
      <p:sp>
        <p:nvSpPr>
          <p:cNvPr id="13328" name="矩形 13327">
            <a:extLst>
              <a:ext uri="{FF2B5EF4-FFF2-40B4-BE49-F238E27FC236}">
                <a16:creationId xmlns:a16="http://schemas.microsoft.com/office/drawing/2014/main" id="{73C2A4AD-74B5-41C6-A822-04DD60B2DCCA}"/>
              </a:ext>
            </a:extLst>
          </p:cNvPr>
          <p:cNvSpPr/>
          <p:nvPr/>
        </p:nvSpPr>
        <p:spPr>
          <a:xfrm>
            <a:off x="3281363" y="249238"/>
            <a:ext cx="7308850" cy="2338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itchFamily="49" charset="-122"/>
                <a:ea typeface="仿宋" pitchFamily="49" charset="-122"/>
              </a:rPr>
              <a:t>    青少年应该如何对待时下流行的各种电子游戏？大家认识不一。对此，你有什么看法？自拟题目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itchFamily="49" charset="-122"/>
                <a:ea typeface="仿宋" pitchFamily="49" charset="-122"/>
              </a:rPr>
              <a:t>写一篇议论性文章。不少于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itchFamily="49" charset="-122"/>
                <a:ea typeface="仿宋" pitchFamily="49" charset="-122"/>
              </a:rPr>
              <a:t>600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仿宋" pitchFamily="49" charset="-122"/>
                <a:ea typeface="仿宋" pitchFamily="49" charset="-122"/>
              </a:rPr>
              <a:t>字。</a:t>
            </a:r>
          </a:p>
          <a:p>
            <a:endParaRPr lang="zh-CN" altLang="en-US" noProof="1"/>
          </a:p>
        </p:txBody>
      </p:sp>
      <p:sp>
        <p:nvSpPr>
          <p:cNvPr id="15373" name="矩形 13328">
            <a:extLst>
              <a:ext uri="{FF2B5EF4-FFF2-40B4-BE49-F238E27FC236}">
                <a16:creationId xmlns:a16="http://schemas.microsoft.com/office/drawing/2014/main" id="{FD076D4E-D86D-4573-8AD9-126249A7D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1363" y="2284413"/>
            <a:ext cx="711835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1.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深入思考</a:t>
            </a:r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确定自己的观点</a:t>
            </a:r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然后用简洁的语言明确地表达出来。</a:t>
            </a:r>
          </a:p>
          <a:p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2.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围绕观点展开论述</a:t>
            </a:r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注意选取适当的材料支持自己的观点。</a:t>
            </a:r>
          </a:p>
          <a:p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3.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联系自己的生活体会和当前现实来谈</a:t>
            </a:r>
            <a:r>
              <a:rPr lang="en-US" altLang="zh-CN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力争做到有理有据。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4" name="组合 64521">
            <a:extLst>
              <a:ext uri="{FF2B5EF4-FFF2-40B4-BE49-F238E27FC236}">
                <a16:creationId xmlns:a16="http://schemas.microsoft.com/office/drawing/2014/main" id="{A157417D-1B4B-425A-84A2-BFC302928D38}"/>
              </a:ext>
            </a:extLst>
          </p:cNvPr>
          <p:cNvGrpSpPr>
            <a:grpSpLocks/>
          </p:cNvGrpSpPr>
          <p:nvPr/>
        </p:nvGrpSpPr>
        <p:grpSpPr bwMode="auto">
          <a:xfrm>
            <a:off x="0" y="188913"/>
            <a:ext cx="2089150" cy="960437"/>
            <a:chOff x="0" y="128"/>
            <a:chExt cx="1316" cy="605"/>
          </a:xfrm>
        </p:grpSpPr>
        <p:sp>
          <p:nvSpPr>
            <p:cNvPr id="6155" name="椭圆 64522">
              <a:extLst>
                <a:ext uri="{FF2B5EF4-FFF2-40B4-BE49-F238E27FC236}">
                  <a16:creationId xmlns:a16="http://schemas.microsoft.com/office/drawing/2014/main" id="{7D354170-9B1E-44DD-94D1-F754D4AB7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56" name="文本框 64523">
              <a:extLst>
                <a:ext uri="{FF2B5EF4-FFF2-40B4-BE49-F238E27FC236}">
                  <a16:creationId xmlns:a16="http://schemas.microsoft.com/office/drawing/2014/main" id="{8A16643D-3998-4965-A224-F014E9A3F1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" y="255"/>
              <a:ext cx="114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6157" name="矩形 64524">
            <a:extLst>
              <a:ext uri="{FF2B5EF4-FFF2-40B4-BE49-F238E27FC236}">
                <a16:creationId xmlns:a16="http://schemas.microsoft.com/office/drawing/2014/main" id="{4E0CC4B6-4336-4563-8DF8-9AEEBDC94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9863" y="1941513"/>
            <a:ext cx="64484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1.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明确议论文观点明确的内涵。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2.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把握议论文观点明确的方法原则。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3.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通过实践使自己真正做到议论文观点鲜明。</a:t>
            </a:r>
          </a:p>
        </p:txBody>
      </p:sp>
      <p:pic>
        <p:nvPicPr>
          <p:cNvPr id="6158" name="图片 64526" descr="4F)C]}NCHH@1TU9JR7(7BJ6">
            <a:extLst>
              <a:ext uri="{FF2B5EF4-FFF2-40B4-BE49-F238E27FC236}">
                <a16:creationId xmlns:a16="http://schemas.microsoft.com/office/drawing/2014/main" id="{0B287531-87A3-4FFC-B1B7-F3B5EB5AE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1154113"/>
            <a:ext cx="1069975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7" name="组合 8203">
            <a:extLst>
              <a:ext uri="{FF2B5EF4-FFF2-40B4-BE49-F238E27FC236}">
                <a16:creationId xmlns:a16="http://schemas.microsoft.com/office/drawing/2014/main" id="{A6156FF8-55C8-4E46-9BD3-157F7F673B6B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720850" cy="960438"/>
            <a:chOff x="18" y="62"/>
            <a:chExt cx="1084" cy="605"/>
          </a:xfrm>
        </p:grpSpPr>
        <p:sp>
          <p:nvSpPr>
            <p:cNvPr id="7178" name="椭圆 8204">
              <a:extLst>
                <a:ext uri="{FF2B5EF4-FFF2-40B4-BE49-F238E27FC236}">
                  <a16:creationId xmlns:a16="http://schemas.microsoft.com/office/drawing/2014/main" id="{57AF9E37-B9B9-4BEB-B10E-989DC44D5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" y="62"/>
              <a:ext cx="1084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79" name="文本框 8205">
              <a:extLst>
                <a:ext uri="{FF2B5EF4-FFF2-40B4-BE49-F238E27FC236}">
                  <a16:creationId xmlns:a16="http://schemas.microsoft.com/office/drawing/2014/main" id="{6C8686B4-0AD8-44C3-969E-31BB034C6E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" y="206"/>
              <a:ext cx="104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ea typeface="黑体" panose="02010609060101010101" pitchFamily="49" charset="-122"/>
                </a:rPr>
                <a:t>导入新课</a:t>
              </a:r>
            </a:p>
          </p:txBody>
        </p:sp>
      </p:grpSp>
      <p:sp>
        <p:nvSpPr>
          <p:cNvPr id="7180" name="矩形 8210">
            <a:extLst>
              <a:ext uri="{FF2B5EF4-FFF2-40B4-BE49-F238E27FC236}">
                <a16:creationId xmlns:a16="http://schemas.microsoft.com/office/drawing/2014/main" id="{38BB827D-57C3-464C-AFB8-2F0FEF41B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3888" y="381000"/>
            <a:ext cx="8140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阅读下面这段文字，你能判断出其观点吗？ </a:t>
            </a:r>
          </a:p>
        </p:txBody>
      </p:sp>
      <p:sp>
        <p:nvSpPr>
          <p:cNvPr id="7181" name="矩形 8211">
            <a:extLst>
              <a:ext uri="{FF2B5EF4-FFF2-40B4-BE49-F238E27FC236}">
                <a16:creationId xmlns:a16="http://schemas.microsoft.com/office/drawing/2014/main" id="{ACC16391-DA74-4FBF-946E-A43E07ACD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193800"/>
            <a:ext cx="992505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常言道：勤能补拙。居里夫人法国读书时，每天早晨，总是第一个来到教室；每天晚上，几乎都在图书馆度过。图书馆在</a:t>
            </a:r>
            <a:r>
              <a:rPr lang="en-US" altLang="zh-CN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点钟就关门了，她便回到自己的小屋子里，在煤油灯下读书常常到深夜。如果她不是惜时如金，能取得后来的成功吗？ </a:t>
            </a:r>
          </a:p>
        </p:txBody>
      </p:sp>
      <p:sp>
        <p:nvSpPr>
          <p:cNvPr id="8213" name="矩形 8212">
            <a:extLst>
              <a:ext uri="{FF2B5EF4-FFF2-40B4-BE49-F238E27FC236}">
                <a16:creationId xmlns:a16="http://schemas.microsoft.com/office/drawing/2014/main" id="{A83575A6-7ABF-4190-99A2-D97290F261F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5738" y="3752850"/>
            <a:ext cx="30686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FF00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3600" b="1">
                <a:solidFill>
                  <a:srgbClr val="00FF00"/>
                </a:solidFill>
                <a:ea typeface="黑体" panose="02010609060101010101" pitchFamily="49" charset="-122"/>
              </a:rPr>
              <a:t>勤能补拙</a:t>
            </a:r>
          </a:p>
        </p:txBody>
      </p:sp>
      <p:sp>
        <p:nvSpPr>
          <p:cNvPr id="8214" name="矩形 8213">
            <a:extLst>
              <a:ext uri="{FF2B5EF4-FFF2-40B4-BE49-F238E27FC236}">
                <a16:creationId xmlns:a16="http://schemas.microsoft.com/office/drawing/2014/main" id="{7A314C24-0528-44DB-8085-ABF5C177317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324225" y="3722688"/>
            <a:ext cx="30686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FF00"/>
                </a:solidFill>
                <a:ea typeface="黑体" panose="02010609060101010101" pitchFamily="49" charset="-122"/>
              </a:rPr>
              <a:t>2.</a:t>
            </a:r>
            <a:r>
              <a:rPr lang="zh-CN" altLang="en-US" sz="3600" b="1">
                <a:solidFill>
                  <a:srgbClr val="00FF00"/>
                </a:solidFill>
                <a:ea typeface="黑体" panose="02010609060101010101" pitchFamily="49" charset="-122"/>
              </a:rPr>
              <a:t>惜时如金</a:t>
            </a:r>
          </a:p>
        </p:txBody>
      </p:sp>
      <p:sp>
        <p:nvSpPr>
          <p:cNvPr id="8215" name="矩形 8214">
            <a:extLst>
              <a:ext uri="{FF2B5EF4-FFF2-40B4-BE49-F238E27FC236}">
                <a16:creationId xmlns:a16="http://schemas.microsoft.com/office/drawing/2014/main" id="{2B6807DF-C666-4374-AFD1-4F21775C298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6326188" y="3752850"/>
            <a:ext cx="5083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FF00"/>
                </a:solidFill>
                <a:ea typeface="黑体" panose="02010609060101010101" pitchFamily="49" charset="-122"/>
              </a:rPr>
              <a:t>3.</a:t>
            </a:r>
            <a:r>
              <a:rPr lang="zh-CN" altLang="en-US" sz="3600" b="1">
                <a:solidFill>
                  <a:srgbClr val="00FF00"/>
                </a:solidFill>
                <a:ea typeface="黑体" panose="02010609060101010101" pitchFamily="49" charset="-122"/>
              </a:rPr>
              <a:t>勤能补拙且惜时如金</a:t>
            </a:r>
          </a:p>
        </p:txBody>
      </p:sp>
      <p:grpSp>
        <p:nvGrpSpPr>
          <p:cNvPr id="8220" name="组合 8219">
            <a:extLst>
              <a:ext uri="{FF2B5EF4-FFF2-40B4-BE49-F238E27FC236}">
                <a16:creationId xmlns:a16="http://schemas.microsoft.com/office/drawing/2014/main" id="{53C51C7D-8DD8-480B-B8E5-82C2563B8B40}"/>
              </a:ext>
            </a:extLst>
          </p:cNvPr>
          <p:cNvGrpSpPr>
            <a:grpSpLocks/>
          </p:cNvGrpSpPr>
          <p:nvPr/>
        </p:nvGrpSpPr>
        <p:grpSpPr bwMode="auto">
          <a:xfrm>
            <a:off x="3784600" y="4975225"/>
            <a:ext cx="3652838" cy="1768475"/>
            <a:chOff x="2384" y="3120"/>
            <a:chExt cx="2301" cy="1114"/>
          </a:xfrm>
        </p:grpSpPr>
        <p:sp>
          <p:nvSpPr>
            <p:cNvPr id="7186" name="爆炸形 1 8217">
              <a:extLst>
                <a:ext uri="{FF2B5EF4-FFF2-40B4-BE49-F238E27FC236}">
                  <a16:creationId xmlns:a16="http://schemas.microsoft.com/office/drawing/2014/main" id="{F288F539-F6CA-4002-BBEB-EFC128ECA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4" y="3120"/>
              <a:ext cx="2301" cy="1114"/>
            </a:xfrm>
            <a:prstGeom prst="irregularSeal1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87" name="矩形 8218">
              <a:extLst>
                <a:ext uri="{FF2B5EF4-FFF2-40B4-BE49-F238E27FC236}">
                  <a16:creationId xmlns:a16="http://schemas.microsoft.com/office/drawing/2014/main" id="{F3706CBB-7DDE-41AB-A10F-7924BB8A82ED}"/>
                </a:ext>
              </a:extLst>
            </p:cNvPr>
            <p:cNvSpPr>
              <a:spLocks noRot="1" noChangeArrowheads="1"/>
            </p:cNvSpPr>
            <p:nvPr/>
          </p:nvSpPr>
          <p:spPr bwMode="auto">
            <a:xfrm>
              <a:off x="2719" y="3475"/>
              <a:ext cx="169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90000"/>
                </a:lnSpc>
              </a:pPr>
              <a:r>
                <a:rPr lang="zh-CN" altLang="en-US" sz="3600" b="1">
                  <a:solidFill>
                    <a:srgbClr val="FF0000"/>
                  </a:solidFill>
                  <a:ea typeface="黑体" panose="02010609060101010101" pitchFamily="49" charset="-122"/>
                </a:rPr>
                <a:t>观点不明确</a:t>
              </a:r>
            </a:p>
          </p:txBody>
        </p:sp>
      </p:grpSp>
      <p:sp>
        <p:nvSpPr>
          <p:cNvPr id="8221" name="矩形 8220">
            <a:extLst>
              <a:ext uri="{FF2B5EF4-FFF2-40B4-BE49-F238E27FC236}">
                <a16:creationId xmlns:a16="http://schemas.microsoft.com/office/drawing/2014/main" id="{AF073F4D-2D9E-49CC-8B57-A7E9F0E36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387850"/>
            <a:ext cx="1042511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    居里夫人是勤的，但她并不拙 。“勤能补拙”的关键在“勤” “拙”二字； “惜时如金”的关键在“惜时”，即勤。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2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2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2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85" decel="100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85" decel="100000"/>
                                        <p:tgtEl>
                                          <p:spTgt spid="8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/>
      <p:bldP spid="8214" grpId="0"/>
      <p:bldP spid="8215" grpId="0"/>
      <p:bldP spid="8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4" name="矩形 28683">
            <a:extLst>
              <a:ext uri="{FF2B5EF4-FFF2-40B4-BE49-F238E27FC236}">
                <a16:creationId xmlns:a16="http://schemas.microsoft.com/office/drawing/2014/main" id="{9449AF1C-5EA9-4969-97F3-DCE83F273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3738" y="836096"/>
            <a:ext cx="6797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en-US" altLang="zh-CN" sz="32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态度不明确。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以“公说公有理，婆说婆有理”的骑墙态度，和稀泥，没有鲜明的立场。</a:t>
            </a:r>
            <a:r>
              <a:rPr lang="zh-CN" altLang="en-US" sz="3200" b="1" dirty="0">
                <a:solidFill>
                  <a:srgbClr val="3333FF"/>
                </a:solidFill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28685" name="矩形 28684">
            <a:extLst>
              <a:ext uri="{FF2B5EF4-FFF2-40B4-BE49-F238E27FC236}">
                <a16:creationId xmlns:a16="http://schemas.microsoft.com/office/drawing/2014/main" id="{CA8AE96F-7EA2-4319-B8C5-9C8A7069A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3738" y="2472808"/>
            <a:ext cx="6797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en-US" altLang="zh-CN" sz="32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论说范围过宽。</a:t>
            </a:r>
            <a:r>
              <a:rPr lang="zh-CN" altLang="en-US" sz="32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力求面面俱到，于是泛泛而谈，结果失去焦点，缺乏针对性。</a:t>
            </a:r>
            <a:r>
              <a:rPr lang="zh-CN" altLang="en-US" sz="3200" b="1" dirty="0">
                <a:solidFill>
                  <a:srgbClr val="3333FF"/>
                </a:solidFill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28686" name="矩形 28685">
            <a:extLst>
              <a:ext uri="{FF2B5EF4-FFF2-40B4-BE49-F238E27FC236}">
                <a16:creationId xmlns:a16="http://schemas.microsoft.com/office/drawing/2014/main" id="{F37AC76C-FA59-4853-87E2-990A377A9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3738" y="4028558"/>
            <a:ext cx="66341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语言不简洁。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语言无条理，啰里啰嗦，拖泥带水。</a:t>
            </a:r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8205" name="文本框 28687">
            <a:extLst>
              <a:ext uri="{FF2B5EF4-FFF2-40B4-BE49-F238E27FC236}">
                <a16:creationId xmlns:a16="http://schemas.microsoft.com/office/drawing/2014/main" id="{2BE4B4B2-268A-4F67-AAC2-921A41E9A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663575"/>
            <a:ext cx="846138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观点不明确的</a:t>
            </a:r>
          </a:p>
        </p:txBody>
      </p:sp>
      <p:sp>
        <p:nvSpPr>
          <p:cNvPr id="8206" name="文本框 28688">
            <a:extLst>
              <a:ext uri="{FF2B5EF4-FFF2-40B4-BE49-F238E27FC236}">
                <a16:creationId xmlns:a16="http://schemas.microsoft.com/office/drawing/2014/main" id="{01203F1E-A3F4-4A6A-BB46-A064D8915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1263" y="2874963"/>
            <a:ext cx="84613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几种情况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8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>
            <a:extLst>
              <a:ext uri="{FF2B5EF4-FFF2-40B4-BE49-F238E27FC236}">
                <a16:creationId xmlns:a16="http://schemas.microsoft.com/office/drawing/2014/main" id="{1D94A75A-6404-4118-AD9D-B7A7B4EB8901}"/>
              </a:ext>
            </a:extLst>
          </p:cNvPr>
          <p:cNvSpPr/>
          <p:nvPr/>
        </p:nvSpPr>
        <p:spPr>
          <a:xfrm>
            <a:off x="5934075" y="4948238"/>
            <a:ext cx="6086475" cy="1192212"/>
          </a:xfrm>
          <a:prstGeom prst="roundRect">
            <a:avLst/>
          </a:prstGeom>
          <a:solidFill>
            <a:schemeClr val="accent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圆角矩形 13">
            <a:extLst>
              <a:ext uri="{FF2B5EF4-FFF2-40B4-BE49-F238E27FC236}">
                <a16:creationId xmlns:a16="http://schemas.microsoft.com/office/drawing/2014/main" id="{6EC6D30D-29EC-4A5C-87BF-5CCD8792010E}"/>
              </a:ext>
            </a:extLst>
          </p:cNvPr>
          <p:cNvSpPr/>
          <p:nvPr/>
        </p:nvSpPr>
        <p:spPr>
          <a:xfrm>
            <a:off x="5861050" y="3689350"/>
            <a:ext cx="6159500" cy="1192213"/>
          </a:xfrm>
          <a:prstGeom prst="roundRect">
            <a:avLst/>
          </a:prstGeom>
          <a:solidFill>
            <a:schemeClr val="accent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9227" name="组合 26639">
            <a:extLst>
              <a:ext uri="{FF2B5EF4-FFF2-40B4-BE49-F238E27FC236}">
                <a16:creationId xmlns:a16="http://schemas.microsoft.com/office/drawing/2014/main" id="{77061068-9E06-4F2E-A462-B3F30E8D5F41}"/>
              </a:ext>
            </a:extLst>
          </p:cNvPr>
          <p:cNvGrpSpPr>
            <a:grpSpLocks/>
          </p:cNvGrpSpPr>
          <p:nvPr/>
        </p:nvGrpSpPr>
        <p:grpSpPr bwMode="auto">
          <a:xfrm>
            <a:off x="0" y="188913"/>
            <a:ext cx="2089150" cy="960437"/>
            <a:chOff x="0" y="128"/>
            <a:chExt cx="1316" cy="605"/>
          </a:xfrm>
        </p:grpSpPr>
        <p:sp>
          <p:nvSpPr>
            <p:cNvPr id="9228" name="椭圆 26640">
              <a:extLst>
                <a:ext uri="{FF2B5EF4-FFF2-40B4-BE49-F238E27FC236}">
                  <a16:creationId xmlns:a16="http://schemas.microsoft.com/office/drawing/2014/main" id="{12E1E60C-41D2-4B50-A9EB-DC5C279CD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29" name="文本框 26641">
              <a:extLst>
                <a:ext uri="{FF2B5EF4-FFF2-40B4-BE49-F238E27FC236}">
                  <a16:creationId xmlns:a16="http://schemas.microsoft.com/office/drawing/2014/main" id="{94595DA8-476C-4C90-81D4-883889817A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" y="255"/>
              <a:ext cx="114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ea typeface="黑体" panose="02010609060101010101" pitchFamily="49" charset="-122"/>
                </a:rPr>
                <a:t>写作指导</a:t>
              </a:r>
            </a:p>
          </p:txBody>
        </p:sp>
      </p:grpSp>
      <p:sp>
        <p:nvSpPr>
          <p:cNvPr id="26643" name="矩形 26642">
            <a:extLst>
              <a:ext uri="{FF2B5EF4-FFF2-40B4-BE49-F238E27FC236}">
                <a16:creationId xmlns:a16="http://schemas.microsoft.com/office/drawing/2014/main" id="{86CB7675-D585-460A-84C3-C76513E46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9863" y="187325"/>
            <a:ext cx="75231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3600" b="1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</a:rPr>
              <a:t>怎样才能做到观点明确呢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</p:txBody>
      </p:sp>
      <p:sp>
        <p:nvSpPr>
          <p:cNvPr id="26644" name="文本框 26643">
            <a:extLst>
              <a:ext uri="{FF2B5EF4-FFF2-40B4-BE49-F238E27FC236}">
                <a16:creationId xmlns:a16="http://schemas.microsoft.com/office/drawing/2014/main" id="{A077FC3E-77EC-4BF8-B517-3706FFF8E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909638"/>
            <a:ext cx="93345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（</a:t>
            </a:r>
            <a:r>
              <a:rPr lang="en-US" altLang="zh-CN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）要把问题想清楚，围绕题目或按照材料的要求，形成一个旗帜鲜明的观点，并用一个判断句将观点表述出来。</a:t>
            </a:r>
          </a:p>
        </p:txBody>
      </p:sp>
      <p:sp>
        <p:nvSpPr>
          <p:cNvPr id="26646" name="文本框 26645">
            <a:extLst>
              <a:ext uri="{FF2B5EF4-FFF2-40B4-BE49-F238E27FC236}">
                <a16:creationId xmlns:a16="http://schemas.microsoft.com/office/drawing/2014/main" id="{901C204A-AA73-4D23-8324-BD601DA71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38" y="2825750"/>
            <a:ext cx="1598612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根据提示，将相应的语句补充完整</a:t>
            </a:r>
          </a:p>
        </p:txBody>
      </p:sp>
      <p:sp>
        <p:nvSpPr>
          <p:cNvPr id="26647" name="右箭头 26646">
            <a:extLst>
              <a:ext uri="{FF2B5EF4-FFF2-40B4-BE49-F238E27FC236}">
                <a16:creationId xmlns:a16="http://schemas.microsoft.com/office/drawing/2014/main" id="{3E372096-FBDC-4CA9-816C-DCBC93EA0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4513" y="4067175"/>
            <a:ext cx="546100" cy="436563"/>
          </a:xfrm>
          <a:prstGeom prst="rightArrow">
            <a:avLst>
              <a:gd name="adj1" fmla="val 50000"/>
              <a:gd name="adj2" fmla="val 312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" name="圆角矩形 1">
            <a:extLst>
              <a:ext uri="{FF2B5EF4-FFF2-40B4-BE49-F238E27FC236}">
                <a16:creationId xmlns:a16="http://schemas.microsoft.com/office/drawing/2014/main" id="{B9B97E23-71C2-4521-A4F1-4DA2B278D62E}"/>
              </a:ext>
            </a:extLst>
          </p:cNvPr>
          <p:cNvSpPr/>
          <p:nvPr/>
        </p:nvSpPr>
        <p:spPr>
          <a:xfrm>
            <a:off x="2525713" y="2611438"/>
            <a:ext cx="2562225" cy="950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235" name="文本框 2">
            <a:extLst>
              <a:ext uri="{FF2B5EF4-FFF2-40B4-BE49-F238E27FC236}">
                <a16:creationId xmlns:a16="http://schemas.microsoft.com/office/drawing/2014/main" id="{8A047473-88A6-4BFA-81F6-D97F750E3F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0" y="2825750"/>
            <a:ext cx="21923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/>
              <a:t>.</a:t>
            </a:r>
            <a:r>
              <a:rPr lang="en-US" altLang="zh-CN" sz="2400"/>
              <a:t>.....</a:t>
            </a:r>
            <a:r>
              <a:rPr lang="zh-CN" altLang="zh-CN" sz="2400" b="1"/>
              <a:t>是</a:t>
            </a:r>
            <a:r>
              <a:rPr lang="en-US" altLang="zh-CN" sz="2400" b="1"/>
              <a:t>.</a:t>
            </a:r>
            <a:r>
              <a:rPr lang="en-US" altLang="zh-CN" sz="2400"/>
              <a:t>.....</a:t>
            </a:r>
          </a:p>
        </p:txBody>
      </p:sp>
      <p:sp>
        <p:nvSpPr>
          <p:cNvPr id="4" name="圆角矩形 3">
            <a:extLst>
              <a:ext uri="{FF2B5EF4-FFF2-40B4-BE49-F238E27FC236}">
                <a16:creationId xmlns:a16="http://schemas.microsoft.com/office/drawing/2014/main" id="{5D11D361-13F5-4BF2-B8E7-CAE3E63BD7C0}"/>
              </a:ext>
            </a:extLst>
          </p:cNvPr>
          <p:cNvSpPr/>
          <p:nvPr/>
        </p:nvSpPr>
        <p:spPr>
          <a:xfrm>
            <a:off x="2527300" y="3810000"/>
            <a:ext cx="2562225" cy="9493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80151FB4-1D2D-4851-82AF-24D8F7A2BA2E}"/>
              </a:ext>
            </a:extLst>
          </p:cNvPr>
          <p:cNvSpPr/>
          <p:nvPr/>
        </p:nvSpPr>
        <p:spPr>
          <a:xfrm>
            <a:off x="2527300" y="5132388"/>
            <a:ext cx="2562225" cy="950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238" name="文本框 5">
            <a:extLst>
              <a:ext uri="{FF2B5EF4-FFF2-40B4-BE49-F238E27FC236}">
                <a16:creationId xmlns:a16="http://schemas.microsoft.com/office/drawing/2014/main" id="{B31BD48F-3ADF-40DD-B8CD-B82ABF773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3810000"/>
            <a:ext cx="21939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.</a:t>
            </a:r>
            <a:r>
              <a:rPr lang="en-US" altLang="zh-CN" sz="2400" b="1"/>
              <a:t>.....要/应当/</a:t>
            </a:r>
          </a:p>
          <a:p>
            <a:r>
              <a:rPr lang="en-US" altLang="zh-CN" sz="2400" b="1"/>
              <a:t>必须......</a:t>
            </a:r>
          </a:p>
          <a:p>
            <a:endParaRPr lang="zh-CN" altLang="en-US" sz="2800" b="1"/>
          </a:p>
        </p:txBody>
      </p:sp>
      <p:sp>
        <p:nvSpPr>
          <p:cNvPr id="9239" name="文本框 7">
            <a:extLst>
              <a:ext uri="{FF2B5EF4-FFF2-40B4-BE49-F238E27FC236}">
                <a16:creationId xmlns:a16="http://schemas.microsoft.com/office/drawing/2014/main" id="{F218EF3F-80B6-435D-83AA-36549A5A0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4013" y="5132388"/>
            <a:ext cx="21939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/>
              <a:t>.</a:t>
            </a:r>
            <a:r>
              <a:rPr lang="en-US" altLang="zh-CN" sz="2400" b="1"/>
              <a:t>.....</a:t>
            </a:r>
            <a:r>
              <a:rPr lang="zh-CN" altLang="en-US" sz="2400" b="1"/>
              <a:t>能够</a:t>
            </a:r>
            <a:r>
              <a:rPr lang="en-US" altLang="zh-CN" sz="2400" b="1"/>
              <a:t>/</a:t>
            </a:r>
            <a:r>
              <a:rPr lang="zh-CN" altLang="en-US" sz="2400" b="1"/>
              <a:t>将会</a:t>
            </a:r>
            <a:r>
              <a:rPr lang="en-US" altLang="zh-CN" sz="2400" b="1"/>
              <a:t>......</a:t>
            </a:r>
          </a:p>
          <a:p>
            <a:endParaRPr lang="zh-CN" altLang="en-US" sz="2800" b="1"/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5C4A3565-E152-4A8F-A39F-B774A9CCF814}"/>
              </a:ext>
            </a:extLst>
          </p:cNvPr>
          <p:cNvSpPr/>
          <p:nvPr/>
        </p:nvSpPr>
        <p:spPr>
          <a:xfrm>
            <a:off x="5862638" y="2281238"/>
            <a:ext cx="6157912" cy="1193800"/>
          </a:xfrm>
          <a:prstGeom prst="roundRect">
            <a:avLst/>
          </a:prstGeom>
          <a:solidFill>
            <a:schemeClr val="accent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9241" name="文本框 9">
            <a:extLst>
              <a:ext uri="{FF2B5EF4-FFF2-40B4-BE49-F238E27FC236}">
                <a16:creationId xmlns:a16="http://schemas.microsoft.com/office/drawing/2014/main" id="{C99F9957-5A20-414C-BFC2-20F143AA4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4113" y="5129213"/>
            <a:ext cx="55959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宋体" panose="02010600030101010101" pitchFamily="2" charset="-122"/>
              </a:rPr>
              <a:t>◎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脸上常带微笑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2060"/>
                </a:solidFill>
              </a:rPr>
              <a:t>能够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让你更美丽</a:t>
            </a:r>
            <a:r>
              <a:rPr lang="zh-CN" altLang="en-US" sz="2800">
                <a:latin typeface="宋体" panose="02010600030101010101" pitchFamily="2" charset="-122"/>
              </a:rPr>
              <a:t>。◎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给爸妈献一次爱心</a:t>
            </a:r>
            <a:r>
              <a:rPr lang="zh-CN" altLang="en-US" sz="2800">
                <a:latin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2060"/>
                </a:solidFill>
              </a:rPr>
              <a:t>将会</a:t>
            </a:r>
            <a:r>
              <a:rPr lang="en-US" altLang="zh-CN" sz="2800"/>
              <a:t>———</a:t>
            </a:r>
            <a:r>
              <a:rPr lang="zh-CN" altLang="en-US" sz="2800"/>
              <a:t>。</a:t>
            </a:r>
          </a:p>
        </p:txBody>
      </p:sp>
      <p:sp>
        <p:nvSpPr>
          <p:cNvPr id="9242" name="文本框 10">
            <a:extLst>
              <a:ext uri="{FF2B5EF4-FFF2-40B4-BE49-F238E27FC236}">
                <a16:creationId xmlns:a16="http://schemas.microsoft.com/office/drawing/2014/main" id="{31688880-B669-4450-B380-24C025CA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6988" y="2401888"/>
            <a:ext cx="564356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宋体" panose="02010600030101010101" pitchFamily="2" charset="-122"/>
              </a:rPr>
              <a:t>◎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诚实</a:t>
            </a:r>
            <a:r>
              <a:rPr lang="zh-CN" altLang="en-US" sz="2800" b="1">
                <a:solidFill>
                  <a:srgbClr val="002060"/>
                </a:solidFill>
              </a:rPr>
              <a:t>是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做人的基本品格</a:t>
            </a:r>
            <a:r>
              <a:rPr lang="zh-CN" altLang="en-US" sz="2800"/>
              <a:t>。</a:t>
            </a:r>
          </a:p>
          <a:p>
            <a:r>
              <a:rPr lang="zh-CN" altLang="en-US" sz="2800">
                <a:latin typeface="宋体" panose="02010600030101010101" pitchFamily="2" charset="-122"/>
              </a:rPr>
              <a:t>◎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青少年爱玩电子游戏</a:t>
            </a:r>
            <a:r>
              <a:rPr lang="zh-CN" altLang="en-US" sz="2800" b="1">
                <a:solidFill>
                  <a:srgbClr val="002060"/>
                </a:solidFill>
              </a:rPr>
              <a:t>是</a:t>
            </a:r>
            <a:r>
              <a:rPr lang="en-US" altLang="zh-CN" sz="2800"/>
              <a:t>————</a:t>
            </a:r>
            <a:r>
              <a:rPr lang="zh-CN" altLang="en-US" sz="2800"/>
              <a:t>。</a:t>
            </a:r>
          </a:p>
        </p:txBody>
      </p:sp>
      <p:sp>
        <p:nvSpPr>
          <p:cNvPr id="9243" name="文本框 11">
            <a:extLst>
              <a:ext uri="{FF2B5EF4-FFF2-40B4-BE49-F238E27FC236}">
                <a16:creationId xmlns:a16="http://schemas.microsoft.com/office/drawing/2014/main" id="{B5766839-1588-474A-835B-D3B25370F0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4113" y="3810000"/>
            <a:ext cx="50927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latin typeface="宋体" panose="02010600030101010101" pitchFamily="2" charset="-122"/>
              </a:rPr>
              <a:t>◎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人</a:t>
            </a:r>
            <a:r>
              <a:rPr lang="zh-CN" altLang="en-US" sz="2800" b="1">
                <a:solidFill>
                  <a:srgbClr val="002060"/>
                </a:solidFill>
              </a:rPr>
              <a:t>应当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敬业、乐业</a:t>
            </a:r>
            <a:r>
              <a:rPr lang="zh-CN" altLang="en-US" sz="2800"/>
              <a:t>。</a:t>
            </a:r>
          </a:p>
          <a:p>
            <a:r>
              <a:rPr lang="zh-CN" altLang="en-US" sz="2800">
                <a:latin typeface="宋体" panose="02010600030101010101" pitchFamily="2" charset="-122"/>
              </a:rPr>
              <a:t>◎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人在困难面前</a:t>
            </a:r>
            <a:r>
              <a:rPr lang="zh-CN" altLang="en-US" sz="2800" b="1">
                <a:solidFill>
                  <a:srgbClr val="002060"/>
                </a:solidFill>
              </a:rPr>
              <a:t>必须</a:t>
            </a:r>
            <a:r>
              <a:rPr lang="en-US" altLang="zh-CN" sz="2800"/>
              <a:t>————</a:t>
            </a:r>
            <a:r>
              <a:rPr lang="zh-CN" altLang="en-US" sz="2800"/>
              <a:t>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3" grpId="0"/>
      <p:bldP spid="26644" grpId="0"/>
      <p:bldP spid="266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7657" descr="L[`]GRQO@H}Q`SD2QN48U3R">
            <a:extLst>
              <a:ext uri="{FF2B5EF4-FFF2-40B4-BE49-F238E27FC236}">
                <a16:creationId xmlns:a16="http://schemas.microsoft.com/office/drawing/2014/main" id="{F31F980E-DA4E-4C5C-B6FF-072280BEA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3794125"/>
            <a:ext cx="4699960" cy="314893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文本框 27659">
            <a:extLst>
              <a:ext uri="{FF2B5EF4-FFF2-40B4-BE49-F238E27FC236}">
                <a16:creationId xmlns:a16="http://schemas.microsoft.com/office/drawing/2014/main" id="{C7B3B7A4-8AAA-473B-8647-D8EA1FC72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038" y="280988"/>
            <a:ext cx="6103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（</a:t>
            </a:r>
            <a:r>
              <a:rPr lang="en-US" altLang="zh-CN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）在文章中凸显观点</a:t>
            </a:r>
          </a:p>
        </p:txBody>
      </p:sp>
      <p:sp>
        <p:nvSpPr>
          <p:cNvPr id="27661" name="矩形 27660">
            <a:extLst>
              <a:ext uri="{FF2B5EF4-FFF2-40B4-BE49-F238E27FC236}">
                <a16:creationId xmlns:a16="http://schemas.microsoft.com/office/drawing/2014/main" id="{5C185AF3-26E8-4FAB-A85C-EC5817EB8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1243013"/>
            <a:ext cx="104679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①题目直接表明观点。如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应有格物致知精神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3200" b="1">
              <a:solidFill>
                <a:srgbClr val="3333FF"/>
              </a:solidFill>
              <a:ea typeface="华文中宋" panose="02010600040101010101" pitchFamily="2" charset="-122"/>
            </a:endParaRPr>
          </a:p>
        </p:txBody>
      </p:sp>
      <p:sp>
        <p:nvSpPr>
          <p:cNvPr id="27662" name="矩形 27661">
            <a:extLst>
              <a:ext uri="{FF2B5EF4-FFF2-40B4-BE49-F238E27FC236}">
                <a16:creationId xmlns:a16="http://schemas.microsoft.com/office/drawing/2014/main" id="{52DC288E-3745-422C-AA93-2479CCDFA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2005013"/>
            <a:ext cx="100822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②在开篇处亮明观点，紧接着进行阐释、论证。如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敬业与乐业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27664" name="矩形 27663">
            <a:extLst>
              <a:ext uri="{FF2B5EF4-FFF2-40B4-BE49-F238E27FC236}">
                <a16:creationId xmlns:a16="http://schemas.microsoft.com/office/drawing/2014/main" id="{4140EF3D-45C5-4F0C-93D8-56F443019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3260725"/>
            <a:ext cx="101679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③在结尾处总结观点，紧接着进行阐释、论证。如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敬业与乐业</a:t>
            </a:r>
            <a:r>
              <a:rPr lang="en-US" altLang="zh-CN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27665" name="文本框 27664">
            <a:extLst>
              <a:ext uri="{FF2B5EF4-FFF2-40B4-BE49-F238E27FC236}">
                <a16:creationId xmlns:a16="http://schemas.microsoft.com/office/drawing/2014/main" id="{1D4EA9F4-A136-40A0-97C0-1140F9772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038" y="4498975"/>
            <a:ext cx="61039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（</a:t>
            </a:r>
            <a:r>
              <a:rPr lang="en-US" altLang="zh-CN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）观点贯穿全文始终 </a:t>
            </a:r>
          </a:p>
        </p:txBody>
      </p:sp>
      <p:sp>
        <p:nvSpPr>
          <p:cNvPr id="27666" name="矩形 27665">
            <a:extLst>
              <a:ext uri="{FF2B5EF4-FFF2-40B4-BE49-F238E27FC236}">
                <a16:creationId xmlns:a16="http://schemas.microsoft.com/office/drawing/2014/main" id="{8275BF3C-B692-43AB-9C8F-34E78251E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038" y="5078413"/>
            <a:ext cx="62642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3333FF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引论、本论、结论三个部分都要紧密围绕观点行文。</a:t>
            </a:r>
            <a:endParaRPr lang="zh-CN" altLang="en-US" sz="3200" b="1">
              <a:solidFill>
                <a:srgbClr val="3333FF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7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7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7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7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7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7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/>
      <p:bldP spid="276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3" name="组合 9232">
            <a:extLst>
              <a:ext uri="{FF2B5EF4-FFF2-40B4-BE49-F238E27FC236}">
                <a16:creationId xmlns:a16="http://schemas.microsoft.com/office/drawing/2014/main" id="{22F96844-EA94-4039-9981-9193B03774D5}"/>
              </a:ext>
            </a:extLst>
          </p:cNvPr>
          <p:cNvGrpSpPr>
            <a:grpSpLocks/>
          </p:cNvGrpSpPr>
          <p:nvPr/>
        </p:nvGrpSpPr>
        <p:grpSpPr bwMode="auto">
          <a:xfrm>
            <a:off x="0" y="14288"/>
            <a:ext cx="1855788" cy="960437"/>
            <a:chOff x="0" y="128"/>
            <a:chExt cx="1316" cy="605"/>
          </a:xfrm>
        </p:grpSpPr>
        <p:sp>
          <p:nvSpPr>
            <p:cNvPr id="11274" name="椭圆 9233">
              <a:extLst>
                <a:ext uri="{FF2B5EF4-FFF2-40B4-BE49-F238E27FC236}">
                  <a16:creationId xmlns:a16="http://schemas.microsoft.com/office/drawing/2014/main" id="{4F65CB18-42E2-44F9-B2AD-2DD0713A6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75" name="文本框 9234">
              <a:extLst>
                <a:ext uri="{FF2B5EF4-FFF2-40B4-BE49-F238E27FC236}">
                  <a16:creationId xmlns:a16="http://schemas.microsoft.com/office/drawing/2014/main" id="{F790BA25-F2C4-4F05-82BB-7F6DBF884A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" y="255"/>
              <a:ext cx="114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ea typeface="黑体" panose="02010609060101010101" pitchFamily="49" charset="-122"/>
                </a:rPr>
                <a:t>范文赏析</a:t>
              </a:r>
            </a:p>
          </p:txBody>
        </p:sp>
      </p:grpSp>
      <p:sp>
        <p:nvSpPr>
          <p:cNvPr id="11276" name="矩形 9235">
            <a:extLst>
              <a:ext uri="{FF2B5EF4-FFF2-40B4-BE49-F238E27FC236}">
                <a16:creationId xmlns:a16="http://schemas.microsoft.com/office/drawing/2014/main" id="{B8582590-2388-41FE-A111-7E3BA2D85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368300"/>
            <a:ext cx="888365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磨难与挫折</a:t>
            </a:r>
          </a:p>
          <a:p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磨难与挫折既会使你变强，又可能害得你一蹶不振，两种结局的选择取决于你面对挫折和磨难的态度。一位伟人曾说过：“困难像弹簧，你弱它就强。”所以对待磨难一定要坚强，当你战胜了磨难，磨难就是你的财富；当你败给了磨难，磨难就是你的软肋。</a:t>
            </a:r>
          </a:p>
          <a:p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先说说吴敬梓，他从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37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岁开始写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儒林外史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，依靠典当衣服、卖文和友人的周济维持生活。冬天天寒，家中无火取暖，夜间写书寒冷，他就邀请朋友趁月色绕城跑步取暖，就这样度过了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年，完成了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33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万字的巨著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儒林外史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如果他从一开始就向困难屈服了，不用说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年，就是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年，他也绝不可能写出这部巨作吧，由此观之，战胜磨难很重要。 </a:t>
            </a:r>
          </a:p>
        </p:txBody>
      </p:sp>
      <p:sp>
        <p:nvSpPr>
          <p:cNvPr id="11277" name="右大括号 9236">
            <a:extLst>
              <a:ext uri="{FF2B5EF4-FFF2-40B4-BE49-F238E27FC236}">
                <a16:creationId xmlns:a16="http://schemas.microsoft.com/office/drawing/2014/main" id="{14CED2F6-5907-4A58-9A9D-CE951B4C0D72}"/>
              </a:ext>
            </a:extLst>
          </p:cNvPr>
          <p:cNvSpPr>
            <a:spLocks/>
          </p:cNvSpPr>
          <p:nvPr/>
        </p:nvSpPr>
        <p:spPr bwMode="auto">
          <a:xfrm>
            <a:off x="9459913" y="974725"/>
            <a:ext cx="88900" cy="1970088"/>
          </a:xfrm>
          <a:prstGeom prst="rightBrace">
            <a:avLst>
              <a:gd name="adj1" fmla="val 18436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8" name="右大括号 9237">
            <a:extLst>
              <a:ext uri="{FF2B5EF4-FFF2-40B4-BE49-F238E27FC236}">
                <a16:creationId xmlns:a16="http://schemas.microsoft.com/office/drawing/2014/main" id="{97FE607A-298B-470E-9637-F5F185D8CF5E}"/>
              </a:ext>
            </a:extLst>
          </p:cNvPr>
          <p:cNvSpPr>
            <a:spLocks/>
          </p:cNvSpPr>
          <p:nvPr/>
        </p:nvSpPr>
        <p:spPr bwMode="auto">
          <a:xfrm>
            <a:off x="9459913" y="3063875"/>
            <a:ext cx="88900" cy="1970088"/>
          </a:xfrm>
          <a:prstGeom prst="rightBrace">
            <a:avLst>
              <a:gd name="adj1" fmla="val 18436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79" name="右大括号 9238">
            <a:extLst>
              <a:ext uri="{FF2B5EF4-FFF2-40B4-BE49-F238E27FC236}">
                <a16:creationId xmlns:a16="http://schemas.microsoft.com/office/drawing/2014/main" id="{69B874B6-21F5-411F-98CF-678E4CBC8284}"/>
              </a:ext>
            </a:extLst>
          </p:cNvPr>
          <p:cNvSpPr>
            <a:spLocks/>
          </p:cNvSpPr>
          <p:nvPr/>
        </p:nvSpPr>
        <p:spPr bwMode="auto">
          <a:xfrm>
            <a:off x="9459913" y="5173663"/>
            <a:ext cx="88900" cy="1181100"/>
          </a:xfrm>
          <a:prstGeom prst="rightBrace">
            <a:avLst>
              <a:gd name="adj1" fmla="val 1105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280" name="文本框 9239">
            <a:extLst>
              <a:ext uri="{FF2B5EF4-FFF2-40B4-BE49-F238E27FC236}">
                <a16:creationId xmlns:a16="http://schemas.microsoft.com/office/drawing/2014/main" id="{B9413492-67F7-42B2-985C-C6A07D25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3025" y="1149350"/>
            <a:ext cx="16684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9241" name="文本框 9240">
            <a:extLst>
              <a:ext uri="{FF2B5EF4-FFF2-40B4-BE49-F238E27FC236}">
                <a16:creationId xmlns:a16="http://schemas.microsoft.com/office/drawing/2014/main" id="{AFE6AF42-4DE7-423E-A5ED-C8B4EC11A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7713" y="974725"/>
            <a:ext cx="1908175" cy="2109788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引出话题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面对挫折和磨难的态度不同，会带来两种结局。</a:t>
            </a:r>
          </a:p>
        </p:txBody>
      </p:sp>
      <p:sp>
        <p:nvSpPr>
          <p:cNvPr id="9242" name="文本框 9241">
            <a:extLst>
              <a:ext uri="{FF2B5EF4-FFF2-40B4-BE49-F238E27FC236}">
                <a16:creationId xmlns:a16="http://schemas.microsoft.com/office/drawing/2014/main" id="{F09F6CBE-1A81-455B-BD83-AAF3FC23E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3263" y="3289300"/>
            <a:ext cx="2228850" cy="1744663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举例论证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吴敬梓战胜挫折和磨难，完成巨著。</a:t>
            </a:r>
          </a:p>
        </p:txBody>
      </p:sp>
      <p:sp>
        <p:nvSpPr>
          <p:cNvPr id="9243" name="文本框 9242">
            <a:extLst>
              <a:ext uri="{FF2B5EF4-FFF2-40B4-BE49-F238E27FC236}">
                <a16:creationId xmlns:a16="http://schemas.microsoft.com/office/drawing/2014/main" id="{AB042240-AAD6-42D0-A717-CCA622292E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3263" y="5173663"/>
            <a:ext cx="2519362" cy="1014412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得出结论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战胜磨难很重要。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1" grpId="0" animBg="1"/>
      <p:bldP spid="9242" grpId="0" animBg="1"/>
      <p:bldP spid="92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矩形 10250">
            <a:extLst>
              <a:ext uri="{FF2B5EF4-FFF2-40B4-BE49-F238E27FC236}">
                <a16:creationId xmlns:a16="http://schemas.microsoft.com/office/drawing/2014/main" id="{05706128-2558-4162-9E63-EBE84A7FC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5125"/>
            <a:ext cx="8653463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如果有人说：一个中枢神经残疾，肌肉严重衰退，失去了行动能力，手不能写字，话也说不清楚，终生要靠轮椅生活的人，凭借一个小书架，一块小黑板，还有一个他以前的学生做助手，竟在天文学的顶尖领域</a:t>
            </a:r>
            <a:r>
              <a:rPr lang="en-US" altLang="zh-CN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黑洞爆炸理论的研究中，通过对黑洞临界线特异性的分析，获得了震动天文学的巨大成就，你一定会感到惊奇。然而，这却是毋庸置疑的事实，他为此荣获了</a:t>
            </a:r>
            <a:r>
              <a:rPr lang="en-US" altLang="zh-CN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1980</a:t>
            </a:r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年度的爱因斯坦奖金。</a:t>
            </a:r>
          </a:p>
          <a:p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他的名字叫史蒂芬</a:t>
            </a:r>
            <a:r>
              <a:rPr lang="en-US" altLang="zh-CN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霍金，是一个英国人，当时他只有</a:t>
            </a:r>
            <a:r>
              <a:rPr lang="en-US" altLang="zh-CN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35</a:t>
            </a:r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岁。更有趣的是，作为天文学家，他从不使用天文望远镜，却能告诉我们有关天体运动的许多秘密。他每天被推送到剑桥大学的工作室里，干着他饶有兴趣的研究工作，还写出了</a:t>
            </a:r>
            <a:r>
              <a:rPr lang="en-US" altLang="zh-CN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时间简史</a:t>
            </a:r>
            <a:r>
              <a:rPr lang="en-US" altLang="zh-CN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r>
              <a:rPr lang="zh-CN" altLang="en-US" sz="24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一朵温室中的花朵，永远不能拥有强健的生命力，只有经历过狂风暴雨的洗礼，才能够不放弃地开出最美丽的花，并且战胜了挫折，才能使自己的生命得到升华。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12298" name="右大括号 10251">
            <a:extLst>
              <a:ext uri="{FF2B5EF4-FFF2-40B4-BE49-F238E27FC236}">
                <a16:creationId xmlns:a16="http://schemas.microsoft.com/office/drawing/2014/main" id="{086B8A7B-7AEA-4B43-8032-288C6AA84C84}"/>
              </a:ext>
            </a:extLst>
          </p:cNvPr>
          <p:cNvSpPr>
            <a:spLocks/>
          </p:cNvSpPr>
          <p:nvPr/>
        </p:nvSpPr>
        <p:spPr bwMode="auto">
          <a:xfrm>
            <a:off x="8418513" y="581025"/>
            <a:ext cx="88900" cy="2152650"/>
          </a:xfrm>
          <a:prstGeom prst="rightBrace">
            <a:avLst>
              <a:gd name="adj1" fmla="val 2014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299" name="右大括号 10252">
            <a:extLst>
              <a:ext uri="{FF2B5EF4-FFF2-40B4-BE49-F238E27FC236}">
                <a16:creationId xmlns:a16="http://schemas.microsoft.com/office/drawing/2014/main" id="{E0893FD7-555B-4638-9B59-3EF377973728}"/>
              </a:ext>
            </a:extLst>
          </p:cNvPr>
          <p:cNvSpPr>
            <a:spLocks/>
          </p:cNvSpPr>
          <p:nvPr/>
        </p:nvSpPr>
        <p:spPr bwMode="auto">
          <a:xfrm>
            <a:off x="8418513" y="2922588"/>
            <a:ext cx="88900" cy="1778000"/>
          </a:xfrm>
          <a:prstGeom prst="rightBrace">
            <a:avLst>
              <a:gd name="adj1" fmla="val 1663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300" name="右大括号 10253">
            <a:extLst>
              <a:ext uri="{FF2B5EF4-FFF2-40B4-BE49-F238E27FC236}">
                <a16:creationId xmlns:a16="http://schemas.microsoft.com/office/drawing/2014/main" id="{352FFF57-2E53-4D55-8DFB-11262DE41AD6}"/>
              </a:ext>
            </a:extLst>
          </p:cNvPr>
          <p:cNvSpPr>
            <a:spLocks/>
          </p:cNvSpPr>
          <p:nvPr/>
        </p:nvSpPr>
        <p:spPr bwMode="auto">
          <a:xfrm>
            <a:off x="8462963" y="4816475"/>
            <a:ext cx="88900" cy="1181100"/>
          </a:xfrm>
          <a:prstGeom prst="rightBrace">
            <a:avLst>
              <a:gd name="adj1" fmla="val 1105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255" name="文本框 10254">
            <a:extLst>
              <a:ext uri="{FF2B5EF4-FFF2-40B4-BE49-F238E27FC236}">
                <a16:creationId xmlns:a16="http://schemas.microsoft.com/office/drawing/2014/main" id="{9A9940BB-B317-4788-BC3D-D378C196C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3463" y="822325"/>
            <a:ext cx="1908175" cy="1379538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举例设悬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身残者获得爱因斯坦奖。</a:t>
            </a:r>
          </a:p>
        </p:txBody>
      </p:sp>
      <p:sp>
        <p:nvSpPr>
          <p:cNvPr id="10256" name="文本框 10255">
            <a:extLst>
              <a:ext uri="{FF2B5EF4-FFF2-40B4-BE49-F238E27FC236}">
                <a16:creationId xmlns:a16="http://schemas.microsoft.com/office/drawing/2014/main" id="{171DABDC-D4D5-4BB4-B8E1-F1273E82D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1863" y="2955925"/>
            <a:ext cx="2009775" cy="1744663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释悬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霍金战胜身残磨难，硕果累累。</a:t>
            </a:r>
          </a:p>
        </p:txBody>
      </p:sp>
      <p:sp>
        <p:nvSpPr>
          <p:cNvPr id="10257" name="文本框 10256">
            <a:extLst>
              <a:ext uri="{FF2B5EF4-FFF2-40B4-BE49-F238E27FC236}">
                <a16:creationId xmlns:a16="http://schemas.microsoft.com/office/drawing/2014/main" id="{41035A94-BD28-424B-9222-765421C74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013" y="5173663"/>
            <a:ext cx="1535112" cy="466725"/>
          </a:xfrm>
          <a:prstGeom prst="rect">
            <a:avLst/>
          </a:prstGeom>
          <a:noFill/>
          <a:ln w="9525">
            <a:solidFill>
              <a:srgbClr val="0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总结观点</a:t>
            </a:r>
          </a:p>
        </p:txBody>
      </p:sp>
      <p:sp>
        <p:nvSpPr>
          <p:cNvPr id="10258" name="直接连接符 10257">
            <a:extLst>
              <a:ext uri="{FF2B5EF4-FFF2-40B4-BE49-F238E27FC236}">
                <a16:creationId xmlns:a16="http://schemas.microsoft.com/office/drawing/2014/main" id="{B3038684-28DA-42A5-B101-DFAD6768B24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14025" y="822325"/>
            <a:ext cx="0" cy="6005513"/>
          </a:xfrm>
          <a:prstGeom prst="line">
            <a:avLst/>
          </a:prstGeom>
          <a:noFill/>
          <a:ln w="57150">
            <a:solidFill>
              <a:srgbClr val="00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0" name="文本框 10259">
            <a:extLst>
              <a:ext uri="{FF2B5EF4-FFF2-40B4-BE49-F238E27FC236}">
                <a16:creationId xmlns:a16="http://schemas.microsoft.com/office/drawing/2014/main" id="{A2D638B4-7095-4469-B6C8-02BB44831786}"/>
              </a:ext>
            </a:extLst>
          </p:cNvPr>
          <p:cNvSpPr txBox="1"/>
          <p:nvPr/>
        </p:nvSpPr>
        <p:spPr>
          <a:xfrm>
            <a:off x="10614025" y="1190625"/>
            <a:ext cx="1577975" cy="527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</a:rPr>
              <a:t>        本文开篇引出话题：两种结局的选择取决于你面对挫折和磨难的态度。</a:t>
            </a:r>
          </a:p>
          <a:p>
            <a:pPr>
              <a:spcBef>
                <a:spcPct val="50000"/>
              </a:spcBef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</a:rPr>
              <a:t>        正文举例论证战胜挫折和磨难变强的结局。</a:t>
            </a:r>
          </a:p>
          <a:p>
            <a:pPr>
              <a:spcBef>
                <a:spcPct val="50000"/>
              </a:spcBef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</a:rPr>
              <a:t>        结尾总结观点，升华中心：战胜挫折，升华生命。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nimBg="1"/>
      <p:bldP spid="10256" grpId="0" animBg="1"/>
      <p:bldP spid="10257" grpId="0" animBg="1"/>
      <p:bldP spid="102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1" name="组合 11278">
            <a:extLst>
              <a:ext uri="{FF2B5EF4-FFF2-40B4-BE49-F238E27FC236}">
                <a16:creationId xmlns:a16="http://schemas.microsoft.com/office/drawing/2014/main" id="{614386B6-1D11-4D7A-8EB2-C77868E716C6}"/>
              </a:ext>
            </a:extLst>
          </p:cNvPr>
          <p:cNvGrpSpPr>
            <a:grpSpLocks/>
          </p:cNvGrpSpPr>
          <p:nvPr/>
        </p:nvGrpSpPr>
        <p:grpSpPr bwMode="auto">
          <a:xfrm>
            <a:off x="0" y="14288"/>
            <a:ext cx="1855788" cy="960437"/>
            <a:chOff x="0" y="128"/>
            <a:chExt cx="1316" cy="605"/>
          </a:xfrm>
        </p:grpSpPr>
        <p:sp>
          <p:nvSpPr>
            <p:cNvPr id="13322" name="椭圆 11279">
              <a:extLst>
                <a:ext uri="{FF2B5EF4-FFF2-40B4-BE49-F238E27FC236}">
                  <a16:creationId xmlns:a16="http://schemas.microsoft.com/office/drawing/2014/main" id="{E67A9BF9-2310-4982-853A-98EB3F656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8"/>
              <a:ext cx="1316" cy="60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23" name="文本框 11280">
              <a:extLst>
                <a:ext uri="{FF2B5EF4-FFF2-40B4-BE49-F238E27FC236}">
                  <a16:creationId xmlns:a16="http://schemas.microsoft.com/office/drawing/2014/main" id="{1D927C60-BFD7-4D27-9F05-F018D959D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" y="255"/>
              <a:ext cx="114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2844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7416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1988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656013" indent="1588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>
                  <a:ea typeface="黑体" panose="02010609060101010101" pitchFamily="49" charset="-122"/>
                </a:rPr>
                <a:t>写作练笔</a:t>
              </a:r>
            </a:p>
          </p:txBody>
        </p:sp>
      </p:grpSp>
      <p:sp>
        <p:nvSpPr>
          <p:cNvPr id="11282" name="文本框 11281">
            <a:extLst>
              <a:ext uri="{FF2B5EF4-FFF2-40B4-BE49-F238E27FC236}">
                <a16:creationId xmlns:a16="http://schemas.microsoft.com/office/drawing/2014/main" id="{4AD9D3C2-ABDD-4850-84D5-276854186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675" y="1704975"/>
            <a:ext cx="681038" cy="3016250"/>
          </a:xfrm>
          <a:prstGeom prst="rect">
            <a:avLst/>
          </a:prstGeom>
          <a:solidFill>
            <a:srgbClr val="00FFFF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阅读材料拟提纲</a:t>
            </a:r>
          </a:p>
        </p:txBody>
      </p:sp>
      <p:sp>
        <p:nvSpPr>
          <p:cNvPr id="13325" name="文本框 11282">
            <a:extLst>
              <a:ext uri="{FF2B5EF4-FFF2-40B4-BE49-F238E27FC236}">
                <a16:creationId xmlns:a16="http://schemas.microsoft.com/office/drawing/2014/main" id="{A768F1F7-6FC4-430F-B9BA-B954F4F5C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485775"/>
            <a:ext cx="11063287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好奇，指的是对未知发生兴趣，感到新奇。有人对宇宙的奥秘感到好奇，于是着迷地仰望星空，观察探究；有人对“小人国”的故事感到好奇，于是反复阅读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格列佛游记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；有人对周围事物的变化感到好奇，于是去追寻这变化的原因</a:t>
            </a:r>
            <a:r>
              <a:rPr lang="en-US" altLang="zh-CN" sz="2800" b="1">
                <a:solidFill>
                  <a:srgbClr val="3333FF"/>
                </a:solidFill>
                <a:latin typeface="仿宋" panose="02010609060101010101" pitchFamily="49" charset="-122"/>
              </a:rPr>
              <a:t>……</a:t>
            </a:r>
            <a:r>
              <a:rPr lang="zh-CN" altLang="en-US" sz="2800" b="1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好奇，会促使你发现未知的精彩，会让你的生活更加丰富多彩。阅读下面论及“好奇”的语句，从表达观点是否清楚的角度进行判断、评价，然后选定其中的一个观点，列出你的作文提纲。</a:t>
            </a:r>
          </a:p>
        </p:txBody>
      </p:sp>
      <p:sp>
        <p:nvSpPr>
          <p:cNvPr id="11285" name="文本框 11284">
            <a:extLst>
              <a:ext uri="{FF2B5EF4-FFF2-40B4-BE49-F238E27FC236}">
                <a16:creationId xmlns:a16="http://schemas.microsoft.com/office/drawing/2014/main" id="{5818C30C-2159-4C2E-B694-76E9D71CA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3724275"/>
            <a:ext cx="110632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44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16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988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6013" indent="1588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好奇，往往是发现真理的第一步。                                           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好奇，有时被毁灭在所谓规范统一、无个性差异的教育之中。                                                                                  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好奇，有健康与不健康、有价值与无价值之分，还有年龄的差异、性别的差异，当然这些区分和差异不太明显。                    </a:t>
            </a:r>
            <a:r>
              <a:rPr lang="en-US" altLang="zh-CN" sz="2800" b="1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好奇，是一种良好的心理状态，引人探究复杂的未知领域，但也会使人在探究过程中因太执着而迷失自我。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 animBg="1"/>
      <p:bldP spid="11285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1392</Words>
  <Application>Microsoft Office PowerPoint</Application>
  <PresentationFormat>宽屏</PresentationFormat>
  <Paragraphs>77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黑体</vt:lpstr>
      <vt:lpstr>仿宋</vt:lpstr>
      <vt:lpstr>华文中宋</vt:lpstr>
      <vt:lpstr>Century Gothic</vt:lpstr>
      <vt:lpstr>微软雅黑</vt:lpstr>
      <vt:lpstr>仿宋_GB2312</vt:lpstr>
      <vt:lpstr>Arial Unicode MS</vt:lpstr>
      <vt:lpstr>DFPLiHei-Lt</vt:lpstr>
      <vt:lpstr>Latha</vt:lpstr>
      <vt:lpstr>MingLiU</vt:lpstr>
      <vt:lpstr>华康雅宋体W9</vt:lpstr>
      <vt:lpstr>新宋体</vt:lpstr>
      <vt:lpstr>方正中倩繁体</vt:lpstr>
      <vt:lpstr>方正中楷繁体</vt:lpstr>
      <vt:lpstr>方正中等线_GBK</vt:lpstr>
      <vt:lpstr>方正中等线繁体</vt:lpstr>
      <vt:lpstr>方正兰亭黑简体</vt:lpstr>
      <vt:lpstr>方正古隶繁体</vt:lpstr>
      <vt:lpstr>方正大标宋_GBK</vt:lpstr>
      <vt:lpstr>方正大标宋简体</vt:lpstr>
      <vt:lpstr>方正大黑_GBK</vt:lpstr>
      <vt:lpstr>方正大黑简体</vt:lpstr>
      <vt:lpstr>方正姚体_GBK</vt:lpstr>
      <vt:lpstr>楷体_GB2312</vt:lpstr>
      <vt:lpstr>华康俪金黑W8</vt:lpstr>
      <vt:lpstr>中國龍行書體</vt:lpstr>
      <vt:lpstr>华康俪金黑W8(P)</vt:lpstr>
      <vt:lpstr>华康海报体W12(P)</vt:lpstr>
      <vt:lpstr>华康雅宋体W9(P)</vt:lpstr>
      <vt:lpstr>华康龙门石碑W9</vt:lpstr>
      <vt:lpstr>华康龙门石碑W9(P)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斜文 黄</cp:lastModifiedBy>
  <cp:revision>166</cp:revision>
  <dcterms:created xsi:type="dcterms:W3CDTF">2015-08-18T02:51:00Z</dcterms:created>
  <dcterms:modified xsi:type="dcterms:W3CDTF">2018-09-01T01:48:03Z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