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3"/>
    <p:sldId id="271" r:id="rId4"/>
    <p:sldId id="264" r:id="rId5"/>
    <p:sldId id="263" r:id="rId7"/>
    <p:sldId id="257" r:id="rId8"/>
    <p:sldId id="388" r:id="rId9"/>
    <p:sldId id="389" r:id="rId10"/>
    <p:sldId id="362" r:id="rId11"/>
    <p:sldId id="313" r:id="rId12"/>
    <p:sldId id="426" r:id="rId13"/>
    <p:sldId id="258" r:id="rId14"/>
    <p:sldId id="275" r:id="rId15"/>
    <p:sldId id="281" r:id="rId16"/>
    <p:sldId id="390" r:id="rId17"/>
    <p:sldId id="391" r:id="rId18"/>
    <p:sldId id="279" r:id="rId19"/>
    <p:sldId id="364" r:id="rId20"/>
    <p:sldId id="425" r:id="rId21"/>
    <p:sldId id="413" r:id="rId22"/>
    <p:sldId id="367" r:id="rId23"/>
    <p:sldId id="368" r:id="rId24"/>
    <p:sldId id="269" r:id="rId25"/>
    <p:sldId id="259" r:id="rId26"/>
    <p:sldId id="260" r:id="rId27"/>
    <p:sldId id="261" r:id="rId28"/>
    <p:sldId id="266" r:id="rId29"/>
    <p:sldId id="414" r:id="rId30"/>
    <p:sldId id="286" r:id="rId31"/>
    <p:sldId id="288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BB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1" autoAdjust="0"/>
    <p:restoredTop sz="94614" autoAdjust="0"/>
  </p:normalViewPr>
  <p:slideViewPr>
    <p:cSldViewPr>
      <p:cViewPr varScale="1">
        <p:scale>
          <a:sx n="85" d="100"/>
          <a:sy n="85" d="100"/>
        </p:scale>
        <p:origin x="-924" y="-90"/>
      </p:cViewPr>
      <p:guideLst>
        <p:guide orient="horz" pos="2225"/>
        <p:guide pos="291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9D5C-0580-480D-AA2E-5596DA47B7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hdphoto" Target="../media/hdphoto1.wdp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/>
          <p:nvPr/>
        </p:nvSpPr>
        <p:spPr>
          <a:xfrm>
            <a:off x="1907704" y="2947591"/>
            <a:ext cx="5724296" cy="815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三年级</a:t>
            </a:r>
            <a:r>
              <a:rPr lang="en-US" altLang="zh-CN" sz="4400" dirty="0" smtClean="0">
                <a:latin typeface="方正大标宋简体" pitchFamily="2" charset="-122"/>
                <a:ea typeface="方正大标宋简体" pitchFamily="2" charset="-122"/>
              </a:rPr>
              <a:t>  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语文 </a:t>
            </a:r>
            <a:r>
              <a:rPr lang="en-US" altLang="zh-CN" sz="4400" dirty="0" smtClean="0">
                <a:latin typeface="方正大标宋简体" pitchFamily="2" charset="-122"/>
                <a:ea typeface="方正大标宋简体" pitchFamily="2" charset="-122"/>
              </a:rPr>
              <a:t> 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上册</a:t>
            </a:r>
            <a:endParaRPr lang="zh-CN" altLang="en-US" sz="4400" dirty="0"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3347864" y="1844824"/>
            <a:ext cx="2286016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黑体"/>
                <a:ea typeface="黑体"/>
                <a:cs typeface="黑体"/>
              </a:rPr>
              <a:t>教科版</a:t>
            </a:r>
            <a:endParaRPr lang="zh-CN" altLang="en-US" sz="5400" b="1" dirty="0">
              <a:latin typeface="黑体"/>
              <a:ea typeface="黑体"/>
              <a:cs typeface="黑体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1512000" y="2852936"/>
            <a:ext cx="61200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8486"/>
          <a:stretch>
            <a:fillRect/>
          </a:stretch>
        </p:blipFill>
        <p:spPr>
          <a:xfrm>
            <a:off x="6084168" y="816017"/>
            <a:ext cx="2520280" cy="1857921"/>
          </a:xfrm>
          <a:prstGeom prst="rect">
            <a:avLst/>
          </a:prstGeom>
        </p:spPr>
      </p:pic>
      <p:grpSp>
        <p:nvGrpSpPr>
          <p:cNvPr id="2" name="组合 5"/>
          <p:cNvGrpSpPr/>
          <p:nvPr/>
        </p:nvGrpSpPr>
        <p:grpSpPr>
          <a:xfrm>
            <a:off x="476424" y="1083171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53728" y="1070642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2922" y="2060848"/>
            <a:ext cx="828680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发誓 </a:t>
            </a:r>
            <a:r>
              <a:rPr lang="zh-CN" altLang="en-US" sz="3600" dirty="0" smtClean="0"/>
              <a:t>：</a:t>
            </a:r>
            <a:r>
              <a:rPr lang="zh-CN" altLang="en-US" sz="3600" dirty="0" smtClean="0">
                <a:solidFill>
                  <a:srgbClr val="FF0000"/>
                </a:solidFill>
              </a:rPr>
              <a:t>庄严地说出表示决心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</a:rPr>
              <a:t>              的话或对某事提出保证。  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r>
              <a:rPr lang="zh-CN" altLang="en-US" sz="3600" dirty="0" smtClean="0"/>
              <a:t>彼此 ：</a:t>
            </a:r>
            <a:r>
              <a:rPr lang="zh-CN" altLang="en-US" sz="3600" dirty="0" smtClean="0">
                <a:solidFill>
                  <a:srgbClr val="FF0000"/>
                </a:solidFill>
              </a:rPr>
              <a:t>那个和这个；双方。   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r>
              <a:rPr lang="zh-CN" altLang="en-US" sz="3600" dirty="0" smtClean="0"/>
              <a:t>嘲笑：</a:t>
            </a:r>
            <a:r>
              <a:rPr lang="zh-CN" altLang="en-US" sz="3600" dirty="0" smtClean="0">
                <a:solidFill>
                  <a:srgbClr val="FF0000"/>
                </a:solidFill>
              </a:rPr>
              <a:t>用言辞笑话对方。</a:t>
            </a:r>
            <a:endParaRPr lang="zh-CN" altLang="en-US" sz="3600" dirty="0">
              <a:solidFill>
                <a:srgbClr val="FF0000"/>
              </a:solidFill>
            </a:endParaRPr>
          </a:p>
          <a:p>
            <a:r>
              <a:rPr lang="zh-CN" altLang="en-US" sz="3600" dirty="0"/>
              <a:t>递来递去 </a:t>
            </a:r>
            <a:r>
              <a:rPr lang="zh-CN" altLang="en-US" sz="3600" dirty="0" smtClean="0"/>
              <a:t>：</a:t>
            </a:r>
            <a:r>
              <a:rPr lang="zh-CN" altLang="en-US" sz="3600" dirty="0" smtClean="0">
                <a:solidFill>
                  <a:srgbClr val="FF0000"/>
                </a:solidFill>
              </a:rPr>
              <a:t>表示传递的次数多。   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r>
              <a:rPr lang="zh-CN" altLang="en-US" sz="3600" dirty="0" smtClean="0"/>
              <a:t>温习：</a:t>
            </a:r>
            <a:r>
              <a:rPr lang="zh-CN" altLang="en-US" sz="3600" dirty="0" smtClean="0">
                <a:solidFill>
                  <a:srgbClr val="FF0000"/>
                </a:solidFill>
              </a:rPr>
              <a:t>复习。</a:t>
            </a:r>
            <a:endParaRPr lang="zh-CN" altLang="en-US" sz="3600" dirty="0">
              <a:solidFill>
                <a:srgbClr val="FF0000"/>
              </a:solidFill>
            </a:endParaRPr>
          </a:p>
          <a:p>
            <a:r>
              <a:rPr lang="zh-CN" altLang="en-US" sz="3600" dirty="0" smtClean="0"/>
              <a:t>怦怦：</a:t>
            </a:r>
            <a:r>
              <a:rPr lang="zh-CN" altLang="en-US" sz="3600" dirty="0" smtClean="0">
                <a:solidFill>
                  <a:srgbClr val="FF0000"/>
                </a:solidFill>
              </a:rPr>
              <a:t>拟声词，形容心跳的声音。  </a:t>
            </a:r>
            <a:endParaRPr lang="en-US" altLang="zh-CN" sz="36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72244" y="98860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20871" y="1570425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771800" y="988607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一、导入新课</a:t>
            </a:r>
            <a:endParaRPr lang="zh-CN" altLang="en-US" sz="3600" dirty="0"/>
          </a:p>
        </p:txBody>
      </p:sp>
      <p:sp>
        <p:nvSpPr>
          <p:cNvPr id="3" name="文本框 2"/>
          <p:cNvSpPr txBox="1"/>
          <p:nvPr/>
        </p:nvSpPr>
        <p:spPr>
          <a:xfrm>
            <a:off x="542290" y="2058513"/>
            <a:ext cx="7576185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dirty="0"/>
              <a:t>         同学们，你们和自己的同桌朝夕相处，也许偶尔会产生一些小摩擦，有一对同桌吵了架，要绝交，却又盼着人来说和，想言归于好，你愿意帮他们吗？</a:t>
            </a:r>
            <a:r>
              <a:rPr lang="en-US" altLang="zh-CN" sz="3600" dirty="0" smtClean="0"/>
              <a:t>快走进</a:t>
            </a:r>
            <a:r>
              <a:rPr lang="zh-CN" altLang="en-US" sz="3600" dirty="0" smtClean="0"/>
              <a:t>课文</a:t>
            </a:r>
            <a:r>
              <a:rPr lang="en-US" altLang="zh-CN" sz="3600" dirty="0" err="1" smtClean="0"/>
              <a:t>去看看</a:t>
            </a:r>
            <a:r>
              <a:rPr lang="zh-CN" altLang="en-US" sz="3600" dirty="0" smtClean="0"/>
              <a:t>是</a:t>
            </a:r>
            <a:r>
              <a:rPr lang="en-US" altLang="zh-CN" sz="3600" dirty="0" err="1" smtClean="0"/>
              <a:t>怎么回事吧</a:t>
            </a:r>
            <a:r>
              <a:rPr lang="en-US" altLang="zh-CN" sz="3600" dirty="0"/>
              <a:t>！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292080" y="4486166"/>
            <a:ext cx="2815740" cy="1725399"/>
          </a:xfrm>
          <a:prstGeom prst="rect">
            <a:avLst/>
          </a:prstGeom>
        </p:spPr>
      </p:pic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00298" y="121442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3" name="文本框 2"/>
          <p:cNvSpPr txBox="1"/>
          <p:nvPr/>
        </p:nvSpPr>
        <p:spPr>
          <a:xfrm>
            <a:off x="683568" y="2132856"/>
            <a:ext cx="7575550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dirty="0" smtClean="0">
                <a:solidFill>
                  <a:srgbClr val="00B0F0"/>
                </a:solidFill>
              </a:rPr>
              <a:t>1.</a:t>
            </a:r>
            <a:r>
              <a:rPr lang="zh-CN" altLang="en-US" sz="3600" dirty="0" smtClean="0">
                <a:solidFill>
                  <a:srgbClr val="00B0F0"/>
                </a:solidFill>
              </a:rPr>
              <a:t>自主学习，感知内容</a:t>
            </a:r>
            <a:endParaRPr lang="zh-CN" altLang="en-US" sz="3600" dirty="0" smtClean="0">
              <a:solidFill>
                <a:srgbClr val="00B0F0"/>
              </a:solidFill>
            </a:endParaRPr>
          </a:p>
          <a:p>
            <a:r>
              <a:rPr lang="zh-CN" altLang="en-US" sz="3600" dirty="0" smtClean="0"/>
              <a:t>    （</a:t>
            </a:r>
            <a:r>
              <a:rPr lang="en-US" altLang="zh-CN" sz="3600" dirty="0" smtClean="0"/>
              <a:t>1</a:t>
            </a:r>
            <a:r>
              <a:rPr lang="zh-CN" altLang="en-US" sz="3600" dirty="0" smtClean="0"/>
              <a:t>）用自己喜欢的方式自读课文，注意课文中的生字。</a:t>
            </a:r>
            <a:endParaRPr lang="zh-CN" altLang="en-US" sz="3600" dirty="0" smtClean="0"/>
          </a:p>
          <a:p>
            <a:r>
              <a:rPr lang="zh-CN" altLang="en-US" sz="3600" dirty="0" smtClean="0"/>
              <a:t>    （</a:t>
            </a:r>
            <a:r>
              <a:rPr lang="en-US" altLang="zh-CN" sz="3600" dirty="0" smtClean="0"/>
              <a:t>2</a:t>
            </a:r>
            <a:r>
              <a:rPr lang="zh-CN" altLang="en-US" sz="3600" dirty="0" smtClean="0"/>
              <a:t>）把</a:t>
            </a:r>
            <a:r>
              <a:rPr lang="zh-CN" altLang="en-US" sz="3600" dirty="0"/>
              <a:t>课文读给同桌听，相互检查是否读得正确、流利。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74719" y="1092606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74719" y="166867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933064" y="109260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3" name="文本框 2"/>
          <p:cNvSpPr txBox="1"/>
          <p:nvPr/>
        </p:nvSpPr>
        <p:spPr>
          <a:xfrm>
            <a:off x="856686" y="2060848"/>
            <a:ext cx="76777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 smtClean="0">
                <a:solidFill>
                  <a:srgbClr val="00B0F0"/>
                </a:solidFill>
              </a:rPr>
              <a:t>2.</a:t>
            </a:r>
            <a:r>
              <a:rPr lang="zh-CN" altLang="en-US" sz="3600" dirty="0" smtClean="0">
                <a:solidFill>
                  <a:srgbClr val="00B0F0"/>
                </a:solidFill>
              </a:rPr>
              <a:t>朗读</a:t>
            </a:r>
            <a:r>
              <a:rPr lang="zh-CN" altLang="en-US" sz="3600" dirty="0">
                <a:solidFill>
                  <a:srgbClr val="00B0F0"/>
                </a:solidFill>
              </a:rPr>
              <a:t>课文，读中</a:t>
            </a:r>
            <a:r>
              <a:rPr lang="zh-CN" altLang="en-US" sz="3600" dirty="0" smtClean="0">
                <a:solidFill>
                  <a:srgbClr val="00B0F0"/>
                </a:solidFill>
              </a:rPr>
              <a:t>感悟</a:t>
            </a:r>
            <a:endParaRPr lang="zh-CN" altLang="en-US" sz="3600" dirty="0" smtClean="0">
              <a:solidFill>
                <a:srgbClr val="00B0F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5734" y="3933190"/>
            <a:ext cx="65646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 吵架了，闹翻了脸</a:t>
            </a:r>
            <a:r>
              <a:rPr lang="en-US" altLang="zh-CN" sz="3600" b="1" dirty="0">
                <a:solidFill>
                  <a:srgbClr val="FF0000"/>
                </a:solidFill>
              </a:rPr>
              <a:t>……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/>
          <a:srcRect l="38910" b="9125"/>
          <a:stretch>
            <a:fillRect/>
          </a:stretch>
        </p:blipFill>
        <p:spPr>
          <a:xfrm>
            <a:off x="5882638" y="3940783"/>
            <a:ext cx="1871734" cy="207739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78953" y="2996952"/>
            <a:ext cx="64203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dirty="0" smtClean="0">
                <a:solidFill>
                  <a:prstClr val="black"/>
                </a:solidFill>
              </a:rPr>
              <a:t>（</a:t>
            </a:r>
            <a:r>
              <a:rPr lang="en-US" altLang="zh-CN" sz="3600" dirty="0">
                <a:solidFill>
                  <a:prstClr val="black"/>
                </a:solidFill>
              </a:rPr>
              <a:t>1</a:t>
            </a:r>
            <a:r>
              <a:rPr lang="zh-CN" altLang="en-US" sz="3600" dirty="0" smtClean="0">
                <a:solidFill>
                  <a:prstClr val="black"/>
                </a:solidFill>
              </a:rPr>
              <a:t>）回答：他</a:t>
            </a:r>
            <a:r>
              <a:rPr lang="zh-CN" altLang="en-US" sz="3600" dirty="0">
                <a:solidFill>
                  <a:prstClr val="black"/>
                </a:solidFill>
              </a:rPr>
              <a:t>俩为什么绝交？</a:t>
            </a:r>
            <a:endParaRPr lang="zh-CN" altLang="en-US" sz="36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00298" y="128586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705808" y="4077072"/>
            <a:ext cx="73882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     扣住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课题，联系生活体会绝交时的心情，把自己的体会用朗读表现出来。</a:t>
            </a:r>
            <a:endParaRPr lang="zh-CN" altLang="en-US" sz="36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5622" y="2204864"/>
            <a:ext cx="66440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dirty="0" smtClean="0"/>
              <a:t>（</a:t>
            </a:r>
            <a:r>
              <a:rPr lang="en-US" altLang="zh-CN" sz="3600" dirty="0" smtClean="0"/>
              <a:t>2</a:t>
            </a:r>
            <a:r>
              <a:rPr lang="zh-CN" altLang="en-US" sz="3600" dirty="0" smtClean="0"/>
              <a:t>）请</a:t>
            </a:r>
            <a:r>
              <a:rPr lang="zh-CN" altLang="en-US" sz="3600" dirty="0"/>
              <a:t>你体会一下第1小节</a:t>
            </a:r>
            <a:r>
              <a:rPr lang="zh-CN" altLang="en-US" sz="3600" dirty="0" smtClean="0"/>
              <a:t>所</a:t>
            </a:r>
            <a:endParaRPr lang="en-US" altLang="zh-CN" sz="3600" dirty="0" smtClean="0"/>
          </a:p>
          <a:p>
            <a:pPr algn="l"/>
            <a:r>
              <a:rPr lang="zh-CN" altLang="en-US" sz="3600" dirty="0" smtClean="0"/>
              <a:t>写</a:t>
            </a:r>
            <a:r>
              <a:rPr lang="zh-CN" altLang="en-US" sz="3600" dirty="0"/>
              <a:t>的情境，读读这一小节。(指名读</a:t>
            </a:r>
            <a:r>
              <a:rPr lang="zh-CN" altLang="en-US" sz="3600" dirty="0" smtClean="0"/>
              <a:t>)</a:t>
            </a:r>
            <a:endParaRPr lang="zh-CN" altLang="en-US" sz="36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/>
          <a:srcRect b="5432"/>
          <a:stretch>
            <a:fillRect/>
          </a:stretch>
        </p:blipFill>
        <p:spPr>
          <a:xfrm>
            <a:off x="7020272" y="1145652"/>
            <a:ext cx="1728906" cy="1686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500298" y="128586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683567" y="3140968"/>
            <a:ext cx="7388225" cy="1193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         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仇恨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—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警惕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—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嘲笑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—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尴尬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—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渴望和好</a:t>
            </a:r>
            <a:endParaRPr lang="zh-CN" altLang="en-US" sz="36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544" y="2276872"/>
            <a:ext cx="8358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 smtClean="0">
                <a:solidFill>
                  <a:srgbClr val="00B0F0"/>
                </a:solidFill>
              </a:rPr>
              <a:t>3.</a:t>
            </a:r>
            <a:r>
              <a:rPr lang="zh-CN" altLang="en-US" sz="3600" dirty="0" smtClean="0">
                <a:solidFill>
                  <a:srgbClr val="00B0F0"/>
                </a:solidFill>
              </a:rPr>
              <a:t>阅读</a:t>
            </a:r>
            <a:r>
              <a:rPr lang="zh-CN" altLang="en-US" sz="3600" dirty="0">
                <a:solidFill>
                  <a:srgbClr val="00B0F0"/>
                </a:solidFill>
              </a:rPr>
              <a:t>诗歌，思考：绝交后的心理变化？</a:t>
            </a:r>
            <a:endParaRPr lang="zh-CN" altLang="en-US" sz="3600" dirty="0">
              <a:solidFill>
                <a:srgbClr val="00B0F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051685" y="4725144"/>
            <a:ext cx="4225149" cy="1563717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106869" y="4365104"/>
            <a:ext cx="3240841" cy="172819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5736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10339" y="2093699"/>
            <a:ext cx="79316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00B0F0"/>
                </a:solidFill>
                <a:latin typeface="+mn-ea"/>
              </a:rPr>
              <a:t>4.</a:t>
            </a:r>
            <a:r>
              <a:rPr lang="zh-CN" altLang="en-US" sz="3600" dirty="0" smtClean="0">
                <a:solidFill>
                  <a:srgbClr val="00B0F0"/>
                </a:solidFill>
                <a:latin typeface="+mn-ea"/>
              </a:rPr>
              <a:t>这对昔日的好朋友吵完架后，除了互不说话，看看他俩还做了些什么。 </a:t>
            </a:r>
            <a:endParaRPr lang="zh-CN" altLang="en-US" sz="3600" dirty="0">
              <a:solidFill>
                <a:srgbClr val="00B0F0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5099" y="3429000"/>
            <a:ext cx="7553960" cy="1193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b="1" dirty="0" smtClean="0">
                <a:solidFill>
                  <a:srgbClr val="FF0000"/>
                </a:solidFill>
              </a:rPr>
              <a:t>         “还东西”“画线”“叫前后同学传递信息”“</a:t>
            </a:r>
            <a:r>
              <a:rPr lang="en-US" altLang="zh-CN" sz="3600" b="1" dirty="0" err="1" smtClean="0">
                <a:solidFill>
                  <a:srgbClr val="FF0000"/>
                </a:solidFill>
              </a:rPr>
              <a:t>挑毛病”等</a:t>
            </a:r>
            <a:r>
              <a:rPr lang="zh-CN" altLang="en-US" sz="3600" b="1" dirty="0" smtClean="0">
                <a:solidFill>
                  <a:srgbClr val="FF0000"/>
                </a:solidFill>
                <a:sym typeface="+mn-ea"/>
              </a:rPr>
              <a:t>。</a:t>
            </a:r>
            <a:endParaRPr lang="zh-CN" altLang="en-US" sz="3600" b="1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00298" y="128586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-9464040" y="3108960"/>
            <a:ext cx="64008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 smtClean="0">
                <a:latin typeface="+mn-ea"/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5736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45490" y="2134870"/>
            <a:ext cx="7723505" cy="64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00B0F0"/>
                </a:solidFill>
                <a:latin typeface="+mn-ea"/>
              </a:rPr>
              <a:t>5.</a:t>
            </a:r>
            <a:r>
              <a:rPr lang="zh-CN" altLang="en-US" sz="3600" dirty="0" smtClean="0">
                <a:solidFill>
                  <a:srgbClr val="00B0F0"/>
                </a:solidFill>
                <a:latin typeface="+mn-ea"/>
              </a:rPr>
              <a:t>我和同桌是不是真正仇视对方？ </a:t>
            </a:r>
            <a:endParaRPr lang="zh-CN" altLang="en-US" sz="3600" dirty="0">
              <a:solidFill>
                <a:srgbClr val="00B0F0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9160" y="2996565"/>
            <a:ext cx="5187315" cy="2839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b="1" dirty="0" smtClean="0">
                <a:solidFill>
                  <a:srgbClr val="FF0000"/>
                </a:solidFill>
              </a:rPr>
              <a:t> 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并不是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。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因为在他们内心总是忘不了以往在一起的美好时光，这是对友谊的怀念，是和好的基础。</a:t>
            </a:r>
            <a:endParaRPr lang="zh-CN" alt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00298" y="128586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-9464040" y="3108960"/>
            <a:ext cx="64008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 smtClean="0">
                <a:latin typeface="+mn-ea"/>
                <a:sym typeface="+mn-ea"/>
              </a:rPr>
              <a:t>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b="4995"/>
          <a:stretch>
            <a:fillRect/>
          </a:stretch>
        </p:blipFill>
        <p:spPr>
          <a:xfrm>
            <a:off x="5869305" y="3134995"/>
            <a:ext cx="2609215" cy="29301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5736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24205" y="2134870"/>
            <a:ext cx="77235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00B0F0"/>
                </a:solidFill>
                <a:latin typeface="+mn-ea"/>
              </a:rPr>
              <a:t>6.</a:t>
            </a:r>
            <a:r>
              <a:rPr lang="zh-CN" altLang="en-US" sz="3600" dirty="0" smtClean="0">
                <a:solidFill>
                  <a:srgbClr val="00B0F0"/>
                </a:solidFill>
                <a:latin typeface="+mn-ea"/>
              </a:rPr>
              <a:t>文中有两处省略号，各有什么作用？ </a:t>
            </a:r>
            <a:endParaRPr lang="zh-CN" altLang="en-US" sz="3600" dirty="0">
              <a:solidFill>
                <a:srgbClr val="00B0F0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9160" y="3140710"/>
            <a:ext cx="5561330" cy="2291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b="1" dirty="0" smtClean="0">
                <a:solidFill>
                  <a:srgbClr val="FF0000"/>
                </a:solidFill>
              </a:rPr>
              <a:t> 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第五节的省略号表示列举的省略。他们的友谊很深厚，在一起有很多快乐的事值得回忆。</a:t>
            </a:r>
            <a:endParaRPr lang="zh-CN" alt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00298" y="128586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-9464040" y="3108960"/>
            <a:ext cx="64008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 smtClean="0">
                <a:latin typeface="+mn-ea"/>
                <a:sym typeface="+mn-ea"/>
              </a:rPr>
              <a:t>。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083935" y="4076700"/>
            <a:ext cx="2520513" cy="20721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556178" y="126871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666115" y="2204720"/>
            <a:ext cx="7675880" cy="1742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FF0000"/>
                </a:solidFill>
              </a:rPr>
              <a:t>         </a:t>
            </a:r>
            <a:r>
              <a:rPr lang="zh-CN" altLang="en-US" sz="3600" b="1" dirty="0">
                <a:solidFill>
                  <a:srgbClr val="FF0000"/>
                </a:solidFill>
              </a:rPr>
              <a:t>第七节的省略号表示静默或思考。</a:t>
            </a:r>
            <a:r>
              <a:rPr lang="en-US" altLang="zh-CN" sz="3600" b="1" dirty="0">
                <a:solidFill>
                  <a:srgbClr val="FF0000"/>
                </a:solidFill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</a:rPr>
              <a:t>我</a:t>
            </a:r>
            <a:r>
              <a:rPr lang="en-US" altLang="zh-CN" sz="3600" b="1" dirty="0">
                <a:solidFill>
                  <a:srgbClr val="FF0000"/>
                </a:solidFill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</a:rPr>
              <a:t>在想象有人说和后的情景</a:t>
            </a:r>
            <a:r>
              <a:rPr lang="en-US" altLang="zh-CN" sz="3600" b="1" dirty="0">
                <a:solidFill>
                  <a:srgbClr val="FF0000"/>
                </a:solidFill>
              </a:rPr>
              <a:t>—“</a:t>
            </a:r>
            <a:r>
              <a:rPr lang="zh-CN" altLang="en-US" sz="3600" b="1" dirty="0">
                <a:solidFill>
                  <a:srgbClr val="FF0000"/>
                </a:solidFill>
              </a:rPr>
              <a:t>我们</a:t>
            </a:r>
            <a:r>
              <a:rPr lang="en-US" altLang="zh-CN" sz="3600" b="1" dirty="0">
                <a:solidFill>
                  <a:srgbClr val="FF0000"/>
                </a:solidFill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</a:rPr>
              <a:t>怎样和好如初，怎样更加友好。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7740"/>
          <a:stretch>
            <a:fillRect/>
          </a:stretch>
        </p:blipFill>
        <p:spPr>
          <a:xfrm>
            <a:off x="2468153" y="4365104"/>
            <a:ext cx="3970562" cy="1732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2012" y="1090848"/>
            <a:ext cx="663194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 smtClean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       </a:t>
            </a:r>
            <a:r>
              <a:rPr kumimoji="1" lang="zh-CN" altLang="en-US" sz="4800" b="1" dirty="0" smtClean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绝  交</a:t>
            </a:r>
            <a:endParaRPr kumimoji="1" lang="zh-CN" altLang="en-US" sz="4800" b="1" dirty="0" smtClean="0">
              <a:solidFill>
                <a:srgbClr val="00B0F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  <a:p>
            <a:r>
              <a:rPr kumimoji="1" lang="zh-CN" altLang="en-US" sz="4800" b="1" dirty="0" smtClean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          </a:t>
            </a:r>
            <a:endParaRPr kumimoji="1" lang="zh-CN" altLang="en-US" sz="3600" b="1" dirty="0" smtClean="0">
              <a:solidFill>
                <a:srgbClr val="00B0F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  <a:p>
            <a:endParaRPr kumimoji="1" lang="zh-CN" altLang="en-US" sz="4800" b="1" dirty="0" smtClean="0">
              <a:solidFill>
                <a:srgbClr val="00B0F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3419872" y="1988840"/>
            <a:ext cx="216024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 t="5074"/>
          <a:stretch>
            <a:fillRect/>
          </a:stretch>
        </p:blipFill>
        <p:spPr>
          <a:xfrm>
            <a:off x="907520" y="2348881"/>
            <a:ext cx="7400925" cy="378407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3477" t="6510"/>
          <a:stretch>
            <a:fillRect/>
          </a:stretch>
        </p:blipFill>
        <p:spPr>
          <a:xfrm>
            <a:off x="5868144" y="1018572"/>
            <a:ext cx="2633247" cy="1439159"/>
          </a:xfrm>
          <a:prstGeom prst="rect">
            <a:avLst/>
          </a:prstGeom>
        </p:spPr>
      </p:pic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5736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61099" y="1965960"/>
            <a:ext cx="77235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00B0F0"/>
                </a:solidFill>
                <a:latin typeface="+mn-ea"/>
              </a:rPr>
              <a:t>7.</a:t>
            </a:r>
            <a:r>
              <a:rPr lang="zh-CN" altLang="en-US" sz="3600" dirty="0" smtClean="0">
                <a:solidFill>
                  <a:srgbClr val="00B0F0"/>
                </a:solidFill>
                <a:latin typeface="+mn-ea"/>
              </a:rPr>
              <a:t>指名读第5、6小节。</a:t>
            </a:r>
            <a:endParaRPr lang="zh-CN" altLang="en-US" sz="3600" dirty="0" smtClean="0">
              <a:solidFill>
                <a:srgbClr val="00B0F0"/>
              </a:solidFill>
              <a:latin typeface="+mn-ea"/>
            </a:endParaRPr>
          </a:p>
          <a:p>
            <a:r>
              <a:rPr lang="zh-CN" altLang="en-US" sz="3600" dirty="0" smtClean="0">
                <a:solidFill>
                  <a:srgbClr val="00B0F0"/>
                </a:solidFill>
                <a:latin typeface="+mn-ea"/>
              </a:rPr>
              <a:t>    从前的友谊，面对现在的尴尬，此时此刻他们会怎么想呢？</a:t>
            </a:r>
            <a:endParaRPr lang="zh-CN" altLang="en-US" sz="3600" dirty="0">
              <a:solidFill>
                <a:srgbClr val="00B0F0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3651" y="3765958"/>
            <a:ext cx="7518400" cy="1193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b="1" dirty="0" smtClean="0">
                <a:solidFill>
                  <a:srgbClr val="FF0000"/>
                </a:solidFill>
              </a:rPr>
              <a:t>        他们俩此时也很怀念从前的生活、从前的友谊，也渴望重归于好。</a:t>
            </a:r>
            <a:endParaRPr lang="zh-CN" altLang="en-US" sz="3600" b="1" dirty="0" smtClean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00298" y="128586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-9464040" y="3108960"/>
            <a:ext cx="64008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 smtClean="0">
                <a:latin typeface="+mn-ea"/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7544" y="185736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15975" y="2155573"/>
            <a:ext cx="7723505" cy="64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00B0F0"/>
                </a:solidFill>
                <a:latin typeface="+mn-ea"/>
              </a:rPr>
              <a:t>8.</a:t>
            </a:r>
            <a:r>
              <a:rPr lang="zh-CN" altLang="en-US" sz="3600" dirty="0" smtClean="0">
                <a:solidFill>
                  <a:srgbClr val="00B0F0"/>
                </a:solidFill>
                <a:latin typeface="+mn-ea"/>
              </a:rPr>
              <a:t>齐读最后一小节。 </a:t>
            </a:r>
            <a:endParaRPr lang="zh-CN" altLang="en-US" sz="3600" dirty="0">
              <a:solidFill>
                <a:srgbClr val="00B0F0"/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00298" y="128586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二、课文理解</a:t>
            </a:r>
            <a:endParaRPr lang="zh-CN" altLang="en-US" sz="3600" dirty="0"/>
          </a:p>
        </p:txBody>
      </p:sp>
      <p:sp>
        <p:nvSpPr>
          <p:cNvPr id="2" name="文本框 1"/>
          <p:cNvSpPr txBox="1"/>
          <p:nvPr/>
        </p:nvSpPr>
        <p:spPr>
          <a:xfrm>
            <a:off x="-9464040" y="3108960"/>
            <a:ext cx="64008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dirty="0" smtClean="0">
                <a:latin typeface="+mn-ea"/>
                <a:sym typeface="+mn-ea"/>
              </a:rPr>
              <a:t>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01167" y="3119533"/>
            <a:ext cx="50958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 在读中感悟主人公心情的变化，体会“同桌”对“言归于好”的那份渴盼。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004839" y="3284984"/>
            <a:ext cx="2176997" cy="27633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7544" y="1081334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图解结构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396451" y="174445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67360" y="3130056"/>
            <a:ext cx="137731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绝交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1739265" y="2239645"/>
            <a:ext cx="4977765" cy="1742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表现：不说话 、互还礼物、画线、学习不方便、互相嘲笑</a:t>
            </a:r>
            <a:r>
              <a:rPr lang="en-US" altLang="zh-CN" sz="3600" dirty="0" smtClean="0"/>
              <a:t>—</a:t>
            </a:r>
            <a:r>
              <a:rPr lang="zh-CN" altLang="en-US" sz="3600" dirty="0" smtClean="0"/>
              <a:t>势不两立</a:t>
            </a:r>
            <a:endParaRPr lang="zh-CN" altLang="en-US" sz="36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1691640" y="4281311"/>
            <a:ext cx="5012690" cy="1193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心理</a:t>
            </a:r>
            <a:r>
              <a:rPr lang="en-US" altLang="zh-CN" sz="3600" dirty="0" smtClean="0"/>
              <a:t>—</a:t>
            </a:r>
            <a:r>
              <a:rPr lang="zh-CN" altLang="en-US" sz="3600" dirty="0" smtClean="0"/>
              <a:t>难忘友谊 </a:t>
            </a:r>
            <a:r>
              <a:rPr lang="en-US" altLang="zh-CN" sz="3600" dirty="0" smtClean="0"/>
              <a:t>—</a:t>
            </a:r>
            <a:r>
              <a:rPr lang="zh-CN" altLang="en-US" sz="3600" dirty="0" smtClean="0"/>
              <a:t>盼望有人说和   </a:t>
            </a:r>
            <a:endParaRPr lang="zh-CN" altLang="en-US" sz="36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6875780" y="2697621"/>
            <a:ext cx="1465580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+mn-ea"/>
              </a:rPr>
              <a:t>珍惜友谊</a:t>
            </a:r>
            <a:endParaRPr lang="zh-CN" altLang="en-US" sz="3600" dirty="0">
              <a:latin typeface="+mn-ea"/>
            </a:endParaRPr>
          </a:p>
          <a:p>
            <a:r>
              <a:rPr lang="zh-CN" altLang="en-US" sz="3600" dirty="0">
                <a:latin typeface="+mn-ea"/>
              </a:rPr>
              <a:t>渴望和好</a:t>
            </a:r>
            <a:endParaRPr lang="zh-CN" altLang="en-US" sz="3600" dirty="0">
              <a:latin typeface="+mn-ea"/>
            </a:endParaRPr>
          </a:p>
          <a:p>
            <a:endParaRPr lang="zh-CN" altLang="en-US" sz="3600" dirty="0">
              <a:latin typeface="+mn-ea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1403350" y="2553476"/>
            <a:ext cx="287655" cy="2044700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 flipH="1">
            <a:off x="6659880" y="2625866"/>
            <a:ext cx="79375" cy="2095500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概括主题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55014" y="2279015"/>
            <a:ext cx="7369175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+mn-ea"/>
              </a:rPr>
              <a:t>    这首儿童诗通过同桌之间吵了架要绝交，却又盼着有人说和、言归于好的故事，真实地再现了儿童的生活和天真的心理世界，告诉我们要懂得珍惜同学之间的友谊。</a:t>
            </a:r>
            <a:endParaRPr lang="zh-CN" altLang="en-US" sz="36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写法点拨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11560" y="2204864"/>
            <a:ext cx="7541895" cy="2839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         要想写好一篇习作，结尾往往起着举足轻重的作用。意味深长的结尾对于文章的主旨不是明白地指出，而是将其隐藏在背后，让读者透过字里行间去联想、体会。</a:t>
            </a:r>
            <a:endParaRPr lang="zh-CN" altLang="en-US" sz="3600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7776"/>
          <a:stretch>
            <a:fillRect/>
          </a:stretch>
        </p:blipFill>
        <p:spPr>
          <a:xfrm>
            <a:off x="6257607" y="4509120"/>
            <a:ext cx="2211705" cy="1910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40011" y="1537568"/>
            <a:ext cx="1967102" cy="1400175"/>
          </a:xfrm>
          <a:prstGeom prst="rect">
            <a:avLst/>
          </a:prstGeom>
        </p:spPr>
      </p:pic>
      <p:sp>
        <p:nvSpPr>
          <p:cNvPr id="3" name="同侧圆角矩形 2"/>
          <p:cNvSpPr/>
          <p:nvPr/>
        </p:nvSpPr>
        <p:spPr>
          <a:xfrm>
            <a:off x="467544" y="101055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拓展提升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31997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20846" y="2689500"/>
            <a:ext cx="7696835" cy="3383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+mn-ea"/>
              </a:rPr>
              <a:t>友谊是人生最大的快乐。 </a:t>
            </a:r>
            <a:endParaRPr lang="zh-CN" altLang="en-US" sz="3600" dirty="0" smtClean="0">
              <a:latin typeface="+mn-ea"/>
            </a:endParaRPr>
          </a:p>
          <a:p>
            <a:r>
              <a:rPr lang="zh-CN" altLang="en-US" sz="3600" dirty="0" smtClean="0">
                <a:latin typeface="+mn-ea"/>
              </a:rPr>
              <a:t>               --(英)休谟 </a:t>
            </a:r>
            <a:endParaRPr lang="zh-CN" altLang="en-US" sz="3600" dirty="0" smtClean="0">
              <a:latin typeface="+mn-ea"/>
            </a:endParaRPr>
          </a:p>
          <a:p>
            <a:r>
              <a:rPr lang="zh-CN" altLang="en-US" sz="3600" dirty="0" smtClean="0">
                <a:latin typeface="+mn-ea"/>
              </a:rPr>
              <a:t>友谊不用碰杯，友谊无需礼物，友谊只不过是我们不会忘记。 </a:t>
            </a:r>
            <a:endParaRPr lang="zh-CN" altLang="en-US" sz="3600" dirty="0" smtClean="0">
              <a:latin typeface="+mn-ea"/>
            </a:endParaRPr>
          </a:p>
          <a:p>
            <a:r>
              <a:rPr lang="zh-CN" altLang="en-US" sz="3600" dirty="0" smtClean="0">
                <a:latin typeface="+mn-ea"/>
              </a:rPr>
              <a:t>                --王蒙 </a:t>
            </a:r>
            <a:endParaRPr lang="zh-CN" altLang="en-US" sz="3600" dirty="0" smtClean="0">
              <a:latin typeface="+mn-ea"/>
            </a:endParaRPr>
          </a:p>
          <a:p>
            <a:endParaRPr lang="zh-CN" altLang="en-US" sz="3600" dirty="0" smtClean="0"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81428" y="1859674"/>
            <a:ext cx="3678555" cy="64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关于友谊的名言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538637" y="118705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心灵</a:t>
            </a: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感悟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538637" y="176311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83260" y="2276872"/>
            <a:ext cx="7517765" cy="2839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7030A0"/>
                </a:solidFill>
              </a:rPr>
              <a:t>          同学之间的友谊是纯真、质朴、珍贵的，我们不能因为一些小小的不愉快就破坏了它的美好。愿我们每个人都珍惜来之不易的友谊，将友情进行到底。</a:t>
            </a:r>
            <a:endParaRPr lang="zh-CN" altLang="en-US" sz="3600" b="1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699385" y="3068638"/>
            <a:ext cx="109728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</a:rPr>
              <a:t>简单</a:t>
            </a:r>
            <a:endParaRPr lang="zh-CN" sz="3600" b="1">
              <a:solidFill>
                <a:srgbClr val="FF0000"/>
              </a:solidFill>
            </a:endParaRPr>
          </a:p>
        </p:txBody>
      </p:sp>
      <p:sp>
        <p:nvSpPr>
          <p:cNvPr id="44039" name="矩形 24"/>
          <p:cNvSpPr>
            <a:spLocks noChangeArrowheads="1"/>
          </p:cNvSpPr>
          <p:nvPr/>
        </p:nvSpPr>
        <p:spPr bwMode="auto">
          <a:xfrm>
            <a:off x="541020" y="1988820"/>
            <a:ext cx="7988935" cy="228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宋体" charset="-122"/>
              </a:rPr>
              <a:t> </a:t>
            </a:r>
            <a:r>
              <a:rPr lang="en-US" altLang="zh-CN" sz="3600" dirty="0">
                <a:latin typeface="宋体" charset="-122"/>
              </a:rPr>
              <a:t>1</a:t>
            </a:r>
            <a:r>
              <a:rPr lang="zh-CN" altLang="en-US" sz="3600" dirty="0">
                <a:latin typeface="宋体" charset="-122"/>
              </a:rPr>
              <a:t>．把恰当的词填在括号里</a:t>
            </a:r>
            <a:endParaRPr lang="zh-CN" altLang="en-US" sz="3600" dirty="0">
              <a:latin typeface="宋体" charset="-122"/>
            </a:endParaRPr>
          </a:p>
          <a:p>
            <a:r>
              <a:rPr lang="zh-CN" altLang="en-US" sz="3600" dirty="0">
                <a:latin typeface="宋体" charset="-122"/>
              </a:rPr>
              <a:t>        简单    简朴</a:t>
            </a:r>
            <a:endParaRPr lang="zh-CN" altLang="en-US" sz="3600" dirty="0">
              <a:latin typeface="宋体" charset="-122"/>
            </a:endParaRPr>
          </a:p>
          <a:p>
            <a:r>
              <a:rPr lang="zh-CN" altLang="en-US" sz="3600" dirty="0">
                <a:latin typeface="宋体" charset="-122"/>
              </a:rPr>
              <a:t>这道题很（   ），我很快就做出来了。</a:t>
            </a:r>
            <a:endParaRPr lang="zh-CN" altLang="en-US" sz="3600" dirty="0">
              <a:latin typeface="宋体" charset="-122"/>
            </a:endParaRPr>
          </a:p>
          <a:p>
            <a:r>
              <a:rPr lang="zh-CN" altLang="en-US" sz="3600" dirty="0">
                <a:latin typeface="宋体" charset="-122"/>
              </a:rPr>
              <a:t>周总理一直过着（   ）的生活。</a:t>
            </a:r>
            <a:endParaRPr lang="zh-CN" altLang="en-US" sz="3600" dirty="0">
              <a:latin typeface="宋体" charset="-122"/>
            </a:endParaRPr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4067810" y="3644583"/>
            <a:ext cx="1097280" cy="640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简朴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483485" y="4257040"/>
            <a:ext cx="4100830" cy="1959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4039" grpId="0"/>
      <p:bldP spid="4404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971550" y="2061210"/>
            <a:ext cx="7795895" cy="2834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2</a:t>
            </a:r>
            <a:r>
              <a:rPr lang="zh-CN" altLang="en-US" sz="3600" dirty="0" smtClean="0">
                <a:latin typeface="+mn-ea"/>
              </a:rPr>
              <a:t>、填写恰当的词语。</a:t>
            </a:r>
            <a:endParaRPr lang="zh-CN" altLang="en-US" sz="3600" dirty="0" smtClean="0">
              <a:latin typeface="+mn-ea"/>
            </a:endParaRPr>
          </a:p>
          <a:p>
            <a:r>
              <a:rPr lang="zh-CN" altLang="en-US" sz="3600" dirty="0" smtClean="0">
                <a:latin typeface="+mn-ea"/>
              </a:rPr>
              <a:t>（     ）地看他</a:t>
            </a:r>
            <a:endParaRPr lang="zh-CN" altLang="en-US" sz="3600" dirty="0" smtClean="0">
              <a:latin typeface="+mn-ea"/>
            </a:endParaRPr>
          </a:p>
          <a:p>
            <a:r>
              <a:rPr lang="zh-CN" altLang="en-US" sz="3600" dirty="0" smtClean="0">
                <a:latin typeface="+mn-ea"/>
              </a:rPr>
              <a:t>（     ）地看我</a:t>
            </a:r>
            <a:endParaRPr lang="zh-CN" altLang="en-US" sz="3600" dirty="0" smtClean="0">
              <a:latin typeface="+mn-ea"/>
            </a:endParaRPr>
          </a:p>
          <a:p>
            <a:r>
              <a:rPr lang="zh-CN" altLang="en-US" sz="3600" dirty="0" smtClean="0">
                <a:latin typeface="+mn-ea"/>
              </a:rPr>
              <a:t> </a:t>
            </a:r>
            <a:r>
              <a:rPr lang="zh-CN" altLang="en-US" sz="3600" dirty="0" smtClean="0">
                <a:latin typeface="+mn-ea"/>
                <a:sym typeface="+mn-ea"/>
              </a:rPr>
              <a:t>心（     ）地跳</a:t>
            </a:r>
            <a:endParaRPr lang="zh-CN" altLang="en-US" sz="3600" dirty="0" smtClean="0">
              <a:latin typeface="+mn-ea"/>
            </a:endParaRPr>
          </a:p>
          <a:p>
            <a:r>
              <a:rPr lang="zh-CN" altLang="en-US" sz="3600" dirty="0" smtClean="0">
                <a:latin typeface="+mn-ea"/>
              </a:rPr>
              <a:t>    </a:t>
            </a:r>
            <a:endParaRPr lang="en-US" altLang="zh-CN" sz="3600" dirty="0" smtClean="0"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95195" y="3788730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</a:rPr>
              <a:t>怦怦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47466" y="2637158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</a:rPr>
              <a:t>偷偷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47797" y="3212785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</a:rPr>
              <a:t>悄悄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499735" y="1268760"/>
            <a:ext cx="2913913" cy="424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22" grpId="0"/>
      <p:bldP spid="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c:\users\administrator\appdata\roaming\360se6\User Data\temp\330881-1409101K6074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19872" y="2348880"/>
            <a:ext cx="5328592" cy="3996444"/>
          </a:xfrm>
          <a:prstGeom prst="rect">
            <a:avLst/>
          </a:prstGeom>
          <a:noFill/>
        </p:spPr>
      </p:pic>
      <p:sp>
        <p:nvSpPr>
          <p:cNvPr id="3" name="同侧圆角矩形 2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作业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7544" y="1844824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054451" y="2328628"/>
            <a:ext cx="7727950" cy="1188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1</a:t>
            </a:r>
            <a:r>
              <a:rPr lang="zh-CN" altLang="en-US" sz="3600" dirty="0" smtClean="0">
                <a:latin typeface="+mn-ea"/>
              </a:rPr>
              <a:t>．熟读课文，搜集友谊的故事。</a:t>
            </a:r>
            <a:br>
              <a:rPr lang="zh-CN" altLang="en-US" sz="3600" dirty="0" smtClean="0">
                <a:latin typeface="+mn-ea"/>
              </a:rPr>
            </a:br>
            <a:r>
              <a:rPr lang="en-US" altLang="zh-CN" sz="3600" dirty="0" smtClean="0">
                <a:latin typeface="+mn-ea"/>
              </a:rPr>
              <a:t>2</a:t>
            </a:r>
            <a:r>
              <a:rPr lang="zh-CN" altLang="en-US" sz="3600" dirty="0" smtClean="0">
                <a:latin typeface="+mn-ea"/>
              </a:rPr>
              <a:t>．抄写生字和词语。</a:t>
            </a:r>
            <a:endParaRPr lang="zh-CN" altLang="en-US" sz="36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67839" y="1124744"/>
            <a:ext cx="2256668" cy="571008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7430"/>
              <a:ext cx="2256668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1126" y="1792176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000" b="1" dirty="0" smtClean="0">
                  <a:latin typeface="华文新魏" pitchFamily="2" charset="-122"/>
                  <a:ea typeface="华文新魏" pitchFamily="2" charset="-122"/>
                  <a:cs typeface="黑体"/>
                </a:rPr>
                <a:t>资料宝袋</a:t>
              </a: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037797" y="1997838"/>
            <a:ext cx="5760719" cy="3937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/>
              <a:t>         </a:t>
            </a:r>
            <a:r>
              <a:rPr lang="en-US" altLang="zh-CN" sz="3600" dirty="0" smtClean="0">
                <a:solidFill>
                  <a:srgbClr val="FF0000"/>
                </a:solidFill>
              </a:rPr>
              <a:t>柯岩</a:t>
            </a:r>
            <a:r>
              <a:rPr lang="en-US" altLang="zh-CN" sz="3600" dirty="0" smtClean="0"/>
              <a:t>(1929.7.14--2011.12.11)，</a:t>
            </a:r>
            <a:r>
              <a:rPr lang="en-US" altLang="zh-CN" sz="3600" dirty="0" err="1" smtClean="0"/>
              <a:t>原名冯恺，当代著名作家，女诗人，是现代著名诗人、剧作家贺敬之的妻子</a:t>
            </a:r>
            <a:r>
              <a:rPr lang="en-US" altLang="zh-CN" sz="3600" dirty="0" smtClean="0"/>
              <a:t>。</a:t>
            </a:r>
            <a:r>
              <a:rPr lang="zh-CN" altLang="en-US" sz="3600" dirty="0" smtClean="0"/>
              <a:t>代表作</a:t>
            </a:r>
            <a:r>
              <a:rPr lang="en-US" altLang="zh-CN" sz="3600" dirty="0" smtClean="0"/>
              <a:t>《周总理，你在哪里?》《种子的梦》《奇异的书简》</a:t>
            </a:r>
            <a:r>
              <a:rPr lang="zh-CN" altLang="en-US" sz="3600" dirty="0" smtClean="0"/>
              <a:t>等。</a:t>
            </a:r>
            <a:r>
              <a:rPr lang="en-US" altLang="zh-CN" sz="3600" dirty="0" smtClean="0"/>
              <a:t>    </a:t>
            </a:r>
            <a:endParaRPr lang="en-US" altLang="zh-CN" sz="3600" dirty="0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42074" y="2432012"/>
            <a:ext cx="2424028" cy="27971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4" y="1268760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预习检查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924812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00034" y="2214554"/>
            <a:ext cx="5466080" cy="1188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+mn-ea"/>
              </a:rPr>
              <a:t>1</a:t>
            </a:r>
            <a:r>
              <a:rPr lang="zh-CN" altLang="en-US" sz="3600" dirty="0" smtClean="0">
                <a:latin typeface="+mn-ea"/>
              </a:rPr>
              <a:t>、指名朗读</a:t>
            </a:r>
            <a:r>
              <a:rPr lang="en-US" altLang="zh-CN" sz="3600" dirty="0" smtClean="0">
                <a:latin typeface="+mn-ea"/>
              </a:rPr>
              <a:t>《</a:t>
            </a:r>
            <a:r>
              <a:rPr lang="zh-CN" altLang="en-US" sz="3600" dirty="0" smtClean="0">
                <a:latin typeface="+mn-ea"/>
              </a:rPr>
              <a:t>绝交</a:t>
            </a:r>
            <a:r>
              <a:rPr lang="en-US" altLang="zh-CN" sz="3600" dirty="0" smtClean="0">
                <a:latin typeface="+mn-ea"/>
              </a:rPr>
              <a:t>》</a:t>
            </a:r>
            <a:r>
              <a:rPr lang="zh-CN" altLang="en-US" sz="3600" dirty="0" smtClean="0">
                <a:latin typeface="+mn-ea"/>
              </a:rPr>
              <a:t>。</a:t>
            </a:r>
            <a:endParaRPr lang="en-US" altLang="zh-CN" sz="3600" dirty="0" smtClean="0">
              <a:latin typeface="+mn-ea"/>
            </a:endParaRPr>
          </a:p>
          <a:p>
            <a:r>
              <a:rPr lang="en-US" altLang="zh-CN" sz="3600" dirty="0" smtClean="0">
                <a:latin typeface="+mn-ea"/>
              </a:rPr>
              <a:t>2</a:t>
            </a:r>
            <a:r>
              <a:rPr lang="zh-CN" altLang="en-US" sz="3600" dirty="0" smtClean="0">
                <a:latin typeface="+mn-ea"/>
              </a:rPr>
              <a:t>、指名认读生字和词语。</a:t>
            </a:r>
            <a:endParaRPr lang="en-US" altLang="zh-CN" sz="3600" dirty="0" smtClean="0"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b="6281"/>
          <a:stretch>
            <a:fillRect/>
          </a:stretch>
        </p:blipFill>
        <p:spPr>
          <a:xfrm>
            <a:off x="1691680" y="3357246"/>
            <a:ext cx="5356225" cy="27500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790" b="89685" l="4167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459" b="23184"/>
          <a:stretch>
            <a:fillRect/>
          </a:stretch>
        </p:blipFill>
        <p:spPr>
          <a:xfrm>
            <a:off x="1043305" y="1917065"/>
            <a:ext cx="7078345" cy="429704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915816" y="4437380"/>
            <a:ext cx="4196715" cy="1193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600" b="1" dirty="0"/>
              <a:t>誓   </a:t>
            </a:r>
            <a:r>
              <a:rPr lang="zh-CN" sz="3600" b="1" dirty="0" smtClean="0"/>
              <a:t> </a:t>
            </a:r>
            <a:r>
              <a:rPr lang="zh-CN" sz="3600" b="1" dirty="0"/>
              <a:t>橡    换    仇</a:t>
            </a:r>
            <a:endParaRPr lang="zh-CN" sz="3600" b="1" dirty="0"/>
          </a:p>
          <a:p>
            <a:r>
              <a:rPr lang="zh-CN" sz="3600" b="1" dirty="0" smtClean="0"/>
              <a:t>嘲    谊</a:t>
            </a:r>
            <a:r>
              <a:rPr lang="en-US" altLang="zh-CN" sz="3600" b="1" dirty="0" smtClean="0"/>
              <a:t>    </a:t>
            </a:r>
            <a:r>
              <a:rPr lang="zh-CN" altLang="zh-CN" sz="3600" b="1" dirty="0" smtClean="0"/>
              <a:t>睫</a:t>
            </a:r>
            <a:r>
              <a:rPr lang="en-US" altLang="zh-CN" sz="3600" b="1" dirty="0" smtClean="0"/>
              <a:t>    </a:t>
            </a:r>
            <a:r>
              <a:rPr lang="zh-CN" altLang="en-US" sz="3600" b="1" dirty="0" smtClean="0"/>
              <a:t>秒</a:t>
            </a:r>
            <a:endParaRPr lang="zh-CN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123373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110844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27946" y="2775848"/>
            <a:ext cx="1511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绝交</a:t>
            </a: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1027946" y="3495928"/>
            <a:ext cx="1511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警惕</a:t>
            </a: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2540114" y="2775848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断交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68106" y="3495928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警觉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5536" y="2060848"/>
            <a:ext cx="20116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近义词：</a:t>
            </a:r>
            <a:endParaRPr lang="zh-CN" altLang="en-US" sz="3600" dirty="0"/>
          </a:p>
        </p:txBody>
      </p:sp>
      <p:sp>
        <p:nvSpPr>
          <p:cNvPr id="31" name="TextBox 30"/>
          <p:cNvSpPr txBox="1"/>
          <p:nvPr/>
        </p:nvSpPr>
        <p:spPr>
          <a:xfrm>
            <a:off x="4644008" y="2852936"/>
            <a:ext cx="1511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彼此</a:t>
            </a: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sp>
        <p:nvSpPr>
          <p:cNvPr id="32" name="TextBox 31"/>
          <p:cNvSpPr txBox="1"/>
          <p:nvPr/>
        </p:nvSpPr>
        <p:spPr>
          <a:xfrm>
            <a:off x="4644008" y="3501008"/>
            <a:ext cx="1526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嘲笑</a:t>
            </a: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sp>
        <p:nvSpPr>
          <p:cNvPr id="33" name="TextBox 32"/>
          <p:cNvSpPr txBox="1"/>
          <p:nvPr/>
        </p:nvSpPr>
        <p:spPr>
          <a:xfrm>
            <a:off x="6012160" y="2852936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互相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012666" y="3501643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讥笑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22530" name="Picture 2" descr="http://cdn.t01.pic.sogou.com/3c6da706a2c988f8-a67775518f10dc82-32c4a774ee8b5bb80d9f3bc363d3d3f9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59632" y="4221088"/>
            <a:ext cx="6768752" cy="2066925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87624" y="2780928"/>
            <a:ext cx="1511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永远</a:t>
            </a: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1187624" y="3501008"/>
            <a:ext cx="1511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嘲笑</a:t>
            </a: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sp>
        <p:nvSpPr>
          <p:cNvPr id="15" name="TextBox 14"/>
          <p:cNvSpPr txBox="1"/>
          <p:nvPr/>
        </p:nvSpPr>
        <p:spPr>
          <a:xfrm>
            <a:off x="2627402" y="2781563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暂时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55394" y="3501643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赞美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5536" y="206084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反义词：</a:t>
            </a:r>
            <a:endParaRPr lang="zh-CN" altLang="en-US" sz="3600" dirty="0"/>
          </a:p>
        </p:txBody>
      </p:sp>
      <p:sp>
        <p:nvSpPr>
          <p:cNvPr id="31" name="TextBox 30"/>
          <p:cNvSpPr txBox="1"/>
          <p:nvPr/>
        </p:nvSpPr>
        <p:spPr>
          <a:xfrm>
            <a:off x="4900612" y="2781181"/>
            <a:ext cx="1511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慌乱</a:t>
            </a: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sp>
        <p:nvSpPr>
          <p:cNvPr id="32" name="TextBox 31"/>
          <p:cNvSpPr txBox="1"/>
          <p:nvPr/>
        </p:nvSpPr>
        <p:spPr>
          <a:xfrm>
            <a:off x="4900121" y="3573145"/>
            <a:ext cx="24390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绝交</a:t>
            </a:r>
            <a:r>
              <a:rPr lang="en-US" altLang="zh-CN" sz="3600" dirty="0" smtClean="0"/>
              <a:t>—</a:t>
            </a:r>
            <a:endParaRPr lang="zh-CN" altLang="en-US" sz="3600" dirty="0"/>
          </a:p>
        </p:txBody>
      </p:sp>
      <p:sp>
        <p:nvSpPr>
          <p:cNvPr id="33" name="TextBox 32"/>
          <p:cNvSpPr txBox="1"/>
          <p:nvPr/>
        </p:nvSpPr>
        <p:spPr>
          <a:xfrm>
            <a:off x="6341154" y="2781181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镇定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340390" y="3573398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和好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548130" y="4219575"/>
            <a:ext cx="6122035" cy="2071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5"/>
          <p:cNvGrpSpPr/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23563" name="TextBox 28"/>
          <p:cNvSpPr txBox="1">
            <a:spLocks noChangeArrowheads="1"/>
          </p:cNvSpPr>
          <p:nvPr/>
        </p:nvSpPr>
        <p:spPr bwMode="auto">
          <a:xfrm>
            <a:off x="3208412" y="3941763"/>
            <a:ext cx="64008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sz="3600"/>
              <a:t>量</a:t>
            </a:r>
            <a:endParaRPr lang="zh-CN" sz="3600"/>
          </a:p>
        </p:txBody>
      </p:sp>
      <p:sp>
        <p:nvSpPr>
          <p:cNvPr id="30" name="左大括号 29"/>
          <p:cNvSpPr/>
          <p:nvPr/>
        </p:nvSpPr>
        <p:spPr>
          <a:xfrm>
            <a:off x="3779912" y="3441700"/>
            <a:ext cx="214312" cy="1571625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65" name="TextBox 30"/>
          <p:cNvSpPr txBox="1">
            <a:spLocks noChangeArrowheads="1"/>
          </p:cNvSpPr>
          <p:nvPr/>
        </p:nvSpPr>
        <p:spPr bwMode="auto">
          <a:xfrm>
            <a:off x="4065662" y="3298825"/>
            <a:ext cx="10668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/>
              <a:t>li</a:t>
            </a:r>
            <a:r>
              <a:rPr lang="zh-CN" altLang="en-US" sz="3600"/>
              <a:t>á</a:t>
            </a:r>
            <a:r>
              <a:rPr lang="en-US" sz="3600"/>
              <a:t>ng</a:t>
            </a:r>
            <a:endParaRPr lang="en-US" sz="3600"/>
          </a:p>
        </p:txBody>
      </p:sp>
      <p:sp>
        <p:nvSpPr>
          <p:cNvPr id="23566" name="TextBox 31"/>
          <p:cNvSpPr txBox="1">
            <a:spLocks noChangeArrowheads="1"/>
          </p:cNvSpPr>
          <p:nvPr/>
        </p:nvSpPr>
        <p:spPr bwMode="auto">
          <a:xfrm>
            <a:off x="3995177" y="4437063"/>
            <a:ext cx="10668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3600"/>
              <a:t>li</a:t>
            </a:r>
            <a:r>
              <a:rPr lang="zh-CN" altLang="en-US" sz="3600"/>
              <a:t>à</a:t>
            </a:r>
            <a:r>
              <a:rPr lang="en-US" sz="3600"/>
              <a:t>ng</a:t>
            </a:r>
            <a:endParaRPr lang="en-US" sz="3600"/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435674" y="3284855"/>
            <a:ext cx="109728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</a:rPr>
              <a:t>测量</a:t>
            </a:r>
            <a:endParaRPr lang="zh-CN" sz="3600" b="1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5363284" y="4509135"/>
            <a:ext cx="201168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sz="3600" b="1">
                <a:solidFill>
                  <a:srgbClr val="FF0000"/>
                </a:solidFill>
              </a:rPr>
              <a:t>量力而行</a:t>
            </a:r>
            <a:endParaRPr lang="zh-CN" sz="3600" b="1">
              <a:solidFill>
                <a:srgbClr val="FF0000"/>
              </a:solidFill>
            </a:endParaRPr>
          </a:p>
        </p:txBody>
      </p:sp>
      <p:sp>
        <p:nvSpPr>
          <p:cNvPr id="23569" name="TextBox 34"/>
          <p:cNvSpPr txBox="1">
            <a:spLocks noChangeArrowheads="1"/>
          </p:cNvSpPr>
          <p:nvPr/>
        </p:nvSpPr>
        <p:spPr bwMode="auto">
          <a:xfrm>
            <a:off x="1259632" y="2204719"/>
            <a:ext cx="203041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Calibri" pitchFamily="34" charset="0"/>
              </a:rPr>
              <a:t>多音字：</a:t>
            </a:r>
            <a:endParaRPr lang="zh-CN" altLang="en-US" sz="3600" dirty="0">
              <a:latin typeface="Calibri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4896" b="6527"/>
          <a:stretch>
            <a:fillRect/>
          </a:stretch>
        </p:blipFill>
        <p:spPr>
          <a:xfrm>
            <a:off x="764399" y="3604895"/>
            <a:ext cx="2162175" cy="265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467544" y="1268760"/>
            <a:ext cx="2071702" cy="661806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625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848" y="12562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pic>
        <p:nvPicPr>
          <p:cNvPr id="16" name="图片 15" descr="u=4259816425,3001510725&amp;fm=21&amp;gp=0"/>
          <p:cNvPicPr>
            <a:picLocks noChangeAspect="1"/>
          </p:cNvPicPr>
          <p:nvPr/>
        </p:nvPicPr>
        <p:blipFill rotWithShape="1">
          <a:blip r:embed="rId1" cstate="print"/>
          <a:srcRect l="2998" r="3402"/>
          <a:stretch>
            <a:fillRect/>
          </a:stretch>
        </p:blipFill>
        <p:spPr>
          <a:xfrm>
            <a:off x="899593" y="2776355"/>
            <a:ext cx="7200800" cy="295084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699792" y="3357245"/>
            <a:ext cx="4617085" cy="1742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发誓    彼此    嘲笑</a:t>
            </a:r>
            <a:endParaRPr lang="zh-CN" altLang="en-US" sz="3600" dirty="0"/>
          </a:p>
          <a:p>
            <a:r>
              <a:rPr lang="zh-CN" altLang="en-US" sz="3600" dirty="0"/>
              <a:t>递来递去    温习</a:t>
            </a:r>
            <a:endParaRPr lang="zh-CN" altLang="en-US" sz="3600" dirty="0"/>
          </a:p>
          <a:p>
            <a:r>
              <a:rPr lang="zh-CN" altLang="en-US" sz="3600" dirty="0"/>
              <a:t>说和    怦怦    警惕</a:t>
            </a:r>
            <a:endParaRPr lang="zh-CN" altLang="en-US" sz="36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11806"/>
          <a:stretch>
            <a:fillRect/>
          </a:stretch>
        </p:blipFill>
        <p:spPr>
          <a:xfrm>
            <a:off x="5363845" y="764587"/>
            <a:ext cx="2837815" cy="201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1807</Words>
  <Application>WPS 演示</Application>
  <PresentationFormat>全屏显示(4:3)</PresentationFormat>
  <Paragraphs>253</Paragraphs>
  <Slides>29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133</cp:revision>
  <dcterms:created xsi:type="dcterms:W3CDTF">2015-12-02T11:41:00Z</dcterms:created>
  <dcterms:modified xsi:type="dcterms:W3CDTF">2018-09-03T07:59:57Z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