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13" r:id="rId5"/>
    <p:sldId id="314" r:id="rId6"/>
    <p:sldId id="311" r:id="rId7"/>
    <p:sldId id="315" r:id="rId8"/>
    <p:sldId id="272" r:id="rId9"/>
    <p:sldId id="299" r:id="rId10"/>
    <p:sldId id="300" r:id="rId11"/>
    <p:sldId id="317" r:id="rId12"/>
    <p:sldId id="318" r:id="rId13"/>
    <p:sldId id="297" r:id="rId14"/>
    <p:sldId id="316" r:id="rId15"/>
    <p:sldId id="319" r:id="rId1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0"/>
    </p:embeddedFon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楷体" panose="02010609060101010101" pitchFamily="49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华文楷体" panose="02010600040101010101" pitchFamily="2" charset="-122"/>
      <p:regular r:id="rId3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E912EC"/>
    <a:srgbClr val="E3FDDF"/>
    <a:srgbClr val="FB8DE6"/>
    <a:srgbClr val="FEECFD"/>
    <a:srgbClr val="FDE3FB"/>
    <a:srgbClr val="FCF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27" autoAdjust="0"/>
    <p:restoredTop sz="94660" autoAdjust="0"/>
  </p:normalViewPr>
  <p:slideViewPr>
    <p:cSldViewPr snapToGrid="0">
      <p:cViewPr varScale="1">
        <p:scale>
          <a:sx n="97" d="100"/>
          <a:sy n="97" d="100"/>
        </p:scale>
        <p:origin x="-114" y="-858"/>
      </p:cViewPr>
      <p:guideLst>
        <p:guide orient="horz" pos="2225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30" Type="http://schemas.openxmlformats.org/officeDocument/2006/relationships/font" Target="fonts/font11.fntdata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73F90A24-3DD2-4EED-B696-791748EEBED5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57BDE17B-7015-464E-956C-C0D0092E750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B4D34AA-83BB-462A-ABD1-E248D6452A29}" type="slidenum">
              <a:rPr altLang="en-US" noProof="1">
                <a:solidFill>
                  <a:srgbClr val="000000"/>
                </a:solidFill>
              </a:rPr>
            </a:fld>
            <a:endParaRPr lang="zh-CN" altLang="en-US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085180" y="20325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C20A249-7621-40E2-995C-4E630FA981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7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/>
          </a:p>
        </p:txBody>
      </p:sp>
      <p:pic>
        <p:nvPicPr>
          <p:cNvPr id="1028" name="图片 7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833938"/>
            <a:ext cx="914400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100013" y="4321175"/>
            <a:ext cx="1016000" cy="723900"/>
          </a:xfrm>
          <a:prstGeom prst="rect">
            <a:avLst/>
          </a:prstGeom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2438" y="4443413"/>
            <a:ext cx="647700" cy="631825"/>
          </a:xfrm>
          <a:prstGeom prst="rect">
            <a:avLst/>
          </a:prstGeom>
          <a:noFill/>
          <a:ln>
            <a:noFill/>
          </a:ln>
          <a:effectLst>
            <a:outerShdw blurRad="25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3513" y="4276725"/>
            <a:ext cx="434975" cy="368300"/>
          </a:xfrm>
          <a:prstGeom prst="rect">
            <a:avLst/>
          </a:prstGeom>
          <a:noFill/>
          <a:ln>
            <a:noFill/>
          </a:ln>
          <a:effectLst>
            <a:outerShdw blurRad="25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>
            <a:off x="8582025" y="4584700"/>
            <a:ext cx="423863" cy="419100"/>
          </a:xfrm>
          <a:prstGeom prst="rect">
            <a:avLst/>
          </a:prstGeom>
          <a:effectLst>
            <a:outerShdw blurRad="50800" dir="2700000" algn="tl" rotWithShape="0">
              <a:prstClr val="black">
                <a:alpha val="41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1989138" y="338138"/>
            <a:ext cx="4995862" cy="3989387"/>
          </a:xfrm>
          <a:prstGeom prst="rect">
            <a:avLst/>
          </a:prstGeom>
          <a:blipFill dpi="0" rotWithShape="1">
            <a:blip r:embed="rId9" cstate="print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/>
          </a:p>
        </p:txBody>
      </p:sp>
      <p:pic>
        <p:nvPicPr>
          <p:cNvPr id="1034" name="图片 14"/>
          <p:cNvPicPr>
            <a:picLocks noChangeAspect="1" noChangeArrowheads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4775" y="0"/>
            <a:ext cx="99218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0"/>
          <p:cNvSpPr txBox="1">
            <a:spLocks noChangeArrowheads="1"/>
          </p:cNvSpPr>
          <p:nvPr/>
        </p:nvSpPr>
        <p:spPr bwMode="auto">
          <a:xfrm>
            <a:off x="787964" y="1644190"/>
            <a:ext cx="7488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口语交际：一起做游戏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43701" y="424724"/>
            <a:ext cx="2324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02363" y="1062038"/>
            <a:ext cx="1258887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"/>
          <p:cNvGrpSpPr/>
          <p:nvPr/>
        </p:nvGrpSpPr>
        <p:grpSpPr bwMode="auto">
          <a:xfrm>
            <a:off x="452438" y="871538"/>
            <a:ext cx="5280025" cy="1765300"/>
            <a:chOff x="3335700" y="2270066"/>
            <a:chExt cx="2939407" cy="2490031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3335700" y="2270066"/>
              <a:ext cx="2939407" cy="2490031"/>
            </a:xfrm>
            <a:prstGeom prst="wedgeRoundRectCallout">
              <a:avLst>
                <a:gd name="adj1" fmla="val 59320"/>
                <a:gd name="adj2" fmla="val 2430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3379560" y="2309690"/>
              <a:ext cx="2895547" cy="237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0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英英，你好！你如果没事的话，能和我们一起玩跳皮筋的游戏吗？人多了更好玩。</a:t>
              </a:r>
              <a:endPara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68588" y="2832100"/>
            <a:ext cx="1266825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1"/>
          <p:cNvGrpSpPr/>
          <p:nvPr/>
        </p:nvGrpSpPr>
        <p:grpSpPr bwMode="auto">
          <a:xfrm>
            <a:off x="4002088" y="3263900"/>
            <a:ext cx="3802062" cy="1223963"/>
            <a:chOff x="2274110" y="2738110"/>
            <a:chExt cx="3802486" cy="1223491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2274110" y="2738110"/>
              <a:ext cx="3802486" cy="1223491"/>
            </a:xfrm>
            <a:prstGeom prst="wedgeRoundRectCallout">
              <a:avLst>
                <a:gd name="adj1" fmla="val -57153"/>
                <a:gd name="adj2" fmla="val 1974"/>
                <a:gd name="adj3" fmla="val 16667"/>
              </a:avLst>
            </a:prstGeom>
            <a:solidFill>
              <a:srgbClr val="FCFDD7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344" name="文本框 8"/>
            <p:cNvSpPr txBox="1">
              <a:spLocks noChangeArrowheads="1"/>
            </p:cNvSpPr>
            <p:nvPr/>
          </p:nvSpPr>
          <p:spPr bwMode="auto">
            <a:xfrm>
              <a:off x="2347975" y="2780026"/>
              <a:ext cx="3640700" cy="1126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谢谢邀请，我加入你们一起玩吧！</a:t>
              </a:r>
              <a:endPara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7356475" y="655638"/>
            <a:ext cx="1335088" cy="2486025"/>
            <a:chOff x="7461498" y="783208"/>
            <a:chExt cx="1334923" cy="2485404"/>
          </a:xfrm>
        </p:grpSpPr>
        <p:sp>
          <p:nvSpPr>
            <p:cNvPr id="15" name="卷形: 垂直 14"/>
            <p:cNvSpPr/>
            <p:nvPr/>
          </p:nvSpPr>
          <p:spPr>
            <a:xfrm>
              <a:off x="7461498" y="783208"/>
              <a:ext cx="1334923" cy="2485404"/>
            </a:xfrm>
            <a:prstGeom prst="verticalScroll">
              <a:avLst/>
            </a:prstGeom>
            <a:solidFill>
              <a:srgbClr val="FEECFD"/>
            </a:solidFill>
            <a:ln>
              <a:solidFill>
                <a:srgbClr val="FB8D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347" name="文本框 12"/>
            <p:cNvSpPr txBox="1">
              <a:spLocks noChangeArrowheads="1"/>
            </p:cNvSpPr>
            <p:nvPr/>
          </p:nvSpPr>
          <p:spPr bwMode="auto">
            <a:xfrm>
              <a:off x="7583863" y="974311"/>
              <a:ext cx="1107859" cy="2294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热情、大方、有礼貌</a:t>
              </a:r>
              <a:endParaRPr lang="zh-CN" altLang="en-US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452438" y="3263900"/>
            <a:ext cx="1843087" cy="819150"/>
            <a:chOff x="1429554" y="3160399"/>
            <a:chExt cx="1842647" cy="819226"/>
          </a:xfrm>
        </p:grpSpPr>
        <p:sp>
          <p:nvSpPr>
            <p:cNvPr id="17" name="卷形: 水平 16"/>
            <p:cNvSpPr/>
            <p:nvPr/>
          </p:nvSpPr>
          <p:spPr>
            <a:xfrm>
              <a:off x="1429554" y="3160399"/>
              <a:ext cx="1775988" cy="819226"/>
            </a:xfrm>
            <a:prstGeom prst="horizontalScroll">
              <a:avLst/>
            </a:prstGeom>
            <a:solidFill>
              <a:srgbClr val="E3FDDF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350" name="文本框 15"/>
            <p:cNvSpPr txBox="1">
              <a:spLocks noChangeArrowheads="1"/>
            </p:cNvSpPr>
            <p:nvPr/>
          </p:nvSpPr>
          <p:spPr bwMode="auto">
            <a:xfrm>
              <a:off x="1501356" y="3279895"/>
              <a:ext cx="177084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积极参与</a:t>
              </a:r>
              <a:endParaRPr lang="zh-CN" altLang="en-US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5767388" y="1014413"/>
            <a:ext cx="2701925" cy="1501775"/>
            <a:chOff x="2372" y="2457"/>
            <a:chExt cx="4258" cy="2367"/>
          </a:xfrm>
        </p:grpSpPr>
        <p:sp>
          <p:nvSpPr>
            <p:cNvPr id="5" name="云形标注 4"/>
            <p:cNvSpPr/>
            <p:nvPr/>
          </p:nvSpPr>
          <p:spPr>
            <a:xfrm>
              <a:off x="2372" y="2457"/>
              <a:ext cx="4258" cy="2367"/>
            </a:xfrm>
            <a:prstGeom prst="cloudCallout">
              <a:avLst>
                <a:gd name="adj1" fmla="val -40449"/>
                <a:gd name="adj2" fmla="val 7189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5363" name="矩形 7"/>
            <p:cNvSpPr>
              <a:spLocks noChangeArrowheads="1"/>
            </p:cNvSpPr>
            <p:nvPr/>
          </p:nvSpPr>
          <p:spPr bwMode="auto">
            <a:xfrm>
              <a:off x="2629" y="2755"/>
              <a:ext cx="3624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可是我不会玩啊！</a:t>
              </a:r>
              <a:endPara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630238" y="1031875"/>
            <a:ext cx="3221037" cy="2097088"/>
            <a:chOff x="1921" y="2198"/>
            <a:chExt cx="5073" cy="3306"/>
          </a:xfrm>
        </p:grpSpPr>
        <p:sp>
          <p:nvSpPr>
            <p:cNvPr id="2" name="云形标注 1"/>
            <p:cNvSpPr/>
            <p:nvPr/>
          </p:nvSpPr>
          <p:spPr>
            <a:xfrm>
              <a:off x="1921" y="2198"/>
              <a:ext cx="5073" cy="3306"/>
            </a:xfrm>
            <a:prstGeom prst="cloudCallout">
              <a:avLst>
                <a:gd name="adj1" fmla="val 42034"/>
                <a:gd name="adj2" fmla="val 5830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2477" y="2326"/>
              <a:ext cx="3962" cy="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丽丽，和我们一起玩贴鼻子的游戏吧！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7" name="组合 14"/>
          <p:cNvGrpSpPr/>
          <p:nvPr/>
        </p:nvGrpSpPr>
        <p:grpSpPr bwMode="auto">
          <a:xfrm>
            <a:off x="63500" y="-15875"/>
            <a:ext cx="2187575" cy="1025525"/>
            <a:chOff x="52187" y="148808"/>
            <a:chExt cx="2187213" cy="1024528"/>
          </a:xfrm>
        </p:grpSpPr>
        <p:grpSp>
          <p:nvGrpSpPr>
            <p:cNvPr id="15368" name="组合 15"/>
            <p:cNvGrpSpPr/>
            <p:nvPr/>
          </p:nvGrpSpPr>
          <p:grpSpPr bwMode="auto">
            <a:xfrm>
              <a:off x="52187" y="148808"/>
              <a:ext cx="2187213" cy="1024528"/>
              <a:chOff x="52187" y="148808"/>
              <a:chExt cx="2187213" cy="1024528"/>
            </a:xfrm>
          </p:grpSpPr>
          <p:pic>
            <p:nvPicPr>
              <p:cNvPr id="15369" name="图片 17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67900" y="198120"/>
                <a:ext cx="571500" cy="584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5370" name="组合 18"/>
              <p:cNvGrpSpPr/>
              <p:nvPr/>
            </p:nvGrpSpPr>
            <p:grpSpPr bwMode="auto">
              <a:xfrm>
                <a:off x="52187" y="148808"/>
                <a:ext cx="1885839" cy="1024528"/>
                <a:chOff x="52187" y="148808"/>
                <a:chExt cx="1885839" cy="1024528"/>
              </a:xfrm>
            </p:grpSpPr>
            <p:pic>
              <p:nvPicPr>
                <p:cNvPr id="15371" name="图片 1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 rot="-5081554">
                  <a:off x="535371" y="-229318"/>
                  <a:ext cx="919468" cy="18858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20" name="直接连接符 19"/>
                <p:cNvCxnSpPr/>
                <p:nvPr/>
              </p:nvCxnSpPr>
              <p:spPr>
                <a:xfrm>
                  <a:off x="296622" y="148808"/>
                  <a:ext cx="0" cy="269613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1471177" y="148808"/>
                  <a:ext cx="0" cy="231550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374" name="矩形 16"/>
            <p:cNvSpPr>
              <a:spLocks noChangeArrowheads="1"/>
            </p:cNvSpPr>
            <p:nvPr/>
          </p:nvSpPr>
          <p:spPr bwMode="auto">
            <a:xfrm>
              <a:off x="176809" y="4432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365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8850" y="2732088"/>
            <a:ext cx="1096963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86325" y="2763838"/>
            <a:ext cx="95885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6002338" y="1422400"/>
            <a:ext cx="2951162" cy="1704975"/>
            <a:chOff x="2392" y="2238"/>
            <a:chExt cx="4649" cy="2686"/>
          </a:xfrm>
        </p:grpSpPr>
        <p:sp>
          <p:nvSpPr>
            <p:cNvPr id="5" name="云形标注 4"/>
            <p:cNvSpPr/>
            <p:nvPr/>
          </p:nvSpPr>
          <p:spPr>
            <a:xfrm>
              <a:off x="2392" y="2238"/>
              <a:ext cx="4649" cy="2686"/>
            </a:xfrm>
            <a:prstGeom prst="cloudCallout">
              <a:avLst>
                <a:gd name="adj1" fmla="val -40449"/>
                <a:gd name="adj2" fmla="val 7189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387" name="矩形 7"/>
            <p:cNvSpPr>
              <a:spLocks noChangeArrowheads="1"/>
            </p:cNvSpPr>
            <p:nvPr/>
          </p:nvSpPr>
          <p:spPr bwMode="auto">
            <a:xfrm>
              <a:off x="2457" y="2484"/>
              <a:ext cx="4298" cy="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听上去很有趣，那我们一起玩吧。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207963" y="280988"/>
            <a:ext cx="5281612" cy="2797175"/>
            <a:chOff x="1475" y="717"/>
            <a:chExt cx="7674" cy="4527"/>
          </a:xfrm>
        </p:grpSpPr>
        <p:sp>
          <p:nvSpPr>
            <p:cNvPr id="2" name="云形标注 1"/>
            <p:cNvSpPr/>
            <p:nvPr/>
          </p:nvSpPr>
          <p:spPr>
            <a:xfrm rot="167179">
              <a:off x="1475" y="717"/>
              <a:ext cx="7674" cy="4527"/>
            </a:xfrm>
            <a:prstGeom prst="cloudCallout">
              <a:avLst>
                <a:gd name="adj1" fmla="val 18658"/>
                <a:gd name="adj2" fmla="val 58624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390" name="矩形 7"/>
            <p:cNvSpPr>
              <a:spLocks noChangeArrowheads="1"/>
            </p:cNvSpPr>
            <p:nvPr/>
          </p:nvSpPr>
          <p:spPr bwMode="auto">
            <a:xfrm>
              <a:off x="1546" y="1040"/>
              <a:ext cx="7000" cy="3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28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没关系，我教你。两人一组，一人蒙上眼睛，听另一人的指示，两人合作把小熊的鼻子准确地贴到正确的位置上。</a:t>
              </a:r>
              <a:endPara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391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9188" y="2898775"/>
            <a:ext cx="112553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6663" y="2982913"/>
            <a:ext cx="9556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06400" y="833438"/>
            <a:ext cx="28051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62138" y="1992313"/>
            <a:ext cx="168275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4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92450" y="854075"/>
            <a:ext cx="2308225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4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84738" y="1144588"/>
            <a:ext cx="1165225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361010" y="2840328"/>
            <a:ext cx="66663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  <a:endParaRPr lang="zh-CN" altLang="en-US" sz="5400" b="1" dirty="0">
              <a:ln w="6600">
                <a:solidFill>
                  <a:srgbClr val="284EBA"/>
                </a:solidFill>
                <a:prstDash val="solid"/>
              </a:ln>
              <a:solidFill>
                <a:srgbClr val="FFF1EB"/>
              </a:solidFill>
              <a:effectLst>
                <a:outerShdw dist="38100" dir="2700000" algn="tl" rotWithShape="0">
                  <a:srgbClr val="284EBA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754" y="2840328"/>
            <a:ext cx="81118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35" y="284032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课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3087" y="2840328"/>
            <a:ext cx="8771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啦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8286">
            <a:off x="3510035" y="2766126"/>
            <a:ext cx="3143026" cy="1946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272073">
            <a:off x="576262" y="997247"/>
            <a:ext cx="2635089" cy="1805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70261" y="708437"/>
            <a:ext cx="2677702" cy="16592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 rotWithShape="1">
          <a:blip r:embed="rId1" cstate="email"/>
          <a:srcRect l="-4102" b="-266"/>
          <a:stretch>
            <a:fillRect/>
          </a:stretch>
        </p:blipFill>
        <p:spPr bwMode="auto">
          <a:xfrm>
            <a:off x="5262795" y="531149"/>
            <a:ext cx="3157030" cy="1954473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 rotWithShape="1">
          <a:blip r:embed="rId2" cstate="email"/>
          <a:srcRect t="-11171" r="-16471"/>
          <a:stretch>
            <a:fillRect/>
          </a:stretch>
        </p:blipFill>
        <p:spPr bwMode="auto">
          <a:xfrm rot="476441">
            <a:off x="3155928" y="2503641"/>
            <a:ext cx="3116798" cy="2127272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966672">
            <a:off x="794686" y="514375"/>
            <a:ext cx="3215974" cy="1991450"/>
          </a:xfrm>
          <a:prstGeom prst="round2DiagRect">
            <a:avLst>
              <a:gd name="adj1" fmla="val 16667"/>
              <a:gd name="adj2" fmla="val 50000"/>
            </a:avLst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 rotWithShape="1">
          <a:blip r:embed="rId1" cstate="email"/>
          <a:srcRect r="-205" b="-236"/>
          <a:stretch>
            <a:fillRect/>
          </a:stretch>
        </p:blipFill>
        <p:spPr bwMode="auto">
          <a:xfrm rot="21300000">
            <a:off x="5721946" y="771523"/>
            <a:ext cx="2720618" cy="1684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 rotWithShape="1">
          <a:blip r:embed="rId2" cstate="email"/>
          <a:srcRect l="-1796" b="-726"/>
          <a:stretch>
            <a:fillRect/>
          </a:stretch>
        </p:blipFill>
        <p:spPr bwMode="auto">
          <a:xfrm>
            <a:off x="1129155" y="496088"/>
            <a:ext cx="2904491" cy="179876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 rotWithShape="1">
          <a:blip r:embed="rId3" cstate="email"/>
          <a:srcRect r="-5272" b="-3822"/>
          <a:stretch>
            <a:fillRect/>
          </a:stretch>
        </p:blipFill>
        <p:spPr bwMode="auto">
          <a:xfrm rot="299093">
            <a:off x="2806272" y="2814684"/>
            <a:ext cx="3085811" cy="1910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4"/>
          <p:cNvGrpSpPr/>
          <p:nvPr/>
        </p:nvGrpSpPr>
        <p:grpSpPr bwMode="auto">
          <a:xfrm>
            <a:off x="63500" y="-15875"/>
            <a:ext cx="2187575" cy="1025525"/>
            <a:chOff x="52187" y="148808"/>
            <a:chExt cx="2187213" cy="1024528"/>
          </a:xfrm>
        </p:grpSpPr>
        <p:grpSp>
          <p:nvGrpSpPr>
            <p:cNvPr id="9218" name="组合 15"/>
            <p:cNvGrpSpPr/>
            <p:nvPr/>
          </p:nvGrpSpPr>
          <p:grpSpPr bwMode="auto">
            <a:xfrm>
              <a:off x="52187" y="148808"/>
              <a:ext cx="2187213" cy="1024528"/>
              <a:chOff x="52187" y="148808"/>
              <a:chExt cx="2187213" cy="1024528"/>
            </a:xfrm>
          </p:grpSpPr>
          <p:pic>
            <p:nvPicPr>
              <p:cNvPr id="9219" name="图片 17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67900" y="198120"/>
                <a:ext cx="571500" cy="584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20" name="组合 18"/>
              <p:cNvGrpSpPr/>
              <p:nvPr/>
            </p:nvGrpSpPr>
            <p:grpSpPr bwMode="auto">
              <a:xfrm>
                <a:off x="52187" y="148808"/>
                <a:ext cx="1885839" cy="1024528"/>
                <a:chOff x="52187" y="148808"/>
                <a:chExt cx="1885839" cy="1024528"/>
              </a:xfrm>
            </p:grpSpPr>
            <p:pic>
              <p:nvPicPr>
                <p:cNvPr id="9221" name="图片 1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 rot="-5081554">
                  <a:off x="535371" y="-229318"/>
                  <a:ext cx="919468" cy="18858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0" name="直接连接符 9"/>
                <p:cNvCxnSpPr/>
                <p:nvPr/>
              </p:nvCxnSpPr>
              <p:spPr>
                <a:xfrm>
                  <a:off x="296622" y="148808"/>
                  <a:ext cx="0" cy="269613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471177" y="148808"/>
                  <a:ext cx="0" cy="231550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224" name="矩形 16"/>
            <p:cNvSpPr>
              <a:spLocks noChangeArrowheads="1"/>
            </p:cNvSpPr>
            <p:nvPr/>
          </p:nvSpPr>
          <p:spPr bwMode="auto">
            <a:xfrm>
              <a:off x="176809" y="443240"/>
              <a:ext cx="1627100" cy="5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交际目标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33425" y="1401763"/>
            <a:ext cx="759301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spc="50" dirty="0">
                <a:latin typeface="黑体" panose="02010609060101010101" pitchFamily="49" charset="-122"/>
                <a:ea typeface="黑体" panose="02010609060101010101" pitchFamily="49" charset="-122"/>
              </a:rPr>
              <a:t>介绍一个游戏时，</a:t>
            </a:r>
            <a:r>
              <a:rPr lang="zh-CN" altLang="en-US" sz="3200" b="1" spc="100" dirty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sz="3200" b="1" spc="15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游戏规则</a:t>
            </a:r>
            <a:r>
              <a:rPr lang="zh-CN" altLang="en-US" sz="3200" b="1" spc="150" dirty="0">
                <a:latin typeface="黑体" panose="02010609060101010101" pitchFamily="49" charset="-122"/>
                <a:ea typeface="黑体" panose="02010609060101010101" pitchFamily="49" charset="-122"/>
              </a:rPr>
              <a:t>说清楚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3425" y="2170113"/>
            <a:ext cx="7593013" cy="1865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spc="150" dirty="0">
                <a:latin typeface="黑体" panose="02010609060101010101" pitchFamily="49" charset="-122"/>
                <a:ea typeface="黑体" panose="02010609060101010101" pitchFamily="49" charset="-122"/>
              </a:rPr>
              <a:t>能积极主动地邀请小伙伴一起做游戏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养成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乐于交往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友善待人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的交往意识和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行为习惯。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655638" y="1047750"/>
            <a:ext cx="7999412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说游戏，激兴趣。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借助教材插图中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贴鼻子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这个游戏，分小组说说图中的小朋友在干什么，我们平时玩过哪些有趣的游戏，在交流中感受游戏的快乐，激发参与游戏、进行表达的乐趣。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2" name="组合 14"/>
          <p:cNvGrpSpPr/>
          <p:nvPr/>
        </p:nvGrpSpPr>
        <p:grpSpPr bwMode="auto">
          <a:xfrm>
            <a:off x="63500" y="-15875"/>
            <a:ext cx="2187575" cy="1025525"/>
            <a:chOff x="52187" y="148808"/>
            <a:chExt cx="2187213" cy="1024528"/>
          </a:xfrm>
        </p:grpSpPr>
        <p:grpSp>
          <p:nvGrpSpPr>
            <p:cNvPr id="10243" name="组合 15"/>
            <p:cNvGrpSpPr/>
            <p:nvPr/>
          </p:nvGrpSpPr>
          <p:grpSpPr bwMode="auto">
            <a:xfrm>
              <a:off x="52187" y="148808"/>
              <a:ext cx="2187213" cy="1024528"/>
              <a:chOff x="52187" y="148808"/>
              <a:chExt cx="2187213" cy="1024528"/>
            </a:xfrm>
          </p:grpSpPr>
          <p:pic>
            <p:nvPicPr>
              <p:cNvPr id="10244" name="图片 17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67900" y="198120"/>
                <a:ext cx="571500" cy="584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245" name="组合 18"/>
              <p:cNvGrpSpPr/>
              <p:nvPr/>
            </p:nvGrpSpPr>
            <p:grpSpPr bwMode="auto">
              <a:xfrm>
                <a:off x="52187" y="148808"/>
                <a:ext cx="1885839" cy="1024528"/>
                <a:chOff x="52187" y="148808"/>
                <a:chExt cx="1885839" cy="1024528"/>
              </a:xfrm>
            </p:grpSpPr>
            <p:pic>
              <p:nvPicPr>
                <p:cNvPr id="10246" name="图片 1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 rot="-5081554">
                  <a:off x="535371" y="-229318"/>
                  <a:ext cx="919468" cy="18858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4" name="直接连接符 13"/>
                <p:cNvCxnSpPr/>
                <p:nvPr/>
              </p:nvCxnSpPr>
              <p:spPr>
                <a:xfrm>
                  <a:off x="296622" y="148808"/>
                  <a:ext cx="0" cy="269613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471177" y="148808"/>
                  <a:ext cx="0" cy="231550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249" name="矩形 16"/>
            <p:cNvSpPr>
              <a:spLocks noChangeArrowheads="1"/>
            </p:cNvSpPr>
            <p:nvPr/>
          </p:nvSpPr>
          <p:spPr bwMode="auto">
            <a:xfrm>
              <a:off x="176809" y="4432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635000" y="660400"/>
            <a:ext cx="7997825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做游戏，学表达。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）观察插图，明确要求。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读一读插图中小朋友们的对话，明确本次游戏中对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邀请者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参与者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的要求：邀请者的态度要热情、大方；参与者要积极参与，遇到不懂的地方学会主动提问。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631825" y="725488"/>
            <a:ext cx="799782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）情景表演，示范交际。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两两组队示范游戏，扮演邀请者的同学，要说清游戏规则，可用上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接着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等简单的连接词；或者用上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一、二、三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等词分步骤说明；还可以一边说规则，一边做动作，让听的人更容易明白。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3663950" y="206375"/>
            <a:ext cx="1816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学会邀请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600075" y="855663"/>
            <a:ext cx="795337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奇奇、才才来到操场上准备跳皮筋，英英一个人走近了。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2125" y="2290763"/>
            <a:ext cx="1260475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2"/>
          <p:cNvGrpSpPr/>
          <p:nvPr/>
        </p:nvGrpSpPr>
        <p:grpSpPr bwMode="auto">
          <a:xfrm>
            <a:off x="2022475" y="2270125"/>
            <a:ext cx="4178300" cy="1947863"/>
            <a:chOff x="2021983" y="2270067"/>
            <a:chExt cx="4179194" cy="1947764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2021983" y="2270067"/>
              <a:ext cx="4179194" cy="1947764"/>
            </a:xfrm>
            <a:prstGeom prst="wedgeRoundRectCallout">
              <a:avLst>
                <a:gd name="adj1" fmla="val -56426"/>
                <a:gd name="adj2" fmla="val 447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2107636" y="2337749"/>
              <a:ext cx="3938994" cy="1786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喂，英英，没人和你玩吧。来，我们一起玩跳皮筋的游戏。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31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4600" y="3040063"/>
            <a:ext cx="1266825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1"/>
          <p:cNvGrpSpPr/>
          <p:nvPr/>
        </p:nvGrpSpPr>
        <p:grpSpPr bwMode="auto">
          <a:xfrm rot="-439182">
            <a:off x="6535738" y="2420938"/>
            <a:ext cx="1371600" cy="952500"/>
            <a:chOff x="6745311" y="1983343"/>
            <a:chExt cx="1371600" cy="952259"/>
          </a:xfrm>
        </p:grpSpPr>
        <p:sp>
          <p:nvSpPr>
            <p:cNvPr id="11" name="对话气泡: 椭圆形 10"/>
            <p:cNvSpPr/>
            <p:nvPr/>
          </p:nvSpPr>
          <p:spPr>
            <a:xfrm>
              <a:off x="6745311" y="1983343"/>
              <a:ext cx="1371600" cy="952259"/>
            </a:xfrm>
            <a:prstGeom prst="wedgeEllipseCallout">
              <a:avLst>
                <a:gd name="adj1" fmla="val 19822"/>
                <a:gd name="adj2" fmla="val 105285"/>
              </a:avLst>
            </a:prstGeom>
            <a:solidFill>
              <a:srgbClr val="FCFDD7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3322" name="文本框 8"/>
            <p:cNvSpPr txBox="1">
              <a:spLocks noChangeArrowheads="1"/>
            </p:cNvSpPr>
            <p:nvPr/>
          </p:nvSpPr>
          <p:spPr bwMode="auto">
            <a:xfrm rot="439182">
              <a:off x="6935274" y="2167086"/>
              <a:ext cx="11590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E912E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lang="zh-CN" altLang="en-US" sz="3200" b="1">
                <a:solidFill>
                  <a:srgbClr val="E912E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 bwMode="auto">
          <a:xfrm rot="-796833">
            <a:off x="5748338" y="1820863"/>
            <a:ext cx="1184275" cy="590550"/>
            <a:chOff x="6542467" y="1661377"/>
            <a:chExt cx="1184857" cy="591792"/>
          </a:xfrm>
        </p:grpSpPr>
        <p:sp>
          <p:nvSpPr>
            <p:cNvPr id="3" name="矩形 2"/>
            <p:cNvSpPr/>
            <p:nvPr/>
          </p:nvSpPr>
          <p:spPr>
            <a:xfrm>
              <a:off x="6536599" y="1658798"/>
              <a:ext cx="1134032" cy="5854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325" name="文本框 1"/>
            <p:cNvSpPr txBox="1">
              <a:spLocks noChangeArrowheads="1"/>
            </p:cNvSpPr>
            <p:nvPr/>
          </p:nvSpPr>
          <p:spPr bwMode="auto">
            <a:xfrm>
              <a:off x="6593983" y="1661377"/>
              <a:ext cx="113334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错误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5156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</Words>
  <Application>WPS 演示</Application>
  <PresentationFormat>全屏显示(16:9)</PresentationFormat>
  <Paragraphs>56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Calibri</vt:lpstr>
      <vt:lpstr>楷体</vt:lpstr>
      <vt:lpstr>黑体</vt:lpstr>
      <vt:lpstr>华文楷体</vt:lpstr>
      <vt:lpstr>Arial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56</cp:revision>
  <dcterms:created xsi:type="dcterms:W3CDTF">2018-03-01T02:03:00Z</dcterms:created>
  <dcterms:modified xsi:type="dcterms:W3CDTF">2022-06-15T00:40:20Z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