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69" r:id="rId1"/>
    <p:sldMasterId id="2147483683" r:id="rId2"/>
  </p:sldMasterIdLst>
  <p:notesMasterIdLst>
    <p:notesMasterId r:id="rId50"/>
  </p:notesMasterIdLst>
  <p:handoutMasterIdLst>
    <p:handoutMasterId r:id="rId51"/>
  </p:handoutMasterIdLst>
  <p:sldIdLst>
    <p:sldId id="496" r:id="rId3"/>
    <p:sldId id="329" r:id="rId4"/>
    <p:sldId id="361" r:id="rId5"/>
    <p:sldId id="362" r:id="rId6"/>
    <p:sldId id="363" r:id="rId7"/>
    <p:sldId id="340" r:id="rId8"/>
    <p:sldId id="537" r:id="rId9"/>
    <p:sldId id="378" r:id="rId10"/>
    <p:sldId id="538" r:id="rId11"/>
    <p:sldId id="471" r:id="rId12"/>
    <p:sldId id="473" r:id="rId13"/>
    <p:sldId id="497" r:id="rId14"/>
    <p:sldId id="344" r:id="rId15"/>
    <p:sldId id="449" r:id="rId16"/>
    <p:sldId id="539" r:id="rId17"/>
    <p:sldId id="540" r:id="rId18"/>
    <p:sldId id="541" r:id="rId19"/>
    <p:sldId id="345" r:id="rId20"/>
    <p:sldId id="331" r:id="rId21"/>
    <p:sldId id="364" r:id="rId22"/>
    <p:sldId id="416" r:id="rId23"/>
    <p:sldId id="502" r:id="rId24"/>
    <p:sldId id="542" r:id="rId25"/>
    <p:sldId id="543" r:id="rId26"/>
    <p:sldId id="544" r:id="rId27"/>
    <p:sldId id="545" r:id="rId28"/>
    <p:sldId id="546" r:id="rId29"/>
    <p:sldId id="547" r:id="rId30"/>
    <p:sldId id="548" r:id="rId31"/>
    <p:sldId id="366" r:id="rId32"/>
    <p:sldId id="394" r:id="rId33"/>
    <p:sldId id="549" r:id="rId34"/>
    <p:sldId id="550" r:id="rId35"/>
    <p:sldId id="403" r:id="rId36"/>
    <p:sldId id="551" r:id="rId37"/>
    <p:sldId id="404" r:id="rId38"/>
    <p:sldId id="405" r:id="rId39"/>
    <p:sldId id="552" r:id="rId40"/>
    <p:sldId id="553" r:id="rId41"/>
    <p:sldId id="506" r:id="rId42"/>
    <p:sldId id="505" r:id="rId43"/>
    <p:sldId id="507" r:id="rId44"/>
    <p:sldId id="509" r:id="rId45"/>
    <p:sldId id="510" r:id="rId46"/>
    <p:sldId id="511" r:id="rId47"/>
    <p:sldId id="554" r:id="rId48"/>
    <p:sldId id="367" r:id="rId49"/>
  </p:sldIdLst>
  <p:sldSz cx="9144000" cy="6858000" type="screen4x3"/>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987" autoAdjust="0"/>
    <p:restoredTop sz="83905" autoAdjust="0"/>
  </p:normalViewPr>
  <p:slideViewPr>
    <p:cSldViewPr snapToGrid="0">
      <p:cViewPr varScale="1">
        <p:scale>
          <a:sx n="74" d="100"/>
          <a:sy n="74" d="100"/>
        </p:scale>
        <p:origin x="-1836"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handoutMaster" Target="handoutMasters/handoutMaster1.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pPr/>
              <a:t>2019/1/23</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2019/1/23</a:t>
            </a:fld>
            <a:endParaRPr lang="zh-CN" altLang="en-US"/>
          </a:p>
        </p:txBody>
      </p:sp>
      <p:sp>
        <p:nvSpPr>
          <p:cNvPr id="4" name="幻灯片图像占位符 3"/>
          <p:cNvSpPr>
            <a:spLocks noGrp="1" noRot="1" noChangeAspect="1"/>
          </p:cNvSpPr>
          <p:nvPr>
            <p:ph type="sldImg" idx="2"/>
          </p:nvPr>
        </p:nvSpPr>
        <p:spPr>
          <a:xfrm>
            <a:off x="1249156" y="1279287"/>
            <a:ext cx="4605433"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4311B2E-A1BB-46E1-8CC0-4360142FB6C3}"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6776B7-5D33-4C51-BAE7-A761E7EA9D0E}"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4311B2E-A1BB-46E1-8CC0-4360142FB6C3}"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6776B7-5D33-4C51-BAE7-A761E7EA9D0E}"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4311B2E-A1BB-46E1-8CC0-4360142FB6C3}"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6776B7-5D33-4C51-BAE7-A761E7EA9D0E}"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192530" y="2948305"/>
            <a:ext cx="7107555" cy="7683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4311B2E-A1BB-46E1-8CC0-4360142FB6C3}"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6776B7-5D33-4C51-BAE7-A761E7EA9D0E}"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192530" y="2948305"/>
            <a:ext cx="7107555" cy="7683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4311B2E-A1BB-46E1-8CC0-4360142FB6C3}"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6776B7-5D33-4C51-BAE7-A761E7EA9D0E}"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4311B2E-A1BB-46E1-8CC0-4360142FB6C3}"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6776B7-5D33-4C51-BAE7-A761E7EA9D0E}"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4311B2E-A1BB-46E1-8CC0-4360142FB6C3}" type="datetimeFigureOut">
              <a:rPr lang="zh-CN" altLang="en-US" smtClean="0"/>
              <a:pPr/>
              <a:t>2019/1/23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6776B7-5D33-4C51-BAE7-A761E7EA9D0E}"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4311B2E-A1BB-46E1-8CC0-4360142FB6C3}" type="datetimeFigureOut">
              <a:rPr lang="zh-CN" altLang="en-US" smtClean="0"/>
              <a:pPr/>
              <a:t>2019/1/23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6776B7-5D33-4C51-BAE7-A761E7EA9D0E}"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4311B2E-A1BB-46E1-8CC0-4360142FB6C3}" type="datetimeFigureOut">
              <a:rPr lang="zh-CN" altLang="en-US" smtClean="0"/>
              <a:pPr/>
              <a:t>2019/1/23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6776B7-5D33-4C51-BAE7-A761E7EA9D0E}"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4311B2E-A1BB-46E1-8CC0-4360142FB6C3}"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6776B7-5D33-4C51-BAE7-A761E7EA9D0E}"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4311B2E-A1BB-46E1-8CC0-4360142FB6C3}"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6776B7-5D33-4C51-BAE7-A761E7EA9D0E}"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1.jpe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311B2E-A1BB-46E1-8CC0-4360142FB6C3}" type="datetimeFigureOut">
              <a:rPr lang="zh-CN" altLang="en-US" smtClean="0"/>
              <a:pPr/>
              <a:t>2019/1/23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6776B7-5D33-4C51-BAE7-A761E7EA9D0E}"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6.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5.xml"/><Relationship Id="rId1" Type="http://schemas.openxmlformats.org/officeDocument/2006/relationships/slideLayout" Target="../slideLayouts/slideLayout26.xml"/></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6.xml"/><Relationship Id="rId1" Type="http://schemas.openxmlformats.org/officeDocument/2006/relationships/slideLayout" Target="../slideLayouts/slideLayout2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6.xml"/></Relationships>
</file>

<file path=ppt/slides/_rels/slide4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2.xml"/><Relationship Id="rId1" Type="http://schemas.openxmlformats.org/officeDocument/2006/relationships/slideLayout" Target="../slideLayouts/slideLayout2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1887220" y="2301240"/>
            <a:ext cx="5589905" cy="645160"/>
          </a:xfrm>
          <a:prstGeom prst="rect">
            <a:avLst/>
          </a:prstGeom>
          <a:noFill/>
        </p:spPr>
        <p:txBody>
          <a:bodyPr wrap="square" rtlCol="0">
            <a:spAutoFit/>
          </a:bodyPr>
          <a:lstStyle/>
          <a:p>
            <a:pPr algn="ctr"/>
            <a:r>
              <a:rPr lang="en-US" sz="3600">
                <a:latin typeface="方正大标宋简体" panose="03000509000000000000" charset="-122"/>
                <a:ea typeface="方正大标宋简体" panose="03000509000000000000" charset="-122"/>
              </a:rPr>
              <a:t>10 </a:t>
            </a:r>
            <a:r>
              <a:rPr lang="zh-CN" altLang="en-US" sz="3600">
                <a:latin typeface="方正大标宋简体" panose="03000509000000000000" charset="-122"/>
                <a:ea typeface="方正大标宋简体" panose="03000509000000000000" charset="-122"/>
              </a:rPr>
              <a:t>唐雎不辱使命</a:t>
            </a:r>
          </a:p>
        </p:txBody>
      </p:sp>
      <p:sp>
        <p:nvSpPr>
          <p:cNvPr id="2" name="矩形 1"/>
          <p:cNvSpPr/>
          <p:nvPr/>
        </p:nvSpPr>
        <p:spPr>
          <a:xfrm>
            <a:off x="1077595" y="184785"/>
            <a:ext cx="3550920" cy="1106805"/>
          </a:xfrm>
          <a:prstGeom prst="rect">
            <a:avLst/>
          </a:prstGeom>
          <a:noFill/>
          <a:ln>
            <a:noFill/>
          </a:ln>
        </p:spPr>
        <p:txBody>
          <a:bodyPr wrap="none" rtlCol="0" anchor="t">
            <a:spAutoFit/>
          </a:bodyPr>
          <a:lstStyle/>
          <a:p>
            <a:pPr algn="ctr"/>
            <a:r>
              <a:rPr lang="zh-CN" altLang="en-US" sz="6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第三单元</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51305" y="652780"/>
            <a:ext cx="7005955" cy="2889885"/>
          </a:xfrm>
          <a:prstGeom prst="rect">
            <a:avLst/>
          </a:prstGeom>
          <a:noFill/>
        </p:spPr>
        <p:txBody>
          <a:bodyPr wrap="square" rtlCol="0">
            <a:spAutoFit/>
          </a:bodyPr>
          <a:lstStyle/>
          <a:p>
            <a:pPr algn="l" fontAlgn="auto">
              <a:lnSpc>
                <a:spcPct val="130000"/>
              </a:lnSpc>
            </a:pPr>
            <a:r>
              <a:rPr lang="zh-CN" altLang="en-US" sz="2800"/>
              <a:t>6.重点语句翻译。</a:t>
            </a:r>
          </a:p>
          <a:p>
            <a:pPr algn="l" fontAlgn="auto">
              <a:lnSpc>
                <a:spcPct val="130000"/>
              </a:lnSpc>
            </a:pPr>
            <a:r>
              <a:rPr lang="zh-CN" altLang="en-US" sz="2800"/>
              <a:t>（</a:t>
            </a:r>
            <a:r>
              <a:rPr lang="en-US" altLang="zh-CN" sz="2800"/>
              <a:t>1</a:t>
            </a:r>
            <a:r>
              <a:rPr lang="zh-CN" altLang="en-US" sz="2800"/>
              <a:t>）虽千里不敢易也，岂直五百里哉？</a:t>
            </a:r>
          </a:p>
          <a:p>
            <a:pPr algn="l" fontAlgn="auto">
              <a:lnSpc>
                <a:spcPct val="130000"/>
              </a:lnSpc>
            </a:pPr>
            <a:endParaRPr lang="zh-CN" altLang="en-US" sz="2800"/>
          </a:p>
          <a:p>
            <a:pPr algn="l" fontAlgn="auto">
              <a:lnSpc>
                <a:spcPct val="130000"/>
              </a:lnSpc>
            </a:pPr>
            <a:endParaRPr lang="zh-CN" altLang="en-US" sz="2800"/>
          </a:p>
          <a:p>
            <a:pPr algn="l" fontAlgn="auto">
              <a:lnSpc>
                <a:spcPct val="130000"/>
              </a:lnSpc>
            </a:pPr>
            <a:r>
              <a:rPr lang="zh-CN" altLang="en-US" sz="2800"/>
              <a:t>（</a:t>
            </a:r>
            <a:r>
              <a:rPr lang="en-US" altLang="zh-CN" sz="2800"/>
              <a:t>2</a:t>
            </a:r>
            <a:r>
              <a:rPr lang="zh-CN" altLang="en-US" sz="2800"/>
              <a:t>）布衣之怒，亦免冠徒跣，以头抢地尔。</a:t>
            </a:r>
          </a:p>
        </p:txBody>
      </p:sp>
      <p:sp>
        <p:nvSpPr>
          <p:cNvPr id="14" name="文本框 13"/>
          <p:cNvSpPr txBox="1"/>
          <p:nvPr/>
        </p:nvSpPr>
        <p:spPr>
          <a:xfrm>
            <a:off x="2074545" y="2009775"/>
            <a:ext cx="5429250" cy="829945"/>
          </a:xfrm>
          <a:prstGeom prst="rect">
            <a:avLst/>
          </a:prstGeom>
          <a:noFill/>
        </p:spPr>
        <p:txBody>
          <a:bodyPr wrap="square" rtlCol="0">
            <a:spAutoFit/>
          </a:bodyPr>
          <a:lstStyle/>
          <a:p>
            <a:r>
              <a:rPr lang="en-US" altLang="zh-CN" sz="2400" b="1">
                <a:solidFill>
                  <a:srgbClr val="FF0000"/>
                </a:solidFill>
              </a:rPr>
              <a:t>即使千里也不敢交换，难道仅仅是五百里吗？</a:t>
            </a:r>
          </a:p>
        </p:txBody>
      </p:sp>
      <p:sp>
        <p:nvSpPr>
          <p:cNvPr id="2" name="文本框 1"/>
          <p:cNvSpPr txBox="1"/>
          <p:nvPr/>
        </p:nvSpPr>
        <p:spPr>
          <a:xfrm>
            <a:off x="1939925" y="3726180"/>
            <a:ext cx="5429250" cy="829945"/>
          </a:xfrm>
          <a:prstGeom prst="rect">
            <a:avLst/>
          </a:prstGeom>
          <a:noFill/>
        </p:spPr>
        <p:txBody>
          <a:bodyPr wrap="square" rtlCol="0">
            <a:spAutoFit/>
          </a:bodyPr>
          <a:lstStyle/>
          <a:p>
            <a:r>
              <a:rPr lang="en-US" altLang="zh-CN" sz="2400" b="1">
                <a:solidFill>
                  <a:srgbClr val="FF0000"/>
                </a:solidFill>
              </a:rPr>
              <a:t>平民发怒，也不过是摘了帽子光着脚，把头往地上撞罢了。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42085" y="1101090"/>
            <a:ext cx="7429500" cy="2306320"/>
          </a:xfrm>
          <a:prstGeom prst="rect">
            <a:avLst/>
          </a:prstGeom>
          <a:noFill/>
        </p:spPr>
        <p:txBody>
          <a:bodyPr wrap="square" rtlCol="0">
            <a:spAutoFit/>
          </a:bodyPr>
          <a:lstStyle/>
          <a:p>
            <a:pPr algn="l" fontAlgn="auto">
              <a:lnSpc>
                <a:spcPct val="120000"/>
              </a:lnSpc>
            </a:pPr>
            <a:r>
              <a:rPr lang="zh-CN" altLang="en-US" sz="2400"/>
              <a:t>（</a:t>
            </a:r>
            <a:r>
              <a:rPr lang="en-US" altLang="zh-CN" sz="2400"/>
              <a:t>3</a:t>
            </a:r>
            <a:r>
              <a:rPr lang="zh-CN" altLang="en-US" sz="2400"/>
              <a:t>）以君为长者，故不错意也。</a:t>
            </a:r>
          </a:p>
          <a:p>
            <a:pPr algn="l" fontAlgn="auto">
              <a:lnSpc>
                <a:spcPct val="120000"/>
              </a:lnSpc>
            </a:pPr>
            <a:endParaRPr lang="zh-CN" altLang="en-US" sz="2400"/>
          </a:p>
          <a:p>
            <a:pPr algn="l" fontAlgn="auto">
              <a:lnSpc>
                <a:spcPct val="120000"/>
              </a:lnSpc>
            </a:pPr>
            <a:endParaRPr lang="zh-CN" altLang="en-US" sz="2400"/>
          </a:p>
          <a:p>
            <a:pPr algn="l" fontAlgn="auto">
              <a:lnSpc>
                <a:spcPct val="120000"/>
              </a:lnSpc>
            </a:pPr>
            <a:endParaRPr lang="zh-CN" altLang="en-US" sz="2400"/>
          </a:p>
          <a:p>
            <a:pPr algn="l" fontAlgn="auto">
              <a:lnSpc>
                <a:spcPct val="120000"/>
              </a:lnSpc>
            </a:pPr>
            <a:r>
              <a:rPr lang="zh-CN" altLang="en-US" sz="2400"/>
              <a:t>（</a:t>
            </a:r>
            <a:r>
              <a:rPr lang="en-US" altLang="zh-CN" sz="2400"/>
              <a:t>4</a:t>
            </a:r>
            <a:r>
              <a:rPr lang="zh-CN" altLang="en-US" sz="2400"/>
              <a:t>）怀怒未发，休祲降于天。</a:t>
            </a:r>
          </a:p>
        </p:txBody>
      </p:sp>
      <p:sp>
        <p:nvSpPr>
          <p:cNvPr id="14" name="文本框 13"/>
          <p:cNvSpPr txBox="1"/>
          <p:nvPr/>
        </p:nvSpPr>
        <p:spPr>
          <a:xfrm>
            <a:off x="1887855" y="2078355"/>
            <a:ext cx="6344285" cy="460375"/>
          </a:xfrm>
          <a:prstGeom prst="rect">
            <a:avLst/>
          </a:prstGeom>
          <a:noFill/>
        </p:spPr>
        <p:txBody>
          <a:bodyPr wrap="square" rtlCol="0">
            <a:spAutoFit/>
          </a:bodyPr>
          <a:lstStyle/>
          <a:p>
            <a:r>
              <a:rPr lang="en-US" altLang="zh-CN" sz="2400" b="1">
                <a:solidFill>
                  <a:srgbClr val="FF0000"/>
                </a:solidFill>
              </a:rPr>
              <a:t>把安陵君看作忠厚长者，所以不打他的主意。</a:t>
            </a:r>
          </a:p>
        </p:txBody>
      </p:sp>
      <p:sp>
        <p:nvSpPr>
          <p:cNvPr id="2" name="文本框 1"/>
          <p:cNvSpPr txBox="1"/>
          <p:nvPr/>
        </p:nvSpPr>
        <p:spPr>
          <a:xfrm>
            <a:off x="1800860" y="3749675"/>
            <a:ext cx="6983730" cy="460375"/>
          </a:xfrm>
          <a:prstGeom prst="rect">
            <a:avLst/>
          </a:prstGeom>
          <a:noFill/>
        </p:spPr>
        <p:txBody>
          <a:bodyPr wrap="square" rtlCol="0">
            <a:spAutoFit/>
          </a:bodyPr>
          <a:lstStyle/>
          <a:p>
            <a:r>
              <a:rPr lang="en-US" altLang="zh-CN" sz="2400" b="1">
                <a:solidFill>
                  <a:srgbClr val="FF0000"/>
                </a:solidFill>
              </a:rPr>
              <a:t>心里的愤怒还没发作出来，上天就降示了征兆。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29715" y="1196340"/>
            <a:ext cx="6428740" cy="1420495"/>
          </a:xfrm>
          <a:prstGeom prst="rect">
            <a:avLst/>
          </a:prstGeom>
          <a:noFill/>
        </p:spPr>
        <p:txBody>
          <a:bodyPr wrap="square" rtlCol="0">
            <a:spAutoFit/>
          </a:bodyPr>
          <a:lstStyle/>
          <a:p>
            <a:pPr algn="l" fontAlgn="auto">
              <a:lnSpc>
                <a:spcPct val="120000"/>
              </a:lnSpc>
            </a:pPr>
            <a:r>
              <a:rPr lang="zh-CN" altLang="en-US" sz="2400"/>
              <a:t>7.文中三次写了秦王的神态和一个简单的动作。请抄出原句，并结合课文分析秦王的心态变化。</a:t>
            </a:r>
          </a:p>
          <a:p>
            <a:pPr algn="l" fontAlgn="auto">
              <a:lnSpc>
                <a:spcPct val="120000"/>
              </a:lnSpc>
            </a:pPr>
            <a:endParaRPr lang="zh-CN" altLang="en-US" sz="2400"/>
          </a:p>
        </p:txBody>
      </p:sp>
      <p:sp>
        <p:nvSpPr>
          <p:cNvPr id="14" name="文本框 13"/>
          <p:cNvSpPr txBox="1"/>
          <p:nvPr/>
        </p:nvSpPr>
        <p:spPr>
          <a:xfrm>
            <a:off x="1758315" y="2493645"/>
            <a:ext cx="6200140" cy="1938020"/>
          </a:xfrm>
          <a:prstGeom prst="rect">
            <a:avLst/>
          </a:prstGeom>
          <a:noFill/>
        </p:spPr>
        <p:txBody>
          <a:bodyPr wrap="square" rtlCol="0">
            <a:spAutoFit/>
          </a:bodyPr>
          <a:lstStyle/>
          <a:p>
            <a:r>
              <a:rPr lang="en-US" altLang="zh-CN" sz="2400" b="1">
                <a:solidFill>
                  <a:srgbClr val="FF0000"/>
                </a:solidFill>
              </a:rPr>
              <a:t>神态：秦王不说、秦王怫然怒、秦王色挠；一个简单的动作：长跪而谢之曰。刻画出了秦王由傲慢骄横到恼羞成怒再到吃惊折服的思想感情变化，反映了秦王是个扩张欲极度膨胀，但又色厉内荏、外强中干的纸老虎。</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883920" y="62865"/>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课内精读</a:t>
            </a:r>
          </a:p>
        </p:txBody>
      </p:sp>
      <p:sp>
        <p:nvSpPr>
          <p:cNvPr id="7" name="文本框 6"/>
          <p:cNvSpPr txBox="1"/>
          <p:nvPr/>
        </p:nvSpPr>
        <p:spPr>
          <a:xfrm>
            <a:off x="1208405" y="990600"/>
            <a:ext cx="7033895" cy="5851525"/>
          </a:xfrm>
          <a:prstGeom prst="rect">
            <a:avLst/>
          </a:prstGeom>
          <a:noFill/>
        </p:spPr>
        <p:txBody>
          <a:bodyPr wrap="square" rtlCol="0">
            <a:spAutoFit/>
          </a:bodyPr>
          <a:lstStyle/>
          <a:p>
            <a:pPr algn="l"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秦王怫然怒，谓唐雎曰：“公亦尝闻天子之怒乎？”唐雎对曰：“臣未尝闻也。”秦王曰：“天子之怒，伏尸百万，流血千里。”唐雎曰：“大王尝闻布衣之怒乎？”秦王曰：“布衣之怒，亦免冠徒跣，以头抢地尔。”唐雎曰：“此庸夫之怒也，非士之怒也。夫专诸之刺王僚也，彗星袭月；聂政之刺韩傀也，白虹贯日；要离之刺庆忌也，仓鹰击于殿上。此三子者，皆布衣之士也，怀怒未发，休祲降于天，与臣而将四矣。若士必怒，伏尸二人，流血五步，天下缟素，今日是也。”挺剑而起。</a:t>
            </a:r>
          </a:p>
          <a:p>
            <a:pPr algn="l"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秦王色挠，长跪而谢之曰：“先生坐！何至于此！寡人谕矣：夫韩、魏灭亡，而安陵以五十里之地存者，徒以有先生也。”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94460" y="862965"/>
            <a:ext cx="7222490" cy="3449955"/>
          </a:xfrm>
          <a:prstGeom prst="rect">
            <a:avLst/>
          </a:prstGeom>
          <a:noFill/>
        </p:spPr>
        <p:txBody>
          <a:bodyPr wrap="square" rtlCol="0">
            <a:spAutoFit/>
          </a:bodyPr>
          <a:lstStyle/>
          <a:p>
            <a:pPr fontAlgn="auto">
              <a:lnSpc>
                <a:spcPct val="130000"/>
              </a:lnSpc>
            </a:pPr>
            <a:r>
              <a:rPr lang="zh-CN" altLang="en-US" sz="2800"/>
              <a:t>1.外交辞令往往委婉含蓄，意在言外，隐藏着丰富的“潜台词”，听话者只有凝神谛听，用心揣摩，方能领会说话者的真实意图。试结合语境体会下列句子的“潜台词”。</a:t>
            </a:r>
          </a:p>
          <a:p>
            <a:pPr fontAlgn="auto">
              <a:lnSpc>
                <a:spcPct val="130000"/>
              </a:lnSpc>
            </a:pPr>
            <a:r>
              <a:rPr lang="zh-CN" altLang="en-US" sz="2800"/>
              <a:t>（</a:t>
            </a:r>
            <a:r>
              <a:rPr lang="en-US" altLang="zh-CN" sz="2800"/>
              <a:t>1</a:t>
            </a:r>
            <a:r>
              <a:rPr lang="zh-CN" altLang="en-US" sz="2800"/>
              <a:t>）秦王曰：“天子之怒，伏尸百万，流血千里。”</a:t>
            </a:r>
          </a:p>
        </p:txBody>
      </p:sp>
      <p:sp>
        <p:nvSpPr>
          <p:cNvPr id="16" name="文本框 15"/>
          <p:cNvSpPr txBox="1"/>
          <p:nvPr/>
        </p:nvSpPr>
        <p:spPr>
          <a:xfrm>
            <a:off x="1738630" y="4312920"/>
            <a:ext cx="6679565" cy="1014730"/>
          </a:xfrm>
          <a:prstGeom prst="rect">
            <a:avLst/>
          </a:prstGeom>
          <a:noFill/>
        </p:spPr>
        <p:txBody>
          <a:bodyPr wrap="square" rtlCol="0">
            <a:spAutoFit/>
          </a:bodyPr>
          <a:lstStyle/>
          <a:p>
            <a:pPr fontAlgn="auto">
              <a:lnSpc>
                <a:spcPct val="125000"/>
              </a:lnSpc>
            </a:pPr>
            <a:r>
              <a:rPr lang="zh-CN" altLang="en-US" sz="2400" b="1">
                <a:solidFill>
                  <a:srgbClr val="FF0000"/>
                </a:solidFill>
              </a:rPr>
              <a:t>你最好是将你们的土地奉送给我，惹我发怒的话，你们国家可要遭殃了。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81455" y="1418590"/>
            <a:ext cx="6849745" cy="1210945"/>
          </a:xfrm>
          <a:prstGeom prst="rect">
            <a:avLst/>
          </a:prstGeom>
          <a:noFill/>
        </p:spPr>
        <p:txBody>
          <a:bodyPr wrap="square" rtlCol="0">
            <a:spAutoFit/>
          </a:bodyPr>
          <a:lstStyle/>
          <a:p>
            <a:pPr fontAlgn="auto">
              <a:lnSpc>
                <a:spcPct val="130000"/>
              </a:lnSpc>
            </a:pPr>
            <a:r>
              <a:rPr lang="zh-CN" altLang="en-US" sz="2800"/>
              <a:t>（</a:t>
            </a:r>
            <a:r>
              <a:rPr lang="en-US" altLang="zh-CN" sz="2800"/>
              <a:t>2</a:t>
            </a:r>
            <a:r>
              <a:rPr lang="zh-CN" altLang="en-US" sz="2800"/>
              <a:t>）此三子者，皆布衣之士也，怀怒未发，休祲降于天，与臣而将四矣。</a:t>
            </a:r>
          </a:p>
        </p:txBody>
      </p:sp>
      <p:sp>
        <p:nvSpPr>
          <p:cNvPr id="16" name="文本框 15"/>
          <p:cNvSpPr txBox="1"/>
          <p:nvPr/>
        </p:nvSpPr>
        <p:spPr>
          <a:xfrm>
            <a:off x="1651635" y="2974340"/>
            <a:ext cx="6679565" cy="553085"/>
          </a:xfrm>
          <a:prstGeom prst="rect">
            <a:avLst/>
          </a:prstGeom>
          <a:noFill/>
        </p:spPr>
        <p:txBody>
          <a:bodyPr wrap="square" rtlCol="0">
            <a:spAutoFit/>
          </a:bodyPr>
          <a:lstStyle/>
          <a:p>
            <a:pPr fontAlgn="auto">
              <a:lnSpc>
                <a:spcPct val="125000"/>
              </a:lnSpc>
            </a:pPr>
            <a:r>
              <a:rPr lang="zh-CN" altLang="en-US" sz="2400" b="1">
                <a:solidFill>
                  <a:srgbClr val="FF0000"/>
                </a:solidFill>
              </a:rPr>
              <a:t>我效法他们三人，将要与你同归于尽。</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81455" y="1418590"/>
            <a:ext cx="6849745" cy="1770380"/>
          </a:xfrm>
          <a:prstGeom prst="rect">
            <a:avLst/>
          </a:prstGeom>
          <a:noFill/>
        </p:spPr>
        <p:txBody>
          <a:bodyPr wrap="square" rtlCol="0">
            <a:spAutoFit/>
          </a:bodyPr>
          <a:lstStyle/>
          <a:p>
            <a:pPr fontAlgn="auto">
              <a:lnSpc>
                <a:spcPct val="130000"/>
              </a:lnSpc>
            </a:pPr>
            <a:r>
              <a:rPr sz="2800"/>
              <a:t>2.从选文中找出表明秦王说话时的语气、态度变化的语句？这说明秦王有什么样的性格？</a:t>
            </a:r>
          </a:p>
        </p:txBody>
      </p:sp>
      <p:sp>
        <p:nvSpPr>
          <p:cNvPr id="16" name="文本框 15"/>
          <p:cNvSpPr txBox="1"/>
          <p:nvPr/>
        </p:nvSpPr>
        <p:spPr>
          <a:xfrm>
            <a:off x="1651635" y="3188970"/>
            <a:ext cx="6679565" cy="1014730"/>
          </a:xfrm>
          <a:prstGeom prst="rect">
            <a:avLst/>
          </a:prstGeom>
          <a:noFill/>
        </p:spPr>
        <p:txBody>
          <a:bodyPr wrap="square" rtlCol="0">
            <a:spAutoFit/>
          </a:bodyPr>
          <a:lstStyle/>
          <a:p>
            <a:pPr fontAlgn="auto">
              <a:lnSpc>
                <a:spcPct val="125000"/>
              </a:lnSpc>
            </a:pPr>
            <a:r>
              <a:rPr lang="zh-CN" altLang="en-US" sz="2400" b="1">
                <a:solidFill>
                  <a:srgbClr val="FF0000"/>
                </a:solidFill>
              </a:rPr>
              <a:t>怫然怒、色挠，长跪而谢之。从这里可以看到秦王色厉内荏、前倨后恭的性格。</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72235" y="1299210"/>
            <a:ext cx="6849745" cy="1210945"/>
          </a:xfrm>
          <a:prstGeom prst="rect">
            <a:avLst/>
          </a:prstGeom>
          <a:noFill/>
        </p:spPr>
        <p:txBody>
          <a:bodyPr wrap="square" rtlCol="0">
            <a:spAutoFit/>
          </a:bodyPr>
          <a:lstStyle/>
          <a:p>
            <a:pPr fontAlgn="auto">
              <a:lnSpc>
                <a:spcPct val="130000"/>
              </a:lnSpc>
            </a:pPr>
            <a:r>
              <a:rPr sz="2800"/>
              <a:t>3.选文最后一段写“秦王色挠，长跪而谢之”的原因是什么？对表现唐雎有何作用？</a:t>
            </a:r>
          </a:p>
        </p:txBody>
      </p:sp>
      <p:sp>
        <p:nvSpPr>
          <p:cNvPr id="16" name="文本框 15"/>
          <p:cNvSpPr txBox="1"/>
          <p:nvPr/>
        </p:nvSpPr>
        <p:spPr>
          <a:xfrm>
            <a:off x="1542415" y="2753995"/>
            <a:ext cx="6679565" cy="1476375"/>
          </a:xfrm>
          <a:prstGeom prst="rect">
            <a:avLst/>
          </a:prstGeom>
          <a:noFill/>
        </p:spPr>
        <p:txBody>
          <a:bodyPr wrap="square" rtlCol="0">
            <a:spAutoFit/>
          </a:bodyPr>
          <a:lstStyle/>
          <a:p>
            <a:pPr fontAlgn="auto">
              <a:lnSpc>
                <a:spcPct val="125000"/>
              </a:lnSpc>
            </a:pPr>
            <a:r>
              <a:rPr lang="zh-CN" altLang="en-US" sz="2400" b="1">
                <a:solidFill>
                  <a:srgbClr val="FF0000"/>
                </a:solidFill>
              </a:rPr>
              <a:t>原因是秦王怕出现“伏尸二人，流血五步，天下缟素”的局面。侧面衬托了唐雎有勇有谋、胆识过人、忠心爱国的优秀品质。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05585" y="1278255"/>
            <a:ext cx="6764655" cy="1770380"/>
          </a:xfrm>
          <a:prstGeom prst="rect">
            <a:avLst/>
          </a:prstGeom>
          <a:noFill/>
        </p:spPr>
        <p:txBody>
          <a:bodyPr wrap="square" rtlCol="0">
            <a:spAutoFit/>
          </a:bodyPr>
          <a:lstStyle/>
          <a:p>
            <a:pPr fontAlgn="auto">
              <a:lnSpc>
                <a:spcPct val="130000"/>
              </a:lnSpc>
            </a:pPr>
            <a:r>
              <a:rPr lang="zh-CN" altLang="en-US" sz="2800"/>
              <a:t>4.在我国历史上有很多“不辱使命”的外交人才，请列举一位，并用一两句话概述他的主要外交事迹。</a:t>
            </a:r>
          </a:p>
        </p:txBody>
      </p:sp>
      <p:sp>
        <p:nvSpPr>
          <p:cNvPr id="16" name="文本框 15"/>
          <p:cNvSpPr txBox="1"/>
          <p:nvPr/>
        </p:nvSpPr>
        <p:spPr>
          <a:xfrm>
            <a:off x="1505585" y="3325495"/>
            <a:ext cx="6071235" cy="1476375"/>
          </a:xfrm>
          <a:prstGeom prst="rect">
            <a:avLst/>
          </a:prstGeom>
          <a:noFill/>
        </p:spPr>
        <p:txBody>
          <a:bodyPr wrap="square" rtlCol="0">
            <a:spAutoFit/>
          </a:bodyPr>
          <a:lstStyle/>
          <a:p>
            <a:pPr fontAlgn="auto">
              <a:lnSpc>
                <a:spcPct val="125000"/>
              </a:lnSpc>
            </a:pPr>
            <a:r>
              <a:rPr lang="en-US" altLang="zh-CN" sz="2400" b="1">
                <a:solidFill>
                  <a:srgbClr val="FF0000"/>
                </a:solidFill>
              </a:rPr>
              <a:t>示例：①墨子，阻止公输盘和楚王攻打宋国。②晏子，出使楚国，令楚王自取其辱。③诸葛亮，舌战群儒，联吴抗曹。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39165" y="22606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课外导航</a:t>
            </a:r>
          </a:p>
        </p:txBody>
      </p:sp>
      <p:sp>
        <p:nvSpPr>
          <p:cNvPr id="7" name="文本框 6"/>
          <p:cNvSpPr txBox="1"/>
          <p:nvPr/>
        </p:nvSpPr>
        <p:spPr>
          <a:xfrm>
            <a:off x="960755" y="1240790"/>
            <a:ext cx="7223125" cy="5291455"/>
          </a:xfrm>
          <a:prstGeom prst="rect">
            <a:avLst/>
          </a:prstGeom>
          <a:noFill/>
        </p:spPr>
        <p:txBody>
          <a:bodyPr wrap="square" rtlCol="0">
            <a:spAutoFit/>
          </a:bodyPr>
          <a:lstStyle/>
          <a:p>
            <a:pPr algn="l" fontAlgn="auto">
              <a:lnSpc>
                <a:spcPct val="130000"/>
              </a:lnSpc>
            </a:pPr>
            <a:r>
              <a:rPr lang="en-US" sz="2600">
                <a:sym typeface="+mn-ea"/>
              </a:rPr>
              <a:t>	</a:t>
            </a:r>
            <a:r>
              <a:rPr sz="2600">
                <a:sym typeface="+mn-ea"/>
              </a:rPr>
              <a:t>推荐阅读：《战国策》</a:t>
            </a:r>
          </a:p>
          <a:p>
            <a:pPr algn="l" fontAlgn="auto">
              <a:lnSpc>
                <a:spcPct val="130000"/>
              </a:lnSpc>
            </a:pPr>
            <a:r>
              <a:rPr lang="en-US" sz="2600">
                <a:sym typeface="+mn-ea"/>
              </a:rPr>
              <a:t>	</a:t>
            </a:r>
            <a:r>
              <a:rPr sz="2600">
                <a:sym typeface="+mn-ea"/>
              </a:rPr>
              <a:t>作品介绍：《战国策》是一部国别体史学著作，又称《国策》。记载了西周、东周及秦、齐、楚、赵、魏、韩、燕、宋、卫、中山各国之事，记事年代起于战国初年，止于秦灭六国，约有240年的历史。分为12策，33卷，共497篇，主要记述了战国时期的游说之士的政治主张和言行策略，也可说是游说之士的实战演习手册。本书亦展示了东周战国时代的历史特点和社会风貌，是研究战国历史的重要典籍。</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85520" y="106045"/>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课文助读</a:t>
            </a:r>
          </a:p>
        </p:txBody>
      </p:sp>
      <p:sp>
        <p:nvSpPr>
          <p:cNvPr id="7" name="文本框 6"/>
          <p:cNvSpPr txBox="1"/>
          <p:nvPr/>
        </p:nvSpPr>
        <p:spPr>
          <a:xfrm>
            <a:off x="1529080" y="2016125"/>
            <a:ext cx="6259830" cy="1770380"/>
          </a:xfrm>
          <a:prstGeom prst="rect">
            <a:avLst/>
          </a:prstGeom>
          <a:noFill/>
        </p:spPr>
        <p:txBody>
          <a:bodyPr wrap="square" rtlCol="0">
            <a:spAutoFit/>
          </a:bodyPr>
          <a:lstStyle/>
          <a:p>
            <a:pPr fontAlgn="auto">
              <a:lnSpc>
                <a:spcPct val="130000"/>
              </a:lnSpc>
            </a:pPr>
            <a:r>
              <a:rPr lang="en-US" sz="2800"/>
              <a:t>	</a:t>
            </a:r>
            <a:r>
              <a:rPr sz="2800"/>
              <a:t>刘向(约前77—前6)，本名更生，字子政，沛(今江苏沛县)人。西汉经学家、目录学家、文学家，汉皇族。</a:t>
            </a:r>
          </a:p>
        </p:txBody>
      </p:sp>
      <p:sp>
        <p:nvSpPr>
          <p:cNvPr id="2" name="文本框 1"/>
          <p:cNvSpPr txBox="1"/>
          <p:nvPr/>
        </p:nvSpPr>
        <p:spPr>
          <a:xfrm>
            <a:off x="1189990" y="1240790"/>
            <a:ext cx="3126105" cy="645160"/>
          </a:xfrm>
          <a:prstGeom prst="rect">
            <a:avLst/>
          </a:prstGeom>
          <a:noFill/>
        </p:spPr>
        <p:txBody>
          <a:bodyPr wrap="square" rtlCol="0">
            <a:spAutoFit/>
          </a:bodyPr>
          <a:lstStyle/>
          <a:p>
            <a:r>
              <a:rPr lang="zh-CN" altLang="en-US" sz="3600" b="1"/>
              <a:t>走近作者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866775" y="29845"/>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中考链接</a:t>
            </a:r>
          </a:p>
        </p:txBody>
      </p:sp>
      <p:sp>
        <p:nvSpPr>
          <p:cNvPr id="7" name="文本框 6"/>
          <p:cNvSpPr txBox="1"/>
          <p:nvPr/>
        </p:nvSpPr>
        <p:spPr>
          <a:xfrm>
            <a:off x="1255395" y="1649730"/>
            <a:ext cx="6633210" cy="4892675"/>
          </a:xfrm>
          <a:prstGeom prst="rect">
            <a:avLst/>
          </a:prstGeom>
          <a:noFill/>
        </p:spPr>
        <p:txBody>
          <a:bodyPr wrap="square" rtlCol="0">
            <a:spAutoFit/>
          </a:bodyPr>
          <a:lstStyle/>
          <a:p>
            <a:pPr fontAlgn="auto">
              <a:lnSpc>
                <a:spcPct val="130000"/>
              </a:lnSpc>
            </a:pPr>
            <a:r>
              <a:rPr sz="2000"/>
              <a:t>1.(2018眉山) 将下列句子组成一段话，排序恰当的一项是（           ）</a:t>
            </a:r>
          </a:p>
          <a:p>
            <a:pPr fontAlgn="auto">
              <a:lnSpc>
                <a:spcPct val="130000"/>
              </a:lnSpc>
            </a:pPr>
            <a:r>
              <a:rPr sz="2000">
                <a:latin typeface="楷体" panose="02010609060101010101" charset="-122"/>
                <a:ea typeface="楷体" panose="02010609060101010101" charset="-122"/>
                <a:cs typeface="楷体" panose="02010609060101010101" charset="-122"/>
              </a:rPr>
              <a:t>①笑是一种最为简单而有效的健身运动。</a:t>
            </a:r>
          </a:p>
          <a:p>
            <a:pPr fontAlgn="auto">
              <a:lnSpc>
                <a:spcPct val="130000"/>
              </a:lnSpc>
            </a:pPr>
            <a:r>
              <a:rPr sz="2000">
                <a:latin typeface="楷体" panose="02010609060101010101" charset="-122"/>
                <a:ea typeface="楷体" panose="02010609060101010101" charset="-122"/>
                <a:cs typeface="楷体" panose="02010609060101010101" charset="-122"/>
              </a:rPr>
              <a:t>②腹肌在大笑中强烈地收缩和震荡，不仅有助于把血液挤入胸腔静脉，改善心肌供血，而且对胃、肠等脏器也是一种极好的按摩。</a:t>
            </a:r>
          </a:p>
          <a:p>
            <a:pPr fontAlgn="auto">
              <a:lnSpc>
                <a:spcPct val="130000"/>
              </a:lnSpc>
            </a:pPr>
            <a:r>
              <a:rPr sz="2000">
                <a:latin typeface="楷体" panose="02010609060101010101" charset="-122"/>
                <a:ea typeface="楷体" panose="02010609060101010101" charset="-122"/>
                <a:cs typeface="楷体" panose="02010609060101010101" charset="-122"/>
              </a:rPr>
              <a:t>③开怀大笑时，随着呼吸肌群的运动，胸腔和支气管先后扩张，增强了换气量和血氧饱和度，有助于心脏供氧。</a:t>
            </a:r>
          </a:p>
          <a:p>
            <a:pPr fontAlgn="auto">
              <a:lnSpc>
                <a:spcPct val="130000"/>
              </a:lnSpc>
            </a:pPr>
            <a:r>
              <a:rPr sz="2000">
                <a:latin typeface="楷体" panose="02010609060101010101" charset="-122"/>
                <a:ea typeface="楷体" panose="02010609060101010101" charset="-122"/>
                <a:cs typeface="楷体" panose="02010609060101010101" charset="-122"/>
              </a:rPr>
              <a:t>④一张一弛之间，劳累的肌肉在运动中得以放松。</a:t>
            </a:r>
          </a:p>
          <a:p>
            <a:pPr fontAlgn="auto">
              <a:lnSpc>
                <a:spcPct val="130000"/>
              </a:lnSpc>
            </a:pPr>
            <a:r>
              <a:rPr sz="2000">
                <a:latin typeface="楷体" panose="02010609060101010101" charset="-122"/>
                <a:ea typeface="楷体" panose="02010609060101010101" charset="-122"/>
                <a:cs typeface="楷体" panose="02010609060101010101" charset="-122"/>
              </a:rPr>
              <a:t>⑤大笑伴随着腹部肌群的起伏，又是一种极好的腹肌运动。 </a:t>
            </a:r>
          </a:p>
          <a:p>
            <a:pPr fontAlgn="auto">
              <a:lnSpc>
                <a:spcPct val="130000"/>
              </a:lnSpc>
            </a:pPr>
            <a:r>
              <a:rPr sz="2000"/>
              <a:t>A.①③⑤②④     B.③④⑤②①</a:t>
            </a:r>
          </a:p>
          <a:p>
            <a:pPr fontAlgn="auto">
              <a:lnSpc>
                <a:spcPct val="130000"/>
              </a:lnSpc>
            </a:pPr>
            <a:r>
              <a:rPr sz="2000"/>
              <a:t>C.③①⑤④②     D.①③⑤④②</a:t>
            </a:r>
          </a:p>
        </p:txBody>
      </p:sp>
      <p:sp>
        <p:nvSpPr>
          <p:cNvPr id="2" name="文本框 1"/>
          <p:cNvSpPr txBox="1"/>
          <p:nvPr/>
        </p:nvSpPr>
        <p:spPr>
          <a:xfrm>
            <a:off x="1080770" y="1004570"/>
            <a:ext cx="3126105" cy="645160"/>
          </a:xfrm>
          <a:prstGeom prst="rect">
            <a:avLst/>
          </a:prstGeom>
          <a:noFill/>
        </p:spPr>
        <p:txBody>
          <a:bodyPr wrap="square" rtlCol="0">
            <a:spAutoFit/>
          </a:bodyPr>
          <a:lstStyle/>
          <a:p>
            <a:r>
              <a:rPr lang="zh-CN" altLang="en-US" sz="3600" b="1"/>
              <a:t>积累与运用</a:t>
            </a:r>
          </a:p>
        </p:txBody>
      </p:sp>
      <p:sp>
        <p:nvSpPr>
          <p:cNvPr id="13" name="文本框 12"/>
          <p:cNvSpPr txBox="1"/>
          <p:nvPr/>
        </p:nvSpPr>
        <p:spPr>
          <a:xfrm>
            <a:off x="1739900" y="2007235"/>
            <a:ext cx="523875" cy="553085"/>
          </a:xfrm>
          <a:prstGeom prst="rect">
            <a:avLst/>
          </a:prstGeom>
          <a:noFill/>
        </p:spPr>
        <p:txBody>
          <a:bodyPr wrap="square" rtlCol="0">
            <a:spAutoFit/>
          </a:bodyPr>
          <a:lstStyle/>
          <a:p>
            <a:pPr fontAlgn="auto">
              <a:lnSpc>
                <a:spcPct val="125000"/>
              </a:lnSpc>
            </a:pPr>
            <a:r>
              <a:rPr lang="en-US" altLang="zh-CN" sz="2400" b="1">
                <a:solidFill>
                  <a:srgbClr val="FF0000"/>
                </a:solidFill>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2"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15745" y="262890"/>
            <a:ext cx="6563360" cy="6331585"/>
          </a:xfrm>
          <a:prstGeom prst="rect">
            <a:avLst/>
          </a:prstGeom>
          <a:noFill/>
        </p:spPr>
        <p:txBody>
          <a:bodyPr wrap="square" rtlCol="0">
            <a:spAutoFit/>
          </a:bodyPr>
          <a:lstStyle/>
          <a:p>
            <a:pPr fontAlgn="auto">
              <a:lnSpc>
                <a:spcPct val="130000"/>
              </a:lnSpc>
            </a:pPr>
            <a:r>
              <a:rPr sz="2600"/>
              <a:t>2.(重庆一中中考模拟) 下列句子中加点成语使用有误的一项是（           ）</a:t>
            </a:r>
          </a:p>
          <a:p>
            <a:pPr fontAlgn="auto">
              <a:lnSpc>
                <a:spcPct val="130000"/>
              </a:lnSpc>
            </a:pPr>
            <a:r>
              <a:rPr sz="2600"/>
              <a:t>A．她气质出众，站在一群人中，总是卓尔不群一般，让人一眼就能看到。</a:t>
            </a:r>
          </a:p>
          <a:p>
            <a:pPr fontAlgn="auto">
              <a:lnSpc>
                <a:spcPct val="130000"/>
              </a:lnSpc>
            </a:pPr>
            <a:r>
              <a:rPr sz="2600"/>
              <a:t>B．班里总是有人迟到，对这种行为，他感到深恶痛疾。</a:t>
            </a:r>
          </a:p>
          <a:p>
            <a:pPr fontAlgn="auto">
              <a:lnSpc>
                <a:spcPct val="130000"/>
              </a:lnSpc>
            </a:pPr>
            <a:r>
              <a:rPr sz="2600"/>
              <a:t>C．《朗读者》没有炫目的舞台，没有精心设计的游戏环节，没有令人眼花缭乱的场景布置，只有书、书架、主持人董卿，以及在安静朗读的朗读者。</a:t>
            </a:r>
          </a:p>
          <a:p>
            <a:pPr fontAlgn="auto">
              <a:lnSpc>
                <a:spcPct val="130000"/>
              </a:lnSpc>
            </a:pPr>
            <a:r>
              <a:rPr sz="2600"/>
              <a:t>D．为官很难，因为要想干好事业，就要殚精竭虑，倾注心血，甚至加班加点日夜操劳。</a:t>
            </a:r>
          </a:p>
        </p:txBody>
      </p:sp>
      <p:sp>
        <p:nvSpPr>
          <p:cNvPr id="13" name="文本框 12"/>
          <p:cNvSpPr txBox="1"/>
          <p:nvPr/>
        </p:nvSpPr>
        <p:spPr>
          <a:xfrm>
            <a:off x="4813935" y="831215"/>
            <a:ext cx="567055" cy="553085"/>
          </a:xfrm>
          <a:prstGeom prst="rect">
            <a:avLst/>
          </a:prstGeom>
          <a:noFill/>
        </p:spPr>
        <p:txBody>
          <a:bodyPr wrap="square" rtlCol="0">
            <a:spAutoFit/>
          </a:bodyPr>
          <a:lstStyle/>
          <a:p>
            <a:pPr fontAlgn="auto">
              <a:lnSpc>
                <a:spcPct val="125000"/>
              </a:lnSpc>
            </a:pPr>
            <a:r>
              <a:rPr lang="en-US" altLang="zh-CN" sz="2400" b="1">
                <a:solidFill>
                  <a:srgbClr val="FF0000"/>
                </a:solidFill>
              </a:rPr>
              <a:t>A</a:t>
            </a:r>
          </a:p>
        </p:txBody>
      </p:sp>
      <p:sp>
        <p:nvSpPr>
          <p:cNvPr id="53" name="文本框 52"/>
          <p:cNvSpPr txBox="1"/>
          <p:nvPr/>
        </p:nvSpPr>
        <p:spPr>
          <a:xfrm>
            <a:off x="7127875" y="1699260"/>
            <a:ext cx="872490" cy="368300"/>
          </a:xfrm>
          <a:prstGeom prst="rect">
            <a:avLst/>
          </a:prstGeom>
          <a:noFill/>
        </p:spPr>
        <p:txBody>
          <a:bodyPr wrap="square" rtlCol="0">
            <a:spAutoFit/>
          </a:bodyPr>
          <a:lstStyle/>
          <a:p>
            <a:r>
              <a:rPr lang="zh-CN" altLang="en-US"/>
              <a:t>•    </a:t>
            </a:r>
            <a:r>
              <a:rPr lang="zh-CN" altLang="en-US">
                <a:sym typeface="+mn-ea"/>
              </a:rPr>
              <a:t>•</a:t>
            </a:r>
            <a:endParaRPr lang="zh-CN" altLang="en-US"/>
          </a:p>
        </p:txBody>
      </p:sp>
      <p:sp>
        <p:nvSpPr>
          <p:cNvPr id="2" name="文本框 1"/>
          <p:cNvSpPr txBox="1"/>
          <p:nvPr/>
        </p:nvSpPr>
        <p:spPr>
          <a:xfrm>
            <a:off x="1613535" y="2164080"/>
            <a:ext cx="872490" cy="368300"/>
          </a:xfrm>
          <a:prstGeom prst="rect">
            <a:avLst/>
          </a:prstGeom>
          <a:noFill/>
        </p:spPr>
        <p:txBody>
          <a:bodyPr wrap="square" rtlCol="0">
            <a:spAutoFit/>
          </a:bodyPr>
          <a:lstStyle/>
          <a:p>
            <a:r>
              <a:rPr lang="zh-CN" altLang="en-US"/>
              <a:t>•    </a:t>
            </a:r>
            <a:r>
              <a:rPr lang="zh-CN" altLang="en-US">
                <a:sym typeface="+mn-ea"/>
              </a:rPr>
              <a:t>•</a:t>
            </a:r>
            <a:endParaRPr lang="zh-CN" altLang="en-US"/>
          </a:p>
        </p:txBody>
      </p:sp>
      <p:sp>
        <p:nvSpPr>
          <p:cNvPr id="3" name="文本框 2"/>
          <p:cNvSpPr txBox="1"/>
          <p:nvPr/>
        </p:nvSpPr>
        <p:spPr>
          <a:xfrm>
            <a:off x="1975485" y="3164840"/>
            <a:ext cx="872490" cy="368300"/>
          </a:xfrm>
          <a:prstGeom prst="rect">
            <a:avLst/>
          </a:prstGeom>
          <a:noFill/>
        </p:spPr>
        <p:txBody>
          <a:bodyPr wrap="square" rtlCol="0">
            <a:spAutoFit/>
          </a:bodyPr>
          <a:lstStyle/>
          <a:p>
            <a:r>
              <a:rPr lang="zh-CN" altLang="en-US"/>
              <a:t>•    </a:t>
            </a:r>
            <a:r>
              <a:rPr lang="zh-CN" altLang="en-US">
                <a:sym typeface="+mn-ea"/>
              </a:rPr>
              <a:t>•</a:t>
            </a:r>
            <a:endParaRPr lang="zh-CN" altLang="en-US"/>
          </a:p>
        </p:txBody>
      </p:sp>
      <p:sp>
        <p:nvSpPr>
          <p:cNvPr id="4" name="文本框 3"/>
          <p:cNvSpPr txBox="1"/>
          <p:nvPr/>
        </p:nvSpPr>
        <p:spPr>
          <a:xfrm>
            <a:off x="2617470" y="3244215"/>
            <a:ext cx="872490" cy="368300"/>
          </a:xfrm>
          <a:prstGeom prst="rect">
            <a:avLst/>
          </a:prstGeom>
          <a:noFill/>
        </p:spPr>
        <p:txBody>
          <a:bodyPr wrap="square" rtlCol="0">
            <a:spAutoFit/>
          </a:bodyPr>
          <a:lstStyle/>
          <a:p>
            <a:r>
              <a:rPr lang="zh-CN" altLang="en-US"/>
              <a:t>•    </a:t>
            </a:r>
            <a:r>
              <a:rPr lang="zh-CN" altLang="en-US">
                <a:sym typeface="+mn-ea"/>
              </a:rPr>
              <a:t>•</a:t>
            </a:r>
            <a:endParaRPr lang="zh-CN" altLang="en-US"/>
          </a:p>
        </p:txBody>
      </p:sp>
      <p:sp>
        <p:nvSpPr>
          <p:cNvPr id="5" name="文本框 4"/>
          <p:cNvSpPr txBox="1"/>
          <p:nvPr/>
        </p:nvSpPr>
        <p:spPr>
          <a:xfrm>
            <a:off x="5578475" y="4221480"/>
            <a:ext cx="872490" cy="368300"/>
          </a:xfrm>
          <a:prstGeom prst="rect">
            <a:avLst/>
          </a:prstGeom>
          <a:noFill/>
        </p:spPr>
        <p:txBody>
          <a:bodyPr wrap="square" rtlCol="0">
            <a:spAutoFit/>
          </a:bodyPr>
          <a:lstStyle/>
          <a:p>
            <a:r>
              <a:rPr lang="zh-CN" altLang="en-US"/>
              <a:t>•    </a:t>
            </a:r>
            <a:r>
              <a:rPr lang="zh-CN" altLang="en-US">
                <a:sym typeface="+mn-ea"/>
              </a:rPr>
              <a:t>•</a:t>
            </a:r>
            <a:endParaRPr lang="zh-CN" altLang="en-US"/>
          </a:p>
        </p:txBody>
      </p:sp>
      <p:sp>
        <p:nvSpPr>
          <p:cNvPr id="6" name="文本框 5"/>
          <p:cNvSpPr txBox="1"/>
          <p:nvPr/>
        </p:nvSpPr>
        <p:spPr>
          <a:xfrm>
            <a:off x="6255385" y="4221480"/>
            <a:ext cx="872490" cy="368300"/>
          </a:xfrm>
          <a:prstGeom prst="rect">
            <a:avLst/>
          </a:prstGeom>
          <a:noFill/>
        </p:spPr>
        <p:txBody>
          <a:bodyPr wrap="square" rtlCol="0">
            <a:spAutoFit/>
          </a:bodyPr>
          <a:lstStyle/>
          <a:p>
            <a:r>
              <a:rPr lang="zh-CN" altLang="en-US"/>
              <a:t>•    </a:t>
            </a:r>
            <a:r>
              <a:rPr lang="zh-CN" altLang="en-US">
                <a:sym typeface="+mn-ea"/>
              </a:rPr>
              <a:t>•</a:t>
            </a:r>
            <a:endParaRPr lang="zh-CN" altLang="en-US"/>
          </a:p>
        </p:txBody>
      </p:sp>
      <p:sp>
        <p:nvSpPr>
          <p:cNvPr id="8" name="文本框 7"/>
          <p:cNvSpPr txBox="1"/>
          <p:nvPr/>
        </p:nvSpPr>
        <p:spPr>
          <a:xfrm>
            <a:off x="1613535" y="6367780"/>
            <a:ext cx="1340485" cy="368300"/>
          </a:xfrm>
          <a:prstGeom prst="rect">
            <a:avLst/>
          </a:prstGeom>
          <a:noFill/>
        </p:spPr>
        <p:txBody>
          <a:bodyPr wrap="square" rtlCol="0">
            <a:spAutoFit/>
          </a:bodyPr>
          <a:lstStyle/>
          <a:p>
            <a:r>
              <a:rPr lang="zh-CN" altLang="en-US"/>
              <a:t>•    </a:t>
            </a:r>
            <a:r>
              <a:rPr lang="zh-CN" altLang="en-US">
                <a:sym typeface="+mn-ea"/>
              </a:rPr>
              <a:t>•    •</a:t>
            </a:r>
            <a:endParaRPr lang="zh-CN" altLang="en-US"/>
          </a:p>
        </p:txBody>
      </p:sp>
      <p:sp>
        <p:nvSpPr>
          <p:cNvPr id="9" name="文本框 8"/>
          <p:cNvSpPr txBox="1"/>
          <p:nvPr/>
        </p:nvSpPr>
        <p:spPr>
          <a:xfrm>
            <a:off x="7416165" y="5792470"/>
            <a:ext cx="296545" cy="368300"/>
          </a:xfrm>
          <a:prstGeom prst="rect">
            <a:avLst/>
          </a:prstGeom>
          <a:noFill/>
        </p:spPr>
        <p:txBody>
          <a:bodyPr wrap="none" rtlCol="0" anchor="t">
            <a:spAutoFit/>
          </a:bodyPr>
          <a:lstStyle/>
          <a:p>
            <a:r>
              <a:rPr lang="zh-CN" altLang="en-US">
                <a:sym typeface="+mn-ea"/>
              </a:rPr>
              <a:t>•</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53" grpId="0"/>
      <p:bldP spid="2" grpId="0"/>
      <p:bldP spid="3" grpId="0"/>
      <p:bldP spid="4" grpId="0"/>
      <p:bldP spid="5" grpId="0"/>
      <p:bldP spid="6" grpId="0"/>
      <p:bldP spid="8"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50340" y="955040"/>
            <a:ext cx="6758940" cy="4251325"/>
          </a:xfrm>
          <a:prstGeom prst="rect">
            <a:avLst/>
          </a:prstGeom>
          <a:noFill/>
        </p:spPr>
        <p:txBody>
          <a:bodyPr wrap="square" rtlCol="0">
            <a:spAutoFit/>
          </a:bodyPr>
          <a:lstStyle/>
          <a:p>
            <a:pPr fontAlgn="auto">
              <a:lnSpc>
                <a:spcPct val="130000"/>
              </a:lnSpc>
            </a:pPr>
            <a:r>
              <a:rPr sz="2600"/>
              <a:t>3.(南开中学中考模拟) 综合性学习。</a:t>
            </a:r>
          </a:p>
          <a:p>
            <a:pPr fontAlgn="auto">
              <a:lnSpc>
                <a:spcPct val="130000"/>
              </a:lnSpc>
            </a:pPr>
            <a:r>
              <a:rPr lang="en-US" sz="2600"/>
              <a:t>	</a:t>
            </a:r>
            <a:r>
              <a:rPr sz="2600"/>
              <a:t>为了积极响应习总书记提出的“爱学习，爱劳动，爱祖国”三爱教育，重庆市合川龙市中学学生劳动实践课于3月24日下午2：30在唐明平副校长和德育处副主任靳抒情的指导下如火如荼地开展了起来。九年级（1）班的同学们在带队老师的带领下分成四个大组到各自区域参加劳动。</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50340" y="955040"/>
            <a:ext cx="6758940" cy="4771390"/>
          </a:xfrm>
          <a:prstGeom prst="rect">
            <a:avLst/>
          </a:prstGeom>
          <a:noFill/>
        </p:spPr>
        <p:txBody>
          <a:bodyPr wrap="square" rtlCol="0">
            <a:spAutoFit/>
          </a:bodyPr>
          <a:lstStyle/>
          <a:p>
            <a:pPr fontAlgn="auto">
              <a:lnSpc>
                <a:spcPct val="130000"/>
              </a:lnSpc>
            </a:pPr>
            <a:r>
              <a:rPr sz="2600"/>
              <a:t> </a:t>
            </a:r>
            <a:r>
              <a:rPr lang="en-US" sz="2600"/>
              <a:t>	</a:t>
            </a:r>
            <a:r>
              <a:rPr sz="2600"/>
              <a:t>甲同学：</a:t>
            </a:r>
            <a:r>
              <a:rPr sz="2600">
                <a:latin typeface="楷体" panose="02010609060101010101" charset="-122"/>
                <a:ea typeface="楷体" panose="02010609060101010101" charset="-122"/>
                <a:cs typeface="楷体" panose="02010609060101010101" charset="-122"/>
              </a:rPr>
              <a:t>这次劳动我分到了在花草中捡拾垃圾的岗位。在平时看似干净的绿化带中有许多垃圾，捡得手生疼。通过这次劳动，我真实地感受到了在学校打扫的清洁工人们平日是多么的辛苦。我们平日不经意间乱丢的垃圾会让别人这么辛苦,所以从今天起，我们要管住自己的手，我们要珍惜清洁工人的劳动成果，让校园因为我们的举手投足变得更加清洁、美好。</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50340" y="955040"/>
            <a:ext cx="6758940" cy="3731260"/>
          </a:xfrm>
          <a:prstGeom prst="rect">
            <a:avLst/>
          </a:prstGeom>
          <a:noFill/>
        </p:spPr>
        <p:txBody>
          <a:bodyPr wrap="square" rtlCol="0">
            <a:spAutoFit/>
          </a:bodyPr>
          <a:lstStyle/>
          <a:p>
            <a:pPr fontAlgn="auto">
              <a:lnSpc>
                <a:spcPct val="130000"/>
              </a:lnSpc>
            </a:pPr>
            <a:r>
              <a:rPr sz="2600"/>
              <a:t> </a:t>
            </a:r>
            <a:r>
              <a:rPr lang="en-US" sz="2600"/>
              <a:t>	</a:t>
            </a:r>
            <a:r>
              <a:rPr sz="2600"/>
              <a:t>乙同学：</a:t>
            </a:r>
            <a:r>
              <a:rPr sz="2600">
                <a:latin typeface="楷体" panose="02010609060101010101" charset="-122"/>
                <a:ea typeface="楷体" panose="02010609060101010101" charset="-122"/>
              </a:rPr>
              <a:t>这次整理书屋的劳动使我有了强烈的团队协作意识。以前每次在班里轮到做清洁时总是各扫门前雪，每一次做清洁都要花很长时间，还做得非常不干净。而今天整理书屋时，我们小组的四个同学在小组长的分配指挥下，很快将书屋整理得井井有条。看着整齐的书屋，我们觉得非常有成就感。</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50340" y="955040"/>
            <a:ext cx="6758940" cy="3731260"/>
          </a:xfrm>
          <a:prstGeom prst="rect">
            <a:avLst/>
          </a:prstGeom>
          <a:noFill/>
        </p:spPr>
        <p:txBody>
          <a:bodyPr wrap="square" rtlCol="0">
            <a:spAutoFit/>
          </a:bodyPr>
          <a:lstStyle/>
          <a:p>
            <a:pPr fontAlgn="auto">
              <a:lnSpc>
                <a:spcPct val="130000"/>
              </a:lnSpc>
            </a:pPr>
            <a:r>
              <a:rPr sz="2600"/>
              <a:t> </a:t>
            </a:r>
            <a:r>
              <a:rPr lang="en-US" sz="2600"/>
              <a:t>	</a:t>
            </a:r>
            <a:r>
              <a:rPr sz="2600"/>
              <a:t>丙同学：</a:t>
            </a:r>
            <a:r>
              <a:rPr sz="2600">
                <a:latin typeface="楷体" panose="02010609060101010101" charset="-122"/>
                <a:ea typeface="楷体" panose="02010609060101010101" charset="-122"/>
                <a:cs typeface="楷体" panose="02010609060101010101" charset="-122"/>
              </a:rPr>
              <a:t>我和四个同学负责捡拾校园里的饮料瓶。原本觉得很丢人很无趣，但我们的组长让我们进行比赛，看谁拾到的瓶子最多。一下子我们就来了兴致。一节课，我就捡了30个饮料瓶获得了小组第一名。原来劳动也如此有乐趣，看到自己的劳动成果，觉得一节课的辛苦是非常值得的！</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50340" y="955040"/>
            <a:ext cx="6758940" cy="3731260"/>
          </a:xfrm>
          <a:prstGeom prst="rect">
            <a:avLst/>
          </a:prstGeom>
          <a:noFill/>
        </p:spPr>
        <p:txBody>
          <a:bodyPr wrap="square" rtlCol="0">
            <a:spAutoFit/>
          </a:bodyPr>
          <a:lstStyle/>
          <a:p>
            <a:pPr fontAlgn="auto">
              <a:lnSpc>
                <a:spcPct val="130000"/>
              </a:lnSpc>
            </a:pPr>
            <a:r>
              <a:rPr sz="2600"/>
              <a:t> </a:t>
            </a:r>
            <a:r>
              <a:rPr lang="en-US" sz="2600"/>
              <a:t>	</a:t>
            </a:r>
            <a:r>
              <a:rPr sz="2600"/>
              <a:t>丁同学：</a:t>
            </a:r>
            <a:r>
              <a:rPr sz="2600">
                <a:latin typeface="楷体" panose="02010609060101010101" charset="-122"/>
                <a:ea typeface="楷体" panose="02010609060101010101" charset="-122"/>
              </a:rPr>
              <a:t>在食堂为清洁阿姨收拾整理餐具时，发现了餐盘里有许多剩饭剩菜。一碗面，大概吃了有一半儿，剩下的一半儿就扔在了餐桌上。而这一碗米饭，可能就吃了几口，剩下了约三分之二，这可真是浪费。一粥一饭当思来之不易，半丝半缕恒念物力维艰。勤俭不是吃苦，而是对资源的珍视。</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42390" y="995045"/>
            <a:ext cx="6764655" cy="1770380"/>
          </a:xfrm>
          <a:prstGeom prst="rect">
            <a:avLst/>
          </a:prstGeom>
          <a:noFill/>
        </p:spPr>
        <p:txBody>
          <a:bodyPr wrap="square" rtlCol="0">
            <a:spAutoFit/>
          </a:bodyPr>
          <a:lstStyle/>
          <a:p>
            <a:pPr fontAlgn="auto">
              <a:lnSpc>
                <a:spcPct val="130000"/>
              </a:lnSpc>
            </a:pPr>
            <a:r>
              <a:rPr lang="zh-CN" altLang="en-US" sz="2800"/>
              <a:t>（</a:t>
            </a:r>
            <a:r>
              <a:rPr lang="en-US" altLang="zh-CN" sz="2800"/>
              <a:t>1</a:t>
            </a:r>
            <a:r>
              <a:rPr lang="zh-CN" altLang="en-US" sz="2800"/>
              <a:t>）以上是九年级（1）班四位同学的劳动心得，请概括劳动实践课让同学们获得了哪些收获。</a:t>
            </a:r>
          </a:p>
        </p:txBody>
      </p:sp>
      <p:sp>
        <p:nvSpPr>
          <p:cNvPr id="16" name="文本框 15"/>
          <p:cNvSpPr txBox="1"/>
          <p:nvPr/>
        </p:nvSpPr>
        <p:spPr>
          <a:xfrm>
            <a:off x="1536700" y="2879090"/>
            <a:ext cx="6071235" cy="1938020"/>
          </a:xfrm>
          <a:prstGeom prst="rect">
            <a:avLst/>
          </a:prstGeom>
          <a:noFill/>
        </p:spPr>
        <p:txBody>
          <a:bodyPr wrap="square" rtlCol="0">
            <a:spAutoFit/>
          </a:bodyPr>
          <a:lstStyle/>
          <a:p>
            <a:pPr fontAlgn="auto">
              <a:lnSpc>
                <a:spcPct val="125000"/>
              </a:lnSpc>
            </a:pPr>
            <a:r>
              <a:rPr lang="en-US" altLang="zh-CN" sz="2400" b="1">
                <a:solidFill>
                  <a:srgbClr val="FF0000"/>
                </a:solidFill>
              </a:rPr>
              <a:t>感受到清洁工的辛苦，懂得了珍惜清洁工人的劳动成果；有了强烈的团队协作意识；感受到劳动的乐趣和价值；感受到浪费的可耻，懂得了勤劳简朴是对资源的珍视。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36700" y="374650"/>
            <a:ext cx="6764655" cy="2889885"/>
          </a:xfrm>
          <a:prstGeom prst="rect">
            <a:avLst/>
          </a:prstGeom>
          <a:noFill/>
        </p:spPr>
        <p:txBody>
          <a:bodyPr wrap="square" rtlCol="0">
            <a:spAutoFit/>
          </a:bodyPr>
          <a:lstStyle/>
          <a:p>
            <a:pPr fontAlgn="auto">
              <a:lnSpc>
                <a:spcPct val="130000"/>
              </a:lnSpc>
            </a:pPr>
            <a:r>
              <a:rPr lang="zh-CN" altLang="en-US" sz="2800"/>
              <a:t>（</a:t>
            </a:r>
            <a:r>
              <a:rPr lang="en-US" altLang="zh-CN" sz="2800"/>
              <a:t>2</a:t>
            </a:r>
            <a:r>
              <a:rPr lang="zh-CN" altLang="en-US" sz="2800"/>
              <a:t>）当同学们都积极参与劳动实践课时，小明同学却想留在教室。他对同桌说：“打扫卫生是清洁工的工作，不关我的事。我的任务是学习。”如果你是小明的同桌，你会怎样劝告他？</a:t>
            </a:r>
          </a:p>
        </p:txBody>
      </p:sp>
      <p:sp>
        <p:nvSpPr>
          <p:cNvPr id="16" name="文本框 15"/>
          <p:cNvSpPr txBox="1"/>
          <p:nvPr/>
        </p:nvSpPr>
        <p:spPr>
          <a:xfrm>
            <a:off x="1612900" y="3264535"/>
            <a:ext cx="6071235" cy="2399665"/>
          </a:xfrm>
          <a:prstGeom prst="rect">
            <a:avLst/>
          </a:prstGeom>
          <a:noFill/>
        </p:spPr>
        <p:txBody>
          <a:bodyPr wrap="square" rtlCol="0">
            <a:spAutoFit/>
          </a:bodyPr>
          <a:lstStyle/>
          <a:p>
            <a:pPr fontAlgn="auto">
              <a:lnSpc>
                <a:spcPct val="125000"/>
              </a:lnSpc>
            </a:pPr>
            <a:r>
              <a:rPr lang="en-US" altLang="zh-CN" sz="2400" b="1">
                <a:solidFill>
                  <a:srgbClr val="FF0000"/>
                </a:solidFill>
              </a:rPr>
              <a:t>示例：小明，我们是学生，主要任务是学习，但参加劳动实践活动可以让我们更真实地体验生活，灵活运用我们课堂学到的知识，可以在不知不觉中提高我们的能力，能培养我们的合作意识，我们还是去吧！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36700" y="831850"/>
            <a:ext cx="6764655" cy="2330450"/>
          </a:xfrm>
          <a:prstGeom prst="rect">
            <a:avLst/>
          </a:prstGeom>
          <a:noFill/>
        </p:spPr>
        <p:txBody>
          <a:bodyPr wrap="square" rtlCol="0">
            <a:spAutoFit/>
          </a:bodyPr>
          <a:lstStyle/>
          <a:p>
            <a:pPr fontAlgn="auto">
              <a:lnSpc>
                <a:spcPct val="130000"/>
              </a:lnSpc>
            </a:pPr>
            <a:r>
              <a:rPr lang="zh-CN" sz="2800"/>
              <a:t>（</a:t>
            </a:r>
            <a:r>
              <a:rPr lang="en-US" altLang="zh-CN" sz="2800"/>
              <a:t>3</a:t>
            </a:r>
            <a:r>
              <a:rPr lang="zh-CN" altLang="en-US" sz="2800"/>
              <a:t>）</a:t>
            </a:r>
            <a:r>
              <a:rPr sz="2800"/>
              <a:t>为了培养同学们热爱劳动的好习惯，学校准备征集关于“热爱劳动，参与劳动”的宣传标语贴在学校。作为龙中的一员，你拟写一条宣传标语吧！</a:t>
            </a:r>
          </a:p>
        </p:txBody>
      </p:sp>
      <p:sp>
        <p:nvSpPr>
          <p:cNvPr id="16" name="文本框 15"/>
          <p:cNvSpPr txBox="1"/>
          <p:nvPr/>
        </p:nvSpPr>
        <p:spPr>
          <a:xfrm>
            <a:off x="1536700" y="3162300"/>
            <a:ext cx="6071235" cy="1014730"/>
          </a:xfrm>
          <a:prstGeom prst="rect">
            <a:avLst/>
          </a:prstGeom>
          <a:noFill/>
        </p:spPr>
        <p:txBody>
          <a:bodyPr wrap="square" rtlCol="0">
            <a:spAutoFit/>
          </a:bodyPr>
          <a:lstStyle/>
          <a:p>
            <a:pPr fontAlgn="auto">
              <a:lnSpc>
                <a:spcPct val="125000"/>
              </a:lnSpc>
            </a:pPr>
            <a:r>
              <a:rPr lang="en-US" altLang="zh-CN" sz="2400" b="1">
                <a:solidFill>
                  <a:srgbClr val="FF0000"/>
                </a:solidFill>
              </a:rPr>
              <a:t>示例：培养劳动好习惯，创建美丽新校园。 人人参与劳动，处处营造温馨。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89685" y="675640"/>
            <a:ext cx="6760210" cy="6092825"/>
          </a:xfrm>
          <a:prstGeom prst="rect">
            <a:avLst/>
          </a:prstGeom>
          <a:noFill/>
        </p:spPr>
        <p:txBody>
          <a:bodyPr wrap="square" rtlCol="0">
            <a:spAutoFit/>
          </a:bodyPr>
          <a:lstStyle/>
          <a:p>
            <a:pPr fontAlgn="auto">
              <a:lnSpc>
                <a:spcPct val="130000"/>
              </a:lnSpc>
            </a:pPr>
            <a:r>
              <a:rPr lang="en-US" sz="2500"/>
              <a:t>	</a:t>
            </a:r>
            <a:r>
              <a:rPr sz="2500"/>
              <a:t>本文选自《战国策·魏策四》。《战国策》是西汉末年刘向根据战国时事的记录整理编辑的，共三十三篇，分东周、西周、秦、齐、楚、赵、魏、韩、燕、宋、卫、中山十二策。</a:t>
            </a:r>
          </a:p>
          <a:p>
            <a:pPr fontAlgn="auto">
              <a:lnSpc>
                <a:spcPct val="130000"/>
              </a:lnSpc>
            </a:pPr>
            <a:r>
              <a:rPr lang="en-US" sz="2500"/>
              <a:t>	</a:t>
            </a:r>
            <a:r>
              <a:rPr sz="2500"/>
              <a:t>公元前230年和前225年，靠近秦国的韩国、魏国相继被秦国所灭，其余山东六国中的赵、燕、齐、楚，在连年不断的战争中，早已被秦国日削月割，奄奄待毙了，又过了几年，秦就统一了天下。安陵国是魏国的附庸小国。安陵在它的宗主国魏国灭亡之后，一度还保持着独立的地位。秦国想用诈骗手段吞并安陵，于是安陵君就派唐雎到秦国谈判。</a:t>
            </a:r>
          </a:p>
        </p:txBody>
      </p:sp>
      <p:sp>
        <p:nvSpPr>
          <p:cNvPr id="2" name="文本框 1"/>
          <p:cNvSpPr txBox="1"/>
          <p:nvPr/>
        </p:nvSpPr>
        <p:spPr>
          <a:xfrm>
            <a:off x="998855" y="106680"/>
            <a:ext cx="3126105" cy="645160"/>
          </a:xfrm>
          <a:prstGeom prst="rect">
            <a:avLst/>
          </a:prstGeom>
          <a:noFill/>
        </p:spPr>
        <p:txBody>
          <a:bodyPr wrap="square" rtlCol="0">
            <a:spAutoFit/>
          </a:bodyPr>
          <a:lstStyle/>
          <a:p>
            <a:r>
              <a:rPr lang="zh-CN" altLang="en-US" sz="3600" b="1"/>
              <a:t>写作背景 </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49375" y="1336675"/>
            <a:ext cx="7077075" cy="2749550"/>
          </a:xfrm>
          <a:prstGeom prst="rect">
            <a:avLst/>
          </a:prstGeom>
          <a:noFill/>
        </p:spPr>
        <p:txBody>
          <a:bodyPr wrap="square" rtlCol="0">
            <a:spAutoFit/>
          </a:bodyPr>
          <a:lstStyle/>
          <a:p>
            <a:pPr fontAlgn="auto">
              <a:lnSpc>
                <a:spcPct val="120000"/>
              </a:lnSpc>
            </a:pPr>
            <a:r>
              <a:rPr sz="2400"/>
              <a:t>(2018贵港) </a:t>
            </a:r>
          </a:p>
          <a:p>
            <a:pPr algn="ctr" fontAlgn="auto">
              <a:lnSpc>
                <a:spcPct val="120000"/>
              </a:lnSpc>
            </a:pPr>
            <a:r>
              <a:rPr sz="2400">
                <a:latin typeface="黑体" panose="02010609060101010101" charset="-122"/>
                <a:ea typeface="黑体" panose="02010609060101010101" charset="-122"/>
              </a:rPr>
              <a:t>【甲】次北固山下</a:t>
            </a:r>
          </a:p>
          <a:p>
            <a:pPr algn="ctr" fontAlgn="auto">
              <a:lnSpc>
                <a:spcPct val="120000"/>
              </a:lnSpc>
            </a:pPr>
            <a:r>
              <a:rPr sz="2400">
                <a:latin typeface="楷体" panose="02010609060101010101" charset="-122"/>
                <a:ea typeface="楷体" panose="02010609060101010101" charset="-122"/>
              </a:rPr>
              <a:t>客路青山外，行舟绿水前。</a:t>
            </a:r>
          </a:p>
          <a:p>
            <a:pPr algn="ctr" fontAlgn="auto">
              <a:lnSpc>
                <a:spcPct val="120000"/>
              </a:lnSpc>
            </a:pPr>
            <a:r>
              <a:rPr sz="2400">
                <a:latin typeface="楷体" panose="02010609060101010101" charset="-122"/>
                <a:ea typeface="楷体" panose="02010609060101010101" charset="-122"/>
              </a:rPr>
              <a:t>潮平两岸阔，风正一帆悬。</a:t>
            </a:r>
          </a:p>
          <a:p>
            <a:pPr algn="ctr" fontAlgn="auto">
              <a:lnSpc>
                <a:spcPct val="120000"/>
              </a:lnSpc>
            </a:pPr>
            <a:r>
              <a:rPr sz="2400">
                <a:latin typeface="楷体" panose="02010609060101010101" charset="-122"/>
                <a:ea typeface="楷体" panose="02010609060101010101" charset="-122"/>
              </a:rPr>
              <a:t>海日生残夜，江春入旧年。</a:t>
            </a:r>
          </a:p>
          <a:p>
            <a:pPr algn="ctr" fontAlgn="auto">
              <a:lnSpc>
                <a:spcPct val="120000"/>
              </a:lnSpc>
            </a:pPr>
            <a:r>
              <a:rPr sz="2400">
                <a:latin typeface="楷体" panose="02010609060101010101" charset="-122"/>
                <a:ea typeface="楷体" panose="02010609060101010101" charset="-122"/>
              </a:rPr>
              <a:t>乡书何处达？归雁洛阳边。</a:t>
            </a:r>
          </a:p>
        </p:txBody>
      </p:sp>
      <p:sp>
        <p:nvSpPr>
          <p:cNvPr id="2" name="文本框 1"/>
          <p:cNvSpPr txBox="1"/>
          <p:nvPr/>
        </p:nvSpPr>
        <p:spPr>
          <a:xfrm>
            <a:off x="975995" y="332105"/>
            <a:ext cx="3768090" cy="645160"/>
          </a:xfrm>
          <a:prstGeom prst="rect">
            <a:avLst/>
          </a:prstGeom>
          <a:noFill/>
        </p:spPr>
        <p:txBody>
          <a:bodyPr wrap="square" rtlCol="0">
            <a:spAutoFit/>
          </a:bodyPr>
          <a:lstStyle/>
          <a:p>
            <a:r>
              <a:rPr lang="zh-CN" altLang="en-US" sz="3600" b="1"/>
              <a:t>文言文阅读</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52905" y="382905"/>
            <a:ext cx="6402705" cy="6092825"/>
          </a:xfrm>
          <a:prstGeom prst="rect">
            <a:avLst/>
          </a:prstGeom>
          <a:noFill/>
        </p:spPr>
        <p:txBody>
          <a:bodyPr wrap="square" rtlCol="0">
            <a:spAutoFit/>
          </a:bodyPr>
          <a:lstStyle/>
          <a:p>
            <a:pPr algn="ctr" fontAlgn="auto">
              <a:lnSpc>
                <a:spcPct val="120000"/>
              </a:lnSpc>
            </a:pPr>
            <a:r>
              <a:rPr sz="2500">
                <a:latin typeface="黑体" panose="02010609060101010101" charset="-122"/>
                <a:ea typeface="黑体" panose="02010609060101010101" charset="-122"/>
                <a:cs typeface="黑体" panose="02010609060101010101" charset="-122"/>
              </a:rPr>
              <a:t>【乙】唐雎不辱使命 </a:t>
            </a:r>
            <a:endParaRPr sz="2500">
              <a:latin typeface="楷体" panose="02010609060101010101" charset="-122"/>
              <a:ea typeface="楷体" panose="02010609060101010101" charset="-122"/>
              <a:cs typeface="楷体" panose="02010609060101010101" charset="-122"/>
            </a:endParaRPr>
          </a:p>
          <a:p>
            <a:pPr fontAlgn="auto">
              <a:lnSpc>
                <a:spcPct val="120000"/>
              </a:lnSpc>
            </a:pPr>
            <a:r>
              <a:rPr lang="en-US" sz="2500">
                <a:latin typeface="楷体" panose="02010609060101010101" charset="-122"/>
                <a:ea typeface="楷体" panose="02010609060101010101" charset="-122"/>
                <a:cs typeface="楷体" panose="02010609060101010101" charset="-122"/>
              </a:rPr>
              <a:t>	</a:t>
            </a:r>
            <a:r>
              <a:rPr sz="2500">
                <a:latin typeface="楷体" panose="02010609060101010101" charset="-122"/>
                <a:ea typeface="楷体" panose="02010609060101010101" charset="-122"/>
                <a:cs typeface="楷体" panose="02010609060101010101" charset="-122"/>
              </a:rPr>
              <a:t>秦王使人谓安陵君曰：“寡人欲以五百里之地易安陵，安陵君其许寡人！”安陵君曰：“大王加惠，以大易小，甚善；虽然，受地于先王，愿终守之，弗敢易！”秦王不说。安陵君因使唐雎使于秦。</a:t>
            </a:r>
          </a:p>
          <a:p>
            <a:pPr fontAlgn="auto">
              <a:lnSpc>
                <a:spcPct val="120000"/>
              </a:lnSpc>
            </a:pPr>
            <a:r>
              <a:rPr lang="en-US" sz="2500">
                <a:latin typeface="楷体" panose="02010609060101010101" charset="-122"/>
                <a:ea typeface="楷体" panose="02010609060101010101" charset="-122"/>
                <a:cs typeface="楷体" panose="02010609060101010101" charset="-122"/>
              </a:rPr>
              <a:t>	</a:t>
            </a:r>
            <a:r>
              <a:rPr sz="2500">
                <a:latin typeface="楷体" panose="02010609060101010101" charset="-122"/>
                <a:ea typeface="楷体" panose="02010609060101010101" charset="-122"/>
                <a:cs typeface="楷体" panose="02010609060101010101" charset="-122"/>
              </a:rPr>
              <a:t>秦王谓唐雎曰：“寡人以五百里之地易安陵，安陵君不听寡人，何也？且秦灭韩亡魏，而君以五十里之地存者，以君为长者，故不错意也。今吾以十倍之地，请广于君，而君逆寡人者，轻寡人与？”唐雎对曰：“否，非若是也。安陵君受地于先王而守之，虽千里不敢易也，岂直五百里哉？”</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066165" y="151765"/>
            <a:ext cx="7120255" cy="6554470"/>
          </a:xfrm>
          <a:prstGeom prst="rect">
            <a:avLst/>
          </a:prstGeom>
          <a:noFill/>
        </p:spPr>
        <p:txBody>
          <a:bodyPr wrap="square" rtlCol="0">
            <a:spAutoFit/>
          </a:bodyPr>
          <a:lstStyle/>
          <a:p>
            <a:pPr algn="l" fontAlgn="auto">
              <a:lnSpc>
                <a:spcPct val="120000"/>
              </a:lnSpc>
            </a:pPr>
            <a:r>
              <a:rPr lang="en-US" sz="2500">
                <a:latin typeface="楷体" panose="02010609060101010101" charset="-122"/>
                <a:ea typeface="楷体" panose="02010609060101010101" charset="-122"/>
                <a:cs typeface="楷体" panose="02010609060101010101" charset="-122"/>
              </a:rPr>
              <a:t>	</a:t>
            </a:r>
            <a:r>
              <a:rPr sz="2500">
                <a:latin typeface="楷体" panose="02010609060101010101" charset="-122"/>
                <a:ea typeface="楷体" panose="02010609060101010101" charset="-122"/>
                <a:cs typeface="楷体" panose="02010609060101010101" charset="-122"/>
              </a:rPr>
              <a:t>秦王怫然怒，谓唐雎曰：“公亦尝闻天子之怒乎？”唐雎对曰：“臣未尝闻也。”秦王曰：“天子之怒，伏尸百万，流血千里。”唐雎曰：“大王尝闻布衣之怒乎？”秦王曰：“布衣之怒，亦免冠徒跣，以头抢地尔。”唐雎曰：“此庸夫之怒也，非士之怒也。夫专诸之刺王僚也，彗星袭月；聂政之刺韩傀也，白虹贯日；要离之刺庆忌也，仓鹰击于殿上。此三子者，皆布衣之士也，怀怒未发，休祲降于天，与臣而将四矣。</a:t>
            </a:r>
            <a:r>
              <a:rPr sz="2500" u="sng">
                <a:latin typeface="楷体" panose="02010609060101010101" charset="-122"/>
                <a:ea typeface="楷体" panose="02010609060101010101" charset="-122"/>
                <a:cs typeface="楷体" panose="02010609060101010101" charset="-122"/>
              </a:rPr>
              <a:t>若士必怒，伏尸二人，流血五步，天下缟素，今日是也。”</a:t>
            </a:r>
            <a:r>
              <a:rPr sz="2500">
                <a:latin typeface="楷体" panose="02010609060101010101" charset="-122"/>
                <a:ea typeface="楷体" panose="02010609060101010101" charset="-122"/>
                <a:cs typeface="楷体" panose="02010609060101010101" charset="-122"/>
              </a:rPr>
              <a:t>挺剑而起。</a:t>
            </a:r>
          </a:p>
          <a:p>
            <a:pPr algn="l" fontAlgn="auto">
              <a:lnSpc>
                <a:spcPct val="120000"/>
              </a:lnSpc>
            </a:pPr>
            <a:r>
              <a:rPr lang="en-US" sz="2500">
                <a:latin typeface="楷体" panose="02010609060101010101" charset="-122"/>
                <a:ea typeface="楷体" panose="02010609060101010101" charset="-122"/>
                <a:cs typeface="楷体" panose="02010609060101010101" charset="-122"/>
              </a:rPr>
              <a:t>	</a:t>
            </a:r>
            <a:r>
              <a:rPr sz="2500">
                <a:latin typeface="楷体" panose="02010609060101010101" charset="-122"/>
                <a:ea typeface="楷体" panose="02010609060101010101" charset="-122"/>
                <a:cs typeface="楷体" panose="02010609060101010101" charset="-122"/>
              </a:rPr>
              <a:t>秦王色挠，长跪而谢之曰：“先生坐！何至于此！寡人谕矣：夫韩、魏灭亡，而安陵以五十里之地存者，徒以有先生也。”</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099185" y="151765"/>
            <a:ext cx="7120255" cy="6554470"/>
          </a:xfrm>
          <a:prstGeom prst="rect">
            <a:avLst/>
          </a:prstGeom>
          <a:noFill/>
        </p:spPr>
        <p:txBody>
          <a:bodyPr wrap="square" rtlCol="0">
            <a:spAutoFit/>
          </a:bodyPr>
          <a:lstStyle/>
          <a:p>
            <a:pPr algn="ctr" fontAlgn="auto">
              <a:lnSpc>
                <a:spcPct val="120000"/>
              </a:lnSpc>
            </a:pPr>
            <a:r>
              <a:rPr sz="2500">
                <a:latin typeface="黑体" panose="02010609060101010101" charset="-122"/>
                <a:ea typeface="黑体" panose="02010609060101010101" charset="-122"/>
                <a:cs typeface="黑体" panose="02010609060101010101" charset="-122"/>
              </a:rPr>
              <a:t>【丙】醉翁亭记 (选段)</a:t>
            </a:r>
            <a:endParaRPr sz="2500">
              <a:latin typeface="楷体" panose="02010609060101010101" charset="-122"/>
              <a:ea typeface="楷体" panose="02010609060101010101" charset="-122"/>
              <a:cs typeface="楷体" panose="02010609060101010101" charset="-122"/>
            </a:endParaRPr>
          </a:p>
          <a:p>
            <a:pPr algn="l" fontAlgn="auto">
              <a:lnSpc>
                <a:spcPct val="120000"/>
              </a:lnSpc>
            </a:pPr>
            <a:r>
              <a:rPr lang="en-US" sz="2500">
                <a:latin typeface="楷体" panose="02010609060101010101" charset="-122"/>
                <a:ea typeface="楷体" panose="02010609060101010101" charset="-122"/>
                <a:cs typeface="楷体" panose="02010609060101010101" charset="-122"/>
              </a:rPr>
              <a:t>	</a:t>
            </a:r>
            <a:r>
              <a:rPr sz="2500">
                <a:latin typeface="楷体" panose="02010609060101010101" charset="-122"/>
                <a:ea typeface="楷体" panose="02010609060101010101" charset="-122"/>
                <a:cs typeface="楷体" panose="02010609060101010101" charset="-122"/>
              </a:rPr>
              <a:t>环滁皆山也。其西南诸峰，林壑尤美，望之蔚然而深秀者，琅琊也。山行六七里，渐闻水声潺潺,而泻出于两峰之间者，酿泉也。峰回路转，有亭翼然临于泉上者，醉翁亭也。作亭者谁？山之僧智仙也。名之者谁？太守自谓也。太守与客来饮于此，饮少辄醉，而年又最高，故自号曰醉翁也。醉翁之意不在酒，在乎山水之间也。山水之乐，得之心而寓之酒也。</a:t>
            </a:r>
          </a:p>
          <a:p>
            <a:pPr algn="l" fontAlgn="auto">
              <a:lnSpc>
                <a:spcPct val="120000"/>
              </a:lnSpc>
            </a:pPr>
            <a:r>
              <a:rPr lang="en-US" sz="2500">
                <a:latin typeface="楷体" panose="02010609060101010101" charset="-122"/>
                <a:ea typeface="楷体" panose="02010609060101010101" charset="-122"/>
                <a:cs typeface="楷体" panose="02010609060101010101" charset="-122"/>
              </a:rPr>
              <a:t>	</a:t>
            </a:r>
            <a:r>
              <a:rPr sz="2500">
                <a:latin typeface="楷体" panose="02010609060101010101" charset="-122"/>
                <a:ea typeface="楷体" panose="02010609060101010101" charset="-122"/>
                <a:cs typeface="楷体" panose="02010609060101010101" charset="-122"/>
              </a:rPr>
              <a:t>若夫日出而林霏开，云归而岩穴暝，晦明变化者，山间之朝暮也。野芳发而幽香，佳木秀而繁阴，风霜高洁，水落而石出者，山间之四时也。朝而往，暮而归，四时之景不同，而乐亦无穷也。 </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82725" y="501015"/>
            <a:ext cx="6990715" cy="5688965"/>
          </a:xfrm>
          <a:prstGeom prst="rect">
            <a:avLst/>
          </a:prstGeom>
          <a:noFill/>
        </p:spPr>
        <p:txBody>
          <a:bodyPr wrap="square" rtlCol="0">
            <a:spAutoFit/>
          </a:bodyPr>
          <a:lstStyle/>
          <a:p>
            <a:pPr fontAlgn="auto">
              <a:lnSpc>
                <a:spcPct val="130000"/>
              </a:lnSpc>
            </a:pPr>
            <a:r>
              <a:rPr sz="2800"/>
              <a:t>4.下列对《次北固山下》理解不准确的一项是（         ）</a:t>
            </a:r>
          </a:p>
          <a:p>
            <a:pPr fontAlgn="auto">
              <a:lnSpc>
                <a:spcPct val="130000"/>
              </a:lnSpc>
            </a:pPr>
            <a:r>
              <a:rPr sz="2800"/>
              <a:t>A．这是一首五言律诗。四联之间层层相因，浑然一体。</a:t>
            </a:r>
          </a:p>
          <a:p>
            <a:pPr fontAlgn="auto">
              <a:lnSpc>
                <a:spcPct val="130000"/>
              </a:lnSpc>
            </a:pPr>
            <a:r>
              <a:rPr sz="2800"/>
              <a:t>B．“日生残夜”“春入旧年”写日夜交替，蕴含着一种自然的理趣。</a:t>
            </a:r>
          </a:p>
          <a:p>
            <a:pPr fontAlgn="auto">
              <a:lnSpc>
                <a:spcPct val="130000"/>
              </a:lnSpc>
            </a:pPr>
            <a:r>
              <a:rPr sz="2800"/>
              <a:t>C．尾联运用设问，借用“雁足传书”的故事寄托思乡之情，使全诗笼罩着淡淡的思乡愁绪。</a:t>
            </a:r>
          </a:p>
          <a:p>
            <a:pPr fontAlgn="auto">
              <a:lnSpc>
                <a:spcPct val="130000"/>
              </a:lnSpc>
            </a:pPr>
            <a:r>
              <a:rPr sz="2800"/>
              <a:t>D．“客路”“行舟”与“乡书”“归雁”遥相呼应。</a:t>
            </a:r>
          </a:p>
        </p:txBody>
      </p:sp>
      <p:sp>
        <p:nvSpPr>
          <p:cNvPr id="16" name="文本框 15"/>
          <p:cNvSpPr txBox="1"/>
          <p:nvPr/>
        </p:nvSpPr>
        <p:spPr>
          <a:xfrm>
            <a:off x="2484120" y="1151255"/>
            <a:ext cx="539115" cy="553085"/>
          </a:xfrm>
          <a:prstGeom prst="rect">
            <a:avLst/>
          </a:prstGeom>
          <a:noFill/>
        </p:spPr>
        <p:txBody>
          <a:bodyPr wrap="square" rtlCol="0">
            <a:spAutoFit/>
          </a:bodyPr>
          <a:lstStyle/>
          <a:p>
            <a:pPr fontAlgn="auto">
              <a:lnSpc>
                <a:spcPct val="125000"/>
              </a:lnSpc>
            </a:pPr>
            <a:r>
              <a:rPr lang="en-US" altLang="zh-CN" sz="2400" b="1">
                <a:solidFill>
                  <a:srgbClr val="FF0000"/>
                </a:solidFill>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524000" y="892810"/>
            <a:ext cx="6887210" cy="4540250"/>
          </a:xfrm>
          <a:prstGeom prst="rect">
            <a:avLst/>
          </a:prstGeom>
        </p:spPr>
      </p:pic>
      <p:sp>
        <p:nvSpPr>
          <p:cNvPr id="18" name="矩形 17"/>
          <p:cNvSpPr/>
          <p:nvPr/>
        </p:nvSpPr>
        <p:spPr>
          <a:xfrm>
            <a:off x="7582535" y="1442085"/>
            <a:ext cx="598805" cy="271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18"/>
                                        </p:tgtEl>
                                        <p:attrNameLst>
                                          <p:attrName>ppt_x</p:attrName>
                                        </p:attrNameLst>
                                      </p:cBhvr>
                                      <p:tavLst>
                                        <p:tav tm="0">
                                          <p:val>
                                            <p:strVal val="ppt_x"/>
                                          </p:val>
                                        </p:tav>
                                        <p:tav tm="100000">
                                          <p:val>
                                            <p:strVal val="ppt_x"/>
                                          </p:val>
                                        </p:tav>
                                      </p:tavLst>
                                    </p:anim>
                                    <p:anim calcmode="lin" valueType="num">
                                      <p:cBhvr additive="base">
                                        <p:cTn id="7" dur="500"/>
                                        <p:tgtEl>
                                          <p:spTgt spid="18"/>
                                        </p:tgtEl>
                                        <p:attrNameLst>
                                          <p:attrName>ppt_y</p:attrName>
                                        </p:attrNameLst>
                                      </p:cBhvr>
                                      <p:tavLst>
                                        <p:tav tm="0">
                                          <p:val>
                                            <p:strVal val="ppt_y"/>
                                          </p:val>
                                        </p:tav>
                                        <p:tav tm="100000">
                                          <p:val>
                                            <p:strVal val="1+ppt_h/2"/>
                                          </p:val>
                                        </p:tav>
                                      </p:tavLst>
                                    </p:anim>
                                    <p:set>
                                      <p:cBhvr>
                                        <p:cTn id="8"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1388745" y="1442085"/>
            <a:ext cx="7023100" cy="2290445"/>
          </a:xfrm>
          <a:prstGeom prst="rect">
            <a:avLst/>
          </a:prstGeom>
        </p:spPr>
      </p:pic>
      <p:sp>
        <p:nvSpPr>
          <p:cNvPr id="4" name="矩形 3"/>
          <p:cNvSpPr/>
          <p:nvPr/>
        </p:nvSpPr>
        <p:spPr>
          <a:xfrm>
            <a:off x="3881755" y="1942465"/>
            <a:ext cx="4266565" cy="2940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428740" y="2357120"/>
            <a:ext cx="1252220" cy="3365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678930" y="2889885"/>
            <a:ext cx="598805" cy="271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50940" y="3293110"/>
            <a:ext cx="1665605" cy="271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4"/>
                                        </p:tgtEl>
                                        <p:attrNameLst>
                                          <p:attrName>ppt_x</p:attrName>
                                        </p:attrNameLst>
                                      </p:cBhvr>
                                      <p:tavLst>
                                        <p:tav tm="0">
                                          <p:val>
                                            <p:strVal val="ppt_x"/>
                                          </p:val>
                                        </p:tav>
                                        <p:tav tm="100000">
                                          <p:val>
                                            <p:strVal val="ppt_x"/>
                                          </p:val>
                                        </p:tav>
                                      </p:tavLst>
                                    </p:anim>
                                    <p:anim calcmode="lin" valueType="num">
                                      <p:cBhvr additive="base">
                                        <p:cTn id="7" dur="500"/>
                                        <p:tgtEl>
                                          <p:spTgt spid="4"/>
                                        </p:tgtEl>
                                        <p:attrNameLst>
                                          <p:attrName>ppt_y</p:attrName>
                                        </p:attrNameLst>
                                      </p:cBhvr>
                                      <p:tavLst>
                                        <p:tav tm="0">
                                          <p:val>
                                            <p:strVal val="ppt_y"/>
                                          </p:val>
                                        </p:tav>
                                        <p:tav tm="100000">
                                          <p:val>
                                            <p:strVal val="1+ppt_h/2"/>
                                          </p:val>
                                        </p:tav>
                                      </p:tavLst>
                                    </p:anim>
                                    <p:set>
                                      <p:cBhvr>
                                        <p:cTn id="8" dur="1" fill="hold">
                                          <p:stCondLst>
                                            <p:cond delay="499"/>
                                          </p:stCondLst>
                                        </p:cTn>
                                        <p:tgtEl>
                                          <p:spTgt spid="4"/>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0" nodeType="clickEffect">
                                  <p:stCondLst>
                                    <p:cond delay="0"/>
                                  </p:stCondLst>
                                  <p:childTnLst>
                                    <p:anim calcmode="lin" valueType="num">
                                      <p:cBhvr additive="base">
                                        <p:cTn id="12" dur="500"/>
                                        <p:tgtEl>
                                          <p:spTgt spid="5"/>
                                        </p:tgtEl>
                                        <p:attrNameLst>
                                          <p:attrName>ppt_x</p:attrName>
                                        </p:attrNameLst>
                                      </p:cBhvr>
                                      <p:tavLst>
                                        <p:tav tm="0">
                                          <p:val>
                                            <p:strVal val="ppt_x"/>
                                          </p:val>
                                        </p:tav>
                                        <p:tav tm="100000">
                                          <p:val>
                                            <p:strVal val="ppt_x"/>
                                          </p:val>
                                        </p:tav>
                                      </p:tavLst>
                                    </p:anim>
                                    <p:anim calcmode="lin" valueType="num">
                                      <p:cBhvr additive="base">
                                        <p:cTn id="13" dur="500"/>
                                        <p:tgtEl>
                                          <p:spTgt spid="5"/>
                                        </p:tgtEl>
                                        <p:attrNameLst>
                                          <p:attrName>ppt_y</p:attrName>
                                        </p:attrNameLst>
                                      </p:cBhvr>
                                      <p:tavLst>
                                        <p:tav tm="0">
                                          <p:val>
                                            <p:strVal val="ppt_y"/>
                                          </p:val>
                                        </p:tav>
                                        <p:tav tm="100000">
                                          <p:val>
                                            <p:strVal val="1+ppt_h/2"/>
                                          </p:val>
                                        </p:tav>
                                      </p:tavLst>
                                    </p:anim>
                                    <p:set>
                                      <p:cBhvr>
                                        <p:cTn id="14" dur="1" fill="hold">
                                          <p:stCondLst>
                                            <p:cond delay="499"/>
                                          </p:stCondLst>
                                        </p:cTn>
                                        <p:tgtEl>
                                          <p:spTgt spid="5"/>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grpId="0" nodeType="clickEffect">
                                  <p:stCondLst>
                                    <p:cond delay="0"/>
                                  </p:stCondLst>
                                  <p:childTnLst>
                                    <p:anim calcmode="lin" valueType="num">
                                      <p:cBhvr additive="base">
                                        <p:cTn id="18" dur="500"/>
                                        <p:tgtEl>
                                          <p:spTgt spid="6"/>
                                        </p:tgtEl>
                                        <p:attrNameLst>
                                          <p:attrName>ppt_x</p:attrName>
                                        </p:attrNameLst>
                                      </p:cBhvr>
                                      <p:tavLst>
                                        <p:tav tm="0">
                                          <p:val>
                                            <p:strVal val="ppt_x"/>
                                          </p:val>
                                        </p:tav>
                                        <p:tav tm="100000">
                                          <p:val>
                                            <p:strVal val="ppt_x"/>
                                          </p:val>
                                        </p:tav>
                                      </p:tavLst>
                                    </p:anim>
                                    <p:anim calcmode="lin" valueType="num">
                                      <p:cBhvr additive="base">
                                        <p:cTn id="19" dur="500"/>
                                        <p:tgtEl>
                                          <p:spTgt spid="6"/>
                                        </p:tgtEl>
                                        <p:attrNameLst>
                                          <p:attrName>ppt_y</p:attrName>
                                        </p:attrNameLst>
                                      </p:cBhvr>
                                      <p:tavLst>
                                        <p:tav tm="0">
                                          <p:val>
                                            <p:strVal val="ppt_y"/>
                                          </p:val>
                                        </p:tav>
                                        <p:tav tm="100000">
                                          <p:val>
                                            <p:strVal val="1+ppt_h/2"/>
                                          </p:val>
                                        </p:tav>
                                      </p:tavLst>
                                    </p:anim>
                                    <p:set>
                                      <p:cBhvr>
                                        <p:cTn id="20" dur="1" fill="hold">
                                          <p:stCondLst>
                                            <p:cond delay="499"/>
                                          </p:stCondLst>
                                        </p:cTn>
                                        <p:tgtEl>
                                          <p:spTgt spid="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0" nodeType="clickEffect">
                                  <p:stCondLst>
                                    <p:cond delay="0"/>
                                  </p:stCondLst>
                                  <p:childTnLst>
                                    <p:anim calcmode="lin" valueType="num">
                                      <p:cBhvr additive="base">
                                        <p:cTn id="24" dur="500"/>
                                        <p:tgtEl>
                                          <p:spTgt spid="9"/>
                                        </p:tgtEl>
                                        <p:attrNameLst>
                                          <p:attrName>ppt_x</p:attrName>
                                        </p:attrNameLst>
                                      </p:cBhvr>
                                      <p:tavLst>
                                        <p:tav tm="0">
                                          <p:val>
                                            <p:strVal val="ppt_x"/>
                                          </p:val>
                                        </p:tav>
                                        <p:tav tm="100000">
                                          <p:val>
                                            <p:strVal val="ppt_x"/>
                                          </p:val>
                                        </p:tav>
                                      </p:tavLst>
                                    </p:anim>
                                    <p:anim calcmode="lin" valueType="num">
                                      <p:cBhvr additive="base">
                                        <p:cTn id="25" dur="500"/>
                                        <p:tgtEl>
                                          <p:spTgt spid="9"/>
                                        </p:tgtEl>
                                        <p:attrNameLst>
                                          <p:attrName>ppt_y</p:attrName>
                                        </p:attrNameLst>
                                      </p:cBhvr>
                                      <p:tavLst>
                                        <p:tav tm="0">
                                          <p:val>
                                            <p:strVal val="ppt_y"/>
                                          </p:val>
                                        </p:tav>
                                        <p:tav tm="100000">
                                          <p:val>
                                            <p:strVal val="1+ppt_h/2"/>
                                          </p:val>
                                        </p:tav>
                                      </p:tavLst>
                                    </p:anim>
                                    <p:set>
                                      <p:cBhvr>
                                        <p:cTn id="26"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9"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908175" y="1183640"/>
            <a:ext cx="6633845" cy="2889885"/>
          </a:xfrm>
          <a:prstGeom prst="rect">
            <a:avLst/>
          </a:prstGeom>
          <a:noFill/>
        </p:spPr>
        <p:txBody>
          <a:bodyPr wrap="square" rtlCol="0">
            <a:spAutoFit/>
          </a:bodyPr>
          <a:lstStyle/>
          <a:p>
            <a:pPr fontAlgn="auto">
              <a:lnSpc>
                <a:spcPct val="130000"/>
              </a:lnSpc>
            </a:pPr>
            <a:r>
              <a:rPr sz="2800"/>
              <a:t>7.用现代汉语翻译下面的句子。</a:t>
            </a:r>
          </a:p>
          <a:p>
            <a:pPr fontAlgn="auto">
              <a:lnSpc>
                <a:spcPct val="130000"/>
              </a:lnSpc>
            </a:pPr>
            <a:r>
              <a:rPr lang="zh-CN" sz="2800"/>
              <a:t>（</a:t>
            </a:r>
            <a:r>
              <a:rPr lang="en-US" altLang="zh-CN" sz="2800"/>
              <a:t>1</a:t>
            </a:r>
            <a:r>
              <a:rPr lang="zh-CN" altLang="en-US" sz="2800"/>
              <a:t>）</a:t>
            </a:r>
            <a:r>
              <a:rPr sz="2800"/>
              <a:t>望之蔚然而深秀者，琅琊也。</a:t>
            </a:r>
          </a:p>
          <a:p>
            <a:pPr fontAlgn="auto">
              <a:lnSpc>
                <a:spcPct val="130000"/>
              </a:lnSpc>
            </a:pPr>
            <a:endParaRPr sz="2800"/>
          </a:p>
          <a:p>
            <a:pPr fontAlgn="auto">
              <a:lnSpc>
                <a:spcPct val="130000"/>
              </a:lnSpc>
            </a:pPr>
            <a:endParaRPr sz="2800"/>
          </a:p>
          <a:p>
            <a:pPr fontAlgn="auto">
              <a:lnSpc>
                <a:spcPct val="130000"/>
              </a:lnSpc>
            </a:pPr>
            <a:r>
              <a:rPr lang="zh-CN" sz="2800"/>
              <a:t>（</a:t>
            </a:r>
            <a:r>
              <a:rPr lang="en-US" altLang="zh-CN" sz="2800"/>
              <a:t>2</a:t>
            </a:r>
            <a:r>
              <a:rPr lang="zh-CN" altLang="en-US" sz="2800"/>
              <a:t>）</a:t>
            </a:r>
            <a:r>
              <a:rPr sz="2800"/>
              <a:t>秦王色挠，长跪而谢之曰。</a:t>
            </a:r>
          </a:p>
        </p:txBody>
      </p:sp>
      <p:sp>
        <p:nvSpPr>
          <p:cNvPr id="16" name="文本框 15"/>
          <p:cNvSpPr txBox="1"/>
          <p:nvPr/>
        </p:nvSpPr>
        <p:spPr>
          <a:xfrm>
            <a:off x="2381885" y="2407920"/>
            <a:ext cx="4804410" cy="1014730"/>
          </a:xfrm>
          <a:prstGeom prst="rect">
            <a:avLst/>
          </a:prstGeom>
          <a:noFill/>
        </p:spPr>
        <p:txBody>
          <a:bodyPr wrap="square" rtlCol="0">
            <a:spAutoFit/>
          </a:bodyPr>
          <a:lstStyle/>
          <a:p>
            <a:pPr fontAlgn="auto">
              <a:lnSpc>
                <a:spcPct val="125000"/>
              </a:lnSpc>
            </a:pPr>
            <a:r>
              <a:rPr lang="zh-CN" altLang="en-US" sz="2400" b="1">
                <a:solidFill>
                  <a:srgbClr val="FF0000"/>
                </a:solidFill>
              </a:rPr>
              <a:t>一眼望去树木茂盛，又幽深又秀丽的，那是琅琊山。</a:t>
            </a:r>
          </a:p>
        </p:txBody>
      </p:sp>
      <p:sp>
        <p:nvSpPr>
          <p:cNvPr id="2" name="文本框 1"/>
          <p:cNvSpPr txBox="1"/>
          <p:nvPr/>
        </p:nvSpPr>
        <p:spPr>
          <a:xfrm>
            <a:off x="2530475" y="4191000"/>
            <a:ext cx="4655185" cy="1014730"/>
          </a:xfrm>
          <a:prstGeom prst="rect">
            <a:avLst/>
          </a:prstGeom>
          <a:noFill/>
        </p:spPr>
        <p:txBody>
          <a:bodyPr wrap="square" rtlCol="0">
            <a:spAutoFit/>
          </a:bodyPr>
          <a:lstStyle/>
          <a:p>
            <a:pPr fontAlgn="auto">
              <a:lnSpc>
                <a:spcPct val="125000"/>
              </a:lnSpc>
            </a:pPr>
            <a:r>
              <a:rPr lang="zh-CN" altLang="en-US" sz="2400" b="1">
                <a:solidFill>
                  <a:srgbClr val="FF0000"/>
                </a:solidFill>
              </a:rPr>
              <a:t>秦王变了脸色，直身而跪，向唐雎道歉说。</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810385" y="1499870"/>
            <a:ext cx="6633845" cy="1210945"/>
          </a:xfrm>
          <a:prstGeom prst="rect">
            <a:avLst/>
          </a:prstGeom>
          <a:noFill/>
        </p:spPr>
        <p:txBody>
          <a:bodyPr wrap="square" rtlCol="0">
            <a:spAutoFit/>
          </a:bodyPr>
          <a:lstStyle/>
          <a:p>
            <a:pPr fontAlgn="auto">
              <a:lnSpc>
                <a:spcPct val="130000"/>
              </a:lnSpc>
            </a:pPr>
            <a:r>
              <a:rPr sz="2800"/>
              <a:t>8.乙文画线句子的言外之意是什么？在文章中起什么作用？</a:t>
            </a:r>
          </a:p>
        </p:txBody>
      </p:sp>
      <p:sp>
        <p:nvSpPr>
          <p:cNvPr id="16" name="文本框 15"/>
          <p:cNvSpPr txBox="1"/>
          <p:nvPr/>
        </p:nvSpPr>
        <p:spPr>
          <a:xfrm>
            <a:off x="2115185" y="2875915"/>
            <a:ext cx="5740400" cy="2399665"/>
          </a:xfrm>
          <a:prstGeom prst="rect">
            <a:avLst/>
          </a:prstGeom>
          <a:noFill/>
        </p:spPr>
        <p:txBody>
          <a:bodyPr wrap="square" rtlCol="0">
            <a:spAutoFit/>
          </a:bodyPr>
          <a:lstStyle/>
          <a:p>
            <a:pPr fontAlgn="auto">
              <a:lnSpc>
                <a:spcPct val="125000"/>
              </a:lnSpc>
            </a:pPr>
            <a:r>
              <a:rPr lang="zh-CN" altLang="en-US" sz="2400" b="1">
                <a:solidFill>
                  <a:srgbClr val="FF0000"/>
                </a:solidFill>
              </a:rPr>
              <a:t>言外之意：唐雎表达以死相拼的决心和勇气，将以布衣侠士为榜样，杀掉秦王。</a:t>
            </a:r>
          </a:p>
          <a:p>
            <a:pPr fontAlgn="auto">
              <a:lnSpc>
                <a:spcPct val="125000"/>
              </a:lnSpc>
            </a:pPr>
            <a:r>
              <a:rPr lang="zh-CN" altLang="en-US" sz="2400" b="1">
                <a:solidFill>
                  <a:srgbClr val="FF0000"/>
                </a:solidFill>
              </a:rPr>
              <a:t>作用：在对比中突出唐雎大义凛然的鲜明形象；强化冲突，精心营造戏剧性的惊心动魄的场面。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810385" y="1499870"/>
            <a:ext cx="6633845" cy="1210945"/>
          </a:xfrm>
          <a:prstGeom prst="rect">
            <a:avLst/>
          </a:prstGeom>
          <a:noFill/>
        </p:spPr>
        <p:txBody>
          <a:bodyPr wrap="square" rtlCol="0">
            <a:spAutoFit/>
          </a:bodyPr>
          <a:lstStyle/>
          <a:p>
            <a:pPr fontAlgn="auto">
              <a:lnSpc>
                <a:spcPct val="130000"/>
              </a:lnSpc>
            </a:pPr>
            <a:r>
              <a:rPr sz="2800"/>
              <a:t>9.丙文中，作者在乎山水之间，体现在哪些事上？</a:t>
            </a:r>
          </a:p>
        </p:txBody>
      </p:sp>
      <p:sp>
        <p:nvSpPr>
          <p:cNvPr id="16" name="文本框 15"/>
          <p:cNvSpPr txBox="1"/>
          <p:nvPr/>
        </p:nvSpPr>
        <p:spPr>
          <a:xfrm>
            <a:off x="2159000" y="2832100"/>
            <a:ext cx="5740400" cy="1014730"/>
          </a:xfrm>
          <a:prstGeom prst="rect">
            <a:avLst/>
          </a:prstGeom>
          <a:noFill/>
        </p:spPr>
        <p:txBody>
          <a:bodyPr wrap="square" rtlCol="0">
            <a:spAutoFit/>
          </a:bodyPr>
          <a:lstStyle/>
          <a:p>
            <a:pPr fontAlgn="auto">
              <a:lnSpc>
                <a:spcPct val="125000"/>
              </a:lnSpc>
            </a:pPr>
            <a:r>
              <a:rPr lang="zh-CN" altLang="en-US" sz="2400" b="1">
                <a:solidFill>
                  <a:srgbClr val="FF0000"/>
                </a:solidFill>
              </a:rPr>
              <a:t>一是陶醉于山水美景之中；二是陶醉于与民同乐之中。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707515" y="1370330"/>
            <a:ext cx="5728335" cy="4569460"/>
          </a:xfrm>
          <a:prstGeom prst="rect">
            <a:avLst/>
          </a:prstGeom>
          <a:noFill/>
        </p:spPr>
        <p:txBody>
          <a:bodyPr wrap="square" rtlCol="0">
            <a:spAutoFit/>
          </a:bodyPr>
          <a:lstStyle/>
          <a:p>
            <a:pPr fontAlgn="auto">
              <a:lnSpc>
                <a:spcPct val="130000"/>
              </a:lnSpc>
            </a:pPr>
            <a:r>
              <a:rPr lang="en-US" sz="2800"/>
              <a:t>	</a:t>
            </a:r>
            <a:r>
              <a:rPr sz="2800"/>
              <a:t>这篇文章所记叙的是强国和弱国之间一场外交斗争的情况。文章用 </a:t>
            </a:r>
            <a:r>
              <a:rPr sz="2800" u="sng"/>
              <a:t>                       </a:t>
            </a:r>
            <a:r>
              <a:rPr sz="2800"/>
              <a:t> (描写手法)生动地塑造了唐雎的形象，表现了唐雎维护国土的严正立场和</a:t>
            </a:r>
            <a:r>
              <a:rPr sz="2800" u="sng">
                <a:sym typeface="+mn-ea"/>
              </a:rPr>
              <a:t>                             </a:t>
            </a:r>
            <a:r>
              <a:rPr sz="2800"/>
              <a:t>、</a:t>
            </a:r>
          </a:p>
          <a:p>
            <a:pPr fontAlgn="auto">
              <a:lnSpc>
                <a:spcPct val="130000"/>
              </a:lnSpc>
            </a:pPr>
            <a:r>
              <a:rPr sz="2800"/>
              <a:t> </a:t>
            </a:r>
            <a:r>
              <a:rPr sz="2800" u="sng"/>
              <a:t>                         </a:t>
            </a:r>
            <a:r>
              <a:rPr sz="2800"/>
              <a:t>的布衣精神，从而揭示了弱国安陵能够在外交上战胜强秦的原因。</a:t>
            </a:r>
          </a:p>
        </p:txBody>
      </p:sp>
      <p:sp>
        <p:nvSpPr>
          <p:cNvPr id="2" name="文本框 1"/>
          <p:cNvSpPr txBox="1"/>
          <p:nvPr/>
        </p:nvSpPr>
        <p:spPr>
          <a:xfrm>
            <a:off x="1278255" y="508000"/>
            <a:ext cx="3126105" cy="645160"/>
          </a:xfrm>
          <a:prstGeom prst="rect">
            <a:avLst/>
          </a:prstGeom>
          <a:noFill/>
        </p:spPr>
        <p:txBody>
          <a:bodyPr wrap="square" rtlCol="0">
            <a:spAutoFit/>
          </a:bodyPr>
          <a:lstStyle/>
          <a:p>
            <a:r>
              <a:rPr lang="zh-CN" altLang="en-US" sz="3600" b="1"/>
              <a:t>主要内容</a:t>
            </a:r>
          </a:p>
        </p:txBody>
      </p:sp>
      <p:sp>
        <p:nvSpPr>
          <p:cNvPr id="16" name="文本框 15"/>
          <p:cNvSpPr txBox="1"/>
          <p:nvPr/>
        </p:nvSpPr>
        <p:spPr>
          <a:xfrm>
            <a:off x="2367280" y="2597785"/>
            <a:ext cx="1835785" cy="460375"/>
          </a:xfrm>
          <a:prstGeom prst="rect">
            <a:avLst/>
          </a:prstGeom>
          <a:noFill/>
        </p:spPr>
        <p:txBody>
          <a:bodyPr wrap="square" rtlCol="0">
            <a:spAutoFit/>
          </a:bodyPr>
          <a:lstStyle/>
          <a:p>
            <a:r>
              <a:rPr lang="zh-CN" altLang="en-US" sz="2400">
                <a:solidFill>
                  <a:srgbClr val="FF0000"/>
                </a:solidFill>
              </a:rPr>
              <a:t>人物对话</a:t>
            </a:r>
          </a:p>
        </p:txBody>
      </p:sp>
      <p:sp>
        <p:nvSpPr>
          <p:cNvPr id="3" name="文本框 2"/>
          <p:cNvSpPr txBox="1"/>
          <p:nvPr/>
        </p:nvSpPr>
        <p:spPr>
          <a:xfrm>
            <a:off x="5102225" y="3686810"/>
            <a:ext cx="1431925" cy="460375"/>
          </a:xfrm>
          <a:prstGeom prst="rect">
            <a:avLst/>
          </a:prstGeom>
          <a:noFill/>
        </p:spPr>
        <p:txBody>
          <a:bodyPr wrap="square" rtlCol="0">
            <a:spAutoFit/>
          </a:bodyPr>
          <a:lstStyle/>
          <a:p>
            <a:r>
              <a:rPr lang="zh-CN" altLang="en-US" sz="2400">
                <a:solidFill>
                  <a:srgbClr val="FF0000"/>
                </a:solidFill>
              </a:rPr>
              <a:t>不畏强暴</a:t>
            </a:r>
          </a:p>
        </p:txBody>
      </p:sp>
      <p:sp>
        <p:nvSpPr>
          <p:cNvPr id="4" name="文本框 3"/>
          <p:cNvSpPr txBox="1"/>
          <p:nvPr/>
        </p:nvSpPr>
        <p:spPr>
          <a:xfrm>
            <a:off x="2188210" y="4337050"/>
            <a:ext cx="1453515" cy="460375"/>
          </a:xfrm>
          <a:prstGeom prst="rect">
            <a:avLst/>
          </a:prstGeom>
          <a:noFill/>
        </p:spPr>
        <p:txBody>
          <a:bodyPr wrap="square" rtlCol="0">
            <a:spAutoFit/>
          </a:bodyPr>
          <a:lstStyle/>
          <a:p>
            <a:r>
              <a:rPr lang="zh-CN" altLang="en-US" sz="2400">
                <a:solidFill>
                  <a:srgbClr val="FF0000"/>
                </a:solidFill>
              </a:rPr>
              <a:t>敢于斗争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16" grpId="0"/>
      <p:bldP spid="3" grpId="0"/>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68425" y="502920"/>
            <a:ext cx="7077075" cy="5408295"/>
          </a:xfrm>
          <a:prstGeom prst="rect">
            <a:avLst/>
          </a:prstGeom>
          <a:noFill/>
        </p:spPr>
        <p:txBody>
          <a:bodyPr wrap="square" rtlCol="0">
            <a:spAutoFit/>
          </a:bodyPr>
          <a:lstStyle/>
          <a:p>
            <a:pPr fontAlgn="auto">
              <a:lnSpc>
                <a:spcPct val="120000"/>
              </a:lnSpc>
            </a:pPr>
            <a:r>
              <a:rPr sz="2400"/>
              <a:t>(巴蜀中学中考模拟)</a:t>
            </a:r>
          </a:p>
          <a:p>
            <a:pPr fontAlgn="auto">
              <a:lnSpc>
                <a:spcPct val="120000"/>
              </a:lnSpc>
            </a:pPr>
            <a:r>
              <a:rPr sz="2400"/>
              <a:t>  </a:t>
            </a:r>
            <a:r>
              <a:rPr lang="en-US" sz="2400"/>
              <a:t>	</a:t>
            </a:r>
            <a:r>
              <a:rPr sz="2400">
                <a:latin typeface="楷体" panose="02010609060101010101" charset="-122"/>
                <a:ea typeface="楷体" panose="02010609060101010101" charset="-122"/>
                <a:cs typeface="楷体" panose="02010609060101010101" charset="-122"/>
              </a:rPr>
              <a:t>秦王使人谓安陵君曰：“寡人欲以五百里之地易安陵，安陵君其许寡人！”安陵君曰：“大王加惠，以大易小，甚善；虽然，受地于先王，愿终守之，弗敢易！”秦王不说。安陵君因使唐雎使于秦。</a:t>
            </a:r>
          </a:p>
          <a:p>
            <a:pPr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秦王谓唐雎曰：“寡人以五百里之地易安陵，安陵君不听寡人，何也？且秦灭韩亡魏，而君以五十里之地存者，以君为长者，故不错意也。今吾以十倍之地，请广于君，而君逆寡人者，轻寡人与？”唐雎对曰：“否，非若是也。安陵君受地于先王而守之，虽千里不敢易也，岂直五百里哉？”</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35735" y="149860"/>
            <a:ext cx="6587490" cy="6554470"/>
          </a:xfrm>
          <a:prstGeom prst="rect">
            <a:avLst/>
          </a:prstGeom>
          <a:noFill/>
        </p:spPr>
        <p:txBody>
          <a:bodyPr wrap="square" rtlCol="0">
            <a:spAutoFit/>
          </a:bodyPr>
          <a:lstStyle/>
          <a:p>
            <a:pPr fontAlgn="auto">
              <a:lnSpc>
                <a:spcPct val="120000"/>
              </a:lnSpc>
            </a:pPr>
            <a:r>
              <a:rPr lang="en-US" sz="2500">
                <a:latin typeface="楷体" panose="02010609060101010101" charset="-122"/>
                <a:ea typeface="楷体" panose="02010609060101010101" charset="-122"/>
                <a:cs typeface="楷体" panose="02010609060101010101" charset="-122"/>
              </a:rPr>
              <a:t>	</a:t>
            </a:r>
            <a:r>
              <a:rPr sz="2500">
                <a:latin typeface="楷体" panose="02010609060101010101" charset="-122"/>
                <a:ea typeface="楷体" panose="02010609060101010101" charset="-122"/>
                <a:cs typeface="楷体" panose="02010609060101010101" charset="-122"/>
              </a:rPr>
              <a:t>秦王怫然怒，谓唐雎曰：“公亦尝闻天子之怒乎？”唐雎对曰：“臣未尝闻也。”秦王曰：“天子之怒，伏尸百万，流血千里。”唐雎曰：“大王尝闻布衣之怒乎？”秦王曰：“布衣之怒，亦免冠徒跣，以头抢地尔。”唐雎曰：“此庸夫之怒也，非士之怒也。夫专诸之刺王僚也，彗星袭月；聂政之刺韩傀也，白虹贯日；要离之刺庆忌也，仓鹰击于殿上。此三子者，皆布衣之士也，怀怒未发，休祲降于天，与臣而将四矣。若士必怒，伏尸二人，流血五步，天下缟素，今日是也。”挺剑而起。</a:t>
            </a:r>
          </a:p>
          <a:p>
            <a:pPr fontAlgn="auto">
              <a:lnSpc>
                <a:spcPct val="120000"/>
              </a:lnSpc>
            </a:pPr>
            <a:r>
              <a:rPr lang="en-US" sz="2500">
                <a:latin typeface="楷体" panose="02010609060101010101" charset="-122"/>
                <a:ea typeface="楷体" panose="02010609060101010101" charset="-122"/>
                <a:cs typeface="楷体" panose="02010609060101010101" charset="-122"/>
              </a:rPr>
              <a:t>	</a:t>
            </a:r>
            <a:r>
              <a:rPr sz="2500">
                <a:latin typeface="楷体" panose="02010609060101010101" charset="-122"/>
                <a:ea typeface="楷体" panose="02010609060101010101" charset="-122"/>
                <a:cs typeface="楷体" panose="02010609060101010101" charset="-122"/>
              </a:rPr>
              <a:t>秦王色挠，长跪而谢之曰：“先生坐！何至于此！寡人谕矣：夫韩、魏灭亡，而安陵以五十里之地存者，徒以有先生也。” </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stretch>
            <a:fillRect/>
          </a:stretch>
        </p:blipFill>
        <p:spPr>
          <a:xfrm>
            <a:off x="1410335" y="1283335"/>
            <a:ext cx="7334250" cy="2410460"/>
          </a:xfrm>
          <a:prstGeom prst="rect">
            <a:avLst/>
          </a:prstGeom>
        </p:spPr>
      </p:pic>
      <p:sp>
        <p:nvSpPr>
          <p:cNvPr id="10" name="矩形 9"/>
          <p:cNvSpPr/>
          <p:nvPr/>
        </p:nvSpPr>
        <p:spPr>
          <a:xfrm>
            <a:off x="6294120" y="1845310"/>
            <a:ext cx="1741805" cy="31496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214745" y="2331085"/>
            <a:ext cx="1958975" cy="31496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431915" y="2755900"/>
            <a:ext cx="1741805" cy="31496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431915" y="3271520"/>
            <a:ext cx="1741805" cy="31496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10"/>
                                        </p:tgtEl>
                                        <p:attrNameLst>
                                          <p:attrName>ppt_x</p:attrName>
                                        </p:attrNameLst>
                                      </p:cBhvr>
                                      <p:tavLst>
                                        <p:tav tm="0">
                                          <p:val>
                                            <p:strVal val="ppt_x"/>
                                          </p:val>
                                        </p:tav>
                                        <p:tav tm="100000">
                                          <p:val>
                                            <p:strVal val="ppt_x"/>
                                          </p:val>
                                        </p:tav>
                                      </p:tavLst>
                                    </p:anim>
                                    <p:anim calcmode="lin" valueType="num">
                                      <p:cBhvr additive="base">
                                        <p:cTn id="7" dur="500"/>
                                        <p:tgtEl>
                                          <p:spTgt spid="10"/>
                                        </p:tgtEl>
                                        <p:attrNameLst>
                                          <p:attrName>ppt_y</p:attrName>
                                        </p:attrNameLst>
                                      </p:cBhvr>
                                      <p:tavLst>
                                        <p:tav tm="0">
                                          <p:val>
                                            <p:strVal val="ppt_y"/>
                                          </p:val>
                                        </p:tav>
                                        <p:tav tm="100000">
                                          <p:val>
                                            <p:strVal val="1+ppt_h/2"/>
                                          </p:val>
                                        </p:tav>
                                      </p:tavLst>
                                    </p:anim>
                                    <p:set>
                                      <p:cBhvr>
                                        <p:cTn id="8" dur="1" fill="hold">
                                          <p:stCondLst>
                                            <p:cond delay="499"/>
                                          </p:stCondLst>
                                        </p:cTn>
                                        <p:tgtEl>
                                          <p:spTgt spid="10"/>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0" nodeType="clickEffect">
                                  <p:stCondLst>
                                    <p:cond delay="0"/>
                                  </p:stCondLst>
                                  <p:childTnLst>
                                    <p:anim calcmode="lin" valueType="num">
                                      <p:cBhvr additive="base">
                                        <p:cTn id="12" dur="500"/>
                                        <p:tgtEl>
                                          <p:spTgt spid="14"/>
                                        </p:tgtEl>
                                        <p:attrNameLst>
                                          <p:attrName>ppt_x</p:attrName>
                                        </p:attrNameLst>
                                      </p:cBhvr>
                                      <p:tavLst>
                                        <p:tav tm="0">
                                          <p:val>
                                            <p:strVal val="ppt_x"/>
                                          </p:val>
                                        </p:tav>
                                        <p:tav tm="100000">
                                          <p:val>
                                            <p:strVal val="ppt_x"/>
                                          </p:val>
                                        </p:tav>
                                      </p:tavLst>
                                    </p:anim>
                                    <p:anim calcmode="lin" valueType="num">
                                      <p:cBhvr additive="base">
                                        <p:cTn id="13" dur="500"/>
                                        <p:tgtEl>
                                          <p:spTgt spid="14"/>
                                        </p:tgtEl>
                                        <p:attrNameLst>
                                          <p:attrName>ppt_y</p:attrName>
                                        </p:attrNameLst>
                                      </p:cBhvr>
                                      <p:tavLst>
                                        <p:tav tm="0">
                                          <p:val>
                                            <p:strVal val="ppt_y"/>
                                          </p:val>
                                        </p:tav>
                                        <p:tav tm="100000">
                                          <p:val>
                                            <p:strVal val="1+ppt_h/2"/>
                                          </p:val>
                                        </p:tav>
                                      </p:tavLst>
                                    </p:anim>
                                    <p:set>
                                      <p:cBhvr>
                                        <p:cTn id="14" dur="1" fill="hold">
                                          <p:stCondLst>
                                            <p:cond delay="499"/>
                                          </p:stCondLst>
                                        </p:cTn>
                                        <p:tgtEl>
                                          <p:spTgt spid="14"/>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grpId="0" nodeType="clickEffect">
                                  <p:stCondLst>
                                    <p:cond delay="0"/>
                                  </p:stCondLst>
                                  <p:childTnLst>
                                    <p:anim calcmode="lin" valueType="num">
                                      <p:cBhvr additive="base">
                                        <p:cTn id="18" dur="500"/>
                                        <p:tgtEl>
                                          <p:spTgt spid="15"/>
                                        </p:tgtEl>
                                        <p:attrNameLst>
                                          <p:attrName>ppt_x</p:attrName>
                                        </p:attrNameLst>
                                      </p:cBhvr>
                                      <p:tavLst>
                                        <p:tav tm="0">
                                          <p:val>
                                            <p:strVal val="ppt_x"/>
                                          </p:val>
                                        </p:tav>
                                        <p:tav tm="100000">
                                          <p:val>
                                            <p:strVal val="ppt_x"/>
                                          </p:val>
                                        </p:tav>
                                      </p:tavLst>
                                    </p:anim>
                                    <p:anim calcmode="lin" valueType="num">
                                      <p:cBhvr additive="base">
                                        <p:cTn id="19" dur="500"/>
                                        <p:tgtEl>
                                          <p:spTgt spid="15"/>
                                        </p:tgtEl>
                                        <p:attrNameLst>
                                          <p:attrName>ppt_y</p:attrName>
                                        </p:attrNameLst>
                                      </p:cBhvr>
                                      <p:tavLst>
                                        <p:tav tm="0">
                                          <p:val>
                                            <p:strVal val="ppt_y"/>
                                          </p:val>
                                        </p:tav>
                                        <p:tav tm="100000">
                                          <p:val>
                                            <p:strVal val="1+ppt_h/2"/>
                                          </p:val>
                                        </p:tav>
                                      </p:tavLst>
                                    </p:anim>
                                    <p:set>
                                      <p:cBhvr>
                                        <p:cTn id="20" dur="1" fill="hold">
                                          <p:stCondLst>
                                            <p:cond delay="499"/>
                                          </p:stCondLst>
                                        </p:cTn>
                                        <p:tgtEl>
                                          <p:spTgt spid="15"/>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0" nodeType="clickEffect">
                                  <p:stCondLst>
                                    <p:cond delay="0"/>
                                  </p:stCondLst>
                                  <p:childTnLst>
                                    <p:anim calcmode="lin" valueType="num">
                                      <p:cBhvr additive="base">
                                        <p:cTn id="24" dur="500"/>
                                        <p:tgtEl>
                                          <p:spTgt spid="17"/>
                                        </p:tgtEl>
                                        <p:attrNameLst>
                                          <p:attrName>ppt_x</p:attrName>
                                        </p:attrNameLst>
                                      </p:cBhvr>
                                      <p:tavLst>
                                        <p:tav tm="0">
                                          <p:val>
                                            <p:strVal val="ppt_x"/>
                                          </p:val>
                                        </p:tav>
                                        <p:tav tm="100000">
                                          <p:val>
                                            <p:strVal val="ppt_x"/>
                                          </p:val>
                                        </p:tav>
                                      </p:tavLst>
                                    </p:anim>
                                    <p:anim calcmode="lin" valueType="num">
                                      <p:cBhvr additive="base">
                                        <p:cTn id="25" dur="500"/>
                                        <p:tgtEl>
                                          <p:spTgt spid="17"/>
                                        </p:tgtEl>
                                        <p:attrNameLst>
                                          <p:attrName>ppt_y</p:attrName>
                                        </p:attrNameLst>
                                      </p:cBhvr>
                                      <p:tavLst>
                                        <p:tav tm="0">
                                          <p:val>
                                            <p:strVal val="ppt_y"/>
                                          </p:val>
                                        </p:tav>
                                        <p:tav tm="100000">
                                          <p:val>
                                            <p:strVal val="1+ppt_h/2"/>
                                          </p:val>
                                        </p:tav>
                                      </p:tavLst>
                                    </p:anim>
                                    <p:set>
                                      <p:cBhvr>
                                        <p:cTn id="26"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4" grpId="0" bldLvl="0" animBg="1"/>
      <p:bldP spid="15" grpId="0" bldLvl="0" animBg="1"/>
      <p:bldP spid="17"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767205" y="1518285"/>
            <a:ext cx="6807835" cy="1210945"/>
          </a:xfrm>
          <a:prstGeom prst="rect">
            <a:avLst/>
          </a:prstGeom>
          <a:noFill/>
        </p:spPr>
        <p:txBody>
          <a:bodyPr wrap="square" rtlCol="0">
            <a:spAutoFit/>
          </a:bodyPr>
          <a:lstStyle/>
          <a:p>
            <a:pPr fontAlgn="auto">
              <a:lnSpc>
                <a:spcPct val="130000"/>
              </a:lnSpc>
            </a:pPr>
            <a:r>
              <a:rPr sz="2800"/>
              <a:t>11.翻译下面文言语句。</a:t>
            </a:r>
          </a:p>
          <a:p>
            <a:pPr fontAlgn="auto">
              <a:lnSpc>
                <a:spcPct val="130000"/>
              </a:lnSpc>
            </a:pPr>
            <a:r>
              <a:rPr lang="en-US" sz="2800"/>
              <a:t>	</a:t>
            </a:r>
            <a:r>
              <a:rPr sz="2800">
                <a:latin typeface="楷体" panose="02010609060101010101" charset="-122"/>
                <a:ea typeface="楷体" panose="02010609060101010101" charset="-122"/>
                <a:cs typeface="楷体" panose="02010609060101010101" charset="-122"/>
              </a:rPr>
              <a:t>布衣之怒，亦免冠徒跣，以头抢地尔。 </a:t>
            </a:r>
          </a:p>
        </p:txBody>
      </p:sp>
      <p:sp>
        <p:nvSpPr>
          <p:cNvPr id="16" name="文本框 15"/>
          <p:cNvSpPr txBox="1"/>
          <p:nvPr/>
        </p:nvSpPr>
        <p:spPr>
          <a:xfrm>
            <a:off x="1935480" y="3070860"/>
            <a:ext cx="5687060" cy="1014730"/>
          </a:xfrm>
          <a:prstGeom prst="rect">
            <a:avLst/>
          </a:prstGeom>
          <a:noFill/>
        </p:spPr>
        <p:txBody>
          <a:bodyPr wrap="square" rtlCol="0">
            <a:spAutoFit/>
          </a:bodyPr>
          <a:lstStyle/>
          <a:p>
            <a:pPr fontAlgn="auto">
              <a:lnSpc>
                <a:spcPct val="125000"/>
              </a:lnSpc>
            </a:pPr>
            <a:r>
              <a:rPr lang="zh-CN" altLang="en-US" sz="2400" b="1">
                <a:solidFill>
                  <a:srgbClr val="FF0000"/>
                </a:solidFill>
              </a:rPr>
              <a:t>百姓发怒，也不过就是摘掉帽子，光着脚，把头往地上撞罢了。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804670" y="1257300"/>
            <a:ext cx="5534660" cy="1770380"/>
          </a:xfrm>
          <a:prstGeom prst="rect">
            <a:avLst/>
          </a:prstGeom>
          <a:noFill/>
        </p:spPr>
        <p:txBody>
          <a:bodyPr wrap="square" rtlCol="0">
            <a:spAutoFit/>
          </a:bodyPr>
          <a:lstStyle/>
          <a:p>
            <a:pPr fontAlgn="auto">
              <a:lnSpc>
                <a:spcPct val="130000"/>
              </a:lnSpc>
            </a:pPr>
            <a:r>
              <a:rPr sz="2800"/>
              <a:t>12.秦王最后是长跪而谢之，说明秦王内心状态怎样？这同时从侧面表现了唐雎的什么精神？</a:t>
            </a:r>
          </a:p>
        </p:txBody>
      </p:sp>
      <p:sp>
        <p:nvSpPr>
          <p:cNvPr id="16" name="文本框 15"/>
          <p:cNvSpPr txBox="1"/>
          <p:nvPr/>
        </p:nvSpPr>
        <p:spPr>
          <a:xfrm>
            <a:off x="1906905" y="3219450"/>
            <a:ext cx="5687060" cy="1014730"/>
          </a:xfrm>
          <a:prstGeom prst="rect">
            <a:avLst/>
          </a:prstGeom>
          <a:noFill/>
        </p:spPr>
        <p:txBody>
          <a:bodyPr wrap="square" rtlCol="0">
            <a:spAutoFit/>
          </a:bodyPr>
          <a:lstStyle/>
          <a:p>
            <a:pPr fontAlgn="auto">
              <a:lnSpc>
                <a:spcPct val="125000"/>
              </a:lnSpc>
            </a:pPr>
            <a:r>
              <a:rPr lang="zh-CN" altLang="en-US" sz="2400" b="1">
                <a:solidFill>
                  <a:srgbClr val="FF0000"/>
                </a:solidFill>
              </a:rPr>
              <a:t>表现秦王内心的恐惧，侧面表现唐雎不畏强权的大无畏精神。</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832610" y="864870"/>
            <a:ext cx="5936615" cy="5128895"/>
          </a:xfrm>
          <a:prstGeom prst="rect">
            <a:avLst/>
          </a:prstGeom>
          <a:noFill/>
        </p:spPr>
        <p:txBody>
          <a:bodyPr wrap="square" rtlCol="0">
            <a:spAutoFit/>
          </a:bodyPr>
          <a:lstStyle/>
          <a:p>
            <a:pPr fontAlgn="auto">
              <a:lnSpc>
                <a:spcPct val="130000"/>
              </a:lnSpc>
            </a:pPr>
            <a:r>
              <a:rPr sz="2800"/>
              <a:t>13.下列句中加点的词，意思完全相同的一项是（         ）</a:t>
            </a:r>
          </a:p>
          <a:p>
            <a:pPr fontAlgn="auto">
              <a:lnSpc>
                <a:spcPct val="130000"/>
              </a:lnSpc>
            </a:pPr>
            <a:r>
              <a:rPr sz="2800"/>
              <a:t>A．安陵君其许寡人/其岸势犬牙差互</a:t>
            </a:r>
          </a:p>
          <a:p>
            <a:pPr fontAlgn="auto">
              <a:lnSpc>
                <a:spcPct val="130000"/>
              </a:lnSpc>
            </a:pPr>
            <a:r>
              <a:rPr sz="2800"/>
              <a:t>B．安陵君因使唐雎使于秦/如使人之所欲莫甚于生</a:t>
            </a:r>
          </a:p>
          <a:p>
            <a:pPr fontAlgn="auto">
              <a:lnSpc>
                <a:spcPct val="130000"/>
              </a:lnSpc>
            </a:pPr>
            <a:r>
              <a:rPr sz="2800"/>
              <a:t>C．亦免冠徒跣，以头抢地尔/中峨冠而多髯者为东坡</a:t>
            </a:r>
          </a:p>
          <a:p>
            <a:pPr fontAlgn="auto">
              <a:lnSpc>
                <a:spcPct val="130000"/>
              </a:lnSpc>
            </a:pPr>
            <a:r>
              <a:rPr sz="2800"/>
              <a:t>D．要离之刺庆忌也，仓鹰击于殿上/其受之天也，贤于材人远矣</a:t>
            </a:r>
          </a:p>
        </p:txBody>
      </p:sp>
      <p:sp>
        <p:nvSpPr>
          <p:cNvPr id="16" name="文本框 15"/>
          <p:cNvSpPr txBox="1"/>
          <p:nvPr/>
        </p:nvSpPr>
        <p:spPr>
          <a:xfrm>
            <a:off x="4269105" y="1487805"/>
            <a:ext cx="735330" cy="553085"/>
          </a:xfrm>
          <a:prstGeom prst="rect">
            <a:avLst/>
          </a:prstGeom>
          <a:noFill/>
        </p:spPr>
        <p:txBody>
          <a:bodyPr wrap="square" rtlCol="0">
            <a:spAutoFit/>
          </a:bodyPr>
          <a:lstStyle/>
          <a:p>
            <a:pPr fontAlgn="auto">
              <a:lnSpc>
                <a:spcPct val="125000"/>
              </a:lnSpc>
            </a:pPr>
            <a:r>
              <a:rPr lang="en-US" altLang="zh-CN" sz="2400" b="1">
                <a:solidFill>
                  <a:srgbClr val="FF0000"/>
                </a:solidFill>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804670" y="1257300"/>
            <a:ext cx="5937250" cy="1210945"/>
          </a:xfrm>
          <a:prstGeom prst="rect">
            <a:avLst/>
          </a:prstGeom>
          <a:noFill/>
        </p:spPr>
        <p:txBody>
          <a:bodyPr wrap="square" rtlCol="0">
            <a:spAutoFit/>
          </a:bodyPr>
          <a:lstStyle/>
          <a:p>
            <a:pPr fontAlgn="auto">
              <a:lnSpc>
                <a:spcPct val="130000"/>
              </a:lnSpc>
            </a:pPr>
            <a:r>
              <a:rPr sz="2800"/>
              <a:t>14.唐雎说“布衣之怒”时，为什么要引出专诸、聂政、要离行刺的故事？</a:t>
            </a:r>
          </a:p>
        </p:txBody>
      </p:sp>
      <p:sp>
        <p:nvSpPr>
          <p:cNvPr id="16" name="文本框 15"/>
          <p:cNvSpPr txBox="1"/>
          <p:nvPr/>
        </p:nvSpPr>
        <p:spPr>
          <a:xfrm>
            <a:off x="1929765" y="2794635"/>
            <a:ext cx="5687060" cy="1476375"/>
          </a:xfrm>
          <a:prstGeom prst="rect">
            <a:avLst/>
          </a:prstGeom>
          <a:noFill/>
        </p:spPr>
        <p:txBody>
          <a:bodyPr wrap="square" rtlCol="0">
            <a:spAutoFit/>
          </a:bodyPr>
          <a:lstStyle/>
          <a:p>
            <a:pPr fontAlgn="auto">
              <a:lnSpc>
                <a:spcPct val="125000"/>
              </a:lnSpc>
            </a:pPr>
            <a:r>
              <a:rPr lang="zh-CN" altLang="en-US" sz="2400" b="1">
                <a:solidFill>
                  <a:srgbClr val="FF0000"/>
                </a:solidFill>
              </a:rPr>
              <a:t>以专诸、聂政、要离行刺的故事表明自己的态度，说明自己将效仿他们，刺伤秦王。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191895" y="61595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片段练习</a:t>
            </a:r>
          </a:p>
        </p:txBody>
      </p:sp>
      <p:sp>
        <p:nvSpPr>
          <p:cNvPr id="7" name="文本框 6"/>
          <p:cNvSpPr txBox="1"/>
          <p:nvPr/>
        </p:nvSpPr>
        <p:spPr>
          <a:xfrm>
            <a:off x="1604645" y="2663190"/>
            <a:ext cx="6152515" cy="1210945"/>
          </a:xfrm>
          <a:prstGeom prst="rect">
            <a:avLst/>
          </a:prstGeom>
          <a:noFill/>
        </p:spPr>
        <p:txBody>
          <a:bodyPr wrap="square" rtlCol="0">
            <a:spAutoFit/>
          </a:bodyPr>
          <a:lstStyle/>
          <a:p>
            <a:pPr fontAlgn="auto">
              <a:lnSpc>
                <a:spcPct val="130000"/>
              </a:lnSpc>
            </a:pPr>
            <a:r>
              <a:rPr lang="en-US" sz="2800"/>
              <a:t>	</a:t>
            </a:r>
            <a:r>
              <a:rPr sz="2800"/>
              <a:t>以战国时的“士”为内容，写一篇不少于200字的文章，题目自拟。</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003300" y="356235"/>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基础过关</a:t>
            </a:r>
          </a:p>
        </p:txBody>
      </p:sp>
      <p:sp>
        <p:nvSpPr>
          <p:cNvPr id="7" name="文本框 6"/>
          <p:cNvSpPr txBox="1"/>
          <p:nvPr/>
        </p:nvSpPr>
        <p:spPr>
          <a:xfrm>
            <a:off x="1599565" y="1370965"/>
            <a:ext cx="6249670" cy="1770380"/>
          </a:xfrm>
          <a:prstGeom prst="rect">
            <a:avLst/>
          </a:prstGeom>
          <a:noFill/>
        </p:spPr>
        <p:txBody>
          <a:bodyPr wrap="square" rtlCol="0">
            <a:spAutoFit/>
          </a:bodyPr>
          <a:lstStyle/>
          <a:p>
            <a:pPr fontAlgn="auto">
              <a:lnSpc>
                <a:spcPct val="130000"/>
              </a:lnSpc>
            </a:pPr>
            <a:r>
              <a:rPr sz="2800"/>
              <a:t>1.写一写，背一背。</a:t>
            </a:r>
          </a:p>
          <a:p>
            <a:pPr fontAlgn="auto">
              <a:lnSpc>
                <a:spcPct val="130000"/>
              </a:lnSpc>
            </a:pPr>
            <a:r>
              <a:rPr sz="2800"/>
              <a:t>丈夫志气直如铁，无曲心中道自真。</a:t>
            </a:r>
          </a:p>
          <a:p>
            <a:pPr algn="r" fontAlgn="auto">
              <a:lnSpc>
                <a:spcPct val="130000"/>
              </a:lnSpc>
            </a:pPr>
            <a:r>
              <a:rPr sz="2800"/>
              <a:t>(寒山《诗三百三首》) </a:t>
            </a:r>
          </a:p>
        </p:txBody>
      </p:sp>
      <p:pic>
        <p:nvPicPr>
          <p:cNvPr id="4" name="图片 3"/>
          <p:cNvPicPr>
            <a:picLocks noChangeAspect="1"/>
          </p:cNvPicPr>
          <p:nvPr/>
        </p:nvPicPr>
        <p:blipFill>
          <a:blip r:embed="rId3"/>
          <a:stretch>
            <a:fillRect/>
          </a:stretch>
        </p:blipFill>
        <p:spPr>
          <a:xfrm>
            <a:off x="1344930" y="3312160"/>
            <a:ext cx="6504305" cy="1975485"/>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833880" y="1353820"/>
            <a:ext cx="7109460" cy="2889885"/>
          </a:xfrm>
          <a:prstGeom prst="rect">
            <a:avLst/>
          </a:prstGeom>
          <a:noFill/>
        </p:spPr>
        <p:txBody>
          <a:bodyPr wrap="square" rtlCol="0">
            <a:spAutoFit/>
          </a:bodyPr>
          <a:lstStyle/>
          <a:p>
            <a:pPr fontAlgn="auto">
              <a:lnSpc>
                <a:spcPct val="130000"/>
              </a:lnSpc>
            </a:pPr>
            <a:r>
              <a:rPr lang="zh-CN" altLang="en-US" sz="2800"/>
              <a:t>2.给加点的字注音。</a:t>
            </a:r>
          </a:p>
          <a:p>
            <a:pPr fontAlgn="auto">
              <a:lnSpc>
                <a:spcPct val="130000"/>
              </a:lnSpc>
            </a:pPr>
            <a:r>
              <a:rPr lang="zh-CN" altLang="en-US" sz="2800"/>
              <a:t>唐雎（         ）休祲</a:t>
            </a:r>
            <a:r>
              <a:rPr lang="zh-CN" altLang="en-US" sz="2800">
                <a:sym typeface="+mn-ea"/>
              </a:rPr>
              <a:t>（         ）</a:t>
            </a:r>
            <a:endParaRPr lang="zh-CN" altLang="en-US" sz="2800"/>
          </a:p>
          <a:p>
            <a:pPr fontAlgn="auto">
              <a:lnSpc>
                <a:spcPct val="130000"/>
              </a:lnSpc>
            </a:pPr>
            <a:r>
              <a:rPr lang="zh-CN" altLang="en-US" sz="2800"/>
              <a:t>缟素</a:t>
            </a:r>
            <a:r>
              <a:rPr lang="zh-CN" altLang="en-US" sz="2800">
                <a:sym typeface="+mn-ea"/>
              </a:rPr>
              <a:t>（         ）</a:t>
            </a:r>
            <a:r>
              <a:rPr lang="zh-CN" altLang="en-US" sz="2800"/>
              <a:t>韩傀</a:t>
            </a:r>
            <a:r>
              <a:rPr lang="zh-CN" altLang="en-US" sz="2800">
                <a:sym typeface="+mn-ea"/>
              </a:rPr>
              <a:t>（         ）</a:t>
            </a:r>
          </a:p>
          <a:p>
            <a:pPr fontAlgn="auto">
              <a:lnSpc>
                <a:spcPct val="130000"/>
              </a:lnSpc>
            </a:pPr>
            <a:r>
              <a:rPr lang="zh-CN" altLang="en-US" sz="2800"/>
              <a:t>免冠徒跣</a:t>
            </a:r>
            <a:r>
              <a:rPr lang="zh-CN" altLang="en-US" sz="2800">
                <a:sym typeface="+mn-ea"/>
              </a:rPr>
              <a:t>（         ）</a:t>
            </a:r>
            <a:r>
              <a:rPr lang="zh-CN" altLang="en-US" sz="2800"/>
              <a:t>怫然怒</a:t>
            </a:r>
            <a:r>
              <a:rPr lang="zh-CN" altLang="en-US" sz="2800">
                <a:sym typeface="+mn-ea"/>
              </a:rPr>
              <a:t>（         ）</a:t>
            </a:r>
            <a:endParaRPr lang="zh-CN" altLang="en-US" sz="2800"/>
          </a:p>
          <a:p>
            <a:pPr fontAlgn="auto">
              <a:lnSpc>
                <a:spcPct val="130000"/>
              </a:lnSpc>
            </a:pPr>
            <a:r>
              <a:rPr lang="zh-CN" altLang="en-US" sz="2800"/>
              <a:t>秦王色挠</a:t>
            </a:r>
            <a:r>
              <a:rPr lang="zh-CN" altLang="en-US" sz="2800">
                <a:sym typeface="+mn-ea"/>
              </a:rPr>
              <a:t>（         ）</a:t>
            </a:r>
            <a:r>
              <a:rPr lang="zh-CN" altLang="en-US" sz="2800"/>
              <a:t>以头抢地</a:t>
            </a:r>
            <a:r>
              <a:rPr lang="zh-CN" altLang="en-US" sz="2800">
                <a:sym typeface="+mn-ea"/>
              </a:rPr>
              <a:t>（          ）</a:t>
            </a:r>
            <a:endParaRPr lang="zh-CN" altLang="en-US" sz="2800"/>
          </a:p>
        </p:txBody>
      </p:sp>
      <p:sp>
        <p:nvSpPr>
          <p:cNvPr id="2" name="文本框 1"/>
          <p:cNvSpPr txBox="1"/>
          <p:nvPr/>
        </p:nvSpPr>
        <p:spPr>
          <a:xfrm>
            <a:off x="2312670" y="2334895"/>
            <a:ext cx="426720" cy="368300"/>
          </a:xfrm>
          <a:prstGeom prst="rect">
            <a:avLst/>
          </a:prstGeom>
          <a:noFill/>
        </p:spPr>
        <p:txBody>
          <a:bodyPr wrap="square" rtlCol="0">
            <a:spAutoFit/>
          </a:bodyPr>
          <a:lstStyle/>
          <a:p>
            <a:r>
              <a:rPr lang="zh-CN" altLang="en-US"/>
              <a:t>•</a:t>
            </a:r>
          </a:p>
        </p:txBody>
      </p:sp>
      <p:sp>
        <p:nvSpPr>
          <p:cNvPr id="16" name="文本框 15"/>
          <p:cNvSpPr txBox="1"/>
          <p:nvPr/>
        </p:nvSpPr>
        <p:spPr>
          <a:xfrm>
            <a:off x="3103880" y="2028190"/>
            <a:ext cx="747395" cy="460375"/>
          </a:xfrm>
          <a:prstGeom prst="rect">
            <a:avLst/>
          </a:prstGeom>
          <a:noFill/>
        </p:spPr>
        <p:txBody>
          <a:bodyPr wrap="square" rtlCol="0">
            <a:spAutoFit/>
          </a:bodyPr>
          <a:lstStyle/>
          <a:p>
            <a:r>
              <a:rPr lang="zh-CN" altLang="en-US" sz="2400">
                <a:solidFill>
                  <a:srgbClr val="FF0000"/>
                </a:solidFill>
              </a:rPr>
              <a:t>jū</a:t>
            </a:r>
          </a:p>
        </p:txBody>
      </p:sp>
      <p:sp>
        <p:nvSpPr>
          <p:cNvPr id="52" name="文本框 51"/>
          <p:cNvSpPr txBox="1"/>
          <p:nvPr/>
        </p:nvSpPr>
        <p:spPr>
          <a:xfrm>
            <a:off x="4471670" y="2334895"/>
            <a:ext cx="426720" cy="368300"/>
          </a:xfrm>
          <a:prstGeom prst="rect">
            <a:avLst/>
          </a:prstGeom>
          <a:noFill/>
        </p:spPr>
        <p:txBody>
          <a:bodyPr wrap="square" rtlCol="0">
            <a:spAutoFit/>
          </a:bodyPr>
          <a:lstStyle/>
          <a:p>
            <a:r>
              <a:rPr lang="zh-CN" altLang="en-US"/>
              <a:t>•</a:t>
            </a:r>
          </a:p>
        </p:txBody>
      </p:sp>
      <p:sp>
        <p:nvSpPr>
          <p:cNvPr id="53" name="文本框 52"/>
          <p:cNvSpPr txBox="1"/>
          <p:nvPr/>
        </p:nvSpPr>
        <p:spPr>
          <a:xfrm>
            <a:off x="1968500" y="2929255"/>
            <a:ext cx="426720" cy="368300"/>
          </a:xfrm>
          <a:prstGeom prst="rect">
            <a:avLst/>
          </a:prstGeom>
          <a:noFill/>
        </p:spPr>
        <p:txBody>
          <a:bodyPr wrap="square" rtlCol="0">
            <a:spAutoFit/>
          </a:bodyPr>
          <a:lstStyle/>
          <a:p>
            <a:r>
              <a:rPr lang="zh-CN" altLang="en-US"/>
              <a:t>•</a:t>
            </a:r>
          </a:p>
        </p:txBody>
      </p:sp>
      <p:sp>
        <p:nvSpPr>
          <p:cNvPr id="54" name="文本框 53"/>
          <p:cNvSpPr txBox="1"/>
          <p:nvPr/>
        </p:nvSpPr>
        <p:spPr>
          <a:xfrm>
            <a:off x="4471670" y="2929255"/>
            <a:ext cx="426720" cy="368300"/>
          </a:xfrm>
          <a:prstGeom prst="rect">
            <a:avLst/>
          </a:prstGeom>
          <a:noFill/>
        </p:spPr>
        <p:txBody>
          <a:bodyPr wrap="square" rtlCol="0">
            <a:spAutoFit/>
          </a:bodyPr>
          <a:lstStyle/>
          <a:p>
            <a:r>
              <a:rPr lang="zh-CN" altLang="en-US"/>
              <a:t>•</a:t>
            </a:r>
          </a:p>
        </p:txBody>
      </p:sp>
      <p:sp>
        <p:nvSpPr>
          <p:cNvPr id="55" name="文本框 54"/>
          <p:cNvSpPr txBox="1"/>
          <p:nvPr/>
        </p:nvSpPr>
        <p:spPr>
          <a:xfrm>
            <a:off x="3023870" y="3452495"/>
            <a:ext cx="426720" cy="368300"/>
          </a:xfrm>
          <a:prstGeom prst="rect">
            <a:avLst/>
          </a:prstGeom>
          <a:noFill/>
        </p:spPr>
        <p:txBody>
          <a:bodyPr wrap="square" rtlCol="0">
            <a:spAutoFit/>
          </a:bodyPr>
          <a:lstStyle/>
          <a:p>
            <a:r>
              <a:rPr lang="zh-CN" altLang="en-US"/>
              <a:t>•</a:t>
            </a:r>
          </a:p>
        </p:txBody>
      </p:sp>
      <p:sp>
        <p:nvSpPr>
          <p:cNvPr id="56" name="文本框 55"/>
          <p:cNvSpPr txBox="1"/>
          <p:nvPr/>
        </p:nvSpPr>
        <p:spPr>
          <a:xfrm>
            <a:off x="4875530" y="3452495"/>
            <a:ext cx="426720" cy="368300"/>
          </a:xfrm>
          <a:prstGeom prst="rect">
            <a:avLst/>
          </a:prstGeom>
          <a:noFill/>
        </p:spPr>
        <p:txBody>
          <a:bodyPr wrap="square" rtlCol="0">
            <a:spAutoFit/>
          </a:bodyPr>
          <a:lstStyle/>
          <a:p>
            <a:r>
              <a:rPr lang="zh-CN" altLang="en-US"/>
              <a:t>•</a:t>
            </a:r>
          </a:p>
        </p:txBody>
      </p:sp>
      <p:sp>
        <p:nvSpPr>
          <p:cNvPr id="57" name="文本框 56"/>
          <p:cNvSpPr txBox="1"/>
          <p:nvPr/>
        </p:nvSpPr>
        <p:spPr>
          <a:xfrm>
            <a:off x="5128895" y="2028190"/>
            <a:ext cx="747395" cy="460375"/>
          </a:xfrm>
          <a:prstGeom prst="rect">
            <a:avLst/>
          </a:prstGeom>
          <a:noFill/>
        </p:spPr>
        <p:txBody>
          <a:bodyPr wrap="square" rtlCol="0">
            <a:spAutoFit/>
          </a:bodyPr>
          <a:lstStyle/>
          <a:p>
            <a:r>
              <a:rPr lang="zh-CN" altLang="en-US" sz="2400">
                <a:solidFill>
                  <a:srgbClr val="FF0000"/>
                </a:solidFill>
              </a:rPr>
              <a:t>jìn</a:t>
            </a:r>
          </a:p>
        </p:txBody>
      </p:sp>
      <p:sp>
        <p:nvSpPr>
          <p:cNvPr id="58" name="文本框 57"/>
          <p:cNvSpPr txBox="1"/>
          <p:nvPr/>
        </p:nvSpPr>
        <p:spPr>
          <a:xfrm>
            <a:off x="3023870" y="2568575"/>
            <a:ext cx="1149985" cy="460375"/>
          </a:xfrm>
          <a:prstGeom prst="rect">
            <a:avLst/>
          </a:prstGeom>
          <a:noFill/>
        </p:spPr>
        <p:txBody>
          <a:bodyPr wrap="square" rtlCol="0">
            <a:spAutoFit/>
          </a:bodyPr>
          <a:lstStyle/>
          <a:p>
            <a:r>
              <a:rPr lang="zh-CN" altLang="en-US" sz="2400">
                <a:solidFill>
                  <a:srgbClr val="FF0000"/>
                </a:solidFill>
              </a:rPr>
              <a:t>gǎo</a:t>
            </a:r>
          </a:p>
        </p:txBody>
      </p:sp>
      <p:sp>
        <p:nvSpPr>
          <p:cNvPr id="59" name="文本框 58"/>
          <p:cNvSpPr txBox="1"/>
          <p:nvPr/>
        </p:nvSpPr>
        <p:spPr>
          <a:xfrm>
            <a:off x="5236845" y="2568575"/>
            <a:ext cx="747395" cy="460375"/>
          </a:xfrm>
          <a:prstGeom prst="rect">
            <a:avLst/>
          </a:prstGeom>
          <a:noFill/>
        </p:spPr>
        <p:txBody>
          <a:bodyPr wrap="square" rtlCol="0">
            <a:spAutoFit/>
          </a:bodyPr>
          <a:lstStyle/>
          <a:p>
            <a:r>
              <a:rPr lang="zh-CN" altLang="en-US" sz="2400">
                <a:solidFill>
                  <a:srgbClr val="FF0000"/>
                </a:solidFill>
              </a:rPr>
              <a:t>guī</a:t>
            </a:r>
          </a:p>
        </p:txBody>
      </p:sp>
      <p:sp>
        <p:nvSpPr>
          <p:cNvPr id="60" name="文本框 59"/>
          <p:cNvSpPr txBox="1"/>
          <p:nvPr/>
        </p:nvSpPr>
        <p:spPr>
          <a:xfrm>
            <a:off x="3851275" y="3163570"/>
            <a:ext cx="747395" cy="460375"/>
          </a:xfrm>
          <a:prstGeom prst="rect">
            <a:avLst/>
          </a:prstGeom>
          <a:noFill/>
        </p:spPr>
        <p:txBody>
          <a:bodyPr wrap="square" rtlCol="0">
            <a:spAutoFit/>
          </a:bodyPr>
          <a:lstStyle/>
          <a:p>
            <a:r>
              <a:rPr lang="zh-CN" altLang="en-US" sz="2400">
                <a:solidFill>
                  <a:srgbClr val="FF0000"/>
                </a:solidFill>
              </a:rPr>
              <a:t>xiǎn</a:t>
            </a:r>
          </a:p>
        </p:txBody>
      </p:sp>
      <p:sp>
        <p:nvSpPr>
          <p:cNvPr id="61" name="文本框 60"/>
          <p:cNvSpPr txBox="1"/>
          <p:nvPr/>
        </p:nvSpPr>
        <p:spPr>
          <a:xfrm>
            <a:off x="6332220" y="3163570"/>
            <a:ext cx="747395" cy="460375"/>
          </a:xfrm>
          <a:prstGeom prst="rect">
            <a:avLst/>
          </a:prstGeom>
          <a:noFill/>
        </p:spPr>
        <p:txBody>
          <a:bodyPr wrap="square" rtlCol="0">
            <a:spAutoFit/>
          </a:bodyPr>
          <a:lstStyle/>
          <a:p>
            <a:r>
              <a:rPr lang="zh-CN" altLang="en-US" sz="2400">
                <a:solidFill>
                  <a:srgbClr val="FF0000"/>
                </a:solidFill>
              </a:rPr>
              <a:t>fú</a:t>
            </a:r>
          </a:p>
        </p:txBody>
      </p:sp>
      <p:sp>
        <p:nvSpPr>
          <p:cNvPr id="3" name="文本框 2"/>
          <p:cNvSpPr txBox="1"/>
          <p:nvPr/>
        </p:nvSpPr>
        <p:spPr>
          <a:xfrm>
            <a:off x="3023870" y="4003675"/>
            <a:ext cx="426720" cy="368300"/>
          </a:xfrm>
          <a:prstGeom prst="rect">
            <a:avLst/>
          </a:prstGeom>
          <a:noFill/>
        </p:spPr>
        <p:txBody>
          <a:bodyPr wrap="square" rtlCol="0">
            <a:spAutoFit/>
          </a:bodyPr>
          <a:lstStyle/>
          <a:p>
            <a:r>
              <a:rPr lang="zh-CN" altLang="en-US"/>
              <a:t>•</a:t>
            </a:r>
          </a:p>
        </p:txBody>
      </p:sp>
      <p:sp>
        <p:nvSpPr>
          <p:cNvPr id="4" name="文本框 3"/>
          <p:cNvSpPr txBox="1"/>
          <p:nvPr/>
        </p:nvSpPr>
        <p:spPr>
          <a:xfrm>
            <a:off x="5622925" y="4003675"/>
            <a:ext cx="426720" cy="368300"/>
          </a:xfrm>
          <a:prstGeom prst="rect">
            <a:avLst/>
          </a:prstGeom>
          <a:noFill/>
        </p:spPr>
        <p:txBody>
          <a:bodyPr wrap="square" rtlCol="0">
            <a:spAutoFit/>
          </a:bodyPr>
          <a:lstStyle/>
          <a:p>
            <a:r>
              <a:rPr lang="zh-CN" altLang="en-US"/>
              <a:t>•</a:t>
            </a:r>
          </a:p>
        </p:txBody>
      </p:sp>
      <p:sp>
        <p:nvSpPr>
          <p:cNvPr id="5" name="文本框 4"/>
          <p:cNvSpPr txBox="1"/>
          <p:nvPr/>
        </p:nvSpPr>
        <p:spPr>
          <a:xfrm>
            <a:off x="3724275" y="3623945"/>
            <a:ext cx="747395" cy="460375"/>
          </a:xfrm>
          <a:prstGeom prst="rect">
            <a:avLst/>
          </a:prstGeom>
          <a:noFill/>
        </p:spPr>
        <p:txBody>
          <a:bodyPr wrap="square" rtlCol="0">
            <a:spAutoFit/>
          </a:bodyPr>
          <a:lstStyle/>
          <a:p>
            <a:r>
              <a:rPr lang="zh-CN" altLang="en-US" sz="2400">
                <a:solidFill>
                  <a:srgbClr val="FF0000"/>
                </a:solidFill>
              </a:rPr>
              <a:t>náo</a:t>
            </a:r>
          </a:p>
        </p:txBody>
      </p:sp>
      <p:sp>
        <p:nvSpPr>
          <p:cNvPr id="6" name="文本框 5"/>
          <p:cNvSpPr txBox="1"/>
          <p:nvPr/>
        </p:nvSpPr>
        <p:spPr>
          <a:xfrm>
            <a:off x="6590665" y="3707130"/>
            <a:ext cx="942340" cy="460375"/>
          </a:xfrm>
          <a:prstGeom prst="rect">
            <a:avLst/>
          </a:prstGeom>
          <a:noFill/>
        </p:spPr>
        <p:txBody>
          <a:bodyPr wrap="square" rtlCol="0">
            <a:spAutoFit/>
          </a:bodyPr>
          <a:lstStyle/>
          <a:p>
            <a:r>
              <a:rPr lang="zh-CN" altLang="en-US" sz="2400">
                <a:solidFill>
                  <a:srgbClr val="FF0000"/>
                </a:solidFill>
              </a:rPr>
              <a:t>qiāng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3" presetClass="entr" presetSubtype="10"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blinds(horizontal)">
                                      <p:cBhvr>
                                        <p:cTn id="19" dur="500"/>
                                        <p:tgtEl>
                                          <p:spTgt spid="52"/>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blinds(horizontal)">
                                      <p:cBhvr>
                                        <p:cTn id="22" dur="500"/>
                                        <p:tgtEl>
                                          <p:spTgt spid="53"/>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blinds(horizontal)">
                                      <p:cBhvr>
                                        <p:cTn id="25" dur="500"/>
                                        <p:tgtEl>
                                          <p:spTgt spid="54"/>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55"/>
                                        </p:tgtEl>
                                        <p:attrNameLst>
                                          <p:attrName>style.visibility</p:attrName>
                                        </p:attrNameLst>
                                      </p:cBhvr>
                                      <p:to>
                                        <p:strVal val="visible"/>
                                      </p:to>
                                    </p:set>
                                    <p:animEffect transition="in" filter="blinds(horizontal)">
                                      <p:cBhvr>
                                        <p:cTn id="28" dur="500"/>
                                        <p:tgtEl>
                                          <p:spTgt spid="55"/>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blinds(horizontal)">
                                      <p:cBhvr>
                                        <p:cTn id="31" dur="500"/>
                                        <p:tgtEl>
                                          <p:spTgt spid="56"/>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57"/>
                                        </p:tgtEl>
                                        <p:attrNameLst>
                                          <p:attrName>style.visibility</p:attrName>
                                        </p:attrNameLst>
                                      </p:cBhvr>
                                      <p:to>
                                        <p:strVal val="visible"/>
                                      </p:to>
                                    </p:set>
                                    <p:anim calcmode="lin" valueType="num">
                                      <p:cBhvr additive="base">
                                        <p:cTn id="36" dur="500" fill="hold"/>
                                        <p:tgtEl>
                                          <p:spTgt spid="57"/>
                                        </p:tgtEl>
                                        <p:attrNameLst>
                                          <p:attrName>ppt_x</p:attrName>
                                        </p:attrNameLst>
                                      </p:cBhvr>
                                      <p:tavLst>
                                        <p:tav tm="0">
                                          <p:val>
                                            <p:strVal val="#ppt_x"/>
                                          </p:val>
                                        </p:tav>
                                        <p:tav tm="100000">
                                          <p:val>
                                            <p:strVal val="#ppt_x"/>
                                          </p:val>
                                        </p:tav>
                                      </p:tavLst>
                                    </p:anim>
                                    <p:anim calcmode="lin" valueType="num">
                                      <p:cBhvr additive="base">
                                        <p:cTn id="37"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58"/>
                                        </p:tgtEl>
                                        <p:attrNameLst>
                                          <p:attrName>style.visibility</p:attrName>
                                        </p:attrNameLst>
                                      </p:cBhvr>
                                      <p:to>
                                        <p:strVal val="visible"/>
                                      </p:to>
                                    </p:set>
                                    <p:anim calcmode="lin" valueType="num">
                                      <p:cBhvr additive="base">
                                        <p:cTn id="42" dur="500" fill="hold"/>
                                        <p:tgtEl>
                                          <p:spTgt spid="58"/>
                                        </p:tgtEl>
                                        <p:attrNameLst>
                                          <p:attrName>ppt_x</p:attrName>
                                        </p:attrNameLst>
                                      </p:cBhvr>
                                      <p:tavLst>
                                        <p:tav tm="0">
                                          <p:val>
                                            <p:strVal val="#ppt_x"/>
                                          </p:val>
                                        </p:tav>
                                        <p:tav tm="100000">
                                          <p:val>
                                            <p:strVal val="#ppt_x"/>
                                          </p:val>
                                        </p:tav>
                                      </p:tavLst>
                                    </p:anim>
                                    <p:anim calcmode="lin" valueType="num">
                                      <p:cBhvr additive="base">
                                        <p:cTn id="43"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59"/>
                                        </p:tgtEl>
                                        <p:attrNameLst>
                                          <p:attrName>style.visibility</p:attrName>
                                        </p:attrNameLst>
                                      </p:cBhvr>
                                      <p:to>
                                        <p:strVal val="visible"/>
                                      </p:to>
                                    </p:set>
                                    <p:anim calcmode="lin" valueType="num">
                                      <p:cBhvr additive="base">
                                        <p:cTn id="48" dur="500" fill="hold"/>
                                        <p:tgtEl>
                                          <p:spTgt spid="59"/>
                                        </p:tgtEl>
                                        <p:attrNameLst>
                                          <p:attrName>ppt_x</p:attrName>
                                        </p:attrNameLst>
                                      </p:cBhvr>
                                      <p:tavLst>
                                        <p:tav tm="0">
                                          <p:val>
                                            <p:strVal val="#ppt_x"/>
                                          </p:val>
                                        </p:tav>
                                        <p:tav tm="100000">
                                          <p:val>
                                            <p:strVal val="#ppt_x"/>
                                          </p:val>
                                        </p:tav>
                                      </p:tavLst>
                                    </p:anim>
                                    <p:anim calcmode="lin" valueType="num">
                                      <p:cBhvr additive="base">
                                        <p:cTn id="49"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60"/>
                                        </p:tgtEl>
                                        <p:attrNameLst>
                                          <p:attrName>style.visibility</p:attrName>
                                        </p:attrNameLst>
                                      </p:cBhvr>
                                      <p:to>
                                        <p:strVal val="visible"/>
                                      </p:to>
                                    </p:set>
                                    <p:anim calcmode="lin" valueType="num">
                                      <p:cBhvr additive="base">
                                        <p:cTn id="54" dur="500" fill="hold"/>
                                        <p:tgtEl>
                                          <p:spTgt spid="60"/>
                                        </p:tgtEl>
                                        <p:attrNameLst>
                                          <p:attrName>ppt_x</p:attrName>
                                        </p:attrNameLst>
                                      </p:cBhvr>
                                      <p:tavLst>
                                        <p:tav tm="0">
                                          <p:val>
                                            <p:strVal val="#ppt_x"/>
                                          </p:val>
                                        </p:tav>
                                        <p:tav tm="100000">
                                          <p:val>
                                            <p:strVal val="#ppt_x"/>
                                          </p:val>
                                        </p:tav>
                                      </p:tavLst>
                                    </p:anim>
                                    <p:anim calcmode="lin" valueType="num">
                                      <p:cBhvr additive="base">
                                        <p:cTn id="55"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61"/>
                                        </p:tgtEl>
                                        <p:attrNameLst>
                                          <p:attrName>style.visibility</p:attrName>
                                        </p:attrNameLst>
                                      </p:cBhvr>
                                      <p:to>
                                        <p:strVal val="visible"/>
                                      </p:to>
                                    </p:set>
                                    <p:anim calcmode="lin" valueType="num">
                                      <p:cBhvr additive="base">
                                        <p:cTn id="60" dur="500" fill="hold"/>
                                        <p:tgtEl>
                                          <p:spTgt spid="61"/>
                                        </p:tgtEl>
                                        <p:attrNameLst>
                                          <p:attrName>ppt_x</p:attrName>
                                        </p:attrNameLst>
                                      </p:cBhvr>
                                      <p:tavLst>
                                        <p:tav tm="0">
                                          <p:val>
                                            <p:strVal val="#ppt_x"/>
                                          </p:val>
                                        </p:tav>
                                        <p:tav tm="100000">
                                          <p:val>
                                            <p:strVal val="#ppt_x"/>
                                          </p:val>
                                        </p:tav>
                                      </p:tavLst>
                                    </p:anim>
                                    <p:anim calcmode="lin" valueType="num">
                                      <p:cBhvr additive="base">
                                        <p:cTn id="61" dur="500" fill="hold"/>
                                        <p:tgtEl>
                                          <p:spTgt spid="61"/>
                                        </p:tgtEl>
                                        <p:attrNameLst>
                                          <p:attrName>ppt_y</p:attrName>
                                        </p:attrNameLst>
                                      </p:cBhvr>
                                      <p:tavLst>
                                        <p:tav tm="0">
                                          <p:val>
                                            <p:strVal val="1+#ppt_h/2"/>
                                          </p:val>
                                        </p:tav>
                                        <p:tav tm="100000">
                                          <p:val>
                                            <p:strVal val="#ppt_y"/>
                                          </p:val>
                                        </p:tav>
                                      </p:tavLst>
                                    </p:anim>
                                  </p:childTnLst>
                                </p:cTn>
                              </p:par>
                              <p:par>
                                <p:cTn id="62" presetID="3" presetClass="entr" presetSubtype="10" fill="hold" grpId="0" nodeType="withEffect">
                                  <p:stCondLst>
                                    <p:cond delay="0"/>
                                  </p:stCondLst>
                                  <p:childTnLst>
                                    <p:set>
                                      <p:cBhvr>
                                        <p:cTn id="63" dur="1" fill="hold">
                                          <p:stCondLst>
                                            <p:cond delay="0"/>
                                          </p:stCondLst>
                                        </p:cTn>
                                        <p:tgtEl>
                                          <p:spTgt spid="3"/>
                                        </p:tgtEl>
                                        <p:attrNameLst>
                                          <p:attrName>style.visibility</p:attrName>
                                        </p:attrNameLst>
                                      </p:cBhvr>
                                      <p:to>
                                        <p:strVal val="visible"/>
                                      </p:to>
                                    </p:set>
                                    <p:animEffect transition="in" filter="blinds(horizontal)">
                                      <p:cBhvr>
                                        <p:cTn id="64" dur="500"/>
                                        <p:tgtEl>
                                          <p:spTgt spid="3"/>
                                        </p:tgtEl>
                                      </p:cBhvr>
                                    </p:animEffect>
                                  </p:childTnLst>
                                </p:cTn>
                              </p:par>
                              <p:par>
                                <p:cTn id="65" presetID="3" presetClass="entr" presetSubtype="10" fill="hold" grpId="0" nodeType="with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blinds(horizontal)">
                                      <p:cBhvr>
                                        <p:cTn id="67" dur="500"/>
                                        <p:tgtEl>
                                          <p:spTgt spid="4"/>
                                        </p:tgtEl>
                                      </p:cBhvr>
                                    </p:animEffect>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5"/>
                                        </p:tgtEl>
                                        <p:attrNameLst>
                                          <p:attrName>style.visibility</p:attrName>
                                        </p:attrNameLst>
                                      </p:cBhvr>
                                      <p:to>
                                        <p:strVal val="visible"/>
                                      </p:to>
                                    </p:set>
                                    <p:anim calcmode="lin" valueType="num">
                                      <p:cBhvr additive="base">
                                        <p:cTn id="72" dur="500" fill="hold"/>
                                        <p:tgtEl>
                                          <p:spTgt spid="5"/>
                                        </p:tgtEl>
                                        <p:attrNameLst>
                                          <p:attrName>ppt_x</p:attrName>
                                        </p:attrNameLst>
                                      </p:cBhvr>
                                      <p:tavLst>
                                        <p:tav tm="0">
                                          <p:val>
                                            <p:strVal val="#ppt_x"/>
                                          </p:val>
                                        </p:tav>
                                        <p:tav tm="100000">
                                          <p:val>
                                            <p:strVal val="#ppt_x"/>
                                          </p:val>
                                        </p:tav>
                                      </p:tavLst>
                                    </p:anim>
                                    <p:anim calcmode="lin" valueType="num">
                                      <p:cBhvr additive="base">
                                        <p:cTn id="7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6"/>
                                        </p:tgtEl>
                                        <p:attrNameLst>
                                          <p:attrName>style.visibility</p:attrName>
                                        </p:attrNameLst>
                                      </p:cBhvr>
                                      <p:to>
                                        <p:strVal val="visible"/>
                                      </p:to>
                                    </p:set>
                                    <p:anim calcmode="lin" valueType="num">
                                      <p:cBhvr additive="base">
                                        <p:cTn id="78" dur="500" fill="hold"/>
                                        <p:tgtEl>
                                          <p:spTgt spid="6"/>
                                        </p:tgtEl>
                                        <p:attrNameLst>
                                          <p:attrName>ppt_x</p:attrName>
                                        </p:attrNameLst>
                                      </p:cBhvr>
                                      <p:tavLst>
                                        <p:tav tm="0">
                                          <p:val>
                                            <p:strVal val="#ppt_x"/>
                                          </p:val>
                                        </p:tav>
                                        <p:tav tm="100000">
                                          <p:val>
                                            <p:strVal val="#ppt_x"/>
                                          </p:val>
                                        </p:tav>
                                      </p:tavLst>
                                    </p:anim>
                                    <p:anim calcmode="lin" valueType="num">
                                      <p:cBhvr additive="base">
                                        <p:cTn id="7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16" grpId="0"/>
      <p:bldP spid="52" grpId="0"/>
      <p:bldP spid="53" grpId="0"/>
      <p:bldP spid="54" grpId="0"/>
      <p:bldP spid="55" grpId="0"/>
      <p:bldP spid="56" grpId="0"/>
      <p:bldP spid="57" grpId="0"/>
      <p:bldP spid="58" grpId="0"/>
      <p:bldP spid="59" grpId="0"/>
      <p:bldP spid="60" grpId="0"/>
      <p:bldP spid="61" grpId="0"/>
      <p:bldP spid="3" grpId="0"/>
      <p:bldP spid="4" grpId="0"/>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stretch>
            <a:fillRect/>
          </a:stretch>
        </p:blipFill>
        <p:spPr>
          <a:xfrm>
            <a:off x="1303020" y="454025"/>
            <a:ext cx="6885305" cy="5188585"/>
          </a:xfrm>
          <a:prstGeom prst="rect">
            <a:avLst/>
          </a:prstGeom>
        </p:spPr>
      </p:pic>
      <p:sp>
        <p:nvSpPr>
          <p:cNvPr id="15" name="矩形 14"/>
          <p:cNvSpPr/>
          <p:nvPr/>
        </p:nvSpPr>
        <p:spPr>
          <a:xfrm>
            <a:off x="4146550" y="966470"/>
            <a:ext cx="598805" cy="271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523740" y="1409065"/>
            <a:ext cx="598805" cy="3581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026150" y="1920875"/>
            <a:ext cx="598805" cy="271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634355" y="2411095"/>
            <a:ext cx="598805" cy="271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634355" y="2912110"/>
            <a:ext cx="598805" cy="271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6951345" y="2835275"/>
            <a:ext cx="598805" cy="348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146550" y="3368675"/>
            <a:ext cx="3026410" cy="271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4850130" y="3825875"/>
            <a:ext cx="598805" cy="271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4349750" y="4348480"/>
            <a:ext cx="598805" cy="271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4146550" y="4848860"/>
            <a:ext cx="598805" cy="271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632960" y="5295265"/>
            <a:ext cx="598805" cy="271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15"/>
                                        </p:tgtEl>
                                        <p:attrNameLst>
                                          <p:attrName>ppt_x</p:attrName>
                                        </p:attrNameLst>
                                      </p:cBhvr>
                                      <p:tavLst>
                                        <p:tav tm="0">
                                          <p:val>
                                            <p:strVal val="ppt_x"/>
                                          </p:val>
                                        </p:tav>
                                        <p:tav tm="100000">
                                          <p:val>
                                            <p:strVal val="ppt_x"/>
                                          </p:val>
                                        </p:tav>
                                      </p:tavLst>
                                    </p:anim>
                                    <p:anim calcmode="lin" valueType="num">
                                      <p:cBhvr additive="base">
                                        <p:cTn id="7" dur="500"/>
                                        <p:tgtEl>
                                          <p:spTgt spid="15"/>
                                        </p:tgtEl>
                                        <p:attrNameLst>
                                          <p:attrName>ppt_y</p:attrName>
                                        </p:attrNameLst>
                                      </p:cBhvr>
                                      <p:tavLst>
                                        <p:tav tm="0">
                                          <p:val>
                                            <p:strVal val="ppt_y"/>
                                          </p:val>
                                        </p:tav>
                                        <p:tav tm="100000">
                                          <p:val>
                                            <p:strVal val="1+ppt_h/2"/>
                                          </p:val>
                                        </p:tav>
                                      </p:tavLst>
                                    </p:anim>
                                    <p:set>
                                      <p:cBhvr>
                                        <p:cTn id="8" dur="1" fill="hold">
                                          <p:stCondLst>
                                            <p:cond delay="499"/>
                                          </p:stCondLst>
                                        </p:cTn>
                                        <p:tgtEl>
                                          <p:spTgt spid="15"/>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0" nodeType="clickEffect">
                                  <p:stCondLst>
                                    <p:cond delay="0"/>
                                  </p:stCondLst>
                                  <p:childTnLst>
                                    <p:anim calcmode="lin" valueType="num">
                                      <p:cBhvr additive="base">
                                        <p:cTn id="12" dur="500"/>
                                        <p:tgtEl>
                                          <p:spTgt spid="17"/>
                                        </p:tgtEl>
                                        <p:attrNameLst>
                                          <p:attrName>ppt_x</p:attrName>
                                        </p:attrNameLst>
                                      </p:cBhvr>
                                      <p:tavLst>
                                        <p:tav tm="0">
                                          <p:val>
                                            <p:strVal val="ppt_x"/>
                                          </p:val>
                                        </p:tav>
                                        <p:tav tm="100000">
                                          <p:val>
                                            <p:strVal val="ppt_x"/>
                                          </p:val>
                                        </p:tav>
                                      </p:tavLst>
                                    </p:anim>
                                    <p:anim calcmode="lin" valueType="num">
                                      <p:cBhvr additive="base">
                                        <p:cTn id="13" dur="500"/>
                                        <p:tgtEl>
                                          <p:spTgt spid="17"/>
                                        </p:tgtEl>
                                        <p:attrNameLst>
                                          <p:attrName>ppt_y</p:attrName>
                                        </p:attrNameLst>
                                      </p:cBhvr>
                                      <p:tavLst>
                                        <p:tav tm="0">
                                          <p:val>
                                            <p:strVal val="ppt_y"/>
                                          </p:val>
                                        </p:tav>
                                        <p:tav tm="100000">
                                          <p:val>
                                            <p:strVal val="1+ppt_h/2"/>
                                          </p:val>
                                        </p:tav>
                                      </p:tavLst>
                                    </p:anim>
                                    <p:set>
                                      <p:cBhvr>
                                        <p:cTn id="14" dur="1" fill="hold">
                                          <p:stCondLst>
                                            <p:cond delay="499"/>
                                          </p:stCondLst>
                                        </p:cTn>
                                        <p:tgtEl>
                                          <p:spTgt spid="1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grpId="0" nodeType="clickEffect">
                                  <p:stCondLst>
                                    <p:cond delay="0"/>
                                  </p:stCondLst>
                                  <p:childTnLst>
                                    <p:anim calcmode="lin" valueType="num">
                                      <p:cBhvr additive="base">
                                        <p:cTn id="18" dur="500"/>
                                        <p:tgtEl>
                                          <p:spTgt spid="18"/>
                                        </p:tgtEl>
                                        <p:attrNameLst>
                                          <p:attrName>ppt_x</p:attrName>
                                        </p:attrNameLst>
                                      </p:cBhvr>
                                      <p:tavLst>
                                        <p:tav tm="0">
                                          <p:val>
                                            <p:strVal val="ppt_x"/>
                                          </p:val>
                                        </p:tav>
                                        <p:tav tm="100000">
                                          <p:val>
                                            <p:strVal val="ppt_x"/>
                                          </p:val>
                                        </p:tav>
                                      </p:tavLst>
                                    </p:anim>
                                    <p:anim calcmode="lin" valueType="num">
                                      <p:cBhvr additive="base">
                                        <p:cTn id="19" dur="500"/>
                                        <p:tgtEl>
                                          <p:spTgt spid="18"/>
                                        </p:tgtEl>
                                        <p:attrNameLst>
                                          <p:attrName>ppt_y</p:attrName>
                                        </p:attrNameLst>
                                      </p:cBhvr>
                                      <p:tavLst>
                                        <p:tav tm="0">
                                          <p:val>
                                            <p:strVal val="ppt_y"/>
                                          </p:val>
                                        </p:tav>
                                        <p:tav tm="100000">
                                          <p:val>
                                            <p:strVal val="1+ppt_h/2"/>
                                          </p:val>
                                        </p:tav>
                                      </p:tavLst>
                                    </p:anim>
                                    <p:set>
                                      <p:cBhvr>
                                        <p:cTn id="20" dur="1" fill="hold">
                                          <p:stCondLst>
                                            <p:cond delay="499"/>
                                          </p:stCondLst>
                                        </p:cTn>
                                        <p:tgtEl>
                                          <p:spTgt spid="1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0" nodeType="clickEffect">
                                  <p:stCondLst>
                                    <p:cond delay="0"/>
                                  </p:stCondLst>
                                  <p:childTnLst>
                                    <p:anim calcmode="lin" valueType="num">
                                      <p:cBhvr additive="base">
                                        <p:cTn id="24" dur="500"/>
                                        <p:tgtEl>
                                          <p:spTgt spid="19"/>
                                        </p:tgtEl>
                                        <p:attrNameLst>
                                          <p:attrName>ppt_x</p:attrName>
                                        </p:attrNameLst>
                                      </p:cBhvr>
                                      <p:tavLst>
                                        <p:tav tm="0">
                                          <p:val>
                                            <p:strVal val="ppt_x"/>
                                          </p:val>
                                        </p:tav>
                                        <p:tav tm="100000">
                                          <p:val>
                                            <p:strVal val="ppt_x"/>
                                          </p:val>
                                        </p:tav>
                                      </p:tavLst>
                                    </p:anim>
                                    <p:anim calcmode="lin" valueType="num">
                                      <p:cBhvr additive="base">
                                        <p:cTn id="25" dur="500"/>
                                        <p:tgtEl>
                                          <p:spTgt spid="19"/>
                                        </p:tgtEl>
                                        <p:attrNameLst>
                                          <p:attrName>ppt_y</p:attrName>
                                        </p:attrNameLst>
                                      </p:cBhvr>
                                      <p:tavLst>
                                        <p:tav tm="0">
                                          <p:val>
                                            <p:strVal val="ppt_y"/>
                                          </p:val>
                                        </p:tav>
                                        <p:tav tm="100000">
                                          <p:val>
                                            <p:strVal val="1+ppt_h/2"/>
                                          </p:val>
                                        </p:tav>
                                      </p:tavLst>
                                    </p:anim>
                                    <p:set>
                                      <p:cBhvr>
                                        <p:cTn id="26" dur="1" fill="hold">
                                          <p:stCondLst>
                                            <p:cond delay="499"/>
                                          </p:stCondLst>
                                        </p:cTn>
                                        <p:tgtEl>
                                          <p:spTgt spid="19"/>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grpId="0" nodeType="clickEffect">
                                  <p:stCondLst>
                                    <p:cond delay="0"/>
                                  </p:stCondLst>
                                  <p:childTnLst>
                                    <p:anim calcmode="lin" valueType="num">
                                      <p:cBhvr additive="base">
                                        <p:cTn id="30" dur="500"/>
                                        <p:tgtEl>
                                          <p:spTgt spid="20"/>
                                        </p:tgtEl>
                                        <p:attrNameLst>
                                          <p:attrName>ppt_x</p:attrName>
                                        </p:attrNameLst>
                                      </p:cBhvr>
                                      <p:tavLst>
                                        <p:tav tm="0">
                                          <p:val>
                                            <p:strVal val="ppt_x"/>
                                          </p:val>
                                        </p:tav>
                                        <p:tav tm="100000">
                                          <p:val>
                                            <p:strVal val="ppt_x"/>
                                          </p:val>
                                        </p:tav>
                                      </p:tavLst>
                                    </p:anim>
                                    <p:anim calcmode="lin" valueType="num">
                                      <p:cBhvr additive="base">
                                        <p:cTn id="31" dur="500"/>
                                        <p:tgtEl>
                                          <p:spTgt spid="20"/>
                                        </p:tgtEl>
                                        <p:attrNameLst>
                                          <p:attrName>ppt_y</p:attrName>
                                        </p:attrNameLst>
                                      </p:cBhvr>
                                      <p:tavLst>
                                        <p:tav tm="0">
                                          <p:val>
                                            <p:strVal val="ppt_y"/>
                                          </p:val>
                                        </p:tav>
                                        <p:tav tm="100000">
                                          <p:val>
                                            <p:strVal val="1+ppt_h/2"/>
                                          </p:val>
                                        </p:tav>
                                      </p:tavLst>
                                    </p:anim>
                                    <p:set>
                                      <p:cBhvr>
                                        <p:cTn id="32" dur="1" fill="hold">
                                          <p:stCondLst>
                                            <p:cond delay="499"/>
                                          </p:stCondLst>
                                        </p:cTn>
                                        <p:tgtEl>
                                          <p:spTgt spid="2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grpId="0" nodeType="clickEffect">
                                  <p:stCondLst>
                                    <p:cond delay="0"/>
                                  </p:stCondLst>
                                  <p:childTnLst>
                                    <p:anim calcmode="lin" valueType="num">
                                      <p:cBhvr additive="base">
                                        <p:cTn id="36" dur="500"/>
                                        <p:tgtEl>
                                          <p:spTgt spid="21"/>
                                        </p:tgtEl>
                                        <p:attrNameLst>
                                          <p:attrName>ppt_x</p:attrName>
                                        </p:attrNameLst>
                                      </p:cBhvr>
                                      <p:tavLst>
                                        <p:tav tm="0">
                                          <p:val>
                                            <p:strVal val="ppt_x"/>
                                          </p:val>
                                        </p:tav>
                                        <p:tav tm="100000">
                                          <p:val>
                                            <p:strVal val="ppt_x"/>
                                          </p:val>
                                        </p:tav>
                                      </p:tavLst>
                                    </p:anim>
                                    <p:anim calcmode="lin" valueType="num">
                                      <p:cBhvr additive="base">
                                        <p:cTn id="37" dur="500"/>
                                        <p:tgtEl>
                                          <p:spTgt spid="21"/>
                                        </p:tgtEl>
                                        <p:attrNameLst>
                                          <p:attrName>ppt_y</p:attrName>
                                        </p:attrNameLst>
                                      </p:cBhvr>
                                      <p:tavLst>
                                        <p:tav tm="0">
                                          <p:val>
                                            <p:strVal val="ppt_y"/>
                                          </p:val>
                                        </p:tav>
                                        <p:tav tm="100000">
                                          <p:val>
                                            <p:strVal val="1+ppt_h/2"/>
                                          </p:val>
                                        </p:tav>
                                      </p:tavLst>
                                    </p:anim>
                                    <p:set>
                                      <p:cBhvr>
                                        <p:cTn id="38" dur="1" fill="hold">
                                          <p:stCondLst>
                                            <p:cond delay="499"/>
                                          </p:stCondLst>
                                        </p:cTn>
                                        <p:tgtEl>
                                          <p:spTgt spid="21"/>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 presetClass="exit" presetSubtype="4" fill="hold" grpId="0" nodeType="clickEffect">
                                  <p:stCondLst>
                                    <p:cond delay="0"/>
                                  </p:stCondLst>
                                  <p:childTnLst>
                                    <p:anim calcmode="lin" valueType="num">
                                      <p:cBhvr additive="base">
                                        <p:cTn id="42" dur="500"/>
                                        <p:tgtEl>
                                          <p:spTgt spid="22"/>
                                        </p:tgtEl>
                                        <p:attrNameLst>
                                          <p:attrName>ppt_x</p:attrName>
                                        </p:attrNameLst>
                                      </p:cBhvr>
                                      <p:tavLst>
                                        <p:tav tm="0">
                                          <p:val>
                                            <p:strVal val="ppt_x"/>
                                          </p:val>
                                        </p:tav>
                                        <p:tav tm="100000">
                                          <p:val>
                                            <p:strVal val="ppt_x"/>
                                          </p:val>
                                        </p:tav>
                                      </p:tavLst>
                                    </p:anim>
                                    <p:anim calcmode="lin" valueType="num">
                                      <p:cBhvr additive="base">
                                        <p:cTn id="43" dur="500"/>
                                        <p:tgtEl>
                                          <p:spTgt spid="22"/>
                                        </p:tgtEl>
                                        <p:attrNameLst>
                                          <p:attrName>ppt_y</p:attrName>
                                        </p:attrNameLst>
                                      </p:cBhvr>
                                      <p:tavLst>
                                        <p:tav tm="0">
                                          <p:val>
                                            <p:strVal val="ppt_y"/>
                                          </p:val>
                                        </p:tav>
                                        <p:tav tm="100000">
                                          <p:val>
                                            <p:strVal val="1+ppt_h/2"/>
                                          </p:val>
                                        </p:tav>
                                      </p:tavLst>
                                    </p:anim>
                                    <p:set>
                                      <p:cBhvr>
                                        <p:cTn id="44" dur="1" fill="hold">
                                          <p:stCondLst>
                                            <p:cond delay="499"/>
                                          </p:stCondLst>
                                        </p:cTn>
                                        <p:tgtEl>
                                          <p:spTgt spid="22"/>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2" presetClass="exit" presetSubtype="4" fill="hold" grpId="0" nodeType="clickEffect">
                                  <p:stCondLst>
                                    <p:cond delay="0"/>
                                  </p:stCondLst>
                                  <p:childTnLst>
                                    <p:anim calcmode="lin" valueType="num">
                                      <p:cBhvr additive="base">
                                        <p:cTn id="48" dur="500"/>
                                        <p:tgtEl>
                                          <p:spTgt spid="23"/>
                                        </p:tgtEl>
                                        <p:attrNameLst>
                                          <p:attrName>ppt_x</p:attrName>
                                        </p:attrNameLst>
                                      </p:cBhvr>
                                      <p:tavLst>
                                        <p:tav tm="0">
                                          <p:val>
                                            <p:strVal val="ppt_x"/>
                                          </p:val>
                                        </p:tav>
                                        <p:tav tm="100000">
                                          <p:val>
                                            <p:strVal val="ppt_x"/>
                                          </p:val>
                                        </p:tav>
                                      </p:tavLst>
                                    </p:anim>
                                    <p:anim calcmode="lin" valueType="num">
                                      <p:cBhvr additive="base">
                                        <p:cTn id="49" dur="500"/>
                                        <p:tgtEl>
                                          <p:spTgt spid="23"/>
                                        </p:tgtEl>
                                        <p:attrNameLst>
                                          <p:attrName>ppt_y</p:attrName>
                                        </p:attrNameLst>
                                      </p:cBhvr>
                                      <p:tavLst>
                                        <p:tav tm="0">
                                          <p:val>
                                            <p:strVal val="ppt_y"/>
                                          </p:val>
                                        </p:tav>
                                        <p:tav tm="100000">
                                          <p:val>
                                            <p:strVal val="1+ppt_h/2"/>
                                          </p:val>
                                        </p:tav>
                                      </p:tavLst>
                                    </p:anim>
                                    <p:set>
                                      <p:cBhvr>
                                        <p:cTn id="50" dur="1" fill="hold">
                                          <p:stCondLst>
                                            <p:cond delay="499"/>
                                          </p:stCondLst>
                                        </p:cTn>
                                        <p:tgtEl>
                                          <p:spTgt spid="23"/>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 presetClass="exit" presetSubtype="4" fill="hold" grpId="0" nodeType="clickEffect">
                                  <p:stCondLst>
                                    <p:cond delay="0"/>
                                  </p:stCondLst>
                                  <p:childTnLst>
                                    <p:anim calcmode="lin" valueType="num">
                                      <p:cBhvr additive="base">
                                        <p:cTn id="54" dur="500"/>
                                        <p:tgtEl>
                                          <p:spTgt spid="24"/>
                                        </p:tgtEl>
                                        <p:attrNameLst>
                                          <p:attrName>ppt_x</p:attrName>
                                        </p:attrNameLst>
                                      </p:cBhvr>
                                      <p:tavLst>
                                        <p:tav tm="0">
                                          <p:val>
                                            <p:strVal val="ppt_x"/>
                                          </p:val>
                                        </p:tav>
                                        <p:tav tm="100000">
                                          <p:val>
                                            <p:strVal val="ppt_x"/>
                                          </p:val>
                                        </p:tav>
                                      </p:tavLst>
                                    </p:anim>
                                    <p:anim calcmode="lin" valueType="num">
                                      <p:cBhvr additive="base">
                                        <p:cTn id="55" dur="500"/>
                                        <p:tgtEl>
                                          <p:spTgt spid="24"/>
                                        </p:tgtEl>
                                        <p:attrNameLst>
                                          <p:attrName>ppt_y</p:attrName>
                                        </p:attrNameLst>
                                      </p:cBhvr>
                                      <p:tavLst>
                                        <p:tav tm="0">
                                          <p:val>
                                            <p:strVal val="ppt_y"/>
                                          </p:val>
                                        </p:tav>
                                        <p:tav tm="100000">
                                          <p:val>
                                            <p:strVal val="1+ppt_h/2"/>
                                          </p:val>
                                        </p:tav>
                                      </p:tavLst>
                                    </p:anim>
                                    <p:set>
                                      <p:cBhvr>
                                        <p:cTn id="56" dur="1" fill="hold">
                                          <p:stCondLst>
                                            <p:cond delay="499"/>
                                          </p:stCondLst>
                                        </p:cTn>
                                        <p:tgtEl>
                                          <p:spTgt spid="24"/>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2" presetClass="exit" presetSubtype="4" fill="hold" grpId="0" nodeType="clickEffect">
                                  <p:stCondLst>
                                    <p:cond delay="0"/>
                                  </p:stCondLst>
                                  <p:childTnLst>
                                    <p:anim calcmode="lin" valueType="num">
                                      <p:cBhvr additive="base">
                                        <p:cTn id="60" dur="500"/>
                                        <p:tgtEl>
                                          <p:spTgt spid="25"/>
                                        </p:tgtEl>
                                        <p:attrNameLst>
                                          <p:attrName>ppt_x</p:attrName>
                                        </p:attrNameLst>
                                      </p:cBhvr>
                                      <p:tavLst>
                                        <p:tav tm="0">
                                          <p:val>
                                            <p:strVal val="ppt_x"/>
                                          </p:val>
                                        </p:tav>
                                        <p:tav tm="100000">
                                          <p:val>
                                            <p:strVal val="ppt_x"/>
                                          </p:val>
                                        </p:tav>
                                      </p:tavLst>
                                    </p:anim>
                                    <p:anim calcmode="lin" valueType="num">
                                      <p:cBhvr additive="base">
                                        <p:cTn id="61" dur="500"/>
                                        <p:tgtEl>
                                          <p:spTgt spid="25"/>
                                        </p:tgtEl>
                                        <p:attrNameLst>
                                          <p:attrName>ppt_y</p:attrName>
                                        </p:attrNameLst>
                                      </p:cBhvr>
                                      <p:tavLst>
                                        <p:tav tm="0">
                                          <p:val>
                                            <p:strVal val="ppt_y"/>
                                          </p:val>
                                        </p:tav>
                                        <p:tav tm="100000">
                                          <p:val>
                                            <p:strVal val="1+ppt_h/2"/>
                                          </p:val>
                                        </p:tav>
                                      </p:tavLst>
                                    </p:anim>
                                    <p:set>
                                      <p:cBhvr>
                                        <p:cTn id="62" dur="1" fill="hold">
                                          <p:stCondLst>
                                            <p:cond delay="499"/>
                                          </p:stCondLst>
                                        </p:cTn>
                                        <p:tgtEl>
                                          <p:spTgt spid="25"/>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 presetClass="exit" presetSubtype="4" fill="hold" grpId="0" nodeType="clickEffect">
                                  <p:stCondLst>
                                    <p:cond delay="0"/>
                                  </p:stCondLst>
                                  <p:childTnLst>
                                    <p:anim calcmode="lin" valueType="num">
                                      <p:cBhvr additive="base">
                                        <p:cTn id="66" dur="500"/>
                                        <p:tgtEl>
                                          <p:spTgt spid="26"/>
                                        </p:tgtEl>
                                        <p:attrNameLst>
                                          <p:attrName>ppt_x</p:attrName>
                                        </p:attrNameLst>
                                      </p:cBhvr>
                                      <p:tavLst>
                                        <p:tav tm="0">
                                          <p:val>
                                            <p:strVal val="ppt_x"/>
                                          </p:val>
                                        </p:tav>
                                        <p:tav tm="100000">
                                          <p:val>
                                            <p:strVal val="ppt_x"/>
                                          </p:val>
                                        </p:tav>
                                      </p:tavLst>
                                    </p:anim>
                                    <p:anim calcmode="lin" valueType="num">
                                      <p:cBhvr additive="base">
                                        <p:cTn id="67" dur="500"/>
                                        <p:tgtEl>
                                          <p:spTgt spid="26"/>
                                        </p:tgtEl>
                                        <p:attrNameLst>
                                          <p:attrName>ppt_y</p:attrName>
                                        </p:attrNameLst>
                                      </p:cBhvr>
                                      <p:tavLst>
                                        <p:tav tm="0">
                                          <p:val>
                                            <p:strVal val="ppt_y"/>
                                          </p:val>
                                        </p:tav>
                                        <p:tav tm="100000">
                                          <p:val>
                                            <p:strVal val="1+ppt_h/2"/>
                                          </p:val>
                                        </p:tav>
                                      </p:tavLst>
                                    </p:anim>
                                    <p:set>
                                      <p:cBhvr>
                                        <p:cTn id="68" dur="1" fill="hold">
                                          <p:stCondLst>
                                            <p:cond delay="4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7" grpId="0" bldLvl="0" animBg="1"/>
      <p:bldP spid="18" grpId="0" bldLvl="0" animBg="1"/>
      <p:bldP spid="19" grpId="0" bldLvl="0" animBg="1"/>
      <p:bldP spid="20" grpId="0" bldLvl="0" animBg="1"/>
      <p:bldP spid="21" grpId="0" bldLvl="0" animBg="1"/>
      <p:bldP spid="22" grpId="0" bldLvl="0" animBg="1"/>
      <p:bldP spid="23" grpId="0" bldLvl="0" animBg="1"/>
      <p:bldP spid="24" grpId="0" bldLvl="0" animBg="1"/>
      <p:bldP spid="25" grpId="0" bldLvl="0" animBg="1"/>
      <p:bldP spid="26"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704340" y="826770"/>
            <a:ext cx="6744970" cy="4569460"/>
          </a:xfrm>
          <a:prstGeom prst="rect">
            <a:avLst/>
          </a:prstGeom>
          <a:noFill/>
        </p:spPr>
        <p:txBody>
          <a:bodyPr wrap="square" rtlCol="0">
            <a:spAutoFit/>
          </a:bodyPr>
          <a:lstStyle/>
          <a:p>
            <a:pPr algn="l" fontAlgn="auto">
              <a:lnSpc>
                <a:spcPct val="130000"/>
              </a:lnSpc>
            </a:pPr>
            <a:r>
              <a:rPr lang="zh-CN" altLang="en-US" sz="2800"/>
              <a:t>4.下列说法正确的一项是（        ）</a:t>
            </a:r>
          </a:p>
          <a:p>
            <a:pPr algn="l" fontAlgn="auto">
              <a:lnSpc>
                <a:spcPct val="130000"/>
              </a:lnSpc>
            </a:pPr>
            <a:r>
              <a:rPr lang="zh-CN" altLang="en-US" sz="2800"/>
              <a:t>A.“寡人”是古代帝王的敬称。</a:t>
            </a:r>
          </a:p>
          <a:p>
            <a:pPr algn="l" fontAlgn="auto">
              <a:lnSpc>
                <a:spcPct val="130000"/>
              </a:lnSpc>
            </a:pPr>
            <a:r>
              <a:rPr lang="zh-CN" altLang="en-US" sz="2800"/>
              <a:t>B.《战国策》是西汉末年刘向所编，共三十二篇，分十二策。</a:t>
            </a:r>
          </a:p>
          <a:p>
            <a:pPr algn="l" fontAlgn="auto">
              <a:lnSpc>
                <a:spcPct val="130000"/>
              </a:lnSpc>
            </a:pPr>
            <a:r>
              <a:rPr lang="zh-CN" altLang="en-US" sz="2800"/>
              <a:t>C.“岂直五百里哉”的“哉”是现代汉语“吗”的意思。</a:t>
            </a:r>
          </a:p>
          <a:p>
            <a:pPr algn="l" fontAlgn="auto">
              <a:lnSpc>
                <a:spcPct val="130000"/>
              </a:lnSpc>
            </a:pPr>
            <a:r>
              <a:rPr lang="zh-CN" altLang="en-US" sz="2800"/>
              <a:t>D.文中唐雎列举了四个平民中的有志之士的发怒。</a:t>
            </a:r>
          </a:p>
        </p:txBody>
      </p:sp>
      <p:sp>
        <p:nvSpPr>
          <p:cNvPr id="14" name="文本框 13"/>
          <p:cNvSpPr txBox="1"/>
          <p:nvPr/>
        </p:nvSpPr>
        <p:spPr>
          <a:xfrm>
            <a:off x="6215380" y="953135"/>
            <a:ext cx="1565910" cy="460375"/>
          </a:xfrm>
          <a:prstGeom prst="rect">
            <a:avLst/>
          </a:prstGeom>
          <a:noFill/>
        </p:spPr>
        <p:txBody>
          <a:bodyPr wrap="square" rtlCol="0">
            <a:spAutoFit/>
          </a:bodyPr>
          <a:lstStyle/>
          <a:p>
            <a:r>
              <a:rPr lang="en-US" altLang="zh-CN" sz="2400" b="1">
                <a:solidFill>
                  <a:srgbClr val="FF0000"/>
                </a:solidFill>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480185" y="896620"/>
            <a:ext cx="6673215" cy="4170680"/>
          </a:xfrm>
          <a:prstGeom prst="rect">
            <a:avLst/>
          </a:prstGeom>
        </p:spPr>
      </p:pic>
      <p:sp>
        <p:nvSpPr>
          <p:cNvPr id="18" name="矩形 17"/>
          <p:cNvSpPr/>
          <p:nvPr/>
        </p:nvSpPr>
        <p:spPr>
          <a:xfrm>
            <a:off x="5852160" y="1441450"/>
            <a:ext cx="1579245" cy="32575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852160" y="1873250"/>
            <a:ext cx="1579245" cy="32575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852160" y="2275840"/>
            <a:ext cx="1579245" cy="32575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989955" y="2818765"/>
            <a:ext cx="1579245" cy="32575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924550" y="3265805"/>
            <a:ext cx="1579245" cy="32575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924550" y="3591560"/>
            <a:ext cx="1579245" cy="3689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852160" y="4104640"/>
            <a:ext cx="1579245" cy="3257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456555" y="4616450"/>
            <a:ext cx="2287270" cy="3257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852160" y="1441450"/>
            <a:ext cx="1579245" cy="3257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852160" y="1873250"/>
            <a:ext cx="1579245" cy="3257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852160" y="2275840"/>
            <a:ext cx="1579245" cy="3257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989955" y="2818765"/>
            <a:ext cx="1579245" cy="3257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924550" y="3265805"/>
            <a:ext cx="1579245" cy="3257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18"/>
                                        </p:tgtEl>
                                        <p:attrNameLst>
                                          <p:attrName>ppt_x</p:attrName>
                                        </p:attrNameLst>
                                      </p:cBhvr>
                                      <p:tavLst>
                                        <p:tav tm="0">
                                          <p:val>
                                            <p:strVal val="ppt_x"/>
                                          </p:val>
                                        </p:tav>
                                        <p:tav tm="100000">
                                          <p:val>
                                            <p:strVal val="ppt_x"/>
                                          </p:val>
                                        </p:tav>
                                      </p:tavLst>
                                    </p:anim>
                                    <p:anim calcmode="lin" valueType="num">
                                      <p:cBhvr additive="base">
                                        <p:cTn id="7" dur="500"/>
                                        <p:tgtEl>
                                          <p:spTgt spid="18"/>
                                        </p:tgtEl>
                                        <p:attrNameLst>
                                          <p:attrName>ppt_y</p:attrName>
                                        </p:attrNameLst>
                                      </p:cBhvr>
                                      <p:tavLst>
                                        <p:tav tm="0">
                                          <p:val>
                                            <p:strVal val="ppt_y"/>
                                          </p:val>
                                        </p:tav>
                                        <p:tav tm="100000">
                                          <p:val>
                                            <p:strVal val="1+ppt_h/2"/>
                                          </p:val>
                                        </p:tav>
                                      </p:tavLst>
                                    </p:anim>
                                    <p:set>
                                      <p:cBhvr>
                                        <p:cTn id="8" dur="1" fill="hold">
                                          <p:stCondLst>
                                            <p:cond delay="499"/>
                                          </p:stCondLst>
                                        </p:cTn>
                                        <p:tgtEl>
                                          <p:spTgt spid="18"/>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0" nodeType="clickEffect">
                                  <p:stCondLst>
                                    <p:cond delay="0"/>
                                  </p:stCondLst>
                                  <p:childTnLst>
                                    <p:anim calcmode="lin" valueType="num">
                                      <p:cBhvr additive="base">
                                        <p:cTn id="12" dur="500"/>
                                        <p:tgtEl>
                                          <p:spTgt spid="3"/>
                                        </p:tgtEl>
                                        <p:attrNameLst>
                                          <p:attrName>ppt_x</p:attrName>
                                        </p:attrNameLst>
                                      </p:cBhvr>
                                      <p:tavLst>
                                        <p:tav tm="0">
                                          <p:val>
                                            <p:strVal val="ppt_x"/>
                                          </p:val>
                                        </p:tav>
                                        <p:tav tm="100000">
                                          <p:val>
                                            <p:strVal val="ppt_x"/>
                                          </p:val>
                                        </p:tav>
                                      </p:tavLst>
                                    </p:anim>
                                    <p:anim calcmode="lin" valueType="num">
                                      <p:cBhvr additive="base">
                                        <p:cTn id="13" dur="500"/>
                                        <p:tgtEl>
                                          <p:spTgt spid="3"/>
                                        </p:tgtEl>
                                        <p:attrNameLst>
                                          <p:attrName>ppt_y</p:attrName>
                                        </p:attrNameLst>
                                      </p:cBhvr>
                                      <p:tavLst>
                                        <p:tav tm="0">
                                          <p:val>
                                            <p:strVal val="ppt_y"/>
                                          </p:val>
                                        </p:tav>
                                        <p:tav tm="100000">
                                          <p:val>
                                            <p:strVal val="1+ppt_h/2"/>
                                          </p:val>
                                        </p:tav>
                                      </p:tavLst>
                                    </p:anim>
                                    <p:set>
                                      <p:cBhvr>
                                        <p:cTn id="14" dur="1" fill="hold">
                                          <p:stCondLst>
                                            <p:cond delay="499"/>
                                          </p:stCondLst>
                                        </p:cTn>
                                        <p:tgtEl>
                                          <p:spTgt spid="3"/>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grpId="0" nodeType="clickEffect">
                                  <p:stCondLst>
                                    <p:cond delay="0"/>
                                  </p:stCondLst>
                                  <p:childTnLst>
                                    <p:anim calcmode="lin" valueType="num">
                                      <p:cBhvr additive="base">
                                        <p:cTn id="18" dur="500"/>
                                        <p:tgtEl>
                                          <p:spTgt spid="4"/>
                                        </p:tgtEl>
                                        <p:attrNameLst>
                                          <p:attrName>ppt_x</p:attrName>
                                        </p:attrNameLst>
                                      </p:cBhvr>
                                      <p:tavLst>
                                        <p:tav tm="0">
                                          <p:val>
                                            <p:strVal val="ppt_x"/>
                                          </p:val>
                                        </p:tav>
                                        <p:tav tm="100000">
                                          <p:val>
                                            <p:strVal val="ppt_x"/>
                                          </p:val>
                                        </p:tav>
                                      </p:tavLst>
                                    </p:anim>
                                    <p:anim calcmode="lin" valueType="num">
                                      <p:cBhvr additive="base">
                                        <p:cTn id="19" dur="500"/>
                                        <p:tgtEl>
                                          <p:spTgt spid="4"/>
                                        </p:tgtEl>
                                        <p:attrNameLst>
                                          <p:attrName>ppt_y</p:attrName>
                                        </p:attrNameLst>
                                      </p:cBhvr>
                                      <p:tavLst>
                                        <p:tav tm="0">
                                          <p:val>
                                            <p:strVal val="ppt_y"/>
                                          </p:val>
                                        </p:tav>
                                        <p:tav tm="100000">
                                          <p:val>
                                            <p:strVal val="1+ppt_h/2"/>
                                          </p:val>
                                        </p:tav>
                                      </p:tavLst>
                                    </p:anim>
                                    <p:set>
                                      <p:cBhvr>
                                        <p:cTn id="20" dur="1" fill="hold">
                                          <p:stCondLst>
                                            <p:cond delay="499"/>
                                          </p:stCondLst>
                                        </p:cTn>
                                        <p:tgtEl>
                                          <p:spTgt spid="4"/>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0" nodeType="clickEffect">
                                  <p:stCondLst>
                                    <p:cond delay="0"/>
                                  </p:stCondLst>
                                  <p:childTnLst>
                                    <p:anim calcmode="lin" valueType="num">
                                      <p:cBhvr additive="base">
                                        <p:cTn id="24" dur="500"/>
                                        <p:tgtEl>
                                          <p:spTgt spid="5"/>
                                        </p:tgtEl>
                                        <p:attrNameLst>
                                          <p:attrName>ppt_x</p:attrName>
                                        </p:attrNameLst>
                                      </p:cBhvr>
                                      <p:tavLst>
                                        <p:tav tm="0">
                                          <p:val>
                                            <p:strVal val="ppt_x"/>
                                          </p:val>
                                        </p:tav>
                                        <p:tav tm="100000">
                                          <p:val>
                                            <p:strVal val="ppt_x"/>
                                          </p:val>
                                        </p:tav>
                                      </p:tavLst>
                                    </p:anim>
                                    <p:anim calcmode="lin" valueType="num">
                                      <p:cBhvr additive="base">
                                        <p:cTn id="25" dur="500"/>
                                        <p:tgtEl>
                                          <p:spTgt spid="5"/>
                                        </p:tgtEl>
                                        <p:attrNameLst>
                                          <p:attrName>ppt_y</p:attrName>
                                        </p:attrNameLst>
                                      </p:cBhvr>
                                      <p:tavLst>
                                        <p:tav tm="0">
                                          <p:val>
                                            <p:strVal val="ppt_y"/>
                                          </p:val>
                                        </p:tav>
                                        <p:tav tm="100000">
                                          <p:val>
                                            <p:strVal val="1+ppt_h/2"/>
                                          </p:val>
                                        </p:tav>
                                      </p:tavLst>
                                    </p:anim>
                                    <p:set>
                                      <p:cBhvr>
                                        <p:cTn id="26" dur="1" fill="hold">
                                          <p:stCondLst>
                                            <p:cond delay="499"/>
                                          </p:stCondLst>
                                        </p:cTn>
                                        <p:tgtEl>
                                          <p:spTgt spid="5"/>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grpId="0" nodeType="clickEffect">
                                  <p:stCondLst>
                                    <p:cond delay="0"/>
                                  </p:stCondLst>
                                  <p:childTnLst>
                                    <p:anim calcmode="lin" valueType="num">
                                      <p:cBhvr additive="base">
                                        <p:cTn id="30" dur="500"/>
                                        <p:tgtEl>
                                          <p:spTgt spid="6"/>
                                        </p:tgtEl>
                                        <p:attrNameLst>
                                          <p:attrName>ppt_x</p:attrName>
                                        </p:attrNameLst>
                                      </p:cBhvr>
                                      <p:tavLst>
                                        <p:tav tm="0">
                                          <p:val>
                                            <p:strVal val="ppt_x"/>
                                          </p:val>
                                        </p:tav>
                                        <p:tav tm="100000">
                                          <p:val>
                                            <p:strVal val="ppt_x"/>
                                          </p:val>
                                        </p:tav>
                                      </p:tavLst>
                                    </p:anim>
                                    <p:anim calcmode="lin" valueType="num">
                                      <p:cBhvr additive="base">
                                        <p:cTn id="31" dur="500"/>
                                        <p:tgtEl>
                                          <p:spTgt spid="6"/>
                                        </p:tgtEl>
                                        <p:attrNameLst>
                                          <p:attrName>ppt_y</p:attrName>
                                        </p:attrNameLst>
                                      </p:cBhvr>
                                      <p:tavLst>
                                        <p:tav tm="0">
                                          <p:val>
                                            <p:strVal val="ppt_y"/>
                                          </p:val>
                                        </p:tav>
                                        <p:tav tm="100000">
                                          <p:val>
                                            <p:strVal val="1+ppt_h/2"/>
                                          </p:val>
                                        </p:tav>
                                      </p:tavLst>
                                    </p:anim>
                                    <p:set>
                                      <p:cBhvr>
                                        <p:cTn id="32" dur="1" fill="hold">
                                          <p:stCondLst>
                                            <p:cond delay="499"/>
                                          </p:stCondLst>
                                        </p:cTn>
                                        <p:tgtEl>
                                          <p:spTgt spid="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grpId="0" nodeType="clickEffect">
                                  <p:stCondLst>
                                    <p:cond delay="0"/>
                                  </p:stCondLst>
                                  <p:childTnLst>
                                    <p:anim calcmode="lin" valueType="num">
                                      <p:cBhvr additive="base">
                                        <p:cTn id="36" dur="500"/>
                                        <p:tgtEl>
                                          <p:spTgt spid="8"/>
                                        </p:tgtEl>
                                        <p:attrNameLst>
                                          <p:attrName>ppt_x</p:attrName>
                                        </p:attrNameLst>
                                      </p:cBhvr>
                                      <p:tavLst>
                                        <p:tav tm="0">
                                          <p:val>
                                            <p:strVal val="ppt_x"/>
                                          </p:val>
                                        </p:tav>
                                        <p:tav tm="100000">
                                          <p:val>
                                            <p:strVal val="ppt_x"/>
                                          </p:val>
                                        </p:tav>
                                      </p:tavLst>
                                    </p:anim>
                                    <p:anim calcmode="lin" valueType="num">
                                      <p:cBhvr additive="base">
                                        <p:cTn id="37" dur="500"/>
                                        <p:tgtEl>
                                          <p:spTgt spid="8"/>
                                        </p:tgtEl>
                                        <p:attrNameLst>
                                          <p:attrName>ppt_y</p:attrName>
                                        </p:attrNameLst>
                                      </p:cBhvr>
                                      <p:tavLst>
                                        <p:tav tm="0">
                                          <p:val>
                                            <p:strVal val="ppt_y"/>
                                          </p:val>
                                        </p:tav>
                                        <p:tav tm="100000">
                                          <p:val>
                                            <p:strVal val="1+ppt_h/2"/>
                                          </p:val>
                                        </p:tav>
                                      </p:tavLst>
                                    </p:anim>
                                    <p:set>
                                      <p:cBhvr>
                                        <p:cTn id="38" dur="1" fill="hold">
                                          <p:stCondLst>
                                            <p:cond delay="499"/>
                                          </p:stCondLst>
                                        </p:cTn>
                                        <p:tgtEl>
                                          <p:spTgt spid="8"/>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 presetClass="exit" presetSubtype="4" fill="hold" grpId="0" nodeType="clickEffect">
                                  <p:stCondLst>
                                    <p:cond delay="0"/>
                                  </p:stCondLst>
                                  <p:childTnLst>
                                    <p:anim calcmode="lin" valueType="num">
                                      <p:cBhvr additive="base">
                                        <p:cTn id="42" dur="500"/>
                                        <p:tgtEl>
                                          <p:spTgt spid="9"/>
                                        </p:tgtEl>
                                        <p:attrNameLst>
                                          <p:attrName>ppt_x</p:attrName>
                                        </p:attrNameLst>
                                      </p:cBhvr>
                                      <p:tavLst>
                                        <p:tav tm="0">
                                          <p:val>
                                            <p:strVal val="ppt_x"/>
                                          </p:val>
                                        </p:tav>
                                        <p:tav tm="100000">
                                          <p:val>
                                            <p:strVal val="ppt_x"/>
                                          </p:val>
                                        </p:tav>
                                      </p:tavLst>
                                    </p:anim>
                                    <p:anim calcmode="lin" valueType="num">
                                      <p:cBhvr additive="base">
                                        <p:cTn id="43" dur="500"/>
                                        <p:tgtEl>
                                          <p:spTgt spid="9"/>
                                        </p:tgtEl>
                                        <p:attrNameLst>
                                          <p:attrName>ppt_y</p:attrName>
                                        </p:attrNameLst>
                                      </p:cBhvr>
                                      <p:tavLst>
                                        <p:tav tm="0">
                                          <p:val>
                                            <p:strVal val="ppt_y"/>
                                          </p:val>
                                        </p:tav>
                                        <p:tav tm="100000">
                                          <p:val>
                                            <p:strVal val="1+ppt_h/2"/>
                                          </p:val>
                                        </p:tav>
                                      </p:tavLst>
                                    </p:anim>
                                    <p:set>
                                      <p:cBhvr>
                                        <p:cTn id="44" dur="1" fill="hold">
                                          <p:stCondLst>
                                            <p:cond delay="499"/>
                                          </p:stCondLst>
                                        </p:cTn>
                                        <p:tgtEl>
                                          <p:spTgt spid="9"/>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2" presetClass="exit" presetSubtype="4" fill="hold" grpId="0" nodeType="clickEffect">
                                  <p:stCondLst>
                                    <p:cond delay="0"/>
                                  </p:stCondLst>
                                  <p:childTnLst>
                                    <p:anim calcmode="lin" valueType="num">
                                      <p:cBhvr additive="base">
                                        <p:cTn id="48" dur="500"/>
                                        <p:tgtEl>
                                          <p:spTgt spid="10"/>
                                        </p:tgtEl>
                                        <p:attrNameLst>
                                          <p:attrName>ppt_x</p:attrName>
                                        </p:attrNameLst>
                                      </p:cBhvr>
                                      <p:tavLst>
                                        <p:tav tm="0">
                                          <p:val>
                                            <p:strVal val="ppt_x"/>
                                          </p:val>
                                        </p:tav>
                                        <p:tav tm="100000">
                                          <p:val>
                                            <p:strVal val="ppt_x"/>
                                          </p:val>
                                        </p:tav>
                                      </p:tavLst>
                                    </p:anim>
                                    <p:anim calcmode="lin" valueType="num">
                                      <p:cBhvr additive="base">
                                        <p:cTn id="49" dur="500"/>
                                        <p:tgtEl>
                                          <p:spTgt spid="10"/>
                                        </p:tgtEl>
                                        <p:attrNameLst>
                                          <p:attrName>ppt_y</p:attrName>
                                        </p:attrNameLst>
                                      </p:cBhvr>
                                      <p:tavLst>
                                        <p:tav tm="0">
                                          <p:val>
                                            <p:strVal val="ppt_y"/>
                                          </p:val>
                                        </p:tav>
                                        <p:tav tm="100000">
                                          <p:val>
                                            <p:strVal val="1+ppt_h/2"/>
                                          </p:val>
                                        </p:tav>
                                      </p:tavLst>
                                    </p:anim>
                                    <p:set>
                                      <p:cBhvr>
                                        <p:cTn id="50" dur="1" fill="hold">
                                          <p:stCondLst>
                                            <p:cond delay="499"/>
                                          </p:stCondLst>
                                        </p:cTn>
                                        <p:tgtEl>
                                          <p:spTgt spid="10"/>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 presetClass="exit" presetSubtype="4" fill="hold" grpId="0" nodeType="clickEffect">
                                  <p:stCondLst>
                                    <p:cond delay="0"/>
                                  </p:stCondLst>
                                  <p:childTnLst>
                                    <p:anim calcmode="lin" valueType="num">
                                      <p:cBhvr additive="base">
                                        <p:cTn id="54" dur="500"/>
                                        <p:tgtEl>
                                          <p:spTgt spid="7"/>
                                        </p:tgtEl>
                                        <p:attrNameLst>
                                          <p:attrName>ppt_x</p:attrName>
                                        </p:attrNameLst>
                                      </p:cBhvr>
                                      <p:tavLst>
                                        <p:tav tm="0">
                                          <p:val>
                                            <p:strVal val="ppt_x"/>
                                          </p:val>
                                        </p:tav>
                                        <p:tav tm="100000">
                                          <p:val>
                                            <p:strVal val="ppt_x"/>
                                          </p:val>
                                        </p:tav>
                                      </p:tavLst>
                                    </p:anim>
                                    <p:anim calcmode="lin" valueType="num">
                                      <p:cBhvr additive="base">
                                        <p:cTn id="55" dur="500"/>
                                        <p:tgtEl>
                                          <p:spTgt spid="7"/>
                                        </p:tgtEl>
                                        <p:attrNameLst>
                                          <p:attrName>ppt_y</p:attrName>
                                        </p:attrNameLst>
                                      </p:cBhvr>
                                      <p:tavLst>
                                        <p:tav tm="0">
                                          <p:val>
                                            <p:strVal val="ppt_y"/>
                                          </p:val>
                                        </p:tav>
                                        <p:tav tm="100000">
                                          <p:val>
                                            <p:strVal val="1+ppt_h/2"/>
                                          </p:val>
                                        </p:tav>
                                      </p:tavLst>
                                    </p:anim>
                                    <p:set>
                                      <p:cBhvr>
                                        <p:cTn id="56" dur="1" fill="hold">
                                          <p:stCondLst>
                                            <p:cond delay="499"/>
                                          </p:stCondLst>
                                        </p:cTn>
                                        <p:tgtEl>
                                          <p:spTgt spid="7"/>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2" presetClass="exit" presetSubtype="4" fill="hold" grpId="0" nodeType="clickEffect">
                                  <p:stCondLst>
                                    <p:cond delay="0"/>
                                  </p:stCondLst>
                                  <p:childTnLst>
                                    <p:anim calcmode="lin" valueType="num">
                                      <p:cBhvr additive="base">
                                        <p:cTn id="60" dur="500"/>
                                        <p:tgtEl>
                                          <p:spTgt spid="11"/>
                                        </p:tgtEl>
                                        <p:attrNameLst>
                                          <p:attrName>ppt_x</p:attrName>
                                        </p:attrNameLst>
                                      </p:cBhvr>
                                      <p:tavLst>
                                        <p:tav tm="0">
                                          <p:val>
                                            <p:strVal val="ppt_x"/>
                                          </p:val>
                                        </p:tav>
                                        <p:tav tm="100000">
                                          <p:val>
                                            <p:strVal val="ppt_x"/>
                                          </p:val>
                                        </p:tav>
                                      </p:tavLst>
                                    </p:anim>
                                    <p:anim calcmode="lin" valueType="num">
                                      <p:cBhvr additive="base">
                                        <p:cTn id="61" dur="500"/>
                                        <p:tgtEl>
                                          <p:spTgt spid="11"/>
                                        </p:tgtEl>
                                        <p:attrNameLst>
                                          <p:attrName>ppt_y</p:attrName>
                                        </p:attrNameLst>
                                      </p:cBhvr>
                                      <p:tavLst>
                                        <p:tav tm="0">
                                          <p:val>
                                            <p:strVal val="ppt_y"/>
                                          </p:val>
                                        </p:tav>
                                        <p:tav tm="100000">
                                          <p:val>
                                            <p:strVal val="1+ppt_h/2"/>
                                          </p:val>
                                        </p:tav>
                                      </p:tavLst>
                                    </p:anim>
                                    <p:set>
                                      <p:cBhvr>
                                        <p:cTn id="62" dur="1" fill="hold">
                                          <p:stCondLst>
                                            <p:cond delay="499"/>
                                          </p:stCondLst>
                                        </p:cTn>
                                        <p:tgtEl>
                                          <p:spTgt spid="11"/>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 presetClass="exit" presetSubtype="4" fill="hold" grpId="0" nodeType="clickEffect">
                                  <p:stCondLst>
                                    <p:cond delay="0"/>
                                  </p:stCondLst>
                                  <p:childTnLst>
                                    <p:anim calcmode="lin" valueType="num">
                                      <p:cBhvr additive="base">
                                        <p:cTn id="66" dur="500"/>
                                        <p:tgtEl>
                                          <p:spTgt spid="12"/>
                                        </p:tgtEl>
                                        <p:attrNameLst>
                                          <p:attrName>ppt_x</p:attrName>
                                        </p:attrNameLst>
                                      </p:cBhvr>
                                      <p:tavLst>
                                        <p:tav tm="0">
                                          <p:val>
                                            <p:strVal val="ppt_x"/>
                                          </p:val>
                                        </p:tav>
                                        <p:tav tm="100000">
                                          <p:val>
                                            <p:strVal val="ppt_x"/>
                                          </p:val>
                                        </p:tav>
                                      </p:tavLst>
                                    </p:anim>
                                    <p:anim calcmode="lin" valueType="num">
                                      <p:cBhvr additive="base">
                                        <p:cTn id="67" dur="500"/>
                                        <p:tgtEl>
                                          <p:spTgt spid="12"/>
                                        </p:tgtEl>
                                        <p:attrNameLst>
                                          <p:attrName>ppt_y</p:attrName>
                                        </p:attrNameLst>
                                      </p:cBhvr>
                                      <p:tavLst>
                                        <p:tav tm="0">
                                          <p:val>
                                            <p:strVal val="ppt_y"/>
                                          </p:val>
                                        </p:tav>
                                        <p:tav tm="100000">
                                          <p:val>
                                            <p:strVal val="1+ppt_h/2"/>
                                          </p:val>
                                        </p:tav>
                                      </p:tavLst>
                                    </p:anim>
                                    <p:set>
                                      <p:cBhvr>
                                        <p:cTn id="68" dur="1" fill="hold">
                                          <p:stCondLst>
                                            <p:cond delay="499"/>
                                          </p:stCondLst>
                                        </p:cTn>
                                        <p:tgtEl>
                                          <p:spTgt spid="12"/>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2" presetClass="exit" presetSubtype="4" fill="hold" grpId="0" nodeType="clickEffect">
                                  <p:stCondLst>
                                    <p:cond delay="0"/>
                                  </p:stCondLst>
                                  <p:childTnLst>
                                    <p:anim calcmode="lin" valueType="num">
                                      <p:cBhvr additive="base">
                                        <p:cTn id="72" dur="500"/>
                                        <p:tgtEl>
                                          <p:spTgt spid="13"/>
                                        </p:tgtEl>
                                        <p:attrNameLst>
                                          <p:attrName>ppt_x</p:attrName>
                                        </p:attrNameLst>
                                      </p:cBhvr>
                                      <p:tavLst>
                                        <p:tav tm="0">
                                          <p:val>
                                            <p:strVal val="ppt_x"/>
                                          </p:val>
                                        </p:tav>
                                        <p:tav tm="100000">
                                          <p:val>
                                            <p:strVal val="ppt_x"/>
                                          </p:val>
                                        </p:tav>
                                      </p:tavLst>
                                    </p:anim>
                                    <p:anim calcmode="lin" valueType="num">
                                      <p:cBhvr additive="base">
                                        <p:cTn id="73" dur="500"/>
                                        <p:tgtEl>
                                          <p:spTgt spid="13"/>
                                        </p:tgtEl>
                                        <p:attrNameLst>
                                          <p:attrName>ppt_y</p:attrName>
                                        </p:attrNameLst>
                                      </p:cBhvr>
                                      <p:tavLst>
                                        <p:tav tm="0">
                                          <p:val>
                                            <p:strVal val="ppt_y"/>
                                          </p:val>
                                        </p:tav>
                                        <p:tav tm="100000">
                                          <p:val>
                                            <p:strVal val="1+ppt_h/2"/>
                                          </p:val>
                                        </p:tav>
                                      </p:tavLst>
                                    </p:anim>
                                    <p:set>
                                      <p:cBhvr>
                                        <p:cTn id="74" dur="1" fill="hold">
                                          <p:stCondLst>
                                            <p:cond delay="499"/>
                                          </p:stCondLst>
                                        </p:cTn>
                                        <p:tgtEl>
                                          <p:spTgt spid="13"/>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2" presetClass="exit" presetSubtype="4" fill="hold" grpId="0" nodeType="clickEffect">
                                  <p:stCondLst>
                                    <p:cond delay="0"/>
                                  </p:stCondLst>
                                  <p:childTnLst>
                                    <p:anim calcmode="lin" valueType="num">
                                      <p:cBhvr additive="base">
                                        <p:cTn id="78" dur="500"/>
                                        <p:tgtEl>
                                          <p:spTgt spid="14"/>
                                        </p:tgtEl>
                                        <p:attrNameLst>
                                          <p:attrName>ppt_x</p:attrName>
                                        </p:attrNameLst>
                                      </p:cBhvr>
                                      <p:tavLst>
                                        <p:tav tm="0">
                                          <p:val>
                                            <p:strVal val="ppt_x"/>
                                          </p:val>
                                        </p:tav>
                                        <p:tav tm="100000">
                                          <p:val>
                                            <p:strVal val="ppt_x"/>
                                          </p:val>
                                        </p:tav>
                                      </p:tavLst>
                                    </p:anim>
                                    <p:anim calcmode="lin" valueType="num">
                                      <p:cBhvr additive="base">
                                        <p:cTn id="79" dur="500"/>
                                        <p:tgtEl>
                                          <p:spTgt spid="14"/>
                                        </p:tgtEl>
                                        <p:attrNameLst>
                                          <p:attrName>ppt_y</p:attrName>
                                        </p:attrNameLst>
                                      </p:cBhvr>
                                      <p:tavLst>
                                        <p:tav tm="0">
                                          <p:val>
                                            <p:strVal val="ppt_y"/>
                                          </p:val>
                                        </p:tav>
                                        <p:tav tm="100000">
                                          <p:val>
                                            <p:strVal val="1+ppt_h/2"/>
                                          </p:val>
                                        </p:tav>
                                      </p:tavLst>
                                    </p:anim>
                                    <p:set>
                                      <p:cBhvr>
                                        <p:cTn id="80"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3" grpId="0" bldLvl="0" animBg="1"/>
      <p:bldP spid="4" grpId="0" bldLvl="0" animBg="1"/>
      <p:bldP spid="5" grpId="0" bldLvl="0" animBg="1"/>
      <p:bldP spid="6" grpId="0" bldLvl="0" animBg="1"/>
      <p:bldP spid="8" grpId="0" bldLvl="0" animBg="1"/>
      <p:bldP spid="9" grpId="0" bldLvl="0" animBg="1"/>
      <p:bldP spid="10" grpId="0" bldLvl="0" animBg="1"/>
      <p:bldP spid="7" grpId="0" bldLvl="0" animBg="1"/>
      <p:bldP spid="11" grpId="0" bldLvl="0" animBg="1"/>
      <p:bldP spid="12" grpId="0" bldLvl="0" animBg="1"/>
      <p:bldP spid="13" grpId="0" bldLvl="0" animBg="1"/>
      <p:bldP spid="14" grpId="0" bldLvl="0" animBg="1"/>
    </p:bldLst>
  </p:timing>
</p:sld>
</file>

<file path=ppt/theme/theme1.xml><?xml version="1.0" encoding="utf-8"?>
<a:theme xmlns:a="http://schemas.openxmlformats.org/drawingml/2006/main" name="自定义设计方案">
  <a:themeElements>
    <a:clrScheme name="Office">
      <a:dk1>
        <a:sysClr val="windowText" lastClr="000000"/>
      </a:dk1>
      <a:lt1>
        <a:sysClr val="window" lastClr="CAEA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1506</Words>
  <Application>WPS 演示</Application>
  <PresentationFormat>全屏显示(4:3)</PresentationFormat>
  <Paragraphs>169</Paragraphs>
  <Slides>47</Slides>
  <Notes>47</Notes>
  <HiddenSlides>0</HiddenSlides>
  <MMClips>0</MMClips>
  <ScaleCrop>false</ScaleCrop>
  <HeadingPairs>
    <vt:vector size="4" baseType="variant">
      <vt:variant>
        <vt:lpstr>主题</vt:lpstr>
      </vt:variant>
      <vt:variant>
        <vt:i4>2</vt:i4>
      </vt:variant>
      <vt:variant>
        <vt:lpstr>幻灯片标题</vt:lpstr>
      </vt:variant>
      <vt:variant>
        <vt:i4>47</vt:i4>
      </vt:variant>
    </vt:vector>
  </HeadingPairs>
  <TitlesOfParts>
    <vt:vector size="49" baseType="lpstr">
      <vt:lpstr>自定义设计方案</vt: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dcterms:created xsi:type="dcterms:W3CDTF">2019-01-17T11:51:40Z</dcterms:created>
  <dcterms:modified xsi:type="dcterms:W3CDTF">2019-01-23T06:29:54Z</dcterms:modified>
</cp:coreProperties>
</file>