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271" r:id="rId4"/>
    <p:sldId id="272" r:id="rId5"/>
    <p:sldId id="274" r:id="rId6"/>
    <p:sldId id="275" r:id="rId7"/>
    <p:sldId id="288" r:id="rId8"/>
    <p:sldId id="280" r:id="rId9"/>
    <p:sldId id="284" r:id="rId11"/>
    <p:sldId id="286" r:id="rId12"/>
    <p:sldId id="287" r:id="rId13"/>
    <p:sldId id="277" r:id="rId14"/>
    <p:sldId id="278" r:id="rId15"/>
    <p:sldId id="257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17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54" y="-96"/>
      </p:cViewPr>
      <p:guideLst>
        <p:guide orient="horz" pos="2160"/>
        <p:guide pos="288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79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797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云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906039"/>
            <a:ext cx="9152574" cy="2094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58993" y="1214527"/>
            <a:ext cx="7772603" cy="1102946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第三单元</a:t>
            </a:r>
            <a:r>
              <a:rPr lang="zh-CN" altLang="en-US" sz="36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</a:t>
            </a:r>
            <a:endParaRPr lang="zh-CN" altLang="en-US" sz="36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8900" y="2600325"/>
            <a:ext cx="6423660" cy="1315085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000">
                <a:solidFill>
                  <a:schemeClr val="bg1"/>
                </a:solidFill>
                <a:latin typeface="方正小标宋_GBK" pitchFamily="65" charset="-122"/>
                <a:ea typeface="方正小标宋_GBK" pitchFamily="65" charset="-122"/>
              </a:rPr>
              <a:t>单元学习</a:t>
            </a:r>
            <a:r>
              <a:rPr lang="zh-CN" altLang="en-US" sz="3000" smtClean="0">
                <a:solidFill>
                  <a:schemeClr val="bg1"/>
                </a:solidFill>
                <a:latin typeface="方正小标宋_GBK" pitchFamily="65" charset="-122"/>
                <a:ea typeface="方正小标宋_GBK" pitchFamily="65" charset="-122"/>
              </a:rPr>
              <a:t>任务</a:t>
            </a:r>
            <a:endParaRPr lang="en-US" altLang="zh-CN" sz="3000" smtClean="0">
              <a:solidFill>
                <a:schemeClr val="bg1"/>
              </a:solidFill>
              <a:latin typeface="方正小标宋_GBK" pitchFamily="65" charset="-122"/>
              <a:ea typeface="方正小标宋_GBK" pitchFamily="65" charset="-122"/>
            </a:endParaRPr>
          </a:p>
          <a:p>
            <a:pPr indent="713740">
              <a:lnSpc>
                <a:spcPct val="140000"/>
              </a:lnSpc>
              <a:tabLst>
                <a:tab pos="5829300" algn="l"/>
                <a:tab pos="9372600" algn="l"/>
              </a:tabLst>
            </a:pPr>
            <a:r>
              <a:rPr lang="zh-CN" altLang="zh-CN" sz="3000" b="1" kern="100">
                <a:solidFill>
                  <a:schemeClr val="bg1"/>
                </a:solidFill>
                <a:ea typeface="黑体" panose="02010609060101010101" pitchFamily="2" charset="-122"/>
                <a:cs typeface="Times New Roman" panose="02020603050405020304"/>
              </a:rPr>
              <a:t>如何清晰地说明</a:t>
            </a:r>
            <a:r>
              <a:rPr lang="zh-CN" altLang="zh-CN" sz="3000" b="1" kern="100" smtClean="0">
                <a:solidFill>
                  <a:schemeClr val="bg1"/>
                </a:solidFill>
                <a:ea typeface="黑体" panose="02010609060101010101" pitchFamily="2" charset="-122"/>
                <a:cs typeface="Times New Roman" panose="02020603050405020304"/>
              </a:rPr>
              <a:t>事理</a:t>
            </a:r>
            <a:endParaRPr lang="en-US" altLang="zh-CN" sz="3000" smtClean="0">
              <a:solidFill>
                <a:schemeClr val="bg1"/>
              </a:solidFill>
              <a:latin typeface="方正小标宋_GBK" pitchFamily="65" charset="-122"/>
              <a:ea typeface="方正小标宋_GBK" pitchFamily="65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zh-CN" altLang="en-US" sz="3000">
              <a:solidFill>
                <a:schemeClr val="bg1"/>
              </a:solidFill>
              <a:latin typeface="方正小标宋_GBK" pitchFamily="65" charset="-122"/>
              <a:ea typeface="方正小标宋_GBK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07540" y="692785"/>
            <a:ext cx="472249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32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经典美黑简" pitchFamily="49" charset="-122"/>
                <a:sym typeface="+mn-ea"/>
              </a:rPr>
              <a:t>第三单元 探索与发现</a:t>
            </a:r>
            <a:endParaRPr lang="zh-CN" altLang="en-US" sz="3200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经典美黑简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9765" y="1844675"/>
            <a:ext cx="7050405" cy="28613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    </a:t>
            </a:r>
            <a:r>
              <a:rPr lang="zh-CN" altLang="zh-CN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单元</a:t>
            </a:r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学习</a:t>
            </a:r>
            <a:r>
              <a:rPr lang="zh-CN" altLang="zh-CN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任务(</a:t>
            </a:r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二</a:t>
            </a:r>
            <a:r>
              <a:rPr lang="zh-CN" altLang="zh-CN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)</a:t>
            </a:r>
            <a:endParaRPr lang="zh-CN" altLang="zh-CN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endParaRPr lang="zh-CN" altLang="zh-CN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如何清晰地说明问题</a:t>
            </a:r>
            <a:endParaRPr lang="zh-CN" altLang="en-US" sz="54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endParaRPr lang="zh-CN" altLang="en-US" sz="54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4970" y="116840"/>
            <a:ext cx="839279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fontAlgn="auto">
              <a:lnSpc>
                <a:spcPts val="42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五、运用恰当的写作技巧。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  <a:p>
            <a:pPr algn="just" fontAlgn="auto">
              <a:lnSpc>
                <a:spcPts val="4200"/>
              </a:lnSpc>
            </a:pPr>
            <a:r>
              <a:rPr lang="zh-CN" altLang="en-US" sz="2800">
                <a:solidFill>
                  <a:srgbClr val="1717C7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巧妙地运用修辞手法，使说明深入浅出。恰当地引用相关的诗词佳句、神话传说、逸闻趣事等，可以大大增强文章的生动性和形象性，让读者愉快地阅读和获取信息。</a:t>
            </a:r>
            <a:endParaRPr lang="zh-CN" altLang="en-US" sz="2800">
              <a:solidFill>
                <a:srgbClr val="1717C7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 fontAlgn="auto">
              <a:lnSpc>
                <a:spcPts val="4200"/>
              </a:lnSpc>
            </a:pPr>
            <a:r>
              <a:rPr lang="zh-CN" altLang="en-US" sz="2800">
                <a:solidFill>
                  <a:srgbClr val="1717C7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    ①使用比喻和拟人的修辞方法（拟人一定要形象、恰当，否则事理的形象性会减弱），使被说明的事理形象性加强；</a:t>
            </a:r>
            <a:endParaRPr lang="zh-CN" altLang="en-US" sz="2800">
              <a:solidFill>
                <a:srgbClr val="1717C7"/>
              </a:solidFill>
              <a:latin typeface="黑体" panose="0201060906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  <a:p>
            <a:pPr algn="just" fontAlgn="auto">
              <a:lnSpc>
                <a:spcPts val="4200"/>
              </a:lnSpc>
            </a:pPr>
            <a:r>
              <a:rPr lang="zh-CN" altLang="en-US" sz="2800">
                <a:solidFill>
                  <a:srgbClr val="1717C7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    ②强化语言的趣味性，使其富有生活趣味，易于让人接受；</a:t>
            </a:r>
            <a:endParaRPr lang="zh-CN" altLang="en-US" sz="2800">
              <a:solidFill>
                <a:srgbClr val="1717C7"/>
              </a:solidFill>
              <a:latin typeface="黑体" panose="0201060906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  <a:p>
            <a:pPr algn="just" fontAlgn="auto">
              <a:lnSpc>
                <a:spcPts val="4200"/>
              </a:lnSpc>
            </a:pPr>
            <a:r>
              <a:rPr lang="zh-CN" altLang="en-US" sz="2800">
                <a:solidFill>
                  <a:srgbClr val="1717C7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    ③适当运用叙述和描写，可使被说明事理形象生动，而不是枯燥无味。</a:t>
            </a:r>
            <a:endParaRPr lang="zh-CN" altLang="en-US" sz="2800">
              <a:solidFill>
                <a:srgbClr val="1717C7"/>
              </a:solidFill>
              <a:latin typeface="黑体" panose="0201060906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070" y="1052830"/>
            <a:ext cx="8534400" cy="4517390"/>
          </a:xfrm>
        </p:spPr>
        <p:txBody>
          <a:bodyPr>
            <a:noAutofit/>
          </a:bodyPr>
          <a:lstStyle/>
          <a:p>
            <a:pPr indent="0" algn="just">
              <a:buNone/>
              <a:tabLst>
                <a:tab pos="5829300" algn="l"/>
                <a:tab pos="9372600" algn="l"/>
              </a:tabLst>
            </a:pPr>
            <a:r>
              <a:rPr lang="zh-CN" altLang="zh-CN" sz="3100" kern="100">
                <a:solidFill>
                  <a:srgbClr val="1717C7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阅读下面的材料，按要求作文。</a:t>
            </a:r>
            <a:endParaRPr lang="zh-CN" altLang="zh-CN" sz="3100" kern="1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indent="0" algn="just">
              <a:buNone/>
              <a:tabLst>
                <a:tab pos="5829300" algn="l"/>
                <a:tab pos="9372600" algn="l"/>
              </a:tabLst>
            </a:pPr>
            <a:r>
              <a:rPr lang="zh-CN" altLang="zh-CN" sz="3100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zh-CN" altLang="zh-CN" sz="3100" kern="1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九天揽月，五洋猎奇，追逐星光，敲击原子，网络遨游……科学揭开了一个个自然之谜，把古人的梦想变成了现实。纯真而热情的你，仔细观察，大胆探索，一定会发现生活中处处有科学……</a:t>
            </a:r>
            <a:endParaRPr lang="zh-CN" altLang="zh-CN" sz="3100" kern="1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indent="0" algn="just">
              <a:buNone/>
              <a:tabLst>
                <a:tab pos="5829300" algn="l"/>
                <a:tab pos="9372600" algn="l"/>
              </a:tabLst>
            </a:pPr>
            <a:r>
              <a:rPr lang="zh-CN" altLang="zh-CN" sz="3100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以</a:t>
            </a:r>
            <a:r>
              <a:rPr lang="en-US" altLang="zh-CN" sz="3100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lang="zh-CN" altLang="zh-CN" sz="3100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生活中的物理现象</a:t>
            </a:r>
            <a:r>
              <a:rPr lang="en-US" altLang="zh-CN" sz="3100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</a:t>
            </a:r>
            <a:r>
              <a:rPr lang="zh-CN" altLang="zh-CN" sz="3100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为话题，结合你学过的有关知识，写一篇不少于</a:t>
            </a:r>
            <a:r>
              <a:rPr lang="en-US" altLang="zh-CN" sz="3100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800</a:t>
            </a:r>
            <a:r>
              <a:rPr lang="zh-CN" altLang="zh-CN" sz="3100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字的说明文，题目自拟</a:t>
            </a:r>
            <a:r>
              <a:rPr lang="zh-CN" altLang="zh-CN" sz="3100" kern="10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</a:t>
            </a:r>
            <a:endParaRPr lang="zh-CN" altLang="zh-CN" sz="2100" kern="100" smtClean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9965" y="412750"/>
            <a:ext cx="262001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实战演练</a:t>
            </a:r>
            <a:endParaRPr lang="zh-CN" altLang="en-US" sz="3200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070" y="193040"/>
            <a:ext cx="8534400" cy="6471920"/>
          </a:xfrm>
        </p:spPr>
        <p:txBody>
          <a:bodyPr>
            <a:noAutofit/>
          </a:bodyPr>
          <a:lstStyle/>
          <a:p>
            <a:pPr indent="0" algn="just">
              <a:lnSpc>
                <a:spcPct val="130000"/>
              </a:lnSpc>
              <a:buNone/>
              <a:tabLst>
                <a:tab pos="5829300" algn="l"/>
                <a:tab pos="9372600" algn="l"/>
              </a:tabLst>
            </a:pPr>
            <a:r>
              <a:rPr lang="zh-CN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【思路点拨】</a:t>
            </a:r>
            <a:endParaRPr lang="zh-CN" altLang="zh-CN" sz="2800" b="1" kern="1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indent="0" algn="just">
              <a:lnSpc>
                <a:spcPct val="130000"/>
              </a:lnSpc>
              <a:buNone/>
              <a:tabLst>
                <a:tab pos="5829300" algn="l"/>
                <a:tab pos="9372600" algn="l"/>
              </a:tabLst>
            </a:pPr>
            <a:r>
              <a:rPr lang="en-US" altLang="zh-CN" sz="2800" b="1" kern="1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(1)</a:t>
            </a:r>
            <a:r>
              <a:rPr lang="zh-CN" altLang="zh-CN" sz="2800" b="1" kern="1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以</a:t>
            </a:r>
            <a:r>
              <a:rPr lang="en-US" altLang="zh-CN" sz="2800" b="1" kern="1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lang="zh-CN" altLang="zh-CN" sz="2800" b="1" kern="1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足球与摩擦</a:t>
            </a:r>
            <a:r>
              <a:rPr lang="en-US" altLang="zh-CN" sz="2800" b="1" kern="1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</a:t>
            </a:r>
            <a:r>
              <a:rPr lang="zh-CN" altLang="zh-CN" sz="2800" b="1" kern="1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为题。</a:t>
            </a:r>
            <a:endParaRPr lang="zh-CN" altLang="zh-CN" sz="2800" b="1" kern="1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indent="0" algn="just">
              <a:lnSpc>
                <a:spcPct val="130000"/>
              </a:lnSpc>
              <a:buNone/>
              <a:tabLst>
                <a:tab pos="5829300" algn="l"/>
                <a:tab pos="9372600" algn="l"/>
              </a:tabLst>
            </a:pPr>
            <a:r>
              <a:rPr lang="zh-CN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描述赛场上的意外现象</a:t>
            </a:r>
            <a:r>
              <a:rPr lang="en-US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——</a:t>
            </a:r>
            <a:r>
              <a:rPr lang="zh-CN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几个设问句引出说明对象</a:t>
            </a:r>
            <a:r>
              <a:rPr lang="zh-CN" altLang="en-US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：</a:t>
            </a:r>
            <a:r>
              <a:rPr lang="zh-CN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摩擦</a:t>
            </a:r>
            <a:r>
              <a:rPr lang="en-US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——</a:t>
            </a:r>
            <a:r>
              <a:rPr lang="zh-CN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对摩擦进行诠释说明</a:t>
            </a:r>
            <a:r>
              <a:rPr lang="en-US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——</a:t>
            </a:r>
            <a:r>
              <a:rPr lang="zh-CN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说明生活中很多现象都同摩擦有关</a:t>
            </a:r>
            <a:r>
              <a:rPr lang="en-US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——</a:t>
            </a:r>
            <a:r>
              <a:rPr lang="zh-CN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回答一开始提出的设问。</a:t>
            </a:r>
            <a:endParaRPr lang="zh-CN" altLang="zh-CN" sz="2800" b="1" kern="10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indent="0" algn="just">
              <a:lnSpc>
                <a:spcPct val="130000"/>
              </a:lnSpc>
              <a:buNone/>
              <a:tabLst>
                <a:tab pos="5829300" algn="l"/>
                <a:tab pos="9372600" algn="l"/>
              </a:tabLst>
            </a:pPr>
            <a:r>
              <a:rPr lang="en-US" altLang="zh-CN" sz="2800" b="1" kern="1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(2)</a:t>
            </a:r>
            <a:r>
              <a:rPr lang="zh-CN" altLang="zh-CN" sz="2800" b="1" kern="1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以</a:t>
            </a:r>
            <a:r>
              <a:rPr lang="en-US" altLang="zh-CN" sz="2800" b="1" kern="1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lang="zh-CN" altLang="zh-CN" sz="2800" b="1" kern="1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浮力现象</a:t>
            </a:r>
            <a:r>
              <a:rPr lang="en-US" altLang="zh-CN" sz="2800" b="1" kern="1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</a:t>
            </a:r>
            <a:r>
              <a:rPr lang="zh-CN" altLang="zh-CN" sz="2800" b="1" kern="1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为题。</a:t>
            </a:r>
            <a:endParaRPr lang="zh-CN" altLang="zh-CN" sz="2800" b="1" kern="1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indent="0" algn="just">
              <a:lnSpc>
                <a:spcPct val="130000"/>
              </a:lnSpc>
              <a:buNone/>
              <a:tabLst>
                <a:tab pos="5829300" algn="l"/>
                <a:tab pos="9372600" algn="l"/>
              </a:tabLst>
            </a:pPr>
            <a:r>
              <a:rPr lang="zh-CN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列举轮船漂浮在水面的现象</a:t>
            </a:r>
            <a:r>
              <a:rPr lang="en-US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——</a:t>
            </a:r>
            <a:r>
              <a:rPr lang="zh-CN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对浮力进行诠释说明</a:t>
            </a:r>
            <a:r>
              <a:rPr lang="en-US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——</a:t>
            </a:r>
            <a:r>
              <a:rPr lang="zh-CN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举打捞沉船的例子</a:t>
            </a:r>
            <a:r>
              <a:rPr lang="en-US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——</a:t>
            </a:r>
            <a:r>
              <a:rPr lang="zh-CN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过渡句引出气体也有浮力，举</a:t>
            </a:r>
            <a:r>
              <a:rPr lang="en-US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lang="zh-CN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孔明灯</a:t>
            </a:r>
            <a:r>
              <a:rPr lang="en-US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</a:t>
            </a:r>
            <a:r>
              <a:rPr lang="zh-CN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和</a:t>
            </a:r>
            <a:r>
              <a:rPr lang="en-US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lang="zh-CN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高空气球</a:t>
            </a:r>
            <a:r>
              <a:rPr lang="en-US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</a:t>
            </a:r>
            <a:r>
              <a:rPr lang="zh-CN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的例子</a:t>
            </a:r>
            <a:r>
              <a:rPr lang="en-US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——</a:t>
            </a:r>
            <a:r>
              <a:rPr lang="zh-CN" altLang="zh-CN" sz="2800" b="1" kern="10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最后总结，收束全文</a:t>
            </a:r>
            <a:r>
              <a:rPr lang="zh-CN" altLang="zh-CN" sz="2800" b="1" kern="10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</a:t>
            </a:r>
            <a:endParaRPr lang="zh-CN" altLang="zh-CN" sz="2800" b="1" kern="100" smtClean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070" y="764540"/>
            <a:ext cx="8665210" cy="5666740"/>
          </a:xfrm>
        </p:spPr>
        <p:txBody>
          <a:bodyPr>
            <a:noAutofit/>
          </a:bodyPr>
          <a:lstStyle/>
          <a:p>
            <a:pPr indent="0" algn="ctr">
              <a:buNone/>
              <a:tabLst>
                <a:tab pos="5829300" algn="l"/>
                <a:tab pos="9372600" algn="l"/>
              </a:tabLst>
            </a:pPr>
            <a:r>
              <a:rPr lang="zh-CN" altLang="zh-CN" sz="2800" b="1" kern="100">
                <a:solidFill>
                  <a:srgbClr val="1717C7"/>
                </a:solidFill>
                <a:ea typeface="黑体" panose="02010609060101010101" pitchFamily="2" charset="-122"/>
                <a:cs typeface="Times New Roman" panose="02020603050405020304"/>
              </a:rPr>
              <a:t>漫话竹子</a:t>
            </a:r>
            <a:endParaRPr lang="zh-CN" altLang="zh-CN" sz="2800" b="1" kern="100">
              <a:solidFill>
                <a:srgbClr val="1717C7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0" algn="ctr">
              <a:buNone/>
              <a:tabLst>
                <a:tab pos="5829300" algn="l"/>
                <a:tab pos="9372600" algn="l"/>
              </a:tabLst>
            </a:pPr>
            <a:r>
              <a:rPr lang="zh-CN" altLang="zh-CN" sz="2800" b="1" kern="100">
                <a:solidFill>
                  <a:srgbClr val="1717C7"/>
                </a:solidFill>
                <a:ea typeface="仿宋_GB2312"/>
                <a:cs typeface="Times New Roman" panose="02020603050405020304"/>
              </a:rPr>
              <a:t>刘　嘉</a:t>
            </a:r>
            <a:endParaRPr lang="zh-CN" altLang="zh-CN" sz="2800" b="1" kern="100">
              <a:solidFill>
                <a:srgbClr val="1717C7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indent="0" algn="just">
              <a:buNone/>
              <a:tabLst>
                <a:tab pos="5829300" algn="l"/>
                <a:tab pos="9372600" algn="l"/>
              </a:tabLst>
            </a:pPr>
            <a:r>
              <a:rPr lang="en-US" altLang="zh-CN" sz="2800" b="1" kern="100">
                <a:solidFill>
                  <a:srgbClr val="1717C7"/>
                </a:solidFill>
                <a:latin typeface="宋体" panose="02010600030101010101" pitchFamily="2" charset="-122"/>
                <a:cs typeface="Times New Roman" panose="02020603050405020304"/>
              </a:rPr>
              <a:t>    “</a:t>
            </a:r>
            <a:r>
              <a:rPr lang="zh-CN" altLang="zh-CN" sz="2800" b="1" kern="100">
                <a:solidFill>
                  <a:srgbClr val="1717C7"/>
                </a:solidFill>
                <a:ea typeface="楷体_GB2312"/>
                <a:cs typeface="Times New Roman" panose="02020603050405020304"/>
              </a:rPr>
              <a:t>咬定青山不放松，立根原在破岩中。千磨万击还坚劲，任尔东西南北风。</a:t>
            </a:r>
            <a:r>
              <a:rPr lang="en-US" altLang="zh-CN" sz="2800" b="1" kern="100">
                <a:solidFill>
                  <a:srgbClr val="1717C7"/>
                </a:solidFill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800" b="1" kern="100">
                <a:solidFill>
                  <a:srgbClr val="1717C7"/>
                </a:solidFill>
                <a:ea typeface="楷体_GB2312"/>
                <a:cs typeface="Times New Roman" panose="02020603050405020304"/>
              </a:rPr>
              <a:t>这是清代诗人郑板桥咏竹的名句。每年春天，鲜嫩的竹笋就会破土而出，生机勃勃，充满活力</a:t>
            </a:r>
            <a:r>
              <a:rPr lang="zh-CN" altLang="zh-CN" sz="2800" b="1" kern="100" smtClean="0">
                <a:solidFill>
                  <a:srgbClr val="1717C7"/>
                </a:solidFill>
                <a:ea typeface="楷体_GB2312"/>
                <a:cs typeface="Times New Roman" panose="02020603050405020304"/>
              </a:rPr>
              <a:t>。</a:t>
            </a:r>
            <a:endParaRPr lang="zh-CN" altLang="zh-CN" sz="2800" b="1" kern="100" smtClean="0">
              <a:solidFill>
                <a:srgbClr val="1717C7"/>
              </a:solidFill>
              <a:ea typeface="楷体_GB2312"/>
              <a:cs typeface="Times New Roman" panose="02020603050405020304"/>
            </a:endParaRPr>
          </a:p>
          <a:p>
            <a:pPr lvl="0" indent="0" algn="just">
              <a:buNone/>
              <a:tabLst>
                <a:tab pos="5829300" algn="l"/>
                <a:tab pos="9372600" algn="l"/>
              </a:tabLst>
            </a:pPr>
            <a:r>
              <a:rPr lang="zh-CN" altLang="zh-CN" sz="2800" b="1" kern="100" smtClean="0">
                <a:solidFill>
                  <a:srgbClr val="1717C7"/>
                </a:solidFill>
                <a:ea typeface="楷体_GB2312"/>
                <a:cs typeface="Times New Roman" panose="02020603050405020304"/>
              </a:rPr>
              <a:t>        </a:t>
            </a:r>
            <a:r>
              <a:rPr lang="zh-CN" altLang="zh-CN" sz="2800" b="1" kern="100">
                <a:solidFill>
                  <a:srgbClr val="1717C7"/>
                </a:solidFill>
                <a:ea typeface="楷体_GB2312"/>
                <a:cs typeface="Times New Roman" panose="02020603050405020304"/>
                <a:sym typeface="+mn-ea"/>
              </a:rPr>
              <a:t>竹子是一种常见的多年生绿色植物，它们一般簇生在一起，形成大面积的竹林，远远望去，郁郁葱葱，清秀挺拔。竹竿大多呈圆筒状，黄绿色。竹竿上有明显的竹节，节间中空，古人说它</a:t>
            </a:r>
            <a:r>
              <a:rPr lang="en-US" altLang="zh-CN" sz="2800" b="1" kern="100">
                <a:solidFill>
                  <a:srgbClr val="1717C7"/>
                </a:solidFill>
                <a:latin typeface="宋体" panose="02010600030101010101" pitchFamily="2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2800" b="1" kern="100">
                <a:solidFill>
                  <a:srgbClr val="1717C7"/>
                </a:solidFill>
                <a:ea typeface="楷体_GB2312"/>
                <a:cs typeface="Times New Roman" panose="02020603050405020304"/>
                <a:sym typeface="+mn-ea"/>
              </a:rPr>
              <a:t>未出土时便有节，即凌云处亦虚心</a:t>
            </a:r>
            <a:r>
              <a:rPr lang="en-US" altLang="zh-CN" sz="2800" b="1" kern="100">
                <a:solidFill>
                  <a:srgbClr val="1717C7"/>
                </a:solidFill>
                <a:latin typeface="宋体" panose="02010600030101010101" pitchFamily="2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sz="2800" b="1" kern="100">
                <a:solidFill>
                  <a:srgbClr val="1717C7"/>
                </a:solidFill>
                <a:ea typeface="楷体_GB2312"/>
                <a:cs typeface="Times New Roman" panose="02020603050405020304"/>
                <a:sym typeface="+mn-ea"/>
              </a:rPr>
              <a:t>。竹叶与一般的植物不同，呈短箭形，两头尖圆，中间略宽，叶缘光滑。</a:t>
            </a:r>
            <a:endParaRPr lang="zh-CN" altLang="zh-CN" sz="2800" b="1" kern="100">
              <a:solidFill>
                <a:srgbClr val="1717C7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0" algn="just">
              <a:buNone/>
              <a:tabLst>
                <a:tab pos="5829300" algn="l"/>
                <a:tab pos="9372600" algn="l"/>
              </a:tabLst>
            </a:pPr>
            <a:r>
              <a:rPr lang="zh-CN" altLang="zh-CN" sz="2800" b="1" kern="100">
                <a:solidFill>
                  <a:srgbClr val="1717C7"/>
                </a:solidFill>
                <a:ea typeface="楷体_GB2312"/>
                <a:cs typeface="Times New Roman" panose="02020603050405020304"/>
                <a:sym typeface="+mn-ea"/>
              </a:rPr>
              <a:t>        </a:t>
            </a:r>
            <a:endParaRPr lang="zh-CN" altLang="zh-CN" sz="2800" b="1" kern="100" smtClean="0">
              <a:solidFill>
                <a:srgbClr val="1717C7"/>
              </a:solidFill>
              <a:ea typeface="楷体_GB2312"/>
              <a:cs typeface="Times New Roman" panose="02020603050405020304"/>
            </a:endParaRPr>
          </a:p>
          <a:p>
            <a:pPr indent="0" algn="just">
              <a:buNone/>
              <a:tabLst>
                <a:tab pos="5829300" algn="l"/>
                <a:tab pos="9372600" algn="l"/>
              </a:tabLst>
            </a:pPr>
            <a:endParaRPr lang="zh-CN" altLang="zh-CN" sz="2800" b="1" kern="100" smtClean="0">
              <a:solidFill>
                <a:srgbClr val="1717C7"/>
              </a:solidFill>
              <a:latin typeface="宋体" panose="02010600030101010101" pitchFamily="2" charset="-122"/>
              <a:ea typeface="楷体_GB2312"/>
              <a:cs typeface="Times New Roman" panose="020206030504050203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360" y="116840"/>
            <a:ext cx="1977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考场佳作欣赏</a:t>
            </a:r>
            <a:endParaRPr lang="zh-CN" altLang="en-US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315" y="188595"/>
            <a:ext cx="8834120" cy="6650990"/>
          </a:xfrm>
        </p:spPr>
        <p:txBody>
          <a:bodyPr>
            <a:noAutofit/>
          </a:bodyPr>
          <a:lstStyle/>
          <a:p>
            <a:pPr indent="0" algn="just">
              <a:buNone/>
              <a:tabLst>
                <a:tab pos="5829300" algn="l"/>
                <a:tab pos="9372600" algn="l"/>
              </a:tabLst>
            </a:pPr>
            <a:r>
              <a:rPr lang="en-US" altLang="zh-CN" sz="2800" b="1" kern="100">
                <a:solidFill>
                  <a:srgbClr val="1717C7"/>
                </a:solidFill>
                <a:latin typeface="+mn-ea"/>
                <a:cs typeface="+mn-ea"/>
              </a:rPr>
              <a:t>    </a:t>
            </a:r>
            <a:r>
              <a:rPr lang="zh-CN" altLang="zh-CN" sz="2800" b="1" kern="100">
                <a:solidFill>
                  <a:srgbClr val="1717C7"/>
                </a:solidFill>
                <a:latin typeface="+mn-ea"/>
                <a:cs typeface="+mn-ea"/>
              </a:rPr>
              <a:t>竹子在我国已有几千年的种植历史，它们分布极广，类型众多，常见的有毛竹、刚竹、慈竹、淡竹、紫竹、箭竹、文竹等。毛竹是竹家族中的兄长。它质地坚韧，富有弹性。有人试验，它除了直向拉力较弱外，承受的横向压力可与钢筋相媲美</a:t>
            </a:r>
            <a:r>
              <a:rPr lang="zh-CN" altLang="zh-CN" sz="2800" b="1" kern="100" smtClean="0">
                <a:solidFill>
                  <a:srgbClr val="1717C7"/>
                </a:solidFill>
                <a:latin typeface="+mn-ea"/>
                <a:cs typeface="+mn-ea"/>
              </a:rPr>
              <a:t>。</a:t>
            </a:r>
            <a:endParaRPr lang="zh-CN" altLang="zh-CN" sz="2800" b="1" kern="100">
              <a:solidFill>
                <a:srgbClr val="1717C7"/>
              </a:solidFill>
              <a:latin typeface="+mn-ea"/>
              <a:cs typeface="+mn-ea"/>
            </a:endParaRPr>
          </a:p>
          <a:p>
            <a:pPr indent="0" algn="just">
              <a:buNone/>
              <a:tabLst>
                <a:tab pos="5829300" algn="l"/>
                <a:tab pos="9372600" algn="l"/>
              </a:tabLst>
            </a:pPr>
            <a:r>
              <a:rPr lang="zh-CN" altLang="zh-CN" sz="2800" b="1" kern="100">
                <a:solidFill>
                  <a:srgbClr val="1717C7"/>
                </a:solidFill>
                <a:latin typeface="+mn-ea"/>
                <a:cs typeface="+mn-ea"/>
                <a:sym typeface="+mn-ea"/>
              </a:rPr>
              <a:t>    竹子生命力强，极易繁殖。将一小段竹鞭埋在地下，几年后便可形成一片竹林。竹笋出土后，生长很快，一昼夜即可蹿出两米多高。有人说，竹子是世界上生长最快的植物，人们也常用“雨后春笋”来形容新事物的发展迅速。竹很少开花结果，一般每50年到100年开花一次，但开后不久就会成片枯死。</a:t>
            </a:r>
            <a:endParaRPr lang="zh-CN" altLang="zh-CN" sz="2800" b="1" kern="100">
              <a:solidFill>
                <a:srgbClr val="1717C7"/>
              </a:solidFill>
              <a:latin typeface="+mn-ea"/>
              <a:cs typeface="+mn-ea"/>
              <a:sym typeface="+mn-ea"/>
            </a:endParaRPr>
          </a:p>
          <a:p>
            <a:pPr indent="0" algn="just">
              <a:buNone/>
              <a:tabLst>
                <a:tab pos="5829300" algn="l"/>
                <a:tab pos="9372600" algn="l"/>
              </a:tabLst>
            </a:pPr>
            <a:r>
              <a:rPr lang="zh-CN" altLang="zh-CN" sz="2800" b="1" kern="100">
                <a:solidFill>
                  <a:srgbClr val="1717C7"/>
                </a:solidFill>
                <a:latin typeface="+mn-ea"/>
                <a:cs typeface="+mn-ea"/>
                <a:sym typeface="+mn-ea"/>
              </a:rPr>
              <a:t>    竹子的用途非常广泛，除被广泛用做建筑材料外，在其他领域也曾大显身手。享誉海外的宣纸就是以皖南的竹子为主要原料制造的。我国辉煌的科学文化得以流传，竹子还立过不少功绩呢。</a:t>
            </a:r>
            <a:endParaRPr lang="zh-CN" altLang="zh-CN" sz="2800" b="1" kern="100">
              <a:solidFill>
                <a:srgbClr val="1717C7"/>
              </a:soli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710" y="175260"/>
            <a:ext cx="8704580" cy="6507480"/>
          </a:xfrm>
        </p:spPr>
        <p:txBody>
          <a:bodyPr>
            <a:noAutofit/>
          </a:bodyPr>
          <a:lstStyle/>
          <a:p>
            <a:pPr indent="0" algn="just">
              <a:buNone/>
              <a:tabLst>
                <a:tab pos="5829300" algn="l"/>
                <a:tab pos="9372600" algn="l"/>
              </a:tabLst>
            </a:pPr>
            <a:r>
              <a:rPr lang="en-US" altLang="zh-CN" sz="2800" b="1" kern="100">
                <a:solidFill>
                  <a:srgbClr val="1717C7"/>
                </a:solidFill>
                <a:latin typeface="+mn-ea"/>
                <a:cs typeface="+mn-ea"/>
              </a:rPr>
              <a:t>    “</a:t>
            </a:r>
            <a:r>
              <a:rPr lang="zh-CN" altLang="zh-CN" sz="2800" b="1" kern="100">
                <a:solidFill>
                  <a:srgbClr val="1717C7"/>
                </a:solidFill>
                <a:latin typeface="+mn-ea"/>
                <a:cs typeface="+mn-ea"/>
              </a:rPr>
              <a:t>人生自古谁无死，留取丹心照汗青</a:t>
            </a:r>
            <a:r>
              <a:rPr lang="en-US" altLang="zh-CN" sz="2800" b="1" kern="100">
                <a:solidFill>
                  <a:srgbClr val="1717C7"/>
                </a:solidFill>
                <a:latin typeface="+mn-ea"/>
                <a:cs typeface="+mn-ea"/>
              </a:rPr>
              <a:t>”</a:t>
            </a:r>
            <a:r>
              <a:rPr lang="zh-CN" altLang="zh-CN" sz="2800" b="1" kern="100">
                <a:solidFill>
                  <a:srgbClr val="1717C7"/>
                </a:solidFill>
                <a:latin typeface="+mn-ea"/>
                <a:cs typeface="+mn-ea"/>
              </a:rPr>
              <a:t>中，</a:t>
            </a:r>
            <a:r>
              <a:rPr lang="en-US" altLang="zh-CN" sz="2800" b="1" kern="100">
                <a:solidFill>
                  <a:srgbClr val="1717C7"/>
                </a:solidFill>
                <a:latin typeface="+mn-ea"/>
                <a:cs typeface="+mn-ea"/>
              </a:rPr>
              <a:t>“</a:t>
            </a:r>
            <a:r>
              <a:rPr lang="zh-CN" altLang="zh-CN" sz="2800" b="1" kern="100">
                <a:solidFill>
                  <a:srgbClr val="1717C7"/>
                </a:solidFill>
                <a:latin typeface="+mn-ea"/>
                <a:cs typeface="+mn-ea"/>
              </a:rPr>
              <a:t>汗青</a:t>
            </a:r>
            <a:r>
              <a:rPr lang="en-US" altLang="zh-CN" sz="2800" b="1" kern="100">
                <a:solidFill>
                  <a:srgbClr val="1717C7"/>
                </a:solidFill>
                <a:latin typeface="+mn-ea"/>
                <a:cs typeface="+mn-ea"/>
              </a:rPr>
              <a:t>”</a:t>
            </a:r>
            <a:r>
              <a:rPr lang="zh-CN" altLang="zh-CN" sz="2800" b="1" kern="100">
                <a:solidFill>
                  <a:srgbClr val="1717C7"/>
                </a:solidFill>
                <a:latin typeface="+mn-ea"/>
                <a:cs typeface="+mn-ea"/>
              </a:rPr>
              <a:t>就是古人烘烤竹片制作记录文字的竹简而渗出的液体。人们的日常生活也离不开竹。竹制的凉床、凉椅、凉席，盛夏可纳凉；箩筐、竹篮、簸箕可盛洗物品；鲜嫩的竹笋是饭桌上的美食；还有那精巧的竹编工艺品，既美化了生活，又为国家创收了大量的外汇。文竹，纤细幼嫩，让人看了流连忘返；箭竹，嫩绿鲜美，成为国宝熊猫的美餐；紫竹，质地坚实，制成笛、箫等民族乐器，在乐坛上大放异彩</a:t>
            </a:r>
            <a:r>
              <a:rPr lang="en-US" altLang="zh-CN" sz="2800" b="1" kern="100" smtClean="0">
                <a:solidFill>
                  <a:srgbClr val="1717C7"/>
                </a:solidFill>
                <a:latin typeface="+mn-ea"/>
                <a:cs typeface="+mn-ea"/>
              </a:rPr>
              <a:t>……</a:t>
            </a:r>
            <a:endParaRPr lang="en-US" altLang="zh-CN" sz="2800" b="1" kern="100" smtClean="0">
              <a:solidFill>
                <a:srgbClr val="1717C7"/>
              </a:solidFill>
              <a:latin typeface="+mn-ea"/>
              <a:cs typeface="+mn-ea"/>
            </a:endParaRPr>
          </a:p>
          <a:p>
            <a:pPr indent="0" algn="just">
              <a:buNone/>
              <a:tabLst>
                <a:tab pos="5829300" algn="l"/>
                <a:tab pos="9372600" algn="l"/>
              </a:tabLst>
            </a:pPr>
            <a:r>
              <a:rPr lang="en-US" altLang="zh-CN" sz="2800" b="1" kern="100">
                <a:solidFill>
                  <a:srgbClr val="1717C7"/>
                </a:solidFill>
                <a:latin typeface="+mn-ea"/>
                <a:cs typeface="+mn-ea"/>
                <a:sym typeface="+mn-ea"/>
              </a:rPr>
              <a:t>    古人无园不竹。居而有竹，则幽篁拂窗，清气满园，碧叶经冬不调，清秀而又潇洒。竹，是古人所喜爱的植物，也是他们笔下的常客。苏轼在《绿竹筠》中说“宁可食无肉，不可居无竹；无肉使人瘦，无竹使人俗”就表现了士大夫清高脱俗的雅趣。</a:t>
            </a:r>
            <a:endParaRPr lang="en-US" altLang="zh-CN" sz="2800" b="1" kern="100">
              <a:solidFill>
                <a:srgbClr val="1717C7"/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641" y="692715"/>
            <a:ext cx="8534280" cy="4087295"/>
          </a:xfrm>
        </p:spPr>
        <p:txBody>
          <a:bodyPr>
            <a:normAutofit fontScale="90000"/>
          </a:bodyPr>
          <a:lstStyle/>
          <a:p>
            <a:pPr indent="0" algn="just">
              <a:buNone/>
              <a:tabLst>
                <a:tab pos="5829300" algn="l"/>
                <a:tab pos="9372600" algn="l"/>
              </a:tabLst>
            </a:pPr>
            <a:r>
              <a:rPr lang="en-US" altLang="zh-CN" sz="3110" b="1" kern="100">
                <a:solidFill>
                  <a:srgbClr val="1717C7"/>
                </a:solidFill>
                <a:latin typeface="+mn-ea"/>
                <a:cs typeface="+mn-ea"/>
              </a:rPr>
              <a:t>    </a:t>
            </a:r>
            <a:r>
              <a:rPr lang="zh-CN" altLang="zh-CN" sz="3110" b="1" kern="100">
                <a:solidFill>
                  <a:srgbClr val="1717C7"/>
                </a:solidFill>
                <a:latin typeface="+mn-ea"/>
                <a:cs typeface="+mn-ea"/>
              </a:rPr>
              <a:t>古人爱竹，爱它的虚心、坚强、高洁的精神。诗句</a:t>
            </a:r>
            <a:r>
              <a:rPr lang="en-US" altLang="zh-CN" sz="3110" b="1" kern="100">
                <a:solidFill>
                  <a:srgbClr val="1717C7"/>
                </a:solidFill>
                <a:latin typeface="+mn-ea"/>
                <a:cs typeface="+mn-ea"/>
              </a:rPr>
              <a:t>“</a:t>
            </a:r>
            <a:r>
              <a:rPr lang="zh-CN" altLang="zh-CN" sz="3110" b="1" kern="100">
                <a:solidFill>
                  <a:srgbClr val="1717C7"/>
                </a:solidFill>
                <a:latin typeface="+mn-ea"/>
                <a:cs typeface="+mn-ea"/>
              </a:rPr>
              <a:t>东风弄巧补残山，一夜吹添玉数竿</a:t>
            </a:r>
            <a:r>
              <a:rPr lang="en-US" altLang="zh-CN" sz="3110" b="1" kern="100">
                <a:solidFill>
                  <a:srgbClr val="1717C7"/>
                </a:solidFill>
                <a:latin typeface="+mn-ea"/>
                <a:cs typeface="+mn-ea"/>
              </a:rPr>
              <a:t>”</a:t>
            </a:r>
            <a:r>
              <a:rPr lang="zh-CN" altLang="zh-CN" sz="3110" b="1" kern="100">
                <a:solidFill>
                  <a:srgbClr val="1717C7"/>
                </a:solidFill>
                <a:latin typeface="+mn-ea"/>
                <a:cs typeface="+mn-ea"/>
              </a:rPr>
              <a:t>道出了生命力的顽强；</a:t>
            </a:r>
            <a:r>
              <a:rPr lang="en-US" altLang="zh-CN" sz="3110" b="1" kern="100">
                <a:solidFill>
                  <a:srgbClr val="1717C7"/>
                </a:solidFill>
                <a:latin typeface="+mn-ea"/>
                <a:cs typeface="+mn-ea"/>
              </a:rPr>
              <a:t>“</a:t>
            </a:r>
            <a:r>
              <a:rPr lang="zh-CN" altLang="zh-CN" sz="3110" b="1" kern="100">
                <a:solidFill>
                  <a:srgbClr val="1717C7"/>
                </a:solidFill>
                <a:latin typeface="+mn-ea"/>
                <a:cs typeface="+mn-ea"/>
              </a:rPr>
              <a:t>破土凌云节节高，寒驱三九领风骚</a:t>
            </a:r>
            <a:r>
              <a:rPr lang="en-US" altLang="zh-CN" sz="3110" b="1" kern="100">
                <a:solidFill>
                  <a:srgbClr val="1717C7"/>
                </a:solidFill>
                <a:latin typeface="+mn-ea"/>
                <a:cs typeface="+mn-ea"/>
              </a:rPr>
              <a:t>”</a:t>
            </a:r>
            <a:r>
              <a:rPr lang="zh-CN" altLang="zh-CN" sz="3110" b="1" kern="100">
                <a:solidFill>
                  <a:srgbClr val="1717C7"/>
                </a:solidFill>
                <a:latin typeface="+mn-ea"/>
                <a:cs typeface="+mn-ea"/>
              </a:rPr>
              <a:t>表现了气冲云霄的斗志；</a:t>
            </a:r>
            <a:r>
              <a:rPr lang="en-US" altLang="zh-CN" sz="3110" b="1" kern="100">
                <a:solidFill>
                  <a:srgbClr val="1717C7"/>
                </a:solidFill>
                <a:latin typeface="+mn-ea"/>
                <a:cs typeface="+mn-ea"/>
              </a:rPr>
              <a:t>“</a:t>
            </a:r>
            <a:r>
              <a:rPr lang="zh-CN" altLang="zh-CN" sz="3110" b="1" kern="100">
                <a:solidFill>
                  <a:srgbClr val="1717C7"/>
                </a:solidFill>
                <a:latin typeface="+mn-ea"/>
                <a:cs typeface="+mn-ea"/>
              </a:rPr>
              <a:t>如生空野外，梢云耸百寻</a:t>
            </a:r>
            <a:r>
              <a:rPr lang="en-US" altLang="zh-CN" sz="3110" b="1" kern="100">
                <a:solidFill>
                  <a:srgbClr val="1717C7"/>
                </a:solidFill>
                <a:latin typeface="+mn-ea"/>
                <a:cs typeface="+mn-ea"/>
              </a:rPr>
              <a:t>”</a:t>
            </a:r>
            <a:r>
              <a:rPr lang="zh-CN" altLang="zh-CN" sz="3110" b="1" kern="100">
                <a:solidFill>
                  <a:srgbClr val="1717C7"/>
                </a:solidFill>
                <a:latin typeface="+mn-ea"/>
                <a:cs typeface="+mn-ea"/>
              </a:rPr>
              <a:t>表现出高风亮节的品德。还有</a:t>
            </a:r>
            <a:r>
              <a:rPr lang="en-US" altLang="zh-CN" sz="3110" b="1" kern="100">
                <a:solidFill>
                  <a:srgbClr val="1717C7"/>
                </a:solidFill>
                <a:latin typeface="+mn-ea"/>
                <a:cs typeface="+mn-ea"/>
              </a:rPr>
              <a:t>“</a:t>
            </a:r>
            <a:r>
              <a:rPr lang="zh-CN" altLang="zh-CN" sz="3110" b="1" kern="100">
                <a:solidFill>
                  <a:srgbClr val="1717C7"/>
                </a:solidFill>
                <a:latin typeface="+mn-ea"/>
                <a:cs typeface="+mn-ea"/>
              </a:rPr>
              <a:t>虚心竹有低头叶，傲骨梅无仰面花</a:t>
            </a:r>
            <a:r>
              <a:rPr lang="en-US" altLang="zh-CN" sz="3110" b="1" kern="100">
                <a:solidFill>
                  <a:srgbClr val="1717C7"/>
                </a:solidFill>
                <a:latin typeface="+mn-ea"/>
                <a:cs typeface="+mn-ea"/>
              </a:rPr>
              <a:t>”</a:t>
            </a:r>
            <a:r>
              <a:rPr lang="zh-CN" altLang="zh-CN" sz="3110" b="1" kern="100">
                <a:solidFill>
                  <a:srgbClr val="1717C7"/>
                </a:solidFill>
                <a:latin typeface="+mn-ea"/>
                <a:cs typeface="+mn-ea"/>
              </a:rPr>
              <a:t>等诗句，无不体现着文人墨客对竹的歌咏与赞扬</a:t>
            </a:r>
            <a:r>
              <a:rPr lang="zh-CN" altLang="zh-CN" sz="3110" b="1" kern="100" smtClean="0">
                <a:solidFill>
                  <a:srgbClr val="1717C7"/>
                </a:solidFill>
                <a:latin typeface="+mn-ea"/>
                <a:cs typeface="+mn-ea"/>
              </a:rPr>
              <a:t>。</a:t>
            </a:r>
            <a:endParaRPr lang="zh-CN" altLang="zh-CN" sz="3110" b="1" kern="100" smtClean="0">
              <a:solidFill>
                <a:srgbClr val="1717C7"/>
              </a:solidFill>
              <a:latin typeface="+mn-ea"/>
              <a:cs typeface="+mn-ea"/>
            </a:endParaRPr>
          </a:p>
          <a:p>
            <a:pPr indent="0" algn="just">
              <a:buNone/>
              <a:tabLst>
                <a:tab pos="5829300" algn="l"/>
                <a:tab pos="9372600" algn="l"/>
              </a:tabLst>
            </a:pPr>
            <a:r>
              <a:rPr lang="zh-CN" altLang="zh-CN" sz="3110" b="1" kern="100">
                <a:solidFill>
                  <a:srgbClr val="1717C7"/>
                </a:solidFill>
                <a:latin typeface="+mn-ea"/>
                <a:cs typeface="+mn-ea"/>
                <a:sym typeface="+mn-ea"/>
              </a:rPr>
              <a:t>    心无杂念，甘于寂寞，这或许就是竹的风骨吧！</a:t>
            </a:r>
            <a:endParaRPr lang="zh-CN" altLang="zh-CN" sz="3110" b="1" kern="100">
              <a:solidFill>
                <a:srgbClr val="1717C7"/>
              </a:soli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78155" y="401955"/>
            <a:ext cx="8016875" cy="40309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3200" b="1">
                <a:solidFill>
                  <a:srgbClr val="1717C7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[技法指导]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algn="ctr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如何清晰地说明事理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r>
              <a:rPr lang="zh-CN" altLang="en-US" sz="3200" b="1"/>
              <a:t>       </a:t>
            </a:r>
            <a:endParaRPr lang="zh-CN" altLang="en-US" sz="3200" b="1"/>
          </a:p>
          <a:p>
            <a:r>
              <a:rPr lang="zh-CN" altLang="en-US" sz="3200" b="1"/>
              <a:t>       以介绍事物、阐明特征、指出因由、解释事理为主，使人读了能理解具体事物的特征、状态、功能；对抽象事理，则能领会其精神实质，从而蟠然有悟，了然于胸，这样的说明文被称为事理说明文。</a:t>
            </a:r>
            <a:endParaRPr lang="zh-CN" altLang="en-US" sz="3200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56895" y="332740"/>
            <a:ext cx="818197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一、对“事理”要有准确、深入的认识</a:t>
            </a:r>
            <a:endParaRPr lang="zh-CN" altLang="en-US" sz="3200" b="1"/>
          </a:p>
          <a:p>
            <a:pPr fontAlgn="auto">
              <a:lnSpc>
                <a:spcPct val="150000"/>
              </a:lnSpc>
            </a:pPr>
            <a:r>
              <a:rPr lang="zh-CN" altLang="en-US" sz="3200" b="1"/>
              <a:t>        所谓“事理”，就是与事物有关的某种道理。</a:t>
            </a:r>
            <a:endParaRPr lang="zh-CN" altLang="en-US" sz="3200" b="1"/>
          </a:p>
        </p:txBody>
      </p:sp>
      <p:sp>
        <p:nvSpPr>
          <p:cNvPr id="6" name="文本框 5"/>
          <p:cNvSpPr txBox="1"/>
          <p:nvPr/>
        </p:nvSpPr>
        <p:spPr>
          <a:xfrm>
            <a:off x="575945" y="2708910"/>
            <a:ext cx="7903845" cy="3815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Arial" panose="020B0604020202020204" pitchFamily="34" charset="0"/>
              </a:rPr>
              <a:t>二、围绕事理的特征来进行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Arial" panose="020B0604020202020204" pitchFamily="34" charset="0"/>
              </a:rPr>
              <a:t>写作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。</a:t>
            </a:r>
            <a:endParaRPr lang="zh-CN" altLang="en-US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  <a:p>
            <a:endParaRPr lang="zh-CN" altLang="en-US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sym typeface="Arial" panose="020B0604020202020204" pitchFamily="34" charset="0"/>
              </a:rPr>
              <a:t>        事理的特征即事物本身的独特属性，是对社会现象的一种冷峻观察和思考。只有自身掌握了事理的特征才能对事理进行具体详细的说明。</a:t>
            </a:r>
            <a:endParaRPr lang="zh-CN" altLang="en-US" sz="3200" b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9115" y="188595"/>
            <a:ext cx="787971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latinLnBrk="0" hangingPunct="1">
              <a:lnSpc>
                <a:spcPct val="10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三、采用恰当的说明顺序。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　　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时间顺序。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即以事理的发生、发展和变化的过程为序。如事理的由小到大、由低到高、由弱到强、由古及今。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　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  逻辑顺序。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主要用来说明事理，揭示事物的内函、性质及原因。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常见的几种逻辑顺序：从因到果、从主到次、从整体到部分、从概括到具体、从现象到本质、从具体到一般等。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9115" y="188595"/>
            <a:ext cx="826389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四、说明方法要灵活。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下定义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，用来揭示事物的本质特征，高度概括，科学严密；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举例子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，用具体实例说明抽象事理，易于理解；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分类别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，能完整而又清晰地把握事物特点；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作比较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，考察异同，鲜明对比；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打比方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，形象生动，易于理解；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列数字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，准确简洁；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画图表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，直观形象，一目了然。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此外，还有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摹状貌、引用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等。</a:t>
            </a:r>
            <a:endParaRPr lang="zh-CN" altLang="en-US" sz="2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2201</Words>
  <Application>WPS 演示</Application>
  <PresentationFormat/>
  <Paragraphs>77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7" baseType="lpstr">
      <vt:lpstr>Arial</vt:lpstr>
      <vt:lpstr>宋体</vt:lpstr>
      <vt:lpstr>Wingdings</vt:lpstr>
      <vt:lpstr>Arial Unicode MS</vt:lpstr>
      <vt:lpstr>黑体</vt:lpstr>
      <vt:lpstr>方正小标宋_GBK</vt:lpstr>
      <vt:lpstr>微软雅黑</vt:lpstr>
      <vt:lpstr>Times New Roman</vt:lpstr>
      <vt:lpstr>Calibri</vt:lpstr>
      <vt:lpstr>Courier New</vt:lpstr>
      <vt:lpstr>仿宋_GB2312</vt:lpstr>
      <vt:lpstr>仿宋</vt:lpstr>
      <vt:lpstr>楷体_GB2312</vt:lpstr>
      <vt:lpstr>新宋体</vt:lpstr>
      <vt:lpstr>经典美黑简</vt:lpstr>
      <vt:lpstr>楷体</vt:lpstr>
      <vt:lpstr>叶根友毛笔行书2.0版</vt:lpstr>
      <vt:lpstr>Batang</vt:lpstr>
      <vt:lpstr>GungsuhChe</vt:lpstr>
      <vt:lpstr>MingLiU</vt:lpstr>
      <vt:lpstr>MingLiU-ExtB</vt:lpstr>
      <vt:lpstr>MingLiU_HKSCS</vt:lpstr>
      <vt:lpstr>MS Gothic</vt:lpstr>
      <vt:lpstr>Office 主题</vt:lpstr>
      <vt:lpstr>第三单元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第三单元　</dc:title>
  <dc:creator/>
  <cp:lastModifiedBy>孤鸿</cp:lastModifiedBy>
  <cp:revision>3</cp:revision>
  <dcterms:created xsi:type="dcterms:W3CDTF">2022-03-31T11:00:25Z</dcterms:created>
  <dcterms:modified xsi:type="dcterms:W3CDTF">2022-03-31T12:06:32Z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2052-11.8.2.9067</vt:lpwstr>
  </property>
</Properties>
</file>