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71" r:id="rId3"/>
    <p:sldId id="487" r:id="rId5"/>
    <p:sldId id="536" r:id="rId6"/>
    <p:sldId id="523" r:id="rId7"/>
    <p:sldId id="483" r:id="rId8"/>
    <p:sldId id="525" r:id="rId9"/>
    <p:sldId id="408" r:id="rId10"/>
    <p:sldId id="526" r:id="rId11"/>
    <p:sldId id="527" r:id="rId12"/>
    <p:sldId id="543" r:id="rId13"/>
    <p:sldId id="538" r:id="rId14"/>
    <p:sldId id="544" r:id="rId15"/>
    <p:sldId id="539" r:id="rId16"/>
    <p:sldId id="540" r:id="rId17"/>
    <p:sldId id="541" r:id="rId18"/>
    <p:sldId id="542" r:id="rId19"/>
    <p:sldId id="535" r:id="rId20"/>
    <p:sldId id="546" r:id="rId21"/>
    <p:sldId id="547" r:id="rId22"/>
    <p:sldId id="548" r:id="rId23"/>
    <p:sldId id="549" r:id="rId24"/>
    <p:sldId id="545" r:id="rId25"/>
    <p:sldId id="552" r:id="rId26"/>
    <p:sldId id="554" r:id="rId27"/>
    <p:sldId id="553" r:id="rId28"/>
    <p:sldId id="555" r:id="rId29"/>
    <p:sldId id="442" r:id="rId30"/>
    <p:sldId id="589" r:id="rId31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FF7"/>
    <a:srgbClr val="557E39"/>
    <a:srgbClr val="AD7D21"/>
    <a:srgbClr val="F9F9EC"/>
    <a:srgbClr val="F5A361"/>
    <a:srgbClr val="E6A640"/>
    <a:srgbClr val="4972B8"/>
    <a:srgbClr val="754209"/>
    <a:srgbClr val="5B6FFF"/>
    <a:srgbClr val="F956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45" autoAdjust="0"/>
    <p:restoredTop sz="96870" autoAdjust="0"/>
  </p:normalViewPr>
  <p:slideViewPr>
    <p:cSldViewPr snapToGrid="0">
      <p:cViewPr>
        <p:scale>
          <a:sx n="100" d="100"/>
          <a:sy n="100" d="100"/>
        </p:scale>
        <p:origin x="-1944" y="-894"/>
      </p:cViewPr>
      <p:guideLst>
        <p:guide orient="horz" pos="1685"/>
        <p:guide pos="296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64CCA6-6EA6-4EEA-A4EB-59FEDC1331C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5" Type="http://schemas.openxmlformats.org/officeDocument/2006/relationships/theme" Target="../theme/theme1.xml"/><Relationship Id="rId34" Type="http://schemas.openxmlformats.org/officeDocument/2006/relationships/tags" Target="../tags/tag6.xml"/><Relationship Id="rId33" Type="http://schemas.openxmlformats.org/officeDocument/2006/relationships/tags" Target="../tags/tag5.xml"/><Relationship Id="rId32" Type="http://schemas.openxmlformats.org/officeDocument/2006/relationships/tags" Target="../tags/tag4.xml"/><Relationship Id="rId31" Type="http://schemas.openxmlformats.org/officeDocument/2006/relationships/tags" Target="../tags/tag3.xml"/><Relationship Id="rId30" Type="http://schemas.openxmlformats.org/officeDocument/2006/relationships/tags" Target="../tags/tag2.xml"/><Relationship Id="rId3" Type="http://schemas.openxmlformats.org/officeDocument/2006/relationships/slideLayout" Target="../slideLayouts/slideLayout3.xml"/><Relationship Id="rId29" Type="http://schemas.openxmlformats.org/officeDocument/2006/relationships/tags" Target="../tags/tag1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9"/>
            </p:custDataLst>
          </p:nvPr>
        </p:nvSpPr>
        <p:spPr>
          <a:xfrm>
            <a:off x="502412" y="324000"/>
            <a:ext cx="8139178" cy="486000"/>
          </a:xfrm>
          <a:prstGeom prst="rect">
            <a:avLst/>
          </a:prstGeom>
        </p:spPr>
        <p:txBody>
          <a:bodyPr vert="horz" lIns="76200" tIns="28575" rIns="57150" bIns="28575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0"/>
            </p:custDataLst>
          </p:nvPr>
        </p:nvSpPr>
        <p:spPr>
          <a:xfrm>
            <a:off x="502412" y="972000"/>
            <a:ext cx="8139178" cy="3780000"/>
          </a:xfrm>
          <a:prstGeom prst="rect">
            <a:avLst/>
          </a:prstGeom>
        </p:spPr>
        <p:txBody>
          <a:bodyPr vert="horz" lIns="76200" tIns="0" rIns="61913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31"/>
            </p:custDataLst>
          </p:nvPr>
        </p:nvSpPr>
        <p:spPr>
          <a:xfrm>
            <a:off x="659807" y="4762375"/>
            <a:ext cx="2025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32"/>
            </p:custDataLst>
          </p:nvPr>
        </p:nvSpPr>
        <p:spPr>
          <a:xfrm>
            <a:off x="3087000" y="4762375"/>
            <a:ext cx="2970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33"/>
            </p:custDataLst>
          </p:nvPr>
        </p:nvSpPr>
        <p:spPr>
          <a:xfrm>
            <a:off x="6457950" y="4762375"/>
            <a:ext cx="2025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3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100" b="1" u="none" strike="noStrike" kern="1200" cap="none" spc="15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6.png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.png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6.png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6.png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6.png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6.png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6.png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7.png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20.xml"/><Relationship Id="rId2" Type="http://schemas.openxmlformats.org/officeDocument/2006/relationships/image" Target="../media/image7.png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21.xml"/><Relationship Id="rId2" Type="http://schemas.openxmlformats.org/officeDocument/2006/relationships/image" Target="../media/image7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5.xml"/><Relationship Id="rId2" Type="http://schemas.openxmlformats.org/officeDocument/2006/relationships/tags" Target="../tags/tag9.xml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22.xml"/><Relationship Id="rId2" Type="http://schemas.openxmlformats.org/officeDocument/2006/relationships/image" Target="../media/image7.png"/><Relationship Id="rId1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23.xml"/><Relationship Id="rId2" Type="http://schemas.openxmlformats.org/officeDocument/2006/relationships/image" Target="../media/image7.png"/><Relationship Id="rId1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19.xml"/><Relationship Id="rId2" Type="http://schemas.openxmlformats.org/officeDocument/2006/relationships/image" Target="../media/image7.png"/><Relationship Id="rId1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24.xml"/><Relationship Id="rId2" Type="http://schemas.openxmlformats.org/officeDocument/2006/relationships/image" Target="../media/image7.png"/><Relationship Id="rId1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2" Type="http://schemas.openxmlformats.org/officeDocument/2006/relationships/tags" Target="../tags/tag12.xml"/><Relationship Id="rId1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26.xml"/><Relationship Id="rId1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7.xml"/><Relationship Id="rId3" Type="http://schemas.openxmlformats.org/officeDocument/2006/relationships/tags" Target="../tags/tag13.xml"/><Relationship Id="rId2" Type="http://schemas.openxmlformats.org/officeDocument/2006/relationships/image" Target="../media/image8.png"/><Relationship Id="rId1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tags" Target="../tags/tag14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8.xml"/><Relationship Id="rId1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1.xml"/><Relationship Id="rId2" Type="http://schemas.openxmlformats.org/officeDocument/2006/relationships/tags" Target="../tags/tag10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11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76" y="1493996"/>
            <a:ext cx="9129713" cy="1763554"/>
          </a:xfrm>
          <a:prstGeom prst="rect">
            <a:avLst/>
          </a:prstGeom>
          <a:solidFill>
            <a:srgbClr val="F9F9EC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1"/>
            </p:custDataLst>
          </p:nvPr>
        </p:nvSpPr>
        <p:spPr>
          <a:xfrm>
            <a:off x="7855744" y="2759868"/>
            <a:ext cx="1132999" cy="29908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500" dirty="0">
                <a:latin typeface="华文新魏" panose="02010800040101010101" charset="-122"/>
                <a:ea typeface="华文新魏" panose="02010800040101010101" charset="-122"/>
              </a:rPr>
              <a:t>六年级下册</a:t>
            </a:r>
            <a:endParaRPr lang="zh-CN" altLang="en-US" sz="1500" dirty="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94435" y="2027396"/>
            <a:ext cx="5504498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b="1" dirty="0">
                <a:solidFill>
                  <a:schemeClr val="tx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习作：让真情自然流露</a:t>
            </a:r>
            <a:endParaRPr lang="zh-CN" altLang="en-US" sz="4100" b="1" dirty="0">
              <a:solidFill>
                <a:schemeClr val="tx1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1" y="0"/>
            <a:ext cx="1035005" cy="77543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034892" y="383857"/>
            <a:ext cx="1854994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 spc="450" dirty="0">
                <a:solidFill>
                  <a:srgbClr val="AD7D21"/>
                </a:solidFill>
                <a:latin typeface="幼圆" panose="02010509060101010101" charset="-122"/>
                <a:ea typeface="幼圆" panose="02010509060101010101" charset="-122"/>
              </a:rPr>
              <a:t>习作例文</a:t>
            </a:r>
            <a:endParaRPr lang="zh-CN" altLang="en-US" sz="2100" b="1" spc="450" dirty="0">
              <a:solidFill>
                <a:srgbClr val="AD7D21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21080" y="1609726"/>
            <a:ext cx="7101364" cy="1730216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当微风拂过脸颊，当微波荡漾出一波波涟漪，当夕阳西下出现最后一抹余晖,如丝般的思绪让我不禁想起了小时候那件令人难过的事。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867400" y="360522"/>
            <a:ext cx="1661160" cy="43767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none" lIns="68580" tIns="34290" rIns="68580" bIns="34290" rtlCol="0">
            <a:spAutoFit/>
          </a:bodyPr>
          <a:lstStyle/>
          <a:p>
            <a:pPr algn="l">
              <a:buNone/>
            </a:pPr>
            <a:r>
              <a:rPr lang="zh-CN" altLang="en-US" sz="2400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《例文甲》</a:t>
            </a:r>
            <a:endParaRPr lang="zh-CN" altLang="en-US" sz="2400" b="1">
              <a:solidFill>
                <a:schemeClr val="tx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16629" y="2958941"/>
            <a:ext cx="1344454" cy="1074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1" y="0"/>
            <a:ext cx="1035005" cy="77543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034892" y="383857"/>
            <a:ext cx="1854994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 spc="450" dirty="0">
                <a:solidFill>
                  <a:srgbClr val="AD7D21"/>
                </a:solidFill>
                <a:latin typeface="幼圆" panose="02010509060101010101" charset="-122"/>
                <a:ea typeface="幼圆" panose="02010509060101010101" charset="-122"/>
              </a:rPr>
              <a:t>习作例文</a:t>
            </a:r>
            <a:endParaRPr lang="zh-CN" altLang="en-US" sz="2100" b="1" spc="450" dirty="0">
              <a:solidFill>
                <a:srgbClr val="AD7D21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32009" y="1116331"/>
            <a:ext cx="7479506" cy="2492216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altLang="en-US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那一天，外公从老家带回了几只小鸡送给我,我一看见小鸡,高兴得一蹦三尺高。要知道,那可是我第一次有了属于自己的“小可爱”,那可是我用积攒了好久好久的“大拇指”贴纸换来的奖励呢。我迫不及待跑到了楼顶，找来了一个大纸箱，用来当作小鸡们的家。</a:t>
            </a:r>
            <a:endParaRPr lang="zh-CN" altLang="en-US" sz="21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82803" y="3081338"/>
            <a:ext cx="1344454" cy="1074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1" y="0"/>
            <a:ext cx="1035005" cy="77543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034892" y="383857"/>
            <a:ext cx="1854994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 spc="450" dirty="0">
                <a:solidFill>
                  <a:srgbClr val="AD7D21"/>
                </a:solidFill>
                <a:latin typeface="幼圆" panose="02010509060101010101" charset="-122"/>
                <a:ea typeface="幼圆" panose="02010509060101010101" charset="-122"/>
              </a:rPr>
              <a:t>习作例文</a:t>
            </a:r>
            <a:endParaRPr lang="zh-CN" altLang="en-US" sz="2100" b="1" spc="450" dirty="0">
              <a:solidFill>
                <a:srgbClr val="AD7D21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48202" y="1015842"/>
            <a:ext cx="6955631" cy="2492216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然后我用一个小杯倒了点几水,又拿了些米放在一个小纸盒里, 蹦蹦跳跳地把食物放在小鸡们的“家里”。我开心地说:“你们这群小可爱，可要乖乖地听话哦，不许抢食、不许打架!不听话的要重点批评哦，听懂了吗?"小鸡们好像听懂了我的话。叽叽地叫着。</a:t>
            </a:r>
            <a:endParaRPr lang="zh-CN" altLang="en-US" sz="21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49478" y="3137535"/>
            <a:ext cx="1344454" cy="1074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1" y="0"/>
            <a:ext cx="1035005" cy="77543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034892" y="383857"/>
            <a:ext cx="1854994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 spc="450" dirty="0">
                <a:solidFill>
                  <a:srgbClr val="AD7D21"/>
                </a:solidFill>
                <a:latin typeface="幼圆" panose="02010509060101010101" charset="-122"/>
                <a:ea typeface="幼圆" panose="02010509060101010101" charset="-122"/>
              </a:rPr>
              <a:t>习作例文</a:t>
            </a:r>
            <a:endParaRPr lang="zh-CN" altLang="en-US" sz="2100" b="1" spc="450" dirty="0">
              <a:solidFill>
                <a:srgbClr val="AD7D21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0075" y="1082993"/>
            <a:ext cx="8108633" cy="2977039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二天一早,阳光明媚,草翠花开,太阳对我笑，花儿向我点头。我兴奋地跑到楼下，抱起其中一只小鸡,那一只小鸡的颜色和其他小鸡的颜色不同,它是黑色的,连爷爷都说。这只黑鸡,是奇迹，所以我格外疼爱它，叫它“黑娃”。它是那样的与众不同，似乎是上天有意给我的一份特殊的礼物呢!我抱着黑娃，又是跑,又是跳,一不小心,“啪”的一声，我摔倒了，黑娃被我重重地压在下面。</a:t>
            </a:r>
            <a:endParaRPr lang="zh-CN" altLang="en-US" sz="21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60908" y="126683"/>
            <a:ext cx="1344454" cy="1074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1" y="0"/>
            <a:ext cx="1035005" cy="77543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034892" y="383857"/>
            <a:ext cx="1854994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 spc="450" dirty="0">
                <a:solidFill>
                  <a:srgbClr val="AD7D21"/>
                </a:solidFill>
                <a:latin typeface="幼圆" panose="02010509060101010101" charset="-122"/>
                <a:ea typeface="幼圆" panose="02010509060101010101" charset="-122"/>
              </a:rPr>
              <a:t>习作例文</a:t>
            </a:r>
            <a:endParaRPr lang="zh-CN" altLang="en-US" sz="2100" b="1" spc="450" dirty="0">
              <a:solidFill>
                <a:srgbClr val="AD7D21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09137" y="1263016"/>
            <a:ext cx="7803356" cy="1730216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我连忙坐了起来，动动黑娃的头,软软的，摸摸黑娃的脚,软软的,黑娃的眼睛紧闭着,任我怎样呼唤,它都无动于衷。我的妈呀!小鸡已经被我压死了。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16629" y="2958941"/>
            <a:ext cx="1344454" cy="1074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1" y="0"/>
            <a:ext cx="1035005" cy="77543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034892" y="383857"/>
            <a:ext cx="1854994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 spc="450" dirty="0">
                <a:solidFill>
                  <a:srgbClr val="AD7D21"/>
                </a:solidFill>
                <a:latin typeface="幼圆" panose="02010509060101010101" charset="-122"/>
                <a:ea typeface="幼圆" panose="02010509060101010101" charset="-122"/>
              </a:rPr>
              <a:t>习作例文</a:t>
            </a:r>
            <a:endParaRPr lang="zh-CN" altLang="en-US" sz="2100" b="1" spc="450" dirty="0">
              <a:solidFill>
                <a:srgbClr val="AD7D21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0075" y="1153954"/>
            <a:ext cx="7943850" cy="2492216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太阳不再对我笑，花儿不再向我点头。我控制不住自己了，瞬间放声大哭，后悔、自责、伤心...哭声引来了奶奶，奶奶看到这一切,轻轻地说:“好好埋了吧。”我们找来了个精致的小盒子,把黑娃放在了里面，里面放了个小纸条,上面写着“一路走好，可爱的黑娃.在另一个世界里快乐生活”。</a:t>
            </a:r>
            <a:endParaRPr lang="zh-CN" altLang="en-US" sz="21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16629" y="2958941"/>
            <a:ext cx="1344454" cy="1074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1" y="0"/>
            <a:ext cx="1035005" cy="775433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1034892" y="383857"/>
            <a:ext cx="1854994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 spc="450" dirty="0">
                <a:solidFill>
                  <a:srgbClr val="AD7D21"/>
                </a:solidFill>
                <a:latin typeface="幼圆" panose="02010509060101010101" charset="-122"/>
                <a:ea typeface="幼圆" panose="02010509060101010101" charset="-122"/>
              </a:rPr>
              <a:t>习作例文</a:t>
            </a:r>
            <a:endParaRPr lang="zh-CN" altLang="en-US" sz="2100" b="1" spc="450" dirty="0">
              <a:solidFill>
                <a:srgbClr val="AD7D21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09149" y="1716405"/>
            <a:ext cx="6956584" cy="1176338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回到了家里,我又一次难过地哭了，直到现在,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我回想起来，仿佛,那只黑娃还一直躺在我的手里。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16629" y="2958941"/>
            <a:ext cx="1344454" cy="1074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1" y="0"/>
            <a:ext cx="1035005" cy="775433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157436" y="337662"/>
            <a:ext cx="1661160" cy="43767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none" lIns="68580" tIns="34290" rIns="68580" bIns="34290" rtlCol="0">
            <a:spAutoFit/>
          </a:bodyPr>
          <a:lstStyle/>
          <a:p>
            <a:pPr algn="l">
              <a:buNone/>
            </a:pPr>
            <a:r>
              <a:rPr lang="zh-CN" altLang="en-US" sz="2400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《例文乙》</a:t>
            </a:r>
            <a:endParaRPr lang="zh-CN" altLang="en-US" sz="2400" b="1">
              <a:solidFill>
                <a:schemeClr val="tx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62477" y="938689"/>
            <a:ext cx="7262336" cy="2977039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1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1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拿起那台iPad,我欣喜若狂地跳了起来</a:t>
            </a:r>
            <a:r>
              <a:rPr lang="en-US" altLang="zh-CN" sz="1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----</a:t>
            </a:r>
            <a:r>
              <a:rPr lang="zh-CN" altLang="en-US" sz="1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九岁生日那天发生的事，让我难以忘记。</a:t>
            </a:r>
            <a:endParaRPr lang="zh-CN" altLang="en-US" sz="1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那天，爸爸问我:想不想得到生日礼物?想!想!想!我已经迫不及待地想得到生日礼物了。爸爸都已经答应我很久了，那是春节刚过，爸爸就说会在生日的时候给我惊喜，让我如愿以偿,要知道,这款iPad我已盼望已久，早已等不及了。那次,看到表弟在不停摆弄的时候，爸爸就说过,我也会有这样一台的。</a:t>
            </a:r>
            <a:endParaRPr lang="zh-CN" altLang="en-US" sz="1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99020" y="3545206"/>
            <a:ext cx="1287780" cy="1019651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1034892" y="383857"/>
            <a:ext cx="1854994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 spc="450" dirty="0">
                <a:solidFill>
                  <a:srgbClr val="AD7D21"/>
                </a:solidFill>
                <a:latin typeface="幼圆" panose="02010509060101010101" charset="-122"/>
                <a:ea typeface="幼圆" panose="02010509060101010101" charset="-122"/>
              </a:rPr>
              <a:t>习作例文</a:t>
            </a:r>
            <a:endParaRPr lang="zh-CN" altLang="en-US" sz="2100" b="1" spc="450" dirty="0">
              <a:solidFill>
                <a:srgbClr val="AD7D21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1" y="0"/>
            <a:ext cx="1035005" cy="77543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75786" y="1325881"/>
            <a:ext cx="8181975" cy="2492216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那你就去你房间里找吧。”他神神秘秘地说。我满怀欣喜地去房间里找我的生日礼物。可我只发现了一张小纸条，上面写着:睿睿小朋友,我就是你老爸给你的生日礼物。不过，第一次见到你,我有点害羞哦，所以我就躲起来了。你会来找我吗?我躲的地方大大的、长长的、呈长方形,你小时候很喜欢用,现在很少用了,我在那里哦!</a:t>
            </a:r>
            <a:endParaRPr lang="zh-CN" altLang="en-US" sz="21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29388" y="306229"/>
            <a:ext cx="1287780" cy="10196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034892" y="383857"/>
            <a:ext cx="1854994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 spc="450" dirty="0">
                <a:solidFill>
                  <a:srgbClr val="AD7D21"/>
                </a:solidFill>
                <a:latin typeface="幼圆" panose="02010509060101010101" charset="-122"/>
                <a:ea typeface="幼圆" panose="02010509060101010101" charset="-122"/>
              </a:rPr>
              <a:t>习作例文</a:t>
            </a:r>
            <a:endParaRPr lang="zh-CN" altLang="en-US" sz="2100" b="1" spc="450" dirty="0">
              <a:solidFill>
                <a:srgbClr val="AD7D21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1" y="0"/>
            <a:ext cx="1035005" cy="77543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37247" y="996792"/>
            <a:ext cx="7335203" cy="2977039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altLang="en-US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看来要得到这个礼物还不容易呀。关键时刻我灵机一动。想起了浴室的浴缸。于是我跑进浴室,不出我所料,我的玩具下压着一张纸条。上面说要说出五个带“国”的成语,其中一个还要带有“庆”。我边走边想，走到爸爸那时,轻而易举地说出了五个带有“国”并且其中一个带有“庆”的成语。我顺利撕开纸,谁知里面写着:下一个地点:厨房微波炉上面。</a:t>
            </a:r>
            <a:endParaRPr lang="zh-CN" altLang="en-US" sz="21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88079" y="3545206"/>
            <a:ext cx="1287780" cy="10196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034892" y="383857"/>
            <a:ext cx="1854994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 spc="450" dirty="0">
                <a:solidFill>
                  <a:srgbClr val="AD7D21"/>
                </a:solidFill>
                <a:latin typeface="幼圆" panose="02010509060101010101" charset="-122"/>
                <a:ea typeface="幼圆" panose="02010509060101010101" charset="-122"/>
              </a:rPr>
              <a:t>习作例文</a:t>
            </a:r>
            <a:endParaRPr lang="zh-CN" altLang="en-US" sz="2100" b="1" spc="450" dirty="0">
              <a:solidFill>
                <a:srgbClr val="AD7D21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1" y="0"/>
            <a:ext cx="1035005" cy="775433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1034892" y="383857"/>
            <a:ext cx="1854994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 spc="450" dirty="0">
                <a:solidFill>
                  <a:srgbClr val="AD7D21"/>
                </a:solidFill>
                <a:latin typeface="幼圆" panose="02010509060101010101" charset="-122"/>
                <a:ea typeface="幼圆" panose="02010509060101010101" charset="-122"/>
              </a:rPr>
              <a:t>句段精析</a:t>
            </a:r>
            <a:endParaRPr lang="zh-CN" altLang="en-US" sz="2100" b="1" spc="450" dirty="0">
              <a:solidFill>
                <a:srgbClr val="AD7D21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graphicFrame>
        <p:nvGraphicFramePr>
          <p:cNvPr id="19" name="表格 18"/>
          <p:cNvGraphicFramePr/>
          <p:nvPr>
            <p:custDataLst>
              <p:tags r:id="rId2"/>
            </p:custDataLst>
          </p:nvPr>
        </p:nvGraphicFramePr>
        <p:xfrm>
          <a:off x="1535907" y="1544479"/>
          <a:ext cx="6680359" cy="19045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2031"/>
                <a:gridCol w="2821305"/>
                <a:gridCol w="2847023"/>
              </a:tblGrid>
              <a:tr h="71961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30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1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100" b="1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/>
                </a:tc>
              </a:tr>
              <a:tr h="118491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30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5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>
                        <a:sym typeface="Arial" panose="020B0604020202020204" pitchFamily="34" charset="0"/>
                      </a:endParaRPr>
                    </a:p>
                    <a:p>
                      <a:pPr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/>
                </a:tc>
              </a:tr>
            </a:tbl>
          </a:graphicData>
        </a:graphic>
      </p:graphicFrame>
      <p:sp>
        <p:nvSpPr>
          <p:cNvPr id="21" name="文本框 20"/>
          <p:cNvSpPr txBox="1"/>
          <p:nvPr/>
        </p:nvSpPr>
        <p:spPr>
          <a:xfrm>
            <a:off x="2867025" y="1671162"/>
            <a:ext cx="2270760" cy="437674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l">
              <a:buNone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《别了语文课》</a:t>
            </a:r>
            <a:endParaRPr lang="en-US" altLang="zh-CN" sz="2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651635" y="2602706"/>
            <a:ext cx="822960" cy="48387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l">
              <a:buNone/>
            </a:pPr>
            <a:r>
              <a:rPr lang="zh-CN" altLang="en-US" sz="2700"/>
              <a:t>情感</a:t>
            </a:r>
            <a:endParaRPr lang="zh-CN" altLang="en-US" sz="2700"/>
          </a:p>
        </p:txBody>
      </p:sp>
      <p:sp>
        <p:nvSpPr>
          <p:cNvPr id="23" name="文本框 22"/>
          <p:cNvSpPr txBox="1"/>
          <p:nvPr/>
        </p:nvSpPr>
        <p:spPr>
          <a:xfrm>
            <a:off x="2867025" y="2602707"/>
            <a:ext cx="2305759" cy="4385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l">
              <a:buNone/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讨厌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-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喜欢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-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不舍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926455" y="2602707"/>
            <a:ext cx="1685398" cy="4385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l">
              <a:buNone/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温暖、舒心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574983" y="1694497"/>
            <a:ext cx="2537460" cy="39147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l">
              <a:buNone/>
            </a:pPr>
            <a:r>
              <a:rPr lang="zh-CN" altLang="en-US" sz="2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《阳光的两种用法》</a:t>
            </a:r>
            <a:endParaRPr lang="zh-CN" altLang="en-US" sz="2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1" y="0"/>
            <a:ext cx="1035005" cy="77543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65334" y="1237774"/>
            <a:ext cx="8060531" cy="2284571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我匆匆忙忙跑进厨房，在微波炉上面找了又找，翻了又翻,就是找不到。后来才发现,它被压在一瓶酷下面，那上面写着要说出三种从瓶子里取珠子的办法。我直接说出了三种办法,然后前往下一个地点;阳台。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99020" y="3545206"/>
            <a:ext cx="1287780" cy="10196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034892" y="383857"/>
            <a:ext cx="1854994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 spc="450" dirty="0">
                <a:solidFill>
                  <a:srgbClr val="AD7D21"/>
                </a:solidFill>
                <a:latin typeface="幼圆" panose="02010509060101010101" charset="-122"/>
                <a:ea typeface="幼圆" panose="02010509060101010101" charset="-122"/>
              </a:rPr>
              <a:t>习作例文</a:t>
            </a:r>
            <a:endParaRPr lang="zh-CN" altLang="en-US" sz="2100" b="1" spc="450" dirty="0">
              <a:solidFill>
                <a:srgbClr val="AD7D21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1" y="0"/>
            <a:ext cx="1035005" cy="77543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53916" y="1204913"/>
            <a:ext cx="7580948" cy="2284571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我一个箭步冲到阳台仔细找了起来,不放过里面的任何一个角落。但我依然找不到,正当我准备向妈妈求助时，我终于发现了兰花盆下的一张小纸条，我皱着的眉头顿时舒展开来。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99020" y="3545206"/>
            <a:ext cx="1287780" cy="10196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034892" y="383857"/>
            <a:ext cx="1854994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 spc="450" dirty="0">
                <a:solidFill>
                  <a:srgbClr val="AD7D21"/>
                </a:solidFill>
                <a:latin typeface="幼圆" panose="02010509060101010101" charset="-122"/>
                <a:ea typeface="幼圆" panose="02010509060101010101" charset="-122"/>
              </a:rPr>
              <a:t>习作例文</a:t>
            </a:r>
            <a:endParaRPr lang="zh-CN" altLang="en-US" sz="2100" b="1" spc="450" dirty="0">
              <a:solidFill>
                <a:srgbClr val="AD7D21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1" y="0"/>
            <a:ext cx="1035005" cy="77543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80548" y="775335"/>
            <a:ext cx="8249603" cy="2977039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altLang="en-US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仔细瞅瞅题目,是一道关于天蓬元帅的问题。说:在上是仙,在下是什么?爸爸看着一头雾水的我，眯起了眼睛,嘴角轻轻上扬，“奸笑”起来:“天蓬元帅可是猪八戒哦。”猪八戒在凡间能是什么?我连想都没想，脱口而出;在下是猪!爸爸妈妈立马哈哈大笑，我猛地意识到我在说我自已是一猪!上当了上当了!我气得直跺脚。不行，我心心念念的礼物呀!我顾不得这么多了,赶紧去下一个地点寻找。</a:t>
            </a:r>
            <a:endParaRPr lang="zh-CN" altLang="en-US" sz="21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99020" y="3545206"/>
            <a:ext cx="1287780" cy="10196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034892" y="383857"/>
            <a:ext cx="1854994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 spc="450" dirty="0">
                <a:solidFill>
                  <a:srgbClr val="AD7D21"/>
                </a:solidFill>
                <a:latin typeface="幼圆" panose="02010509060101010101" charset="-122"/>
                <a:ea typeface="幼圆" panose="02010509060101010101" charset="-122"/>
              </a:rPr>
              <a:t>习作例文</a:t>
            </a:r>
            <a:endParaRPr lang="zh-CN" altLang="en-US" sz="2100" b="1" spc="450" dirty="0">
              <a:solidFill>
                <a:srgbClr val="AD7D21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1" y="0"/>
            <a:ext cx="1035005" cy="77543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034892" y="1087756"/>
            <a:ext cx="7201376" cy="2492216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altLang="en-US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下一个地点是鞋柜，我轻轻一翻就找到了纸条一原来是 个字谜。爸爸说这是最后一关了。可我绞尽脑汁想也无济于事。正当我毫无头绪的时候,我眼睛往房间望去一会不会在书柜上?我马上以风一般的速度爬到书柜顶上,果然，书柜上放着一台一iPad!“耶!”我欣喜若狂地跳了起来!</a:t>
            </a:r>
            <a:endParaRPr lang="zh-CN" altLang="en-US" sz="21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99020" y="3545206"/>
            <a:ext cx="1287780" cy="10196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034892" y="383857"/>
            <a:ext cx="1854994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 spc="450" dirty="0">
                <a:solidFill>
                  <a:srgbClr val="AD7D21"/>
                </a:solidFill>
                <a:latin typeface="幼圆" panose="02010509060101010101" charset="-122"/>
                <a:ea typeface="幼圆" panose="02010509060101010101" charset="-122"/>
              </a:rPr>
              <a:t>习作例文</a:t>
            </a:r>
            <a:endParaRPr lang="zh-CN" altLang="en-US" sz="2100" b="1" spc="450" dirty="0">
              <a:solidFill>
                <a:srgbClr val="AD7D21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87615" y="392566"/>
            <a:ext cx="1428750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 dirty="0">
                <a:solidFill>
                  <a:schemeClr val="accent3">
                    <a:lumMod val="75000"/>
                  </a:schemeClr>
                </a:solidFill>
                <a:latin typeface="幼圆" panose="02010509060101010101" charset="-122"/>
                <a:ea typeface="幼圆" panose="02010509060101010101" charset="-122"/>
              </a:rPr>
              <a:t>知识梳理</a:t>
            </a:r>
            <a:endParaRPr lang="zh-CN" altLang="en-US" sz="2100" b="1" dirty="0">
              <a:solidFill>
                <a:schemeClr val="accent3">
                  <a:lumMod val="75000"/>
                </a:schemeClr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23337" y="-19526"/>
            <a:ext cx="639128" cy="803434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6758464" y="3423285"/>
            <a:ext cx="834203" cy="48474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zh-CN" altLang="en-US" sz="27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艰辛</a:t>
            </a:r>
            <a:endParaRPr lang="zh-CN" altLang="en-US" sz="27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429726" y="3423285"/>
            <a:ext cx="834203" cy="4847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zh-CN" altLang="en-US" sz="27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艰苦</a:t>
            </a:r>
            <a:endParaRPr lang="zh-CN" altLang="en-US" sz="27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429726" y="2025968"/>
            <a:ext cx="834203" cy="4847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zh-CN" altLang="en-US" sz="27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盼望</a:t>
            </a:r>
            <a:endParaRPr lang="zh-CN" altLang="en-US" sz="27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758464" y="2025968"/>
            <a:ext cx="834203" cy="48474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zh-CN" altLang="en-US" sz="27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期望</a:t>
            </a:r>
            <a:endParaRPr lang="zh-CN" altLang="en-US" sz="27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758464" y="2741771"/>
            <a:ext cx="834203" cy="48474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zh-CN" altLang="en-US" sz="27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温馨</a:t>
            </a:r>
            <a:endParaRPr lang="zh-CN" altLang="en-US" sz="27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429726" y="2741771"/>
            <a:ext cx="834203" cy="48474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zh-CN" altLang="en-US" sz="27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温暖</a:t>
            </a:r>
            <a:endParaRPr lang="zh-CN" altLang="en-US" sz="27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8" name="减号 27"/>
          <p:cNvSpPr/>
          <p:nvPr/>
        </p:nvSpPr>
        <p:spPr>
          <a:xfrm>
            <a:off x="6346508" y="2170271"/>
            <a:ext cx="318611" cy="263843"/>
          </a:xfrm>
          <a:prstGeom prst="mathMinus">
            <a:avLst/>
          </a:prstGeom>
          <a:solidFill>
            <a:srgbClr val="F5A3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9" name="减号 28"/>
          <p:cNvSpPr/>
          <p:nvPr/>
        </p:nvSpPr>
        <p:spPr>
          <a:xfrm>
            <a:off x="6346508" y="2873692"/>
            <a:ext cx="318611" cy="263843"/>
          </a:xfrm>
          <a:prstGeom prst="mathMinus">
            <a:avLst/>
          </a:prstGeom>
          <a:solidFill>
            <a:srgbClr val="F5A3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" name="减号 29"/>
          <p:cNvSpPr/>
          <p:nvPr/>
        </p:nvSpPr>
        <p:spPr>
          <a:xfrm>
            <a:off x="6346508" y="3533299"/>
            <a:ext cx="318611" cy="263843"/>
          </a:xfrm>
          <a:prstGeom prst="mathMinus">
            <a:avLst/>
          </a:prstGeom>
          <a:solidFill>
            <a:srgbClr val="F5A3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512094" y="2025968"/>
            <a:ext cx="834203" cy="4847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zh-CN" altLang="en-US" sz="27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昏暗</a:t>
            </a:r>
            <a:endParaRPr lang="zh-CN" altLang="en-US" sz="27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2840831" y="2025968"/>
            <a:ext cx="834203" cy="48474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zh-CN" altLang="en-US" sz="27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明亮</a:t>
            </a:r>
            <a:endParaRPr lang="zh-CN" altLang="en-US" sz="27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2840831" y="2741771"/>
            <a:ext cx="834203" cy="48474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zh-CN" altLang="en-US" sz="27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简单</a:t>
            </a:r>
            <a:endParaRPr lang="zh-CN" altLang="en-US" sz="27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512094" y="2741771"/>
            <a:ext cx="834203" cy="48474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zh-CN" altLang="en-US" sz="27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琐碎</a:t>
            </a:r>
            <a:endParaRPr lang="zh-CN" altLang="en-US" sz="27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7" name="减号 36"/>
          <p:cNvSpPr/>
          <p:nvPr/>
        </p:nvSpPr>
        <p:spPr>
          <a:xfrm>
            <a:off x="2428876" y="2170271"/>
            <a:ext cx="318611" cy="263843"/>
          </a:xfrm>
          <a:prstGeom prst="mathMinus">
            <a:avLst/>
          </a:prstGeom>
          <a:solidFill>
            <a:srgbClr val="F5A3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8" name="减号 37"/>
          <p:cNvSpPr/>
          <p:nvPr/>
        </p:nvSpPr>
        <p:spPr>
          <a:xfrm>
            <a:off x="2428876" y="2873692"/>
            <a:ext cx="318611" cy="263843"/>
          </a:xfrm>
          <a:prstGeom prst="mathMinus">
            <a:avLst/>
          </a:prstGeom>
          <a:solidFill>
            <a:srgbClr val="F5A3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2840831" y="3423285"/>
            <a:ext cx="834203" cy="48474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zh-CN" altLang="en-US" sz="27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深奥</a:t>
            </a:r>
            <a:endParaRPr lang="zh-CN" altLang="en-US" sz="27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512094" y="3423285"/>
            <a:ext cx="834203" cy="4847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zh-CN" altLang="en-US" sz="27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浅显</a:t>
            </a:r>
            <a:endParaRPr lang="zh-CN" altLang="en-US" sz="27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42" name="减号 41"/>
          <p:cNvSpPr/>
          <p:nvPr/>
        </p:nvSpPr>
        <p:spPr>
          <a:xfrm>
            <a:off x="2428876" y="3533299"/>
            <a:ext cx="318611" cy="263843"/>
          </a:xfrm>
          <a:prstGeom prst="mathMinus">
            <a:avLst/>
          </a:prstGeom>
          <a:solidFill>
            <a:srgbClr val="F5A3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1977866" y="1247298"/>
            <a:ext cx="1220629" cy="498634"/>
            <a:chOff x="4614" y="2550"/>
            <a:chExt cx="2563" cy="1047"/>
          </a:xfrm>
        </p:grpSpPr>
        <p:sp>
          <p:nvSpPr>
            <p:cNvPr id="43" name="文本框 42"/>
            <p:cNvSpPr txBox="1"/>
            <p:nvPr/>
          </p:nvSpPr>
          <p:spPr>
            <a:xfrm>
              <a:off x="4905" y="2663"/>
              <a:ext cx="2123" cy="8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100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反义词</a:t>
              </a:r>
              <a:endParaRPr lang="zh-CN" altLang="en-US" sz="21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图文框 44"/>
            <p:cNvSpPr/>
            <p:nvPr/>
          </p:nvSpPr>
          <p:spPr>
            <a:xfrm>
              <a:off x="4614" y="2550"/>
              <a:ext cx="2563" cy="1047"/>
            </a:xfrm>
            <a:prstGeom prst="fram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942646" y="1248252"/>
            <a:ext cx="1275874" cy="791528"/>
            <a:chOff x="12939" y="2552"/>
            <a:chExt cx="2679" cy="1662"/>
          </a:xfrm>
        </p:grpSpPr>
        <p:sp>
          <p:nvSpPr>
            <p:cNvPr id="44" name="文本框 43"/>
            <p:cNvSpPr txBox="1"/>
            <p:nvPr/>
          </p:nvSpPr>
          <p:spPr>
            <a:xfrm>
              <a:off x="13274" y="2663"/>
              <a:ext cx="2009" cy="1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100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近义词</a:t>
              </a:r>
              <a:endParaRPr lang="zh-CN" altLang="en-US" sz="21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图文框 45"/>
            <p:cNvSpPr/>
            <p:nvPr/>
          </p:nvSpPr>
          <p:spPr>
            <a:xfrm>
              <a:off x="12939" y="2552"/>
              <a:ext cx="2679" cy="1045"/>
            </a:xfrm>
            <a:prstGeom prst="fram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cxnSp>
        <p:nvCxnSpPr>
          <p:cNvPr id="49" name="直接连接符 48"/>
          <p:cNvCxnSpPr/>
          <p:nvPr/>
        </p:nvCxnSpPr>
        <p:spPr>
          <a:xfrm>
            <a:off x="4471512" y="1407319"/>
            <a:ext cx="10954" cy="2616041"/>
          </a:xfrm>
          <a:prstGeom prst="line">
            <a:avLst/>
          </a:prstGeom>
          <a:ln w="28575"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1" grpId="0" bldLvl="0" animBg="1"/>
      <p:bldP spid="26" grpId="0" bldLvl="0" animBg="1"/>
      <p:bldP spid="34" grpId="0" bldLvl="0" animBg="1"/>
      <p:bldP spid="35" grpId="0" bldLvl="0" animBg="1"/>
      <p:bldP spid="40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15240" y="-10954"/>
            <a:ext cx="639128" cy="80343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463165" y="3000851"/>
            <a:ext cx="1529906" cy="48474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none" lIns="68580" tIns="34290" rIns="68580" bIns="34290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一声不吭</a:t>
            </a:r>
            <a:endParaRPr lang="zh-CN" altLang="en-US" sz="27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021682" y="1161098"/>
            <a:ext cx="1182055" cy="48474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赤裸裸</a:t>
            </a:r>
            <a:endParaRPr lang="zh-CN" altLang="en-US" sz="27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663566" y="2041684"/>
            <a:ext cx="1182055" cy="48474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懒洋洋</a:t>
            </a:r>
            <a:endParaRPr lang="zh-CN" altLang="en-US" sz="27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107305" y="645319"/>
            <a:ext cx="1704634" cy="48474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骄阳似火</a:t>
            </a:r>
            <a:endParaRPr lang="zh-CN" altLang="en-US" sz="27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431756" y="3489008"/>
            <a:ext cx="1529906" cy="48474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全神贯注</a:t>
            </a:r>
            <a:endParaRPr lang="zh-CN" altLang="en-US" sz="27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213860" y="3005137"/>
            <a:ext cx="1704634" cy="4847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翻箱倒柜</a:t>
            </a:r>
            <a:endParaRPr lang="zh-CN" altLang="en-US" sz="27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351270" y="2721769"/>
            <a:ext cx="1529906" cy="4847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欣喜若狂</a:t>
            </a:r>
            <a:endParaRPr lang="zh-CN" altLang="en-US" sz="27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901916" y="1414939"/>
            <a:ext cx="1529906" cy="4847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念念叨叨</a:t>
            </a:r>
            <a:endParaRPr lang="zh-CN" altLang="en-US" sz="27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533299" y="2119789"/>
            <a:ext cx="1529906" cy="4847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热泪盈眶</a:t>
            </a:r>
            <a:endParaRPr lang="zh-CN" altLang="en-US" sz="27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13435" y="3414236"/>
            <a:ext cx="1529906" cy="48474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清风朗月</a:t>
            </a:r>
            <a:endParaRPr lang="zh-CN" altLang="en-US" sz="27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561624" y="2041684"/>
            <a:ext cx="1704634" cy="4847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饶有趣味</a:t>
            </a:r>
            <a:endParaRPr lang="zh-CN" altLang="en-US" sz="27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87615" y="392566"/>
            <a:ext cx="1428750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 dirty="0">
                <a:solidFill>
                  <a:schemeClr val="accent3">
                    <a:lumMod val="75000"/>
                  </a:schemeClr>
                </a:solidFill>
                <a:latin typeface="幼圆" panose="02010509060101010101" charset="-122"/>
                <a:ea typeface="幼圆" panose="02010509060101010101" charset="-122"/>
              </a:rPr>
              <a:t>知识梳理</a:t>
            </a:r>
            <a:endParaRPr lang="zh-CN" altLang="en-US" sz="2100" b="1" dirty="0">
              <a:solidFill>
                <a:schemeClr val="accent3">
                  <a:lumMod val="75000"/>
                </a:schemeClr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bldLvl="0" animBg="1"/>
      <p:bldP spid="12" grpId="0" animBg="1"/>
      <p:bldP spid="13" grpId="0" animBg="1"/>
      <p:bldP spid="14" grpId="0" animBg="1"/>
      <p:bldP spid="15" grpId="0" animBg="1"/>
      <p:bldP spid="16" grpId="0" animBg="1"/>
      <p:bldP spid="1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87615" y="392566"/>
            <a:ext cx="1428750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 dirty="0">
                <a:solidFill>
                  <a:schemeClr val="accent3">
                    <a:lumMod val="75000"/>
                  </a:schemeClr>
                </a:solidFill>
                <a:latin typeface="幼圆" panose="02010509060101010101" charset="-122"/>
                <a:ea typeface="幼圆" panose="02010509060101010101" charset="-122"/>
              </a:rPr>
              <a:t>知识梳理</a:t>
            </a:r>
            <a:endParaRPr lang="zh-CN" altLang="en-US" sz="2100" b="1" dirty="0">
              <a:solidFill>
                <a:schemeClr val="accent3">
                  <a:lumMod val="75000"/>
                </a:schemeClr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23337" y="-19526"/>
            <a:ext cx="639128" cy="80343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809274" y="1603057"/>
            <a:ext cx="2454593" cy="1938338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700"/>
              <a:t>(          )</a:t>
            </a:r>
            <a:r>
              <a:rPr lang="zh-CN" altLang="en-US" sz="2700">
                <a:sym typeface="+mn-ea"/>
              </a:rPr>
              <a:t>的沉寂</a:t>
            </a:r>
            <a:endParaRPr lang="zh-CN" altLang="en-US" sz="2700"/>
          </a:p>
          <a:p>
            <a:pPr fontAlgn="auto">
              <a:lnSpc>
                <a:spcPct val="150000"/>
              </a:lnSpc>
            </a:pPr>
            <a:r>
              <a:rPr lang="zh-CN" altLang="en-US" sz="2700"/>
              <a:t>(          )</a:t>
            </a:r>
            <a:r>
              <a:rPr lang="zh-CN" altLang="en-US" sz="2700">
                <a:sym typeface="+mn-ea"/>
              </a:rPr>
              <a:t>的怀抱</a:t>
            </a:r>
            <a:endParaRPr lang="zh-CN" altLang="en-US" sz="2700"/>
          </a:p>
          <a:p>
            <a:pPr fontAlgn="auto">
              <a:lnSpc>
                <a:spcPct val="150000"/>
              </a:lnSpc>
            </a:pPr>
            <a:r>
              <a:rPr lang="zh-CN" altLang="en-US" sz="2700"/>
              <a:t>(          )</a:t>
            </a:r>
            <a:r>
              <a:rPr lang="zh-CN" altLang="en-US" sz="2700">
                <a:sym typeface="+mn-ea"/>
              </a:rPr>
              <a:t>的同学</a:t>
            </a:r>
            <a:endParaRPr lang="zh-CN" altLang="en-US" sz="2700"/>
          </a:p>
        </p:txBody>
      </p:sp>
      <p:sp>
        <p:nvSpPr>
          <p:cNvPr id="4" name="文本框 3"/>
          <p:cNvSpPr txBox="1"/>
          <p:nvPr/>
        </p:nvSpPr>
        <p:spPr>
          <a:xfrm>
            <a:off x="1984058" y="1780699"/>
            <a:ext cx="822960" cy="48387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zh-CN" altLang="en-US" sz="2700">
                <a:solidFill>
                  <a:srgbClr val="7030A0"/>
                </a:solidFill>
                <a:sym typeface="+mn-ea"/>
              </a:rPr>
              <a:t>异样</a:t>
            </a:r>
            <a:endParaRPr lang="zh-CN" altLang="en-US" sz="2700">
              <a:solidFill>
                <a:srgbClr val="7030A0"/>
              </a:solidFill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84058" y="2434114"/>
            <a:ext cx="822960" cy="48387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zh-CN" altLang="en-US" sz="2700">
                <a:solidFill>
                  <a:srgbClr val="7030A0"/>
                </a:solidFill>
                <a:sym typeface="+mn-ea"/>
              </a:rPr>
              <a:t>温暖</a:t>
            </a:r>
            <a:endParaRPr lang="zh-CN" altLang="en-US" sz="2700">
              <a:solidFill>
                <a:srgbClr val="7030A0"/>
              </a:solidFill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984058" y="3057525"/>
            <a:ext cx="822960" cy="48387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zh-CN" altLang="en-US" sz="2700">
                <a:solidFill>
                  <a:srgbClr val="7030A0"/>
                </a:solidFill>
                <a:sym typeface="+mn-ea"/>
              </a:rPr>
              <a:t>亲爱</a:t>
            </a:r>
            <a:endParaRPr lang="zh-CN" altLang="en-US" sz="2700">
              <a:solidFill>
                <a:srgbClr val="7030A0"/>
              </a:solidFill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118736" y="1602581"/>
            <a:ext cx="2949416" cy="1938338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700"/>
              <a:t>(        )地抚摸</a:t>
            </a:r>
            <a:endParaRPr lang="zh-CN" altLang="en-US" sz="2700"/>
          </a:p>
          <a:p>
            <a:pPr fontAlgn="auto">
              <a:lnSpc>
                <a:spcPct val="150000"/>
              </a:lnSpc>
            </a:pPr>
            <a:r>
              <a:rPr lang="zh-CN" altLang="en-US" sz="2700"/>
              <a:t>(        )</a:t>
            </a:r>
            <a:r>
              <a:rPr lang="zh-CN" altLang="en-US" sz="2700">
                <a:sym typeface="+mn-ea"/>
              </a:rPr>
              <a:t>地成长</a:t>
            </a:r>
            <a:endParaRPr lang="zh-CN" altLang="en-US" sz="2700"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700">
                <a:sym typeface="+mn-ea"/>
              </a:rPr>
              <a:t>(        )的同学</a:t>
            </a:r>
            <a:endParaRPr lang="zh-CN" altLang="en-US" sz="2700"/>
          </a:p>
        </p:txBody>
      </p:sp>
      <p:sp>
        <p:nvSpPr>
          <p:cNvPr id="13" name="文本框 12"/>
          <p:cNvSpPr txBox="1"/>
          <p:nvPr/>
        </p:nvSpPr>
        <p:spPr>
          <a:xfrm>
            <a:off x="5251133" y="2433638"/>
            <a:ext cx="822960" cy="48387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zh-CN" altLang="en-US" sz="2700">
                <a:solidFill>
                  <a:srgbClr val="7030A0"/>
                </a:solidFill>
                <a:sym typeface="+mn-ea"/>
              </a:rPr>
              <a:t>健康</a:t>
            </a:r>
            <a:endParaRPr lang="zh-CN" altLang="en-US" sz="2700">
              <a:solidFill>
                <a:srgbClr val="7030A0"/>
              </a:solidFill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251133" y="1780699"/>
            <a:ext cx="822960" cy="48387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zh-CN" altLang="en-US" sz="2700">
                <a:solidFill>
                  <a:srgbClr val="7030A0"/>
                </a:solidFill>
                <a:sym typeface="+mn-ea"/>
              </a:rPr>
              <a:t>亲切</a:t>
            </a:r>
            <a:endParaRPr lang="zh-CN" altLang="en-US" sz="2700">
              <a:solidFill>
                <a:srgbClr val="7030A0"/>
              </a:solidFill>
              <a:sym typeface="+mn-ea"/>
            </a:endParaRPr>
          </a:p>
        </p:txBody>
      </p:sp>
      <p:sp>
        <p:nvSpPr>
          <p:cNvPr id="16" name="图文框 15"/>
          <p:cNvSpPr/>
          <p:nvPr/>
        </p:nvSpPr>
        <p:spPr>
          <a:xfrm>
            <a:off x="548641" y="1189197"/>
            <a:ext cx="8319611" cy="2765584"/>
          </a:xfrm>
          <a:prstGeom prst="frame">
            <a:avLst>
              <a:gd name="adj1" fmla="val 5355"/>
            </a:avLst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8" name="图片 17" descr="955be1edbb6c9417f1bc054b97cfd6f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285071" y="1118711"/>
            <a:ext cx="2475548" cy="661988"/>
          </a:xfrm>
          <a:prstGeom prst="rect">
            <a:avLst/>
          </a:prstGeom>
        </p:spPr>
      </p:pic>
      <p:pic>
        <p:nvPicPr>
          <p:cNvPr id="23" name="图片 22" descr="955be1edbb6c9417f1bc054b97cfd6f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64306" y="1118711"/>
            <a:ext cx="2475548" cy="661988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5251133" y="3057049"/>
            <a:ext cx="822960" cy="48387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zh-CN" altLang="en-US" sz="2700">
                <a:solidFill>
                  <a:srgbClr val="7030A0"/>
                </a:solidFill>
                <a:sym typeface="+mn-ea"/>
              </a:rPr>
              <a:t>亲爱</a:t>
            </a:r>
            <a:endParaRPr lang="zh-CN" altLang="en-US" sz="2700">
              <a:solidFill>
                <a:srgbClr val="7030A0"/>
              </a:solidFill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13" grpId="0"/>
      <p:bldP spid="15" grpId="0"/>
      <p:bldP spid="1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922497" y="1255530"/>
            <a:ext cx="6685121" cy="263149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sz="1800" b="1" dirty="0">
                <a:latin typeface="宋体" panose="02010600030101010101" pitchFamily="2" charset="-122"/>
                <a:ea typeface="宋体" panose="02010600030101010101" pitchFamily="2" charset="-122"/>
              </a:rPr>
              <a:t>写作，是言语输人和表达输出相互交织，相辅相成的大工程。作为习作单元，显然,无论是阅读课文的选编还是习作例文的选取,都是围绕“让真情自然流露”这一中心。在前面的课文教学过程中，通过品读、赏析、对比阅读等方法，不断走进文本,体会作者留心生活，调动多种感官,运用多种修辞手法进行细节描写的方法。</a:t>
            </a:r>
            <a:endParaRPr sz="1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824304" y="1187993"/>
            <a:ext cx="7495391" cy="2767404"/>
          </a:xfrm>
          <a:prstGeom prst="roundRect">
            <a:avLst/>
          </a:prstGeom>
          <a:noFill/>
          <a:ln w="19050">
            <a:solidFill>
              <a:schemeClr val="accent6">
                <a:lumMod val="60000"/>
                <a:lumOff val="40000"/>
              </a:schemeClr>
            </a:solidFill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3"/>
          <p:cNvSpPr txBox="1"/>
          <p:nvPr/>
        </p:nvSpPr>
        <p:spPr>
          <a:xfrm>
            <a:off x="922565" y="277586"/>
            <a:ext cx="1428750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 dirty="0">
                <a:solidFill>
                  <a:schemeClr val="accent3">
                    <a:lumMod val="75000"/>
                  </a:schemeClr>
                </a:solidFill>
                <a:latin typeface="幼圆" panose="02010509060101010101" charset="-122"/>
                <a:ea typeface="幼圆" panose="02010509060101010101" charset="-122"/>
              </a:rPr>
              <a:t>课堂小结</a:t>
            </a:r>
            <a:endParaRPr lang="zh-CN" altLang="en-US" sz="2100" b="1" dirty="0">
              <a:solidFill>
                <a:schemeClr val="accent3">
                  <a:lumMod val="75000"/>
                </a:schemeClr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911" y="113824"/>
            <a:ext cx="771525" cy="719138"/>
          </a:xfrm>
          <a:prstGeom prst="rect">
            <a:avLst/>
          </a:prstGeom>
        </p:spPr>
      </p:pic>
      <p:pic>
        <p:nvPicPr>
          <p:cNvPr id="4" name="图片 3" descr="0beb3c19c03542f72b753351a78bf0ef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507129" y="2052638"/>
            <a:ext cx="1863090" cy="1397794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9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图片 1" descr="timg (6)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-4762" y="-14287"/>
            <a:ext cx="9155112" cy="5165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 167"/>
          <p:cNvSpPr/>
          <p:nvPr/>
        </p:nvSpPr>
        <p:spPr>
          <a:xfrm>
            <a:off x="2087563" y="1612900"/>
            <a:ext cx="4359275" cy="1165225"/>
          </a:xfrm>
          <a:prstGeom prst="roundRect">
            <a:avLst/>
          </a:prstGeom>
          <a:solidFill>
            <a:schemeClr val="bg1"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00" noProof="1">
              <a:solidFill>
                <a:srgbClr val="FFFFFF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86939" y="1580695"/>
            <a:ext cx="4728210" cy="1176338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7200" b="1" noProof="1">
                <a:ln w="50800" cmpd="thickThin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chemeClr val="bg1"/>
                </a:solidFill>
                <a:latin typeface="Calibri" panose="020F0502020204030204" charset="0"/>
                <a:ea typeface="宋体" panose="02010600030101010101" pitchFamily="2" charset="-122"/>
              </a:rPr>
              <a:t>谢谢观看！</a:t>
            </a:r>
            <a:endParaRPr lang="zh-CN" altLang="en-US" sz="7200" b="1" noProof="1">
              <a:ln w="50800" cmpd="thickThin">
                <a:solidFill>
                  <a:schemeClr val="accent1">
                    <a:lumMod val="75000"/>
                  </a:schemeClr>
                </a:solidFill>
                <a:prstDash val="solid"/>
              </a:ln>
              <a:solidFill>
                <a:schemeClr val="bg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1" y="0"/>
            <a:ext cx="1035005" cy="775433"/>
          </a:xfrm>
          <a:prstGeom prst="rect">
            <a:avLst/>
          </a:prstGeom>
        </p:spPr>
      </p:pic>
      <p:graphicFrame>
        <p:nvGraphicFramePr>
          <p:cNvPr id="12" name="表格 11"/>
          <p:cNvGraphicFramePr/>
          <p:nvPr>
            <p:custDataLst>
              <p:tags r:id="rId2"/>
            </p:custDataLst>
          </p:nvPr>
        </p:nvGraphicFramePr>
        <p:xfrm>
          <a:off x="1187291" y="964882"/>
          <a:ext cx="7026593" cy="30718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33011"/>
                <a:gridCol w="3215164"/>
                <a:gridCol w="2578418"/>
              </a:tblGrid>
              <a:tr h="69103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30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100" b="1"/>
                    </a:p>
                  </a:txBody>
                  <a:tcPr marL="68580" marR="68580" marT="34290" marB="34290"/>
                </a:tc>
              </a:tr>
              <a:tr h="238077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30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5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>
                        <a:sym typeface="Arial" panose="020B0604020202020204" pitchFamily="34" charset="0"/>
                      </a:endParaRPr>
                    </a:p>
                    <a:p>
                      <a:pPr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/>
                </a:tc>
              </a:tr>
            </a:tbl>
          </a:graphicData>
        </a:graphic>
      </p:graphicFrame>
      <p:sp>
        <p:nvSpPr>
          <p:cNvPr id="14" name="文本框 13"/>
          <p:cNvSpPr txBox="1"/>
          <p:nvPr/>
        </p:nvSpPr>
        <p:spPr>
          <a:xfrm>
            <a:off x="2864168" y="1043464"/>
            <a:ext cx="2270760" cy="437674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l">
              <a:buNone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《别了语文课》</a:t>
            </a:r>
            <a:endParaRPr lang="en-US" altLang="zh-CN" sz="2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54455" y="2510314"/>
            <a:ext cx="822960" cy="48387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l">
              <a:buNone/>
            </a:pPr>
            <a:r>
              <a:rPr lang="zh-CN" altLang="en-US" sz="2700"/>
              <a:t>事例</a:t>
            </a:r>
            <a:endParaRPr lang="zh-CN" altLang="en-US" sz="2700"/>
          </a:p>
        </p:txBody>
      </p:sp>
      <p:sp>
        <p:nvSpPr>
          <p:cNvPr id="5" name="文本框 4"/>
          <p:cNvSpPr txBox="1"/>
          <p:nvPr/>
        </p:nvSpPr>
        <p:spPr>
          <a:xfrm>
            <a:off x="3087052" y="1874997"/>
            <a:ext cx="2370773" cy="200739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l">
              <a:buNone/>
            </a:pPr>
            <a:r>
              <a:rPr lang="zh-CN" altLang="en-US" sz="21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课堂时间快</a:t>
            </a:r>
            <a:endParaRPr lang="zh-CN" altLang="en-US" sz="21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l">
              <a:buNone/>
            </a:pPr>
            <a:r>
              <a:rPr lang="zh-CN" altLang="en-US" sz="21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担心移民</a:t>
            </a:r>
            <a:endParaRPr lang="zh-CN" altLang="en-US" sz="21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l">
              <a:buNone/>
            </a:pPr>
            <a:r>
              <a:rPr lang="zh-CN" altLang="en-US" sz="21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看报不识字</a:t>
            </a:r>
            <a:endParaRPr lang="zh-CN" altLang="en-US" sz="21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l">
              <a:buNone/>
            </a:pPr>
            <a:r>
              <a:rPr lang="zh-CN" altLang="en-US" sz="21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小测进步</a:t>
            </a:r>
            <a:endParaRPr lang="zh-CN" altLang="en-US" sz="21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l">
              <a:buNone/>
            </a:pPr>
            <a:r>
              <a:rPr lang="zh-CN" altLang="en-US" sz="21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老师留言</a:t>
            </a:r>
            <a:endParaRPr lang="zh-CN" altLang="en-US" sz="21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l">
              <a:buNone/>
            </a:pPr>
            <a:r>
              <a:rPr lang="zh-CN" altLang="en-US" sz="21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同学送书</a:t>
            </a:r>
            <a:endParaRPr lang="zh-CN" altLang="en-US" sz="21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982652" y="2242185"/>
            <a:ext cx="1763944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l">
              <a:buNone/>
            </a:pPr>
            <a:r>
              <a:rPr lang="en-US" altLang="zh-CN" sz="21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“</a:t>
            </a:r>
            <a:r>
              <a:rPr lang="zh-CN" altLang="en-US" sz="21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叠</a:t>
            </a:r>
            <a:r>
              <a:rPr lang="en-US" altLang="zh-CN" sz="21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”</a:t>
            </a:r>
            <a:r>
              <a:rPr lang="zh-CN" altLang="en-US" sz="21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老阳儿</a:t>
            </a:r>
            <a:endParaRPr lang="zh-CN" altLang="en-US" sz="21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982652" y="3117532"/>
            <a:ext cx="1763944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l">
              <a:buNone/>
            </a:pPr>
            <a:r>
              <a:rPr lang="en-US" altLang="zh-CN" sz="21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“</a:t>
            </a:r>
            <a:r>
              <a:rPr lang="zh-CN" altLang="en-US" sz="21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煮</a:t>
            </a:r>
            <a:r>
              <a:rPr lang="en-US" altLang="zh-CN" sz="21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”</a:t>
            </a:r>
            <a:r>
              <a:rPr lang="zh-CN" altLang="en-US" sz="21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老阳儿</a:t>
            </a:r>
            <a:endParaRPr lang="zh-CN" altLang="en-US" sz="21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676424" y="1089660"/>
            <a:ext cx="2537460" cy="39147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zh-CN" altLang="en-US" sz="2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《阳光的两种用法》</a:t>
            </a:r>
            <a:endParaRPr lang="zh-CN" altLang="en-US" sz="2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1" y="0"/>
            <a:ext cx="1035005" cy="775433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034892" y="383857"/>
            <a:ext cx="1854994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 spc="450" dirty="0">
                <a:solidFill>
                  <a:srgbClr val="AD7D21"/>
                </a:solidFill>
                <a:latin typeface="幼圆" panose="02010509060101010101" charset="-122"/>
                <a:ea typeface="幼圆" panose="02010509060101010101" charset="-122"/>
              </a:rPr>
              <a:t>句段精析</a:t>
            </a:r>
            <a:endParaRPr lang="zh-CN" altLang="en-US" sz="2100" b="1" spc="450" dirty="0">
              <a:solidFill>
                <a:srgbClr val="AD7D21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15353" y="1198722"/>
            <a:ext cx="7312819" cy="2492216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有谁知道我心里的痛! 唉，语文课，在我深深喜爱上你的时候,我就要离开你了,我将要接受另一种完全不同的外语教育了,想到这里，我噙着泪。</a:t>
            </a:r>
            <a:r>
              <a:rPr lang="zh-CN" altLang="en-US" sz="21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(心理描写)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我接过这套书,心里非常难过。下课后，同学们都围上来,有人送我一本字典,有人送我一本故事书。</a:t>
            </a:r>
            <a:r>
              <a:rPr lang="zh-CN" altLang="en-US" sz="21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(心理和动作描写)</a:t>
            </a:r>
            <a:endParaRPr lang="zh-CN" altLang="en-US" sz="21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867400" y="360522"/>
            <a:ext cx="2270760" cy="43767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none" lIns="68580" tIns="34290" rIns="68580" bIns="34290" rtlCol="0">
            <a:spAutoFit/>
          </a:bodyPr>
          <a:lstStyle/>
          <a:p>
            <a:pPr algn="l">
              <a:buNone/>
            </a:pPr>
            <a:r>
              <a:rPr lang="zh-CN" altLang="en-US" sz="2400" b="1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《别了语文课》</a:t>
            </a:r>
            <a:endParaRPr lang="zh-CN" altLang="en-US" sz="2400" b="1" dirty="0">
              <a:solidFill>
                <a:schemeClr val="tx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1" y="0"/>
            <a:ext cx="1035005" cy="775433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034892" y="383857"/>
            <a:ext cx="1854994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 spc="450" dirty="0">
                <a:solidFill>
                  <a:srgbClr val="AD7D21"/>
                </a:solidFill>
                <a:latin typeface="幼圆" panose="02010509060101010101" charset="-122"/>
                <a:ea typeface="幼圆" panose="02010509060101010101" charset="-122"/>
              </a:rPr>
              <a:t>句段精析</a:t>
            </a:r>
            <a:endParaRPr lang="zh-CN" altLang="en-US" sz="2100" b="1" spc="450" dirty="0">
              <a:solidFill>
                <a:srgbClr val="AD7D21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75335" y="1303497"/>
            <a:ext cx="7592854" cy="2284571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有意思的是，母亲把被子从绳子上取下来,抱回屋里，赶紧就把被子叠好,铺成被窝状,晚上睡觉我钻进去时,被子里还是暖乎乎母亲对我说:“我这是把老阳儿叠起来(语言和动作描写)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867400" y="360522"/>
            <a:ext cx="2880360" cy="43767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none" lIns="68580" tIns="34290" rIns="68580" bIns="34290" rtlCol="0">
            <a:spAutoFit/>
          </a:bodyPr>
          <a:lstStyle/>
          <a:p>
            <a:pPr algn="l">
              <a:buNone/>
            </a:pPr>
            <a:r>
              <a:rPr lang="zh-CN" altLang="en-US" sz="2400" b="1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《阳光的两种用法》</a:t>
            </a:r>
            <a:endParaRPr lang="zh-CN" altLang="en-US" sz="2400" b="1" dirty="0">
              <a:solidFill>
                <a:schemeClr val="tx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3955e0d80836d2920a26b74ba8fd236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118837" y="176689"/>
            <a:ext cx="5219224" cy="456723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1" y="0"/>
            <a:ext cx="1035005" cy="775433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554831" y="1658303"/>
            <a:ext cx="1055370" cy="62245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zh-CN" altLang="en-US" sz="3600" b="1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畅快</a:t>
            </a:r>
            <a:endParaRPr lang="zh-CN" altLang="en-US" sz="3600" b="1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383632" y="1875473"/>
            <a:ext cx="844391" cy="4838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l"/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激动</a:t>
            </a:r>
            <a:endParaRPr lang="zh-CN" altLang="en-US" sz="27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328511" y="1658303"/>
            <a:ext cx="863918" cy="4838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l"/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欣慰</a:t>
            </a:r>
            <a:endParaRPr lang="zh-CN" altLang="en-US" sz="27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404461" y="3530441"/>
            <a:ext cx="979170" cy="57626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zh-CN" altLang="en-US" sz="33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感动</a:t>
            </a:r>
            <a:endParaRPr lang="zh-CN" altLang="en-US" sz="3300" b="1">
              <a:solidFill>
                <a:schemeClr val="accent5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224088" y="1128237"/>
            <a:ext cx="1668780" cy="53006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归心似箭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834640" y="3484245"/>
            <a:ext cx="1055370" cy="62245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盼望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949416" y="2901315"/>
            <a:ext cx="834203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惧怕</a:t>
            </a:r>
            <a:endParaRPr lang="zh-CN" altLang="en-US" sz="27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87743" y="2666047"/>
            <a:ext cx="979170" cy="57626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zh-CN" altLang="en-US" sz="33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愤怒</a:t>
            </a:r>
            <a:endParaRPr lang="zh-CN" altLang="en-US" sz="33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689759" y="1255871"/>
            <a:ext cx="1529906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追悔莫及</a:t>
            </a:r>
            <a:endParaRPr lang="zh-CN" altLang="en-US" sz="27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303996" y="3242310"/>
            <a:ext cx="1529906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忐忑不安</a:t>
            </a:r>
            <a:endParaRPr lang="zh-CN" altLang="en-US" sz="27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478179" y="984409"/>
            <a:ext cx="834203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zh-CN" altLang="en-US" sz="2700" b="1">
                <a:solidFill>
                  <a:schemeClr val="accent4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愧疚</a:t>
            </a:r>
            <a:endParaRPr lang="zh-CN" altLang="en-US" sz="2700" b="1">
              <a:solidFill>
                <a:schemeClr val="accent4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790247" y="1739741"/>
            <a:ext cx="834203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难过</a:t>
            </a:r>
            <a:endParaRPr lang="zh-CN" altLang="en-US" sz="27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863941" y="2809875"/>
            <a:ext cx="834203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沮丧</a:t>
            </a:r>
            <a:endParaRPr lang="zh-CN" altLang="en-US" sz="27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108508" y="3530441"/>
            <a:ext cx="1529906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zh-CN" altLang="en-US" sz="27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欣喜若狂</a:t>
            </a:r>
            <a:endParaRPr lang="zh-CN" altLang="en-US" sz="2700" b="1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15240" y="-10954"/>
            <a:ext cx="639128" cy="803434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881063" y="1197769"/>
            <a:ext cx="7638574" cy="2747486"/>
            <a:chOff x="1581" y="2262"/>
            <a:chExt cx="16039" cy="5769"/>
          </a:xfrm>
        </p:grpSpPr>
        <p:sp>
          <p:nvSpPr>
            <p:cNvPr id="7" name="文本框 6"/>
            <p:cNvSpPr txBox="1"/>
            <p:nvPr/>
          </p:nvSpPr>
          <p:spPr>
            <a:xfrm>
              <a:off x="2210" y="3330"/>
              <a:ext cx="14781" cy="368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fontAlgn="auto">
                <a:lnSpc>
                  <a:spcPct val="150000"/>
                </a:lnSpc>
              </a:pPr>
              <a:r>
                <a:rPr lang="zh-CN" altLang="en-US" sz="24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你有过这些感受吗?</a:t>
              </a:r>
              <a:r>
                <a:rPr lang="zh-CN" altLang="en-US" sz="2400" b="1" dirty="0">
                  <a:solidFill>
                    <a:schemeClr val="tx1">
                      <a:lumMod val="50000"/>
                    </a:schemeClr>
                  </a:solidFill>
                  <a:latin typeface="幼圆" panose="02010509060101010101" charset="-122"/>
                  <a:ea typeface="幼圆" panose="02010509060101010101" charset="-122"/>
                  <a:cs typeface="幼圆" panose="02010509060101010101" charset="-122"/>
                </a:rPr>
                <a:t>是什么事情使你产生了这样的感受?选择一种你印象最深的感受，先回顾事情的经过，回忆当时的心情,然后理清思路写下来。</a:t>
              </a:r>
              <a:endParaRPr lang="zh-CN" altLang="en-US" sz="2400" b="1" dirty="0">
                <a:solidFill>
                  <a:schemeClr val="tx1">
                    <a:lumMod val="50000"/>
                  </a:schemeClr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endParaRPr>
            </a:p>
          </p:txBody>
        </p:sp>
        <p:sp>
          <p:nvSpPr>
            <p:cNvPr id="8" name="图文框 7"/>
            <p:cNvSpPr/>
            <p:nvPr/>
          </p:nvSpPr>
          <p:spPr>
            <a:xfrm>
              <a:off x="1581" y="2262"/>
              <a:ext cx="16039" cy="5769"/>
            </a:xfrm>
            <a:prstGeom prst="frame">
              <a:avLst>
                <a:gd name="adj1" fmla="val 5286"/>
              </a:avLst>
            </a:prstGeom>
            <a:solidFill>
              <a:schemeClr val="accent5">
                <a:lumMod val="60000"/>
                <a:lumOff val="4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1" y="0"/>
            <a:ext cx="1035005" cy="775433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034892" y="383857"/>
            <a:ext cx="1854994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 spc="450" dirty="0">
                <a:solidFill>
                  <a:srgbClr val="AD7D21"/>
                </a:solidFill>
                <a:latin typeface="幼圆" panose="02010509060101010101" charset="-122"/>
                <a:ea typeface="幼圆" panose="02010509060101010101" charset="-122"/>
              </a:rPr>
              <a:t>句段精析</a:t>
            </a:r>
            <a:endParaRPr lang="zh-CN" altLang="en-US" sz="2100" b="1" spc="450" dirty="0">
              <a:solidFill>
                <a:srgbClr val="AD7D21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8600" y="1446848"/>
            <a:ext cx="8686800" cy="22502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1" y="0"/>
            <a:ext cx="1035005" cy="775433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034892" y="383857"/>
            <a:ext cx="1854994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 spc="450" dirty="0">
                <a:solidFill>
                  <a:srgbClr val="AD7D21"/>
                </a:solidFill>
                <a:latin typeface="幼圆" panose="02010509060101010101" charset="-122"/>
                <a:ea typeface="幼圆" panose="02010509060101010101" charset="-122"/>
              </a:rPr>
              <a:t>句段精析</a:t>
            </a:r>
            <a:endParaRPr lang="zh-CN" altLang="en-US" sz="2100" b="1" spc="450" dirty="0">
              <a:solidFill>
                <a:srgbClr val="AD7D21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651885" y="1826895"/>
            <a:ext cx="1470660" cy="39147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zh-CN" altLang="en-US" sz="21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①突出情感</a:t>
            </a:r>
            <a:endParaRPr lang="zh-CN" altLang="en-US" sz="2100" b="1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252561" y="1826895"/>
            <a:ext cx="1470660" cy="39147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zh-CN" altLang="en-US" sz="21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②真实发生</a:t>
            </a:r>
            <a:endParaRPr lang="zh-CN" altLang="en-US" sz="2100" b="1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834664" y="1826895"/>
            <a:ext cx="1470660" cy="39147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zh-CN" altLang="en-US" sz="21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③身份特点</a:t>
            </a:r>
            <a:endParaRPr lang="zh-CN" altLang="en-US" sz="2100" b="1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889635" y="1433036"/>
            <a:ext cx="2579846" cy="974884"/>
            <a:chOff x="848" y="1932"/>
            <a:chExt cx="5417" cy="2047"/>
          </a:xfrm>
        </p:grpSpPr>
        <p:pic>
          <p:nvPicPr>
            <p:cNvPr id="13" name="图片 12" descr="e330cdc03ec1565b99da9cfa145fe1bb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848" y="1932"/>
              <a:ext cx="5417" cy="2047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1686" y="2496"/>
              <a:ext cx="3875" cy="9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6">
                      <a:lumMod val="60000"/>
                      <a:lumOff val="40000"/>
                    </a:schemeClr>
                  </a:solidFill>
                </a14:hiddenFill>
              </a:ext>
            </a:extLst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400" b="1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(1)精选事例</a:t>
              </a:r>
              <a:endPara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097531" y="2860358"/>
            <a:ext cx="2579846" cy="974884"/>
            <a:chOff x="848" y="1932"/>
            <a:chExt cx="5417" cy="2047"/>
          </a:xfrm>
        </p:grpSpPr>
        <p:pic>
          <p:nvPicPr>
            <p:cNvPr id="16" name="图片 15" descr="e330cdc03ec1565b99da9cfa145fe1bb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848" y="1932"/>
              <a:ext cx="5417" cy="204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1686" y="2496"/>
              <a:ext cx="3875" cy="9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6">
                      <a:lumMod val="60000"/>
                      <a:lumOff val="40000"/>
                    </a:schemeClr>
                  </a:solidFill>
                </a14:hiddenFill>
              </a:ext>
            </a:extLst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400" b="1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(2)突出细节</a:t>
              </a:r>
              <a:endPara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10.xml><?xml version="1.0" encoding="utf-8"?>
<p:tagLst xmlns:p="http://schemas.openxmlformats.org/presentationml/2006/main">
  <p:tag name="KSO_WM_UNIT_TABLE_BEAUTIFY" val="smartTable{cfb2a92a-4fd8-4479-8ebe-7d82a2246833}"/>
</p:tagLst>
</file>

<file path=ppt/tags/tag11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12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13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14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REFSHAPE" val="104136164"/>
</p:tagLst>
</file>

<file path=ppt/tags/tag8.xml><?xml version="1.0" encoding="utf-8"?>
<p:tagLst xmlns:p="http://schemas.openxmlformats.org/presentationml/2006/main">
  <p:tag name="KSO_WM_TEMPLATE_THUMBS_INDEX" val="1、9、12、13、15、19、23"/>
  <p:tag name="KSO_WM_TEMPLATE_CATEGORY" val="custom"/>
  <p:tag name="KSO_WM_TEMPLATE_INDEX" val="160394"/>
  <p:tag name="KSO_WM_TAG_VERSION" val="1.0"/>
  <p:tag name="KSO_WM_SLIDE_ID" val="custom160394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9.xml><?xml version="1.0" encoding="utf-8"?>
<p:tagLst xmlns:p="http://schemas.openxmlformats.org/presentationml/2006/main">
  <p:tag name="KSO_WM_UNIT_TABLE_BEAUTIFY" val="smartTable{cfb2a92a-4fd8-4479-8ebe-7d82a2246833}"/>
</p:tagLst>
</file>

<file path=ppt/theme/theme1.xml><?xml version="1.0" encoding="utf-8"?>
<a:theme xmlns:a="http://schemas.openxmlformats.org/drawingml/2006/main" name="5156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2585</Words>
  <Application>WPS 演示</Application>
  <PresentationFormat>全屏显示(16:9)</PresentationFormat>
  <Paragraphs>237</Paragraphs>
  <Slides>28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9" baseType="lpstr">
      <vt:lpstr>Arial</vt:lpstr>
      <vt:lpstr>宋体</vt:lpstr>
      <vt:lpstr>Wingdings</vt:lpstr>
      <vt:lpstr>华文新魏</vt:lpstr>
      <vt:lpstr>楷体</vt:lpstr>
      <vt:lpstr>微软雅黑</vt:lpstr>
      <vt:lpstr>幼圆</vt:lpstr>
      <vt:lpstr>Arial Unicode MS</vt:lpstr>
      <vt:lpstr>Calibri</vt:lpstr>
      <vt:lpstr>Arial</vt:lpstr>
      <vt:lpstr>5156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745</cp:revision>
  <dcterms:created xsi:type="dcterms:W3CDTF">2015-04-02T07:05:00Z</dcterms:created>
  <dcterms:modified xsi:type="dcterms:W3CDTF">2022-02-16T01:35:14Z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