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notesSlides/notesSlide38.xml" ContentType="application/vnd.openxmlformats-officedocument.presentationml.notesSlide+xml"/>
  <Override PartName="/ppt/notesSlides/notesSlide49.xml" ContentType="application/vnd.openxmlformats-officedocument.presentationml.notesSlide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27.xml" ContentType="application/vnd.openxmlformats-officedocument.presentationml.notesSlide+xml"/>
  <Override PartName="/ppt/notesSlides/notesSlide45.xml" ContentType="application/vnd.openxmlformats-officedocument.presentationml.notesSlide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notesSlides/notesSlide34.xml" ContentType="application/vnd.openxmlformats-officedocument.presentationml.notes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notesSlides/notesSlide23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52.xml" ContentType="application/vnd.openxmlformats-officedocument.presentationml.notesSlide+xml"/>
  <Override PartName="/docProps/custom.xml" ContentType="application/vnd.openxmlformats-officedocument.custom-properties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notesSlides/notesSlide5.xml" ContentType="application/vnd.openxmlformats-officedocument.presentationml.notes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8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46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44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notesSlides/notesSlide29.xml" ContentType="application/vnd.openxmlformats-officedocument.presentationml.notesSlide+xml"/>
  <Override PartName="/ppt/notesSlides/notesSlide47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notesSlides/notesSlide18.xml" ContentType="application/vnd.openxmlformats-officedocument.presentationml.notesSlide+xml"/>
  <Override PartName="/ppt/notesSlides/notesSlide36.xml" ContentType="application/vnd.openxmlformats-officedocument.presentationml.notes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notesSlides/notesSlide25.xml" ContentType="application/vnd.openxmlformats-officedocument.presentationml.notesSlide+xml"/>
  <Override PartName="/ppt/notesSlides/notesSlide43.xml" ContentType="application/vnd.openxmlformats-officedocument.presentationml.notes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notesSlides/notesSlide14.xml" ContentType="application/vnd.openxmlformats-officedocument.presentationml.notesSlide+xml"/>
  <Override PartName="/ppt/notesSlides/notesSlide32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5"/>
  </p:notesMasterIdLst>
  <p:sldIdLst>
    <p:sldId id="362" r:id="rId2"/>
    <p:sldId id="258" r:id="rId3"/>
    <p:sldId id="260" r:id="rId4"/>
    <p:sldId id="262" r:id="rId5"/>
    <p:sldId id="264" r:id="rId6"/>
    <p:sldId id="266" r:id="rId7"/>
    <p:sldId id="268" r:id="rId8"/>
    <p:sldId id="270" r:id="rId9"/>
    <p:sldId id="272" r:id="rId10"/>
    <p:sldId id="274" r:id="rId11"/>
    <p:sldId id="276" r:id="rId12"/>
    <p:sldId id="278" r:id="rId13"/>
    <p:sldId id="280" r:id="rId14"/>
    <p:sldId id="282" r:id="rId15"/>
    <p:sldId id="284" r:id="rId16"/>
    <p:sldId id="286" r:id="rId17"/>
    <p:sldId id="288" r:id="rId18"/>
    <p:sldId id="290" r:id="rId19"/>
    <p:sldId id="292" r:id="rId20"/>
    <p:sldId id="294" r:id="rId21"/>
    <p:sldId id="296" r:id="rId22"/>
    <p:sldId id="298" r:id="rId23"/>
    <p:sldId id="300" r:id="rId24"/>
    <p:sldId id="302" r:id="rId25"/>
    <p:sldId id="304" r:id="rId26"/>
    <p:sldId id="306" r:id="rId27"/>
    <p:sldId id="308" r:id="rId28"/>
    <p:sldId id="310" r:id="rId29"/>
    <p:sldId id="312" r:id="rId30"/>
    <p:sldId id="314" r:id="rId31"/>
    <p:sldId id="316" r:id="rId32"/>
    <p:sldId id="318" r:id="rId33"/>
    <p:sldId id="320" r:id="rId34"/>
    <p:sldId id="322" r:id="rId35"/>
    <p:sldId id="324" r:id="rId36"/>
    <p:sldId id="326" r:id="rId37"/>
    <p:sldId id="328" r:id="rId38"/>
    <p:sldId id="330" r:id="rId39"/>
    <p:sldId id="332" r:id="rId40"/>
    <p:sldId id="334" r:id="rId41"/>
    <p:sldId id="336" r:id="rId42"/>
    <p:sldId id="338" r:id="rId43"/>
    <p:sldId id="340" r:id="rId44"/>
    <p:sldId id="342" r:id="rId45"/>
    <p:sldId id="344" r:id="rId46"/>
    <p:sldId id="346" r:id="rId47"/>
    <p:sldId id="348" r:id="rId48"/>
    <p:sldId id="350" r:id="rId49"/>
    <p:sldId id="352" r:id="rId50"/>
    <p:sldId id="354" r:id="rId51"/>
    <p:sldId id="356" r:id="rId52"/>
    <p:sldId id="358" r:id="rId53"/>
    <p:sldId id="360" r:id="rId54"/>
  </p:sldIdLst>
  <p:sldSz cx="9144000" cy="6840538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620"/>
    <p:restoredTop sz="78142" autoAdjust="0"/>
  </p:normalViewPr>
  <p:slideViewPr>
    <p:cSldViewPr>
      <p:cViewPr>
        <p:scale>
          <a:sx n="50" d="100"/>
          <a:sy n="50" d="100"/>
        </p:scale>
        <p:origin x="-2142" y="-1284"/>
      </p:cViewPr>
      <p:guideLst>
        <p:guide orient="horz" pos="2160"/>
        <p:guide pos="3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F2E16A1-CD54-44AD-AAEF-7C0100267705}" type="datetimeFigureOut">
              <a:rPr lang="zh-CN" altLang="en-US" smtClean="0"/>
              <a:pPr/>
              <a:t>2019-3-6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4FC518D-AE7E-41F4-BDAF-13DD522B5C6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istrator\Desktop\2019版53Bppt模板\2019版53Bppt模板-0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448800" cy="684053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819A9AE-DFF2-479B-AF37-FAA367F55B3D}" type="datetimeFigureOut">
              <a:rPr lang="zh-CN" altLang="en-US" smtClean="0"/>
              <a:pPr/>
              <a:t>2019-3-6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F8935AA-09F9-4C1A-89F2-CB34E0111C4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" Target="../slides/slide12.xml"/><Relationship Id="rId3" Type="http://schemas.openxmlformats.org/officeDocument/2006/relationships/slideLayout" Target="../slideLayouts/slideLayout3.xml"/><Relationship Id="rId7" Type="http://schemas.openxmlformats.org/officeDocument/2006/relationships/slide" Target="../slides/slide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" Target="../slides/slide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38"/>
          <p:cNvGrpSpPr/>
          <p:nvPr/>
        </p:nvGrpSpPr>
        <p:grpSpPr>
          <a:xfrm>
            <a:off x="7508240" y="-771460"/>
            <a:ext cx="1477010" cy="687221"/>
            <a:chOff x="7877866" y="892779"/>
            <a:chExt cx="928694" cy="761923"/>
          </a:xfrm>
        </p:grpSpPr>
        <p:sp>
          <p:nvSpPr>
            <p:cNvPr id="15" name="圆角矩形 14"/>
            <p:cNvSpPr/>
            <p:nvPr/>
          </p:nvSpPr>
          <p:spPr>
            <a:xfrm>
              <a:off x="7898656" y="892779"/>
              <a:ext cx="888995" cy="761923"/>
            </a:xfrm>
            <a:prstGeom prst="roundRect">
              <a:avLst/>
            </a:prstGeom>
            <a:solidFill>
              <a:srgbClr val="FFFFCC"/>
            </a:solidFill>
            <a:ln w="9525">
              <a:solidFill>
                <a:srgbClr val="CC99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1" i="0" u="none" strike="noStrike" kern="1200" cap="none" spc="0" normalizeH="0" baseline="0" noProof="0">
                <a:ln>
                  <a:solidFill>
                    <a:srgbClr val="00B0F0"/>
                  </a:solidFill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7877866" y="1017955"/>
              <a:ext cx="928694" cy="510546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200" b="1" i="0" u="sng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黑体" panose="02010600030101010101" pitchFamily="49" charset="-122"/>
                  <a:ea typeface="黑体" panose="02010600030101010101" pitchFamily="49" charset="-122"/>
                  <a:cs typeface="+mn-cs"/>
                  <a:hlinkClick r:id="rId7" action="ppaction://hlinksldjump"/>
                </a:rPr>
                <a:t>五年高考</a:t>
              </a:r>
              <a:endParaRPr kumimoji="0" lang="zh-CN" altLang="en-US" sz="1200" b="1" i="0" u="sng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0030101010101" pitchFamily="49" charset="-122"/>
                <a:ea typeface="黑体" panose="02010600030101010101" pitchFamily="49" charset="-122"/>
                <a:cs typeface="+mn-cs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200" b="1" i="0" u="sng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黑体" panose="02010600030101010101" pitchFamily="49" charset="-122"/>
                  <a:ea typeface="黑体" panose="02010600030101010101" pitchFamily="49" charset="-122"/>
                  <a:cs typeface="+mn-cs"/>
                  <a:hlinkClick r:id="rId8" action="ppaction://hlinksldjump"/>
                </a:rPr>
                <a:t>三年</a:t>
              </a:r>
              <a:r>
                <a:rPr kumimoji="0" lang="zh-CN" altLang="en-US" sz="1200" b="1" i="0" u="sng" strike="noStrike" kern="1200" cap="none" spc="0" normalizeH="0" baseline="0" noProof="0" dirty="0" smtClean="0">
                  <a:ln>
                    <a:noFill/>
                  </a:ln>
                  <a:effectLst/>
                  <a:uLnTx/>
                  <a:uFillTx/>
                  <a:latin typeface="黑体" panose="02010600030101010101" pitchFamily="49" charset="-122"/>
                  <a:ea typeface="黑体" panose="02010600030101010101" pitchFamily="49" charset="-122"/>
                  <a:cs typeface="+mn-cs"/>
                  <a:hlinkClick r:id="rId8" action="ppaction://hlinksldjump"/>
                </a:rPr>
                <a:t>模拟</a:t>
              </a:r>
              <a:endParaRPr kumimoji="0" lang="zh-CN" altLang="en-US" sz="1200" b="1" i="0" u="sng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黑体" panose="02010600030101010101" pitchFamily="49" charset="-122"/>
                <a:ea typeface="黑体" panose="02010600030101010101" pitchFamily="49" charset="-122"/>
                <a:cs typeface="+mn-cs"/>
                <a:hlinkClick r:id="rId9" action="ppaction://hlinksldjump"/>
              </a:endParaRPr>
            </a:p>
          </p:txBody>
        </p:sp>
      </p:grpSp>
      <p:sp>
        <p:nvSpPr>
          <p:cNvPr id="4" name="矩形 3"/>
          <p:cNvSpPr/>
          <p:nvPr/>
        </p:nvSpPr>
        <p:spPr>
          <a:xfrm>
            <a:off x="7454901" y="-633"/>
            <a:ext cx="1740535" cy="787295"/>
          </a:xfrm>
          <a:prstGeom prst="rect">
            <a:avLst/>
          </a:prstGeom>
          <a:solidFill>
            <a:srgbClr val="A022B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3" name="组合 32"/>
          <p:cNvGrpSpPr/>
          <p:nvPr/>
        </p:nvGrpSpPr>
        <p:grpSpPr>
          <a:xfrm>
            <a:off x="7788275" y="253354"/>
            <a:ext cx="928688" cy="307191"/>
            <a:chOff x="6500826" y="236061"/>
            <a:chExt cx="1085882" cy="345632"/>
          </a:xfrm>
        </p:grpSpPr>
        <p:sp>
          <p:nvSpPr>
            <p:cNvPr id="12" name="流程图: 终止 11"/>
            <p:cNvSpPr/>
            <p:nvPr/>
          </p:nvSpPr>
          <p:spPr>
            <a:xfrm>
              <a:off x="6500826" y="282383"/>
              <a:ext cx="1071032" cy="285057"/>
            </a:xfrm>
            <a:prstGeom prst="flowChartTerminator">
              <a:avLst/>
            </a:prstGeom>
            <a:gradFill flip="none" rotWithShape="1">
              <a:gsLst>
                <a:gs pos="0">
                  <a:srgbClr val="7030A0"/>
                </a:gs>
                <a:gs pos="25000">
                  <a:srgbClr val="FF99FF"/>
                </a:gs>
                <a:gs pos="75000">
                  <a:srgbClr val="9900FF"/>
                </a:gs>
                <a:gs pos="100000">
                  <a:srgbClr val="7030A0"/>
                </a:gs>
              </a:gsLst>
              <a:lin ang="5400000" scaled="0"/>
              <a:tileRect/>
            </a:gra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6530525" y="236061"/>
              <a:ext cx="1056183" cy="34563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黑体" panose="02010600030101010101" pitchFamily="49" charset="-122"/>
                  <a:ea typeface="黑体" panose="02010600030101010101" pitchFamily="49" charset="-122"/>
                  <a:cs typeface="+mn-cs"/>
                </a:rPr>
                <a:t>栏目索引</a:t>
              </a: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9.74478E-7 L -0.00052 0.21485 " pathEditMode="relative" rAng="0" ptsTypes="AA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07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 -0.33426  E" pathEditMode="relative" ptsTypes="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4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4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4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4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4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4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4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4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4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4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4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4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4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4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4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4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4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4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-6985" y="4717438"/>
            <a:ext cx="9144000" cy="1114754"/>
          </a:xfrm>
          <a:prstGeom prst="rect">
            <a:avLst/>
          </a:prstGeom>
        </p:spPr>
        <p:txBody>
          <a:bodyPr/>
          <a:lstStyle/>
          <a:p>
            <a:pPr marR="0" algn="ctr" defTabSz="914400">
              <a:lnSpc>
                <a:spcPts val="4000"/>
              </a:lnSpc>
              <a:buClrTx/>
              <a:buSzTx/>
              <a:buFontTx/>
              <a:buNone/>
              <a:defRPr/>
            </a:pPr>
            <a:r>
              <a:rPr kumimoji="0" lang="zh-CN" altLang="en-US" sz="3600" b="0" kern="0" cap="none" spc="0" normalizeH="0" baseline="0" noProof="0" dirty="0" smtClean="0">
                <a:latin typeface="黑体" panose="02010600030101010101" pitchFamily="49" charset="-122"/>
                <a:ea typeface="黑体" panose="02010600030101010101" pitchFamily="49" charset="-122"/>
                <a:cs typeface="+mj-cs"/>
              </a:rPr>
              <a:t>专题十五  名篇名句默写</a:t>
            </a:r>
            <a:r>
              <a:rPr kumimoji="0" lang="en-US" altLang="zh-CN" sz="2800" b="0" kern="0" cap="none" spc="0" normalizeH="0" baseline="0" noProof="0" dirty="0">
                <a:latin typeface="黑体" panose="02010600030101010101" pitchFamily="49" charset="-122"/>
                <a:ea typeface="黑体" panose="02010600030101010101" pitchFamily="49" charset="-122"/>
                <a:cs typeface="+mj-cs"/>
              </a:rPr>
              <a:t/>
            </a:r>
            <a:br>
              <a:rPr kumimoji="0" lang="en-US" altLang="zh-CN" sz="2800" b="0" kern="0" cap="none" spc="0" normalizeH="0" baseline="0" noProof="0" dirty="0">
                <a:latin typeface="黑体" panose="02010600030101010101" pitchFamily="49" charset="-122"/>
                <a:ea typeface="黑体" panose="02010600030101010101" pitchFamily="49" charset="-122"/>
                <a:cs typeface="+mj-cs"/>
              </a:rPr>
            </a:br>
            <a:endParaRPr kumimoji="0" lang="zh-CN" altLang="en-US" sz="2800" b="0" kern="0" cap="none" spc="0" normalizeH="0" baseline="0" noProof="0" dirty="0">
              <a:latin typeface="黑体" panose="02010600030101010101" pitchFamily="49" charset="-122"/>
              <a:ea typeface="黑体" panose="02010600030101010101" pitchFamily="49" charset="-122"/>
              <a:cs typeface="+mj-cs"/>
            </a:endParaRPr>
          </a:p>
        </p:txBody>
      </p:sp>
      <p:sp>
        <p:nvSpPr>
          <p:cNvPr id="3075" name="Rectangle 2"/>
          <p:cNvSpPr>
            <a:spLocks noGrp="1"/>
          </p:cNvSpPr>
          <p:nvPr>
            <p:ph type="ctrTitle" idx="4294967295"/>
          </p:nvPr>
        </p:nvSpPr>
        <p:spPr>
          <a:xfrm>
            <a:off x="0" y="3926975"/>
            <a:ext cx="9144000" cy="684054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lvl="0">
              <a:defRPr/>
            </a:lvl1pPr>
          </a:lstStyle>
          <a:p>
            <a:pPr lvl="0" eaLnBrk="1" hangingPunct="1"/>
            <a:r>
              <a:rPr lang="zh-CN" altLang="en-US" sz="2400" b="1" dirty="0" smtClean="0">
                <a:solidFill>
                  <a:schemeClr val="tx1"/>
                </a:solidFill>
                <a:ea typeface="黑体" panose="02010600030101010101" pitchFamily="49" charset="-122"/>
              </a:rPr>
              <a:t>高考语文</a:t>
            </a:r>
            <a:r>
              <a:rPr lang="zh-CN" altLang="en-US" sz="4000" dirty="0" smtClean="0">
                <a:solidFill>
                  <a:schemeClr val="tx1"/>
                </a:solidFill>
                <a:ea typeface="黑体" panose="02010600030101010101" pitchFamily="49" charset="-122"/>
              </a:rPr>
              <a:t> </a:t>
            </a:r>
            <a:r>
              <a:rPr lang="zh-CN" altLang="en-US" sz="1800" dirty="0" smtClean="0">
                <a:solidFill>
                  <a:schemeClr val="tx1"/>
                </a:solidFill>
                <a:ea typeface="黑体" panose="02010600030101010101" pitchFamily="49" charset="-122"/>
              </a:rPr>
              <a:t>(浙江专用</a:t>
            </a:r>
            <a:r>
              <a:rPr lang="zh-CN" altLang="en-US" sz="1800" dirty="0">
                <a:solidFill>
                  <a:schemeClr val="tx1"/>
                </a:solidFill>
                <a:ea typeface="黑体" panose="02010600030101010101" pitchFamily="49" charset="-122"/>
              </a:rPr>
              <a:t>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282538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4.(2010浙江,25)补写出下列名篇名句中的空缺部分。(只选3小题)(6分)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(1)谨庠序之教,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</a:t>
            </a:r>
            <a:r>
              <a:rPr lang="zh-CN" altLang="en-US" sz="1195" kern="0" spc="333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(《孟子》)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(2)庄生晓梦迷蝴蝶,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。沧海月明珠有泪,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</a:t>
            </a:r>
            <a:r>
              <a:rPr lang="zh-CN" altLang="en-US" sz="1195" kern="0" spc="333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(李商隐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《锦瑟》)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(3)覆杯水于坳堂之上,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;置杯焉则胶,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</a:t>
            </a:r>
            <a:r>
              <a:rPr lang="zh-CN" altLang="en-US" sz="1195" kern="0" spc="333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(《庄子》)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(4)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。独上高楼,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</a:t>
            </a:r>
            <a:r>
              <a:rPr lang="zh-CN" altLang="en-US" sz="1195" kern="0" spc="333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(晏殊《蝶恋花》)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(5)众芳摇落独暄妍,占尽风情向小园。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</a:t>
            </a:r>
            <a:r>
              <a:rPr lang="zh-CN" altLang="en-US" sz="1195" kern="0" spc="333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(林逋《山园小梅》)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39750" y="3991773"/>
            <a:ext cx="8127000" cy="17211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　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(1)申之以孝悌之义　颁白者不负戴于道路矣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(2)望帝春心托杜鹃　蓝田日暖玉生烟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(3)则芥为之舟　水浅而舟大也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(4)昨夜西风凋碧树　望尽天涯路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(5)疏影横斜水清浅　暗香浮动月黄昏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317856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5.(2009浙江,25)补写出下列名句名篇中的空缺部分。(只选3小题)(6分)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(1)此去经年,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,更与何人说!</a:t>
            </a:r>
            <a:r>
              <a:rPr lang="zh-CN" altLang="en-US" sz="1195" kern="0" spc="333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(柳永《雨霖铃》)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,惊涛拍岸,卷起千堆雪。江山如画,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</a:t>
            </a:r>
            <a:r>
              <a:rPr lang="zh-CN" altLang="en-US" sz="1195" kern="0" spc="333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(苏轼《念奴娇·赤壁怀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古》)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(3)饭疏食,饮水,曲肱而枕之,乐亦在其中矣。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</a:t>
            </a:r>
            <a:r>
              <a:rPr lang="zh-CN" altLang="en-US" sz="1195" kern="0" spc="333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(《论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语》)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(4)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,常以肃杀而为心。天之于物,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。(欧阳修《秋声赋》)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(5)亦欲以究天人之际,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,成一家之言。草创未就,会遭此祸,惜其不成,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    </a:t>
            </a:r>
            <a:r>
              <a:rPr dirty="0"/>
              <a:t/>
            </a:r>
            <a:br>
              <a:rPr dirty="0"/>
            </a:b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</a:t>
            </a:r>
            <a:r>
              <a:rPr lang="zh-CN" altLang="en-US" sz="1195" kern="0" spc="333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(司马迁《报任安书》)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39750" y="4348963"/>
            <a:ext cx="8127000" cy="176586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(1)应是良辰好景虚设　便纵有千种风情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(2)乱石穿空　一时多少豪杰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(3)不义而富且贵　于我如浮云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(4)是谓天地之义气　春生秋实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(5)通古今之变　是以就极刑而无愠色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2103833"/>
            <a:ext cx="8127000" cy="282538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1.(2018绍兴适应性考试)补写出下列名篇名句的空缺部分。</a:t>
            </a:r>
            <a:r>
              <a:rPr lang="zh-CN" altLang="en-US" sz="1195" kern="0" spc="333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(只选3小题)(6分)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(1)不愤不启,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,则不复也。</a:t>
            </a:r>
            <a:r>
              <a:rPr lang="zh-CN" altLang="en-US" sz="1195" kern="0" spc="333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(《论语·述而》)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(2)是故弟子不必不如师,师不必贤于弟子,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,如是而已。</a:t>
            </a:r>
            <a:r>
              <a:rPr lang="zh-CN" altLang="en-US" sz="1195" kern="0" spc="333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(韩愈《师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说》)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(3)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。无边落木萧萧下,不尽长江滚滚来。</a:t>
            </a:r>
            <a:r>
              <a:rPr lang="zh-CN" altLang="en-US" sz="1195" kern="0" spc="333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(杜甫《登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高》)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(4)如怨如慕,如泣如诉。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</a:t>
            </a:r>
            <a:r>
              <a:rPr lang="zh-CN" altLang="en-US" sz="1195" kern="0" spc="333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(苏轼《赤壁赋》)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(5)昔我往矣,杨柳依依。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</a:t>
            </a:r>
            <a:r>
              <a:rPr lang="zh-CN" altLang="en-US" sz="1195" kern="0" spc="333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(《诗经·采薇》)</a:t>
            </a:r>
            <a:endParaRPr lang="zh-CN" altLang="en-US" dirty="0"/>
          </a:p>
        </p:txBody>
      </p:sp>
      <p:grpSp>
        <p:nvGrpSpPr>
          <p:cNvPr id="3" name="组合 7"/>
          <p:cNvGrpSpPr/>
          <p:nvPr/>
        </p:nvGrpSpPr>
        <p:grpSpPr>
          <a:xfrm>
            <a:off x="3295650" y="928694"/>
            <a:ext cx="2543175" cy="549275"/>
            <a:chOff x="3899266" y="4430468"/>
            <a:chExt cx="1716088" cy="371475"/>
          </a:xfrm>
        </p:grpSpPr>
        <p:pic>
          <p:nvPicPr>
            <p:cNvPr id="4" name="Picture 2" descr="E:\2016年\图书出版\2017版 53B教参\教参课件\栏目图.pn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899266" y="4430468"/>
              <a:ext cx="1716088" cy="37147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5" name="矩形 6"/>
            <p:cNvSpPr/>
            <p:nvPr/>
          </p:nvSpPr>
          <p:spPr>
            <a:xfrm>
              <a:off x="4069440" y="4456352"/>
              <a:ext cx="946098" cy="31135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三年模拟</a:t>
              </a:r>
            </a:p>
          </p:txBody>
        </p:sp>
      </p:grpSp>
      <p:sp>
        <p:nvSpPr>
          <p:cNvPr id="6" name="TextBox 11"/>
          <p:cNvSpPr txBox="1"/>
          <p:nvPr/>
        </p:nvSpPr>
        <p:spPr>
          <a:xfrm>
            <a:off x="2257639" y="1493209"/>
            <a:ext cx="4627880" cy="55308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marL="0" indent="0" algn="ctr" eaLnBrk="0" latinLnBrk="1" hangingPunct="0">
              <a:lnSpc>
                <a:spcPct val="150000"/>
              </a:lnSpc>
              <a:spcBef>
                <a:spcPts val="140"/>
              </a:spcBef>
              <a:buNone/>
            </a:pPr>
            <a:r>
              <a:rPr lang="zh-CN" altLang="en-US" sz="2000" dirty="0">
                <a:latin typeface="黑体" panose="02010600030101010101" pitchFamily="49" charset="-122"/>
                <a:ea typeface="黑体" panose="02010600030101010101" pitchFamily="49" charset="-122"/>
                <a:sym typeface="+mn-ea"/>
              </a:rPr>
              <a:t>A组  201</a:t>
            </a:r>
            <a:r>
              <a:rPr lang="en-US" altLang="zh-CN" sz="2000" dirty="0">
                <a:latin typeface="黑体" panose="02010600030101010101" pitchFamily="49" charset="-122"/>
                <a:ea typeface="黑体" panose="02010600030101010101" pitchFamily="49" charset="-122"/>
                <a:sym typeface="+mn-ea"/>
              </a:rPr>
              <a:t>6</a:t>
            </a:r>
            <a:r>
              <a:rPr lang="zh-CN" altLang="en-US" sz="2000" dirty="0">
                <a:latin typeface="黑体" panose="02010600030101010101" pitchFamily="49" charset="-122"/>
                <a:ea typeface="黑体" panose="02010600030101010101" pitchFamily="49" charset="-122"/>
                <a:sym typeface="+mn-ea"/>
              </a:rPr>
              <a:t>—201</a:t>
            </a:r>
            <a:r>
              <a:rPr lang="en-US" altLang="zh-CN" sz="2000" dirty="0">
                <a:latin typeface="黑体" panose="02010600030101010101" pitchFamily="49" charset="-122"/>
                <a:ea typeface="黑体" panose="02010600030101010101" pitchFamily="49" charset="-122"/>
                <a:sym typeface="+mn-ea"/>
              </a:rPr>
              <a:t>8</a:t>
            </a:r>
            <a:r>
              <a:rPr lang="zh-CN" altLang="en-US" sz="2000" dirty="0">
                <a:latin typeface="黑体" panose="02010600030101010101" pitchFamily="49" charset="-122"/>
                <a:ea typeface="黑体" panose="02010600030101010101" pitchFamily="49" charset="-122"/>
                <a:sym typeface="+mn-ea"/>
              </a:rPr>
              <a:t>年高考模拟·基础题</a:t>
            </a:r>
            <a:r>
              <a:rPr lang="zh-CN" altLang="en-US" sz="2000" dirty="0" smtClean="0">
                <a:latin typeface="黑体" panose="02010600030101010101" pitchFamily="49" charset="-122"/>
                <a:ea typeface="黑体" panose="02010600030101010101" pitchFamily="49" charset="-122"/>
                <a:sym typeface="+mn-ea"/>
              </a:rPr>
              <a:t>组</a:t>
            </a:r>
            <a:endParaRPr lang="zh-CN" altLang="en-US" sz="2000" dirty="0">
              <a:solidFill>
                <a:schemeClr val="tx1"/>
              </a:solidFill>
              <a:latin typeface="黑体" panose="02010600030101010101" pitchFamily="49" charset="-122"/>
              <a:ea typeface="黑体" panose="02010600030101010101" pitchFamily="49" charset="-122"/>
              <a:sym typeface="+mn-ea"/>
            </a:endParaRPr>
          </a:p>
        </p:txBody>
      </p:sp>
      <p:sp>
        <p:nvSpPr>
          <p:cNvPr id="7" name="TextBox 2"/>
          <p:cNvSpPr txBox="1"/>
          <p:nvPr/>
        </p:nvSpPr>
        <p:spPr>
          <a:xfrm>
            <a:off x="539750" y="4913802"/>
            <a:ext cx="8127000" cy="17211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(1)不悱不发　举一隅不以三隅反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(2)闻道有先后　术业有专攻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(3)风急天高猿啸哀　渚清沙白鸟飞回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(4)余音袅袅　不绝如缕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(5)今我来思　雨雪霏霏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247221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2.(2018温州普通高中高考适应性测试)补写出下列名篇名句的空缺部分。(只选3小题)(6分)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(1)颜渊喟然叹曰:“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。瞻之在前,忽焉在后!”</a:t>
            </a:r>
            <a:r>
              <a:rPr lang="zh-CN" altLang="en-US" sz="1195" kern="0" spc="333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(《论语·子罕》)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(2)盖将自其变者而观之,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;自其不变者而观之,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,而又何羡乎!</a:t>
            </a:r>
            <a:r>
              <a:rPr lang="zh-CN" altLang="en-US" sz="1195" kern="0" spc="333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(苏轼《赤壁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赋》)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(3)三岁为妇,靡室劳矣。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</a:t>
            </a:r>
            <a:r>
              <a:rPr lang="zh-CN" altLang="en-US" sz="1195" kern="0" spc="333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(《诗经·氓》)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(4)元嘉草草,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</a:t>
            </a:r>
            <a:r>
              <a:rPr lang="zh-CN" altLang="en-US" sz="1195" kern="0" spc="333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(辛弃疾《永遇乐·京口北固亭怀古》)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(5)越王勾践破吴归,战士还家尽锦衣。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</a:t>
            </a:r>
            <a:r>
              <a:rPr lang="zh-CN" altLang="en-US" sz="1195" kern="0" spc="333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(李白《越中览古》)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39750" y="3699356"/>
            <a:ext cx="8127000" cy="17211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　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(1)仰之弥高　钻之弥坚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(2)则天地曾不能以一瞬　则物与我皆无尽也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(3)夙兴夜寐　靡有朝矣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(4)封狼居胥　赢得仓皇北顾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(5)宫女如花满春殿　只今惟有鹧鸪飞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317856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3.(2018浙江教育绿色评价联盟适应性考试,23)补写出下列名篇名句的空缺部分。(只选3小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题)(6分)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(1)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。已而!已而!今之从政者殆而!</a:t>
            </a:r>
            <a:r>
              <a:rPr lang="zh-CN" altLang="en-US" sz="1195" kern="0" spc="333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(《论语·微子》)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(2)冰泉冷涩弦凝绝,凝绝不通声暂歇。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</a:t>
            </a:r>
            <a:r>
              <a:rPr lang="zh-CN" altLang="en-US" sz="1195" kern="0" spc="333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(白居易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《琵琶行》)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(3)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。臣不胜犬马怖惧之情,谨拜表以闻。</a:t>
            </a:r>
            <a:r>
              <a:rPr lang="zh-CN" altLang="en-US" sz="1195" kern="0" spc="333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(李密《陈情表》)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(4)执手相看泪眼,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。念去去、千里烟波,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</a:t>
            </a:r>
            <a:r>
              <a:rPr lang="zh-CN" altLang="en-US" sz="1195" kern="0" spc="333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(柳永《雨霖铃》)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(5)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,两朝开济老臣心。出师未捷身先死,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</a:t>
            </a:r>
            <a:r>
              <a:rPr lang="zh-CN" altLang="en-US" sz="1195" kern="0" spc="333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(杜甫《蜀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相》)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39750" y="4342298"/>
            <a:ext cx="8127000" cy="17211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　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(1)往者不可谏　来者犹可追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(2)别有幽愁暗恨生　此时无声胜有声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(3)臣生当陨首　死当结草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(4)竟无语凝噎　暮霭沉沉楚天阔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(5)三顾频烦天下计　长使英雄泪满襟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247221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4.(2018浙江名校协作体月考,23)补写出下列名篇名句的空缺部分。(只选3小题)(6分)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(1)刑罚不中,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。故君子名之必可言也,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</a:t>
            </a:r>
            <a:r>
              <a:rPr lang="zh-CN" altLang="en-US" sz="1195" kern="0" spc="333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(《论语·子路》)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(2)故木受绳则直,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,则知明而行无过矣。</a:t>
            </a:r>
            <a:r>
              <a:rPr lang="zh-CN" altLang="en-US" sz="1195" kern="0" spc="333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(荀子《劝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学》)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(3)覆杯水于坳堂之上,则芥为之舟;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</a:t>
            </a:r>
            <a:r>
              <a:rPr lang="zh-CN" altLang="en-US" sz="1195" kern="0" spc="333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(庄子《逍遥游》)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(4)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;雁阵惊寒,声断衡阳之浦。</a:t>
            </a:r>
            <a:r>
              <a:rPr lang="zh-CN" altLang="en-US" sz="1195" kern="0" spc="333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(王勃《滕王阁序》)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(5)缺月挂疏桐,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,缥缈孤鸿影。</a:t>
            </a:r>
            <a:r>
              <a:rPr lang="zh-CN" altLang="en-US" sz="1195" kern="0" spc="333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(苏轼《卜算子》)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39750" y="3634583"/>
            <a:ext cx="8127000" cy="17211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(1)则民无所措手足　言之必可行也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(2)金就砺则利　君子博学而日参省乎己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(3)置杯焉则胶　水浅而舟大也。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(4)渔舟唱晚　响穷彭蠡之滨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(5)漏断人初静　谁见幽人独往来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242752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5.(2018湖州、衢州、丽水三地教学质检,23)补写出下列名篇名句的空缺部分。(只选3小题)(6分)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(1)吾恐季孙之忧,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</a:t>
            </a:r>
            <a:r>
              <a:rPr lang="zh-CN" altLang="en-US" sz="1195" kern="0" spc="333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(《论语·季氏》)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,是造物者之无尽藏也。</a:t>
            </a:r>
            <a:r>
              <a:rPr lang="zh-CN" altLang="en-US" sz="1195" kern="0" spc="333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(苏轼《赤壁赋》)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(3)元嘉草草,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</a:t>
            </a:r>
            <a:r>
              <a:rPr lang="zh-CN" altLang="en-US" sz="1195" kern="0" spc="333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(辛弃疾《永遇乐·京口北固亭怀古》)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(4)青山隔送行,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</a:t>
            </a:r>
            <a:r>
              <a:rPr lang="zh-CN" altLang="en-US" sz="1195" kern="0" spc="333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(王实甫《长亭送别》)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(5)人生得意须尽欢,莫使金樽空对月。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</a:t>
            </a:r>
            <a:r>
              <a:rPr lang="zh-CN" altLang="en-US" sz="1195" kern="0" spc="333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(李白《将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进酒》)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39750" y="3627918"/>
            <a:ext cx="8127000" cy="17211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(1)不在颛臾　而在萧墙之内也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(2)取之无禁　用之不竭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(3)封狼居胥　赢得仓皇北顾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(4)疏林不做美　淡烟暮霭相遮蔽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(5)天生我材必有用　千金散尽还复来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247221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6.(2018浙江名校新高考研究联盟三联,23)补写出下列名篇名句的空缺部分。</a:t>
            </a:r>
            <a:r>
              <a:rPr lang="zh-CN" altLang="en-US" sz="1195" kern="0" spc="333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(只选3小题)(6分)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(1)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,不可废也;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,如之何其废之?</a:t>
            </a:r>
            <a:r>
              <a:rPr lang="zh-CN" altLang="en-US" sz="1195" kern="0" spc="333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(《论语·微子》)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(2)于嗟鸠兮,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。于嗟女兮,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</a:t>
            </a:r>
            <a:r>
              <a:rPr lang="zh-CN" altLang="en-US" sz="1195" kern="0" spc="333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(《诗经·氓》)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(3)亦欲以究天人之际,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</a:t>
            </a:r>
            <a:r>
              <a:rPr lang="zh-CN" altLang="en-US" sz="1195" kern="0" spc="333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(司马迁《报任安书》)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(4)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,檐牙高啄;各抱地势,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</a:t>
            </a:r>
            <a:r>
              <a:rPr lang="zh-CN" altLang="en-US" sz="1195" kern="0" spc="333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(杜牧《阿房宫赋》)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(5)恨相见得迟,怨归去得疾。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</a:t>
            </a:r>
            <a:r>
              <a:rPr lang="zh-CN" altLang="en-US" sz="1195" kern="0" spc="333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(王实甫《长亭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送别》)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39750" y="3556480"/>
            <a:ext cx="8127000" cy="17211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(1)长幼之节　君臣之义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(2)无食桑葚　无与士耽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(3)通古今之变　成一家之言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(4)廊腰缦回　钩心斗角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(5)柳丝长玉骢难系　恨不倩疏林挂住斜晖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247221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7.(2018温州六校协作体期末,23)写出下列名篇名句的空缺部分。(只选3小题)(6分)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(1)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,任重而道远。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,不亦重乎?死而后已,不亦远乎?</a:t>
            </a:r>
            <a:r>
              <a:rPr lang="zh-CN" altLang="en-US" sz="1195" kern="0" spc="333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(《论语·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泰伯》)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(2)而五人生于编伍之间,素不闻诗书之训,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,亦曷故哉?</a:t>
            </a:r>
            <a:r>
              <a:rPr lang="zh-CN" altLang="en-US" sz="1195" kern="0" spc="333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(张溥《五人墓碑记》)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(3)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。于嗟鸠兮,无食桑葚。</a:t>
            </a:r>
            <a:r>
              <a:rPr lang="zh-CN" altLang="en-US" sz="1195" kern="0" spc="333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(《诗经·氓》)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(4)今臣亡国贱俘,至微至陋,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,岂敢盘桓,有所希冀!</a:t>
            </a:r>
            <a:r>
              <a:rPr lang="zh-CN" altLang="en-US" sz="1195" kern="0" spc="333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(李密《陈情表》)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(5)人人尽说江南好,游人只合江南老。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</a:t>
            </a:r>
            <a:r>
              <a:rPr lang="zh-CN" altLang="en-US" sz="1195" kern="0" spc="333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(韦庄《菩萨蛮》)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39750" y="3634583"/>
            <a:ext cx="8127000" cy="17211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(1)士不可以不弘毅　仁以为己任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(2)激昂大义　蹈死不顾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(3)桑之未落　其叶沃若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(4)过蒙拔擢　宠命优渥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(5)春水碧于天　画船听雨眠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282538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8.(2018绍兴高三期末质量调测)补写出下列名篇名句的空缺部分。(只选3小题)(6分)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(1)夫如是,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。既来之,则安之。</a:t>
            </a:r>
            <a:r>
              <a:rPr lang="zh-CN" altLang="en-US" sz="1195" kern="0" spc="333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(《论语·季氏》)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(2)元嘉草草,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</a:t>
            </a:r>
            <a:r>
              <a:rPr lang="zh-CN" altLang="en-US" sz="1195" kern="0" spc="333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(辛弃疾《永遇乐·京口北固亭怀古》)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(3)呜呼!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,并力西向,则吾恐秦人食之不得下咽也。</a:t>
            </a:r>
            <a:r>
              <a:rPr lang="zh-CN" altLang="en-US" sz="1195" kern="0" spc="333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(苏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洵《六国论》)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(4)望长安于日下,目吴会于云间。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</a:t>
            </a:r>
            <a:r>
              <a:rPr lang="zh-CN" altLang="en-US" sz="1195" kern="0" spc="333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(王勃《滕王阁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序》)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(5)三顾频烦天下计,两朝开济老臣心。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</a:t>
            </a:r>
            <a:r>
              <a:rPr lang="zh-CN" altLang="en-US" sz="1195" kern="0" spc="333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(杜甫《蜀相》)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39750" y="3920335"/>
            <a:ext cx="8127000" cy="17211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(1)故远人不服　则修文德以来之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(2)封狼居胥　赢得仓皇北顾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(3)以赂秦之地封天下之谋臣　以事秦之心礼天下之奇才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(4)地势极而南溟深　天柱高而北辰远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(5)出师未捷身先死　长使英雄泪满襟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2199977"/>
            <a:ext cx="8127000" cy="247221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1.(2018浙江,23)补写出下列名篇名句的空缺部分。(只选3小题)(6分)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(1)不愤不启,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,则不复也。</a:t>
            </a:r>
            <a:r>
              <a:rPr lang="zh-CN" altLang="en-US" sz="1195" kern="0" spc="333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(《论语》)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,七十者可以食肉矣。</a:t>
            </a:r>
            <a:r>
              <a:rPr lang="zh-CN" altLang="en-US" sz="1195" kern="0" spc="333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(《孟子·寡人之于国也》)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(3)亦欲以究天人之际,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</a:t>
            </a:r>
            <a:r>
              <a:rPr lang="zh-CN" altLang="en-US" sz="1195" kern="0" spc="333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(司马迁《报任安书》)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(4)间关莺语花底滑,幽咽泉流冰下难。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</a:t>
            </a:r>
            <a:r>
              <a:rPr lang="zh-CN" altLang="en-US" sz="1195" kern="0" spc="333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(白居易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《琵琶行》)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(5)鸟雀呼晴,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。叶上初阳干宿雨,水面清圆,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</a:t>
            </a:r>
            <a:r>
              <a:rPr lang="zh-CN" altLang="en-US" sz="1195" kern="0" spc="333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(周邦彦《苏幕遮》)</a:t>
            </a:r>
            <a:endParaRPr lang="zh-CN" altLang="en-US" dirty="0"/>
          </a:p>
        </p:txBody>
      </p:sp>
      <p:grpSp>
        <p:nvGrpSpPr>
          <p:cNvPr id="3" name="组合 7"/>
          <p:cNvGrpSpPr/>
          <p:nvPr/>
        </p:nvGrpSpPr>
        <p:grpSpPr>
          <a:xfrm>
            <a:off x="3298985" y="1062815"/>
            <a:ext cx="2543175" cy="549275"/>
            <a:chOff x="3899266" y="4430468"/>
            <a:chExt cx="1716088" cy="371475"/>
          </a:xfrm>
        </p:grpSpPr>
        <p:pic>
          <p:nvPicPr>
            <p:cNvPr id="4" name="Picture 2" descr="E:\2016年\图书出版\2017版 53B教参\教参课件\栏目图.pn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899266" y="4430468"/>
              <a:ext cx="1716088" cy="37147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5" name="矩形 6"/>
            <p:cNvSpPr/>
            <p:nvPr/>
          </p:nvSpPr>
          <p:spPr>
            <a:xfrm>
              <a:off x="4069440" y="4456352"/>
              <a:ext cx="946098" cy="31135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五年高考</a:t>
              </a:r>
            </a:p>
          </p:txBody>
        </p:sp>
      </p:grpSp>
      <p:sp>
        <p:nvSpPr>
          <p:cNvPr id="6" name="TextBox 11"/>
          <p:cNvSpPr txBox="1"/>
          <p:nvPr/>
        </p:nvSpPr>
        <p:spPr>
          <a:xfrm>
            <a:off x="2829753" y="1685286"/>
            <a:ext cx="3413114" cy="55399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latinLnBrk="1" hangingPunct="0">
              <a:lnSpc>
                <a:spcPct val="150000"/>
              </a:lnSpc>
              <a:spcBef>
                <a:spcPts val="0"/>
              </a:spcBef>
            </a:pPr>
            <a:r>
              <a:rPr lang="zh-CN" altLang="en-US" sz="2000" dirty="0" smtClean="0">
                <a:latin typeface="黑体" panose="02010600030101010101" pitchFamily="49" charset="-122"/>
                <a:ea typeface="黑体" panose="02010600030101010101" pitchFamily="49" charset="-122"/>
              </a:rPr>
              <a:t>A组  自主命题·浙江卷题组</a:t>
            </a:r>
          </a:p>
        </p:txBody>
      </p:sp>
      <p:sp>
        <p:nvSpPr>
          <p:cNvPr id="7" name="TextBox 2"/>
          <p:cNvSpPr txBox="1"/>
          <p:nvPr/>
        </p:nvSpPr>
        <p:spPr>
          <a:xfrm>
            <a:off x="539750" y="4706153"/>
            <a:ext cx="8127000" cy="17211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(1)不悱不发　举一隅不以三隅反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(2)鸡豚狗彘之畜 　无失其时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(3)通古今之变　成一家之言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(4)冰泉冷涩弦凝绝　凝绝不通声暂歇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(5)侵晓窥檐语　一一风荷举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282538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9.(2018嘉兴第一学期期末,23)补写出下列名篇名句的空缺部分。(只选3小题)(6分)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(1)子曰:“弟子入则孝,出则弟,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。”</a:t>
            </a:r>
            <a:r>
              <a:rPr lang="zh-CN" altLang="en-US" sz="1195" kern="0" spc="333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(《论语·学而》)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(2)鹤汀凫渚,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;桂殿兰宫,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</a:t>
            </a:r>
            <a:r>
              <a:rPr lang="zh-CN" altLang="en-US" sz="1195" kern="0" spc="333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(王勃《滕王阁序》)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(3)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。挟飞仙以遨游,抱明月而长终。</a:t>
            </a:r>
            <a:r>
              <a:rPr lang="zh-CN" altLang="en-US" sz="1195" kern="0" spc="333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(苏轼《赤壁赋》)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(4)《永遇乐·京口北固亭怀古》中遥想古代英雄叱咤风云、驰骋疆场的名句是“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   </a:t>
            </a:r>
            <a:r>
              <a:rPr dirty="0"/>
              <a:t/>
            </a:r>
            <a:br>
              <a:rPr dirty="0"/>
            </a:b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”。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(5)成语“剪烛西窗”源自唐代诗人李商隐《夜雨寄北》中的“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dirty="0"/>
              <a:t/>
            </a:r>
            <a:br>
              <a:rPr dirty="0"/>
            </a:b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”。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39750" y="3920335"/>
            <a:ext cx="8127000" cy="17211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(1)谨而信　泛爱众而亲仁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(2)穷岛屿之萦回　列冈峦之体势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(3)哀吾生之须臾　羡长江之无穷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(4)金戈铁马　气吞万里如虎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(5)何当共剪西窗烛　却话巴山夜雨时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247221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10.(2018温州普通高中高考适应性测试,23)补写出下列名篇名句的空缺部分。(只选3小题)(6分)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(1)子曰:“老者安之,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。”</a:t>
            </a:r>
            <a:r>
              <a:rPr lang="zh-CN" altLang="en-US" sz="1195" kern="0" spc="333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(《论语·公冶长》)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(2)西当太白有鸟道,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。地崩山摧壮士死,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</a:t>
            </a:r>
            <a:r>
              <a:rPr lang="zh-CN" altLang="en-US" sz="1195" kern="0" spc="333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(《蜀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道难》)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(3)戍卒叫,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可怜焦土!(《六国论》)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(4)寻寻觅觅,冷冷清清,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,最难将息。</a:t>
            </a:r>
            <a:r>
              <a:rPr lang="zh-CN" altLang="en-US" sz="1195" kern="0" spc="333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(《声声慢》)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(5)月明星稀,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何枝可依?</a:t>
            </a:r>
            <a:r>
              <a:rPr lang="zh-CN" altLang="en-US" sz="1195" kern="0" spc="333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(《短歌行》)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39750" y="3634583"/>
            <a:ext cx="8127000" cy="17211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(1)朋友信之　少者怀之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(2)可以横绝峨眉巅　然后天梯石栈相钩连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(3)函谷举　楚人一炬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(4)凄凄惨惨戚戚　乍暖还寒时候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(5)乌鹊南飞　绕树三匝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247221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11.(2018浙江新高考研究联盟联考,23)补写出下列名篇名句的空缺部分。</a:t>
            </a:r>
            <a:r>
              <a:rPr lang="zh-CN" altLang="en-US" sz="1195" kern="0" spc="333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(只选3小题)(6分)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(1)渔舟唱晚,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;雁阵惊寒,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</a:t>
            </a:r>
            <a:r>
              <a:rPr lang="zh-CN" altLang="en-US" sz="1195" kern="0" spc="333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(王勃《滕王阁序》)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(2)退论书策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</a:t>
            </a:r>
            <a:r>
              <a:rPr lang="zh-CN" altLang="en-US" sz="1195" kern="0" spc="333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(司马迁《报任安书》)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(3)黄鹤之飞尚不得过,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。青泥何盘盘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</a:t>
            </a:r>
            <a:r>
              <a:rPr lang="zh-CN" altLang="en-US" sz="1195" kern="0" spc="333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(李白《蜀道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难》)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(4)想当年,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</a:t>
            </a:r>
            <a:r>
              <a:rPr lang="zh-CN" altLang="en-US" sz="1195" kern="0" spc="333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(辛弃疾《永遇乐·京口北固亭怀古》)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(5)饭疏食,饮水,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</a:t>
            </a:r>
            <a:r>
              <a:rPr lang="zh-CN" altLang="en-US" sz="1195" kern="0" spc="333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(《论语·述而》)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39750" y="3634583"/>
            <a:ext cx="8127000" cy="17211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(1)响穷彭蠡之滨　声断衡阳之浦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(2)以舒其愤　思垂空文以自见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(3)猿猱欲度愁攀援　百步九折萦岩峦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(4)金戈铁马　气吞万里如虎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(5)曲肱而枕之　乐亦在其中矣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317856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12.(2018嘉兴第一中学模拟)补写出下列名篇名句的空缺部分。(只选3小题)(6分)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(1)巫医乐师百工之人,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,其可怪也欤!</a:t>
            </a:r>
            <a:r>
              <a:rPr lang="zh-CN" altLang="en-US" sz="1195" kern="0" spc="333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(韩愈《师说》)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(2)西当太白有鸟道,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。地崩山摧壮士死,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</a:t>
            </a:r>
            <a:r>
              <a:rPr lang="zh-CN" altLang="en-US" sz="1195" kern="0" spc="333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(李白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《蜀道难》)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(3)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,大珠小珠落玉盘。间关莺语花底滑,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</a:t>
            </a:r>
            <a:r>
              <a:rPr lang="zh-CN" altLang="en-US" sz="1195" kern="0" spc="333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(白居易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《琵琶行》)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(4)恨相见得迟,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,恨不倩疏林挂住斜晖。</a:t>
            </a:r>
            <a:r>
              <a:rPr lang="zh-CN" altLang="en-US" sz="1195" kern="0" spc="333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(王实甫《长亭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送别》)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(5)夫子循循然善诱人,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,欲罢不能。</a:t>
            </a:r>
            <a:r>
              <a:rPr lang="zh-CN" altLang="en-US" sz="1195" kern="0" spc="333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(《论语·子罕》)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39750" y="4348963"/>
            <a:ext cx="8127000" cy="17211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(1)君子不齿　今其智乃反不能及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(2)可以横绝峨眉巅　然后天梯石栈相钩连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(3)嘈嘈切切错杂弹　幽咽泉流冰下难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(4)怨归去得疾　柳丝长玉骢难系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(5)博我以文　约我以礼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282538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13.(2017元济高级中学模拟,23)补写出下列名篇名句的空缺部分。(只选3小题)(6分)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(1)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,人命危浅,朝不虑夕。</a:t>
            </a:r>
            <a:r>
              <a:rPr lang="zh-CN" altLang="en-US" sz="1195" kern="0" spc="333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(李密《陈情表》)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(2)酌贪泉而觉爽,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,扶摇可接。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(王勃《滕王阁序》)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(3)沧浪之水清兮,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;沧浪之水浊兮,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</a:t>
            </a:r>
            <a:r>
              <a:rPr lang="zh-CN" altLang="en-US" sz="1195" kern="0" spc="333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(《楚辞·渔父》)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(4)既竭吾才,如有所立,卓尔。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(《论语》)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(5)苔痕上阶绿,草色入帘青。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</a:t>
            </a:r>
            <a:r>
              <a:rPr lang="zh-CN" altLang="en-US" sz="1195" kern="0" spc="333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(刘禹锡《陋室铭》)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39750" y="3991773"/>
            <a:ext cx="8127000" cy="17211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　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(1)但以刘日薄西山　气息奄奄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(2)处涸辙而相欢　北海虽赊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(3)可以濯吾缨　可以濯吾足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(4)虽欲从之　末由也已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(5)谈笑有鸿儒　往来无白丁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353173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14.(2017浙江名校联盟联考,23)补写出下列名篇名句的空缺部分。(只选3小题)(6分)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(1)彼与彼年相若也,道相似也,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</a:t>
            </a:r>
            <a:r>
              <a:rPr lang="zh-CN" altLang="en-US" sz="1195" kern="0" spc="333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(韩愈《师说》)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(2)冰泉冷涩弦凝绝,凝绝不通声暂歇。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 </a:t>
            </a:r>
            <a:r>
              <a:rPr lang="zh-CN" altLang="en-US" sz="1195" kern="0" spc="333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(白居易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《琵琶行》)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(3)长桥卧波,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?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,不霁何虹?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(杜牧《阿房宫赋》)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(4)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。仁以为己任,不亦重乎?任重而道远,不亦远乎?</a:t>
            </a:r>
            <a:r>
              <a:rPr lang="zh-CN" altLang="en-US" sz="1195" kern="0" spc="333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(《论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语·泰伯》)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(5)三顾频烦天下计,两朝开济老臣心。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</a:t>
            </a:r>
            <a:r>
              <a:rPr lang="zh-CN" altLang="en-US" sz="1195" kern="0" spc="333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(杜甫《蜀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相》)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39750" y="4634715"/>
            <a:ext cx="8127000" cy="17211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(1)位卑则足羞　官盛则近谀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(2)别有幽愁暗恨生　此时无声胜有声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(3)未云何龙　复道行空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(4)士不可以不弘毅　任重而道远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(5)出师未捷身先死　长使英雄泪满襟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353173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15.(2017杭州高级中学模拟,23)补写出下列名篇名句的空缺部分。(只选3小题)(6分)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(1)友直,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,友多闻,益矣。友便辟,友善柔,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,损矣。</a:t>
            </a:r>
            <a:r>
              <a:rPr lang="zh-CN" altLang="en-US" sz="1195" kern="0" spc="333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(《论语·季氏》)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(2)遥襟俯畅,逸兴遄飞。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</a:t>
            </a:r>
            <a:r>
              <a:rPr lang="zh-CN" altLang="en-US" sz="1195" kern="0" spc="333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(王勃《滕王阁序》)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(3)故余与同社诸君子,哀斯墓之徒有其石也,而为之记,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　    </a:t>
            </a:r>
            <a:r>
              <a:rPr dirty="0"/>
              <a:t/>
            </a:r>
            <a:br>
              <a:rPr dirty="0"/>
            </a:b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(张溥《五人墓碑记》)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(4)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。忽闻水上琵琶声,主人忘归客不发。</a:t>
            </a:r>
            <a:r>
              <a:rPr lang="zh-CN" altLang="en-US" sz="1195" kern="0" spc="333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(白居易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《琵琶行》)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(5)淇水汤汤,渐车帷裳。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(《诗经·氓》)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39750" y="4634715"/>
            <a:ext cx="8127000" cy="17211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(1)友谅　友便佞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(2)爽籁发而清风生　纤歌凝而白云遏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(3)亦以明死生之大　匹夫之有重于社稷也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(4)醉不成欢惨将别　别时茫茫江浸月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(5)女也不爽　士贰其行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348704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16.(2017浙江诸暨中学模拟,23)补写出下列名篇名句中的空缺部分。(只选3小题)(6分)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(1)子曰:“志士仁人,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。”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(《论语·卫灵公》)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。反是不思,亦已焉哉。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(《诗经·氓》)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(3)臣之辛苦,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　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,实所共鉴。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(李密《陈情表》)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(4)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,百年多病独登台。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,潦倒新停浊酒杯。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(杜甫《登高》)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(5)行路难,行路难!多歧路,今安在?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</a:t>
            </a:r>
            <a:r>
              <a:rPr lang="zh-CN" altLang="en-US" sz="1195" kern="0" spc="333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(李白《行路难》)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39750" y="4706153"/>
            <a:ext cx="8127000" cy="17211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(1)无求生以害仁　有杀身以成仁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(2)信誓旦旦　不思其反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(3)非独蜀之人士及二州牧伯所见明知　皇天后土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(4)万里悲秋常作客　 艰难苦恨繁霜鬟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(5)长风破浪会有时　直挂云帆济沧海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19939"/>
            <a:ext cx="8127000" cy="388491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17.(2017宁波镇海中学模拟,23)根据语境,填写名句。(只选3小题)(6分)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(1)孔子提倡并亲身实践启发诱导的教育方法,他认为“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,不悱不发。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    </a:t>
            </a:r>
            <a:r>
              <a:rPr dirty="0"/>
              <a:t/>
            </a:r>
            <a:br>
              <a:rPr dirty="0"/>
            </a:b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,则不复也”,这种教育思想对后世影响深远。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(2)《卫风·氓》刻画了一位勤俭持家的无名女性形象,她“三岁为妇,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。夙兴夜寐,</a:t>
            </a:r>
            <a:r>
              <a:rPr dirty="0"/>
              <a:t/>
            </a:r>
            <a:br>
              <a:rPr dirty="0"/>
            </a:b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”, 因而她遭遇被弃的命运更令人同情。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(3)士大夫的气节对社会作用巨大,受历代重视,张溥《五人墓碑记》就严厉谴责当时士大夫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“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,不能容于远近,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,佯狂不知所之者”的丑陋行径。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(4)《陈情表》中,李密打算“辞不赴命”,为了更好地让晋武帝接受,他说自己在外没有什么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近亲,在家没有照应门户的童仆的句子: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(5)古代诗人常常以酒写愁,来消解人生的失意。李白《将进酒》中用“人生得意须尽欢,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    </a:t>
            </a:r>
            <a:r>
              <a:rPr dirty="0"/>
              <a:t/>
            </a:r>
            <a:br>
              <a:rPr dirty="0"/>
            </a:b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,千金散尽还复来”表达心中的愁苦之情。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39750" y="4849029"/>
            <a:ext cx="8127000" cy="17211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(1)不愤不启　举一隅不以三隅反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(2)靡室劳矣　靡有朝矣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(3)或脱身以逃　而又有剪发杜门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(4)外无期功强近之亲　内无应门五尺之僮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(5)莫使金樽空对月　天生我材必有用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282538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18.(2016温州第二次适应性测试,25)补写出下列名篇名句的空缺部分。(只选3小题)(6分)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(1)屈原曰:“举世皆浊我独清,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。”</a:t>
            </a:r>
            <a:r>
              <a:rPr lang="zh-CN" altLang="en-US" sz="1195" kern="0" spc="333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(《楚辞·渔父》)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。挟飞仙以遨游,抱明月而长终。</a:t>
            </a:r>
            <a:r>
              <a:rPr lang="zh-CN" altLang="en-US" sz="1195" kern="0" spc="333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(苏轼《赤壁赋》)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(3)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。此情可待成追忆,只是当时已惘然。</a:t>
            </a:r>
            <a:r>
              <a:rPr lang="zh-CN" altLang="en-US" sz="1195" kern="0" spc="333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(李商隐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《锦瑟》)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(4)元嘉草草,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</a:t>
            </a:r>
            <a:r>
              <a:rPr lang="zh-CN" altLang="en-US" sz="1195" kern="0" spc="333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(辛弃疾《永遇乐·京口北固亭怀古》)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(5)十二门前融冷光,二十三丝动紫皇。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</a:t>
            </a:r>
            <a:r>
              <a:rPr lang="zh-CN" altLang="en-US" sz="1195" kern="0" spc="333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(李贺《李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凭箜篌引》)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39750" y="3991773"/>
            <a:ext cx="8127000" cy="66165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　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(l)众人皆醉我独醒　是以见放　(2)哀吾生之须臾　羡长江之无穷　(3)沧海月明珠有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泪　蓝田日暖玉生烟　(4)封狼居胥　赢得仓皇北顾　(5)女娲炼石补天处　石破天惊逗秋雨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211904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2.(2017浙江,23)补写出下列名篇名句的空缺部分。(只选3小题)(6分)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(1)饭疏食,饮水,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,乐亦在其中矣。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,于我如浮云。</a:t>
            </a:r>
            <a:r>
              <a:rPr lang="zh-CN" altLang="en-US" sz="1195" kern="0" spc="333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(《论语》)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(2)且矫诏纷出,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,不敢复有株治。</a:t>
            </a:r>
            <a:r>
              <a:rPr lang="zh-CN" altLang="en-US" sz="1195" kern="0" spc="333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(张溥《五人墓碑记》)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(3)女也不爽,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,二三其德。</a:t>
            </a:r>
            <a:r>
              <a:rPr lang="zh-CN" altLang="en-US" sz="1195" kern="0" spc="333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(《诗经·氓》)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(4)青泥何盘盘,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,以手抚膺坐长叹。</a:t>
            </a:r>
            <a:r>
              <a:rPr lang="zh-CN" altLang="en-US" sz="1195" kern="0" spc="333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(李白《蜀道难》)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(5)山远近,路横斜,青旗沽酒有人家。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</a:t>
            </a:r>
            <a:r>
              <a:rPr lang="zh-CN" altLang="en-US" sz="1195" kern="0" spc="333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(辛弃疾《鹧鸪天》)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39750" y="3348831"/>
            <a:ext cx="8127000" cy="17211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(1)曲肱而枕之　不义而富且贵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(2)钩党之捕遍于天下　卒以吾郡之发愤一击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(3)士贰其行　士也罔极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(4)百步九折萦岩峦　扪参历井仰胁息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(5)城中桃李愁风雨　春在溪头荠菜花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317856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19.(2016温州十校联考,25)补写出下列名篇名句的空缺部分。(只选3小题)(6分)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(1)挟飞仙以遨游,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。知不可乎骤得,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</a:t>
            </a:r>
            <a:r>
              <a:rPr lang="zh-CN" altLang="en-US" sz="1195" kern="0" spc="333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(苏轼《赤壁赋》)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,只是朱颜改。问君能有几多愁?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</a:t>
            </a:r>
            <a:r>
              <a:rPr lang="zh-CN" altLang="en-US" sz="1195" kern="0" spc="333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(李煜《虞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美人》)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(3)渔舟唱晚,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;雁阵惊寒,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</a:t>
            </a:r>
            <a:r>
              <a:rPr lang="zh-CN" altLang="en-US" sz="1195" kern="0" spc="333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(王勃《滕王阁序并诗》)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(4)青山隔送行,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,淡烟暮霭相遮蔽。夕阳古道无人语,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</a:t>
            </a:r>
            <a:r>
              <a:rPr lang="zh-CN" altLang="en-US" sz="1195" kern="0" spc="333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(王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实甫《长亭送别》)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(5)积雨空林烟火迟,蒸藜炊黍饷东菑。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</a:t>
            </a:r>
            <a:r>
              <a:rPr lang="zh-CN" altLang="en-US" sz="1195" kern="0" spc="333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(王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维《积雨辋川庄作》)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39750" y="4348963"/>
            <a:ext cx="8127000" cy="101373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(1)抱明月而长终　托遗响于悲风　(2)雕阑玉砌应犹在　恰似一江春水向东流　(3)响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穷彭蠡之滨　声断衡阳之浦　(4)疏林不做美　禾黍秋风听马嘶　(5)漠漠水田飞白鹭　阴阴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夏木啭黄鹂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778563"/>
            <a:ext cx="8127000" cy="242752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1.(2018杭州高考科目质检,23)补出下列名篇名句的空缺部分。(只选3小题)(6分)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(1)凤兮!凤兮!何德之衰!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。(《论语·微子》)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,人亦念其家。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,用之如泥沙?(杜牧《阿房宫赋》)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(3)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;低眉信手续续弹,说尽心中无限事。</a:t>
            </a:r>
            <a:r>
              <a:rPr lang="zh-CN" altLang="en-US" sz="1195" kern="0" spc="333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(《琵琶行》)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(4)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、千里烟波,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</a:t>
            </a:r>
            <a:r>
              <a:rPr lang="zh-CN" altLang="en-US" sz="1195" kern="0" spc="333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(柳永《雨霖铃》)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(5)积雨空林烟火迟,蒸藜炊黍饷东菑。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</a:t>
            </a:r>
            <a:r>
              <a:rPr lang="zh-CN" altLang="en-US" sz="1195" kern="0" spc="333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(王维《积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雨辋川庄作》)</a:t>
            </a:r>
            <a:endParaRPr lang="zh-CN" altLang="en-US" dirty="0"/>
          </a:p>
        </p:txBody>
      </p:sp>
      <p:sp>
        <p:nvSpPr>
          <p:cNvPr id="3" name="TextBox 11"/>
          <p:cNvSpPr txBox="1"/>
          <p:nvPr/>
        </p:nvSpPr>
        <p:spPr>
          <a:xfrm>
            <a:off x="2237143" y="1223894"/>
            <a:ext cx="4627880" cy="55308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marL="0" indent="0" algn="ctr" eaLnBrk="0" latinLnBrk="1" hangingPunct="0">
              <a:lnSpc>
                <a:spcPct val="150000"/>
              </a:lnSpc>
              <a:spcBef>
                <a:spcPts val="140"/>
              </a:spcBef>
              <a:buNone/>
            </a:pPr>
            <a:r>
              <a:rPr lang="en-US" altLang="zh-CN" sz="2000" dirty="0">
                <a:latin typeface="黑体" panose="02010600030101010101" pitchFamily="49" charset="-122"/>
                <a:ea typeface="黑体" panose="02010600030101010101" pitchFamily="49" charset="-122"/>
                <a:sym typeface="+mn-ea"/>
              </a:rPr>
              <a:t>B</a:t>
            </a:r>
            <a:r>
              <a:rPr lang="zh-CN" altLang="en-US" sz="2000" dirty="0">
                <a:latin typeface="黑体" panose="02010600030101010101" pitchFamily="49" charset="-122"/>
                <a:ea typeface="黑体" panose="02010600030101010101" pitchFamily="49" charset="-122"/>
                <a:sym typeface="+mn-ea"/>
              </a:rPr>
              <a:t>组  201</a:t>
            </a:r>
            <a:r>
              <a:rPr lang="en-US" altLang="zh-CN" sz="2000" dirty="0">
                <a:latin typeface="黑体" panose="02010600030101010101" pitchFamily="49" charset="-122"/>
                <a:ea typeface="黑体" panose="02010600030101010101" pitchFamily="49" charset="-122"/>
                <a:sym typeface="+mn-ea"/>
              </a:rPr>
              <a:t>6</a:t>
            </a:r>
            <a:r>
              <a:rPr lang="zh-CN" altLang="en-US" sz="2000" dirty="0">
                <a:latin typeface="黑体" panose="02010600030101010101" pitchFamily="49" charset="-122"/>
                <a:ea typeface="黑体" panose="02010600030101010101" pitchFamily="49" charset="-122"/>
                <a:sym typeface="+mn-ea"/>
              </a:rPr>
              <a:t>—201</a:t>
            </a:r>
            <a:r>
              <a:rPr lang="en-US" altLang="zh-CN" sz="2000" dirty="0">
                <a:latin typeface="黑体" panose="02010600030101010101" pitchFamily="49" charset="-122"/>
                <a:ea typeface="黑体" panose="02010600030101010101" pitchFamily="49" charset="-122"/>
                <a:sym typeface="+mn-ea"/>
              </a:rPr>
              <a:t>8</a:t>
            </a:r>
            <a:r>
              <a:rPr lang="zh-CN" altLang="en-US" sz="2000" dirty="0">
                <a:latin typeface="黑体" panose="02010600030101010101" pitchFamily="49" charset="-122"/>
                <a:ea typeface="黑体" panose="02010600030101010101" pitchFamily="49" charset="-122"/>
                <a:sym typeface="+mn-ea"/>
              </a:rPr>
              <a:t>年高考模拟·综合题</a:t>
            </a:r>
            <a:r>
              <a:rPr lang="zh-CN" altLang="en-US" sz="2000" dirty="0" smtClean="0">
                <a:latin typeface="黑体" panose="02010600030101010101" pitchFamily="49" charset="-122"/>
                <a:ea typeface="黑体" panose="02010600030101010101" pitchFamily="49" charset="-122"/>
                <a:sym typeface="+mn-ea"/>
              </a:rPr>
              <a:t>组</a:t>
            </a:r>
            <a:endParaRPr lang="zh-CN" altLang="en-US" sz="2000" dirty="0">
              <a:solidFill>
                <a:schemeClr val="tx1"/>
              </a:solidFill>
              <a:latin typeface="黑体" panose="02010600030101010101" pitchFamily="49" charset="-122"/>
              <a:ea typeface="黑体" panose="02010600030101010101" pitchFamily="49" charset="-122"/>
              <a:sym typeface="+mn-ea"/>
            </a:endParaRPr>
          </a:p>
        </p:txBody>
      </p:sp>
      <p:sp>
        <p:nvSpPr>
          <p:cNvPr id="4" name="TextBox 2"/>
          <p:cNvSpPr txBox="1"/>
          <p:nvPr/>
        </p:nvSpPr>
        <p:spPr>
          <a:xfrm>
            <a:off x="539750" y="4277525"/>
            <a:ext cx="8127000" cy="17211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(1)往者不可谏　来者犹可追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(2)秦爱纷奢　奈何取之尽锱铢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(3)弦弦掩抑声声思,似诉平生不得意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(4)念去去　暮霭沉沉楚天阔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(5)漠漠水田飞白鹭　阴阴夏木啭黄鹤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317856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2.(2018浙江普通高等学校高考科目模拟五,23)补出下列名篇名句的空缺部分。(只选3小题)(6分)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(1)子曰:“不愤不启,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,则不复也。”</a:t>
            </a:r>
            <a:r>
              <a:rPr lang="zh-CN" altLang="en-US" sz="1195" kern="0" spc="333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(《论语》)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。曲终收拨当心画,四弦一声如裂帛。</a:t>
            </a:r>
            <a:r>
              <a:rPr lang="zh-CN" altLang="en-US" sz="1195" kern="0" spc="333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(白居易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《琵琶行》)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(3)吾闻之,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,新浴者必振衣。安能以身之察察,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?</a:t>
            </a:r>
            <a:r>
              <a:rPr lang="zh-CN" altLang="en-US" sz="1195" kern="0" spc="333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(《楚辞·渔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父》)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(4)望长安于日下,目吴会于云间。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</a:t>
            </a:r>
            <a:r>
              <a:rPr lang="zh-CN" altLang="en-US" sz="1195" kern="0" spc="333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(王勃《滕王阁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序并诗》)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(5)风急天高猿啸哀,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,不尽长江滚滚来。(杜甫《登高》)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39750" y="4420401"/>
            <a:ext cx="8127000" cy="17211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　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(1)不悱不发　举一隅不以三隅反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(2)银瓶乍破水浆迸　铁骑突出刀枪鸣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(3)新沐者必弹冠　受物之汶汶者乎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(4)地势极而南溟深　天柱高而北辰远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(5)渚清沙白鸟飞回　无边落木萧萧下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313387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3.(2018浙江普通高等学校高考科目模拟二,23)补出下列名篇名句的空缺部分。(只选3小题)(6分)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(1)青山隔送行,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,淡烟暮霭相遮蔽。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,禾黍秋风听马嘶。</a:t>
            </a:r>
            <a:r>
              <a:rPr lang="zh-CN" altLang="en-US" sz="1195" kern="0" spc="333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(王实甫《长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亭送别》)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,此时无声胜有声。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,铁骑突出刀枪鸣。</a:t>
            </a:r>
            <a:r>
              <a:rPr lang="zh-CN" altLang="en-US" sz="1195" kern="0" spc="333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(白居易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《琵琶行》)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(3)连峰去天不盈尺,枯松倒挂倚绝壁。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</a:t>
            </a:r>
            <a:r>
              <a:rPr lang="zh-CN" altLang="en-US" sz="1195" kern="0" spc="333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(李白《蜀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道难》)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(4)子曰:“不愤不启,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,则不复也。”</a:t>
            </a:r>
            <a:r>
              <a:rPr lang="zh-CN" altLang="en-US" sz="1195" kern="0" spc="333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(《论语·述而》)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(5)氓之蚩蚩,抱布贸丝。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</a:t>
            </a:r>
            <a:r>
              <a:rPr lang="zh-CN" altLang="en-US" sz="1195" kern="0" spc="333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(《诗经·氓》)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39750" y="4277525"/>
            <a:ext cx="8127000" cy="17211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(1)疏林不做美　夕阳古道无人语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(2)别有幽愁暗恨生　银瓶乍破水浆迸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(3)飞湍瀑流争喧豗　砯崖转石万壑雷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(4)不悱不发　举一隅不以三隅反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(5)匪来贸丝　来即我谋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242752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4.(2018浙江普通高等学校高考科目模拟一,23)补出下列名篇名句的空缺部分。(只选3小题)(6分)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(1)冠者五六人,童子六七人,浴乎沂,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</a:t>
            </a:r>
            <a:r>
              <a:rPr lang="zh-CN" altLang="en-US" sz="1195" kern="0" spc="333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(《论语·先进》)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(2)外无期功强近之亲,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;茕茕独立,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</a:t>
            </a:r>
            <a:r>
              <a:rPr lang="zh-CN" altLang="en-US" sz="1195" kern="0" spc="333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(李密《陈情表》)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(3)蜀道之难,难于上青天,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。连峰去天不盈尺,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</a:t>
            </a:r>
            <a:r>
              <a:rPr lang="zh-CN" altLang="en-US" sz="1195" kern="0" spc="333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(李白《蜀道难》)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(4)青山隔送行,疏林不做美,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。夕阳古道无人语,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</a:t>
            </a:r>
            <a:r>
              <a:rPr lang="zh-CN" altLang="en-US" sz="1195" kern="0" spc="333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(王实甫《长亭送别》)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(5)盖文王拘而演《周易》;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;屈原放逐,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</a:t>
            </a:r>
            <a:r>
              <a:rPr lang="zh-CN" altLang="en-US" sz="1195" kern="0" spc="333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(司马迁《报任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安书》)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39750" y="3627918"/>
            <a:ext cx="8127000" cy="17211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(1)风乎舞雩　咏而归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(2)内无应门五尺之僮　形影相吊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(3)使人听此凋朱颜　枯松倒挂倚绝壁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(4)淡烟暮霭相遮蔽　禾黍秋风听马嘶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(5)仲尼厄而作《春秋》　乃赋《离骚》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282538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5.(2018余姚中学期末,23)补出下列名篇名句的空缺部分。(只选3小题)(6分)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(1)寄蜉蝣于天地,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。哀吾生之须臾,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</a:t>
            </a:r>
            <a:r>
              <a:rPr lang="zh-CN" altLang="en-US" sz="1195" kern="0" spc="333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(苏轼《赤壁赋》)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(2)清风徐来,水波不兴。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,歌窈窕之章。</a:t>
            </a:r>
            <a:r>
              <a:rPr lang="zh-CN" altLang="en-US" sz="1195" kern="0" spc="333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(苏轼《赤壁赋》)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(3)西当太白有鸟道,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。地崩山摧壮士死,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</a:t>
            </a:r>
            <a:r>
              <a:rPr lang="zh-CN" altLang="en-US" sz="1195" kern="0" spc="333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(李白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《蜀道难》)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(4)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。艰难苦恨繁霜鬓,潦倒新停浊酒杯。</a:t>
            </a:r>
            <a:r>
              <a:rPr lang="zh-CN" altLang="en-US" sz="1195" kern="0" spc="333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(杜甫《登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高》)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(5)老当益壮,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;穷且益坚,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。(王勃《滕王阁序》)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39750" y="3991773"/>
            <a:ext cx="8127000" cy="17211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　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(1)渺沧海之一粟　羡长江之无穷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(2)举酒属客　诵明月之诗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(3)可以横绝峨眉巅　然后天梯石栈相钩连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(4)万里悲秋常做客　百年多病独登台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(5)宁移白首之心　不坠青云之志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247221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6.(2018台州中学统考,23)补出下列名篇名句的空缺部分。(只选3小题)(6分)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(1)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,君子博学而日参省乎己,则知明而行无过矣。</a:t>
            </a:r>
            <a:r>
              <a:rPr lang="zh-CN" altLang="en-US" sz="1195" kern="0" spc="333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(《劝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学》)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(2)驾一叶之扁舟,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渺沧海之一粟。</a:t>
            </a:r>
            <a:r>
              <a:rPr lang="zh-CN" altLang="en-US" sz="1195" kern="0" spc="333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(《赤壁赋》)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(3)子曰:“其身正,不令而行;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。”</a:t>
            </a:r>
            <a:r>
              <a:rPr lang="zh-CN" altLang="en-US" sz="1195" kern="0" spc="333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(《论语·子路》)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(4)元嘉草草,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</a:t>
            </a:r>
            <a:r>
              <a:rPr lang="zh-CN" altLang="en-US" sz="1195" kern="0" spc="333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(《永遇乐·京口北固亭怀古》)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(5)羽扇纶巾,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、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</a:t>
            </a:r>
            <a:r>
              <a:rPr lang="zh-CN" altLang="en-US" sz="1195" kern="0" spc="333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(《念奴娇·赤壁怀古》)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39750" y="3634583"/>
            <a:ext cx="8127000" cy="17211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(1)故木受绳则直　金就砺则利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(2)举匏尊以相属　寄蜉蝣于天地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(3)其身不正　虽令不从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(4)封狼居胥　赢得仓皇北顾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(5)谈笑间　强虏灰飞烟灭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282538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7.(2018浙江高考改革研究联盟考试,23)补出下列名篇名句的空缺部分。(只选3小题)(6分)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(1)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,渚清沙白鸟飞回。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,不尽长江滚滚来。(杜甫《登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高》)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(2)天高地迥,觉宇宙之无穷;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</a:t>
            </a:r>
            <a:r>
              <a:rPr lang="zh-CN" altLang="en-US" sz="1195" kern="0" spc="333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(王勃《滕王阁序》)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(3)子曰:“饭疏食,饮水,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,乐亦在其中矣。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,于我如浮云。”</a:t>
            </a:r>
            <a:r>
              <a:rPr lang="zh-CN" altLang="en-US" sz="1195" kern="0" spc="333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(《论语·述而》)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(4)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,颁白者不负戴于道路矣。</a:t>
            </a:r>
            <a:r>
              <a:rPr lang="zh-CN" altLang="en-US" sz="1195" kern="0" spc="333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(孟子《寡人之于国也》)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(5)楼观岳阳尽,川迥洞庭开。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</a:t>
            </a:r>
            <a:r>
              <a:rPr lang="zh-CN" altLang="en-US" sz="1195" kern="0" spc="333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(李白《与夏十二登岳阳楼》)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39750" y="3920335"/>
            <a:ext cx="8127000" cy="17211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(1)风急天高猿啸哀　无边落木萧萧下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(2)兴尽悲来　识盈虚之有数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(3)曲肱而枕之　不义而富且贵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(4)谨庠序之教　申之以孝悌之义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(5)雁引愁心去　山衔好月来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282538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8.(2018浙江“七彩阳光”联盟期中联考,23)补出下列名篇名句的空缺部分。(只选3小题)(6分)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(1)西当太白有鸟道,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,然后天梯石栈相钩连。(李白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《蜀道难》)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,谈笑间、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</a:t>
            </a:r>
            <a:r>
              <a:rPr lang="zh-CN" altLang="en-US" sz="1195" kern="0" spc="333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(苏轼《念奴娇·赤壁怀古》)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(3)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,檐牙高啄;各抱地势,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</a:t>
            </a:r>
            <a:r>
              <a:rPr lang="zh-CN" altLang="en-US" sz="1195" kern="0" spc="333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(杜牧《阿房宫赋》)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(4)乃如左丘无目,孙子断足,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,思垂空文以自见。</a:t>
            </a:r>
            <a:r>
              <a:rPr lang="zh-CN" altLang="en-US" sz="1195" kern="0" spc="333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(司马迁《报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任安书》)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(5)荡胸生曾云,决眦入归鸟。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</a:t>
            </a:r>
            <a:r>
              <a:rPr lang="zh-CN" altLang="en-US" sz="1195" kern="0" spc="333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(杜甫《望岳》)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39750" y="3991773"/>
            <a:ext cx="8127000" cy="17211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(1)可以横绝峨眉巅　地崩山摧壮士死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(2)羽扇纶巾　强虏灰飞烟灭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(3)廊腰缦回　钩心斗角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(4)终不可用　退论书策以舒其愤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(5)会当凌绝顶　一览众山小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211904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9.(2018丽水、衢州、湖州三地教学质检,23)补出下列名篇名句的空缺部分。(只选3小题)(6分)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(1)巫医乐师百工之人,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,其可怪也欤!</a:t>
            </a:r>
            <a:r>
              <a:rPr lang="zh-CN" altLang="en-US" sz="1195" kern="0" spc="333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(韩愈《师说》)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(2)三岁为妇,靡室劳矣。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</a:t>
            </a:r>
            <a:r>
              <a:rPr lang="zh-CN" altLang="en-US" sz="1195" kern="0" spc="333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(《诗经·氓》)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(3)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,此时无声胜有声。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,铁骑突出刀枪鸣。</a:t>
            </a:r>
            <a:r>
              <a:rPr lang="zh-CN" altLang="en-US" sz="1195" kern="0" spc="333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(白居易《琵琶行》)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(4)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,马儿迍迍的行,车儿快快的随。</a:t>
            </a:r>
            <a:r>
              <a:rPr lang="zh-CN" altLang="en-US" sz="1195" kern="0" spc="333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(王实甫《西厢记》)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(5)志士仁人,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</a:t>
            </a:r>
            <a:r>
              <a:rPr lang="zh-CN" altLang="en-US" sz="1195" kern="0" spc="333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(《论语·卫灵公》)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39750" y="3348831"/>
            <a:ext cx="8127000" cy="17211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(1)君子不齿　今其智乃反不能及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(2)夙兴夜寐　靡有朝矣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(3)别有幽愁暗恨生　银瓶乍破水浆迸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(4)柳丝长玉骢难系　恨不倩疏林挂住斜晖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(5)无求生以害仁　有杀身以成仁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242752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3.(2016浙江,25)补写出下列名篇名句的空缺部分。(只选3小题)(6分)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(1)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,筋骨之强,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,下饮黄泉,用心一也。</a:t>
            </a:r>
            <a:r>
              <a:rPr lang="zh-CN" altLang="en-US" sz="1195" kern="0" spc="333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(《荀子·劝学》)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(2)夫以秦王之威,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,辱其群臣。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,独畏廉将军哉?</a:t>
            </a:r>
            <a:r>
              <a:rPr lang="zh-CN" altLang="en-US" sz="1195" kern="0" spc="333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(司马迁《史记·廉颇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蔺相如列传》)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(3)客喜而笑,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。肴核既尽,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</a:t>
            </a:r>
            <a:r>
              <a:rPr lang="zh-CN" altLang="en-US" sz="1195" kern="0" spc="333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(苏轼《赤壁赋》)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(4)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,封狼居胥,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</a:t>
            </a:r>
            <a:r>
              <a:rPr lang="zh-CN" altLang="en-US" sz="1195" kern="0" spc="333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(辛弃疾《永遇乐·京口北固亭怀古》)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(5)昨夜雨疏风骤,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,却道海棠依旧。</a:t>
            </a:r>
            <a:r>
              <a:rPr lang="zh-CN" altLang="en-US" sz="1195" kern="0" spc="333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(李清照《如梦令·昨夜雨疏风骤》)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39750" y="3654665"/>
            <a:ext cx="8127000" cy="176586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(1)蚓无爪牙之利　上食埃土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(2)而相如廷叱之　相如虽驽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(3)洗盏更酌　杯盘狼籍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(4)元嘉草草　赢得仓皇北顾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(5)浓睡不消残酒　试问卷帘人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282538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10.(2018慈溪中学月考,23)补出下列名篇名句的空缺部分。(只选3小题)(6分)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(1)其为人也,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,乐以忘忧,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</a:t>
            </a:r>
            <a:r>
              <a:rPr lang="zh-CN" altLang="en-US" sz="1195" kern="0" spc="333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(《论语·述而》)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,至于暴矣。兄弟不知,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</a:t>
            </a:r>
            <a:r>
              <a:rPr lang="zh-CN" altLang="en-US" sz="1195" kern="0" spc="333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(《诗经·氓》)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(3)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。郡县逼迫,催臣上道。</a:t>
            </a:r>
            <a:r>
              <a:rPr lang="zh-CN" altLang="en-US" sz="1195" kern="0" spc="333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(李密《陈情表》)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(4)于是饮酒乐甚,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。歌曰:“桂棹兮兰桨,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。”</a:t>
            </a:r>
            <a:r>
              <a:rPr lang="zh-CN" altLang="en-US" sz="1195" kern="0" spc="333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(苏轼《赤壁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赋》)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(5)人生得意须尽欢,莫使金樽空对月。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</a:t>
            </a:r>
            <a:r>
              <a:rPr lang="zh-CN" altLang="en-US" sz="1195" kern="0" spc="333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(李白《将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进酒》)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39750" y="3920335"/>
            <a:ext cx="8127000" cy="17211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(1)发愤忘食　不知老之将至云尔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(2)言既遂矣　咥其笑矣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(3)诏书切峻　责臣逋慢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(4)扣舷而歌之　击空明兮溯流光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(5)天生我材必有用,千金散尽还复来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317856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11.(2018诸暨牌头中学期中,23)补出下列名篇名句的空缺部分。(只选3小题)(6分)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(1)西当太白有鸟道,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。地崩山摧壮士死,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</a:t>
            </a:r>
            <a:r>
              <a:rPr lang="zh-CN" altLang="en-US" sz="1195" kern="0" spc="333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(李白《蜀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道难》)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,到黄昏、点点滴滴。这次第,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!</a:t>
            </a:r>
            <a:r>
              <a:rPr lang="zh-CN" altLang="en-US" sz="1195" kern="0" spc="333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(李清照《声声慢》)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(3)故国神游,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,早生华发。人间如梦,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</a:t>
            </a:r>
            <a:r>
              <a:rPr lang="zh-CN" altLang="en-US" sz="1195" kern="0" spc="333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(苏轼《念奴娇·赤壁怀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古》)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(4)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,百年多病独登台。艰难苦恨繁霜鬓,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</a:t>
            </a:r>
            <a:r>
              <a:rPr lang="zh-CN" altLang="en-US" sz="1195" kern="0" spc="333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(杜甫《登高》)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(5)四围山色中,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,量这些大小车儿如何载得起?</a:t>
            </a:r>
            <a:r>
              <a:rPr lang="zh-CN" altLang="en-US" sz="1195" kern="0" spc="333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(王实甫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《长亭送别》)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39750" y="4277525"/>
            <a:ext cx="8127000" cy="17211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(1)可以横绝峨眉巅　然后天梯石栈相钩连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(2)梧桐更兼细雨　怎一个愁字了得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(3)多情应笑我　一尊还酹江月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(4)万里悲秋常作客　潦倒新停浊酒杯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(5)一鞭残照里　遍人间烦恼填胸臆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282538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12.(2018宁波重点中学热身联考,23)补出下列名篇名句的空缺部分。(只选3小题)(6分)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(1)三岁为妇,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,靡有朝矣。</a:t>
            </a:r>
            <a:r>
              <a:rPr lang="zh-CN" altLang="en-US" sz="1195" kern="0" spc="333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(《诗经·氓》)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(2)驾一叶之扁舟,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。寄蜉蝣于天地,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</a:t>
            </a:r>
            <a:r>
              <a:rPr lang="zh-CN" altLang="en-US" sz="1195" kern="0" spc="333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(苏轼《赤壁赋》)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(3)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,四弦一声如裂帛。东船西舫悄无言,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</a:t>
            </a:r>
            <a:r>
              <a:rPr lang="zh-CN" altLang="en-US" sz="1195" kern="0" spc="333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(白居易《琵琶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行》)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(4)饭疏食,饮水,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,乐亦在其中矣。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,于我如浮云。</a:t>
            </a:r>
            <a:r>
              <a:rPr lang="zh-CN" altLang="en-US" sz="1195" kern="0" spc="333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(《论语·述而》)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(5)燕子飞时,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。枝上柳绵吹又少,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</a:t>
            </a:r>
            <a:r>
              <a:rPr lang="zh-CN" altLang="en-US" sz="1195" kern="0" spc="333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(苏轼《蝶恋花·花褪残红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青杏小》)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39750" y="3991773"/>
            <a:ext cx="8127000" cy="17211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(1)靡室劳矣　夙兴夜寐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(2)举匏尊以相属　渺沧海之一粟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(3)曲终收拨当心画　唯见江心秋月白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(4)曲肱而枕之　不义而富且贵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(5)绿水人家绕　天涯何处无芳草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08562"/>
            <a:ext cx="8127000" cy="353173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13.(2017稽阳联谊学校联考,23)补出下列名篇名句的空缺部分。(只选 3小题)(6分)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(1)青山隔送行,疏林不做美,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。夕阳古道无人语,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</a:t>
            </a:r>
            <a:r>
              <a:rPr lang="zh-CN" altLang="en-US" sz="1195" kern="0" spc="333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(王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实甫《长亭送别》)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,此时无声胜有声。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,铁骑突出刀枪鸣。(白居易《琵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琶行》)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(3)连峰去天不盈尺,枯松倒挂倚绝壁。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</a:t>
            </a:r>
            <a:r>
              <a:rPr lang="zh-CN" altLang="en-US" sz="1195" kern="0" spc="333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(李白《蜀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道难》)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(4)子曰:“不愤不启,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,则不复也。”</a:t>
            </a:r>
            <a:r>
              <a:rPr lang="zh-CN" altLang="en-US" sz="1195" kern="0" spc="333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(《论语·述而》)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(5)氓之蚩蚩,抱布贸丝。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(《诗经·氓》)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00034" y="4563277"/>
            <a:ext cx="8127000" cy="17211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　(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1)淡烟暮霭相遮蔽　禾黍秋风听马嘶 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(2)别有幽愁暗恨生　银瓶乍破水浆迸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(3)飞湍瀑流争喧豗　砯崖转石万壑雷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(4)不悱不发　举一隅不以三隅反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(5)匪来贸丝　来即我谋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317856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14.(2017浙江十二校联盟质检,23)补写出下列名篇名句中的空缺部分。(只选3小题)(6分)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(1)士不可以不弘毅,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,不亦重乎?</a:t>
            </a:r>
            <a:r>
              <a:rPr lang="zh-CN" altLang="en-US" sz="1195" kern="0" spc="333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(《论语·泰伯》)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(2)四美具,二难并。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(王勃《滕王阁序》)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(3)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。念去去、千里烟波。</a:t>
            </a:r>
            <a:r>
              <a:rPr lang="en-US" altLang="zh-CN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	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(柳永《雨霖铃》)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(4)世人皆浊,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? 众人皆醉,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?</a:t>
            </a:r>
            <a:r>
              <a:rPr lang="zh-CN" altLang="en-US" sz="1195" kern="0" spc="333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(《楚辞·渔父》)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(5)君不见,黄河之水天上来,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!君不见,高堂明镜悲白发,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　　    </a:t>
            </a:r>
            <a:r>
              <a:rPr dirty="0"/>
              <a:t/>
            </a:r>
            <a:br>
              <a:rPr dirty="0"/>
            </a:b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!</a:t>
            </a:r>
            <a:r>
              <a:rPr lang="zh-CN" altLang="en-US" sz="1195" kern="0" spc="333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(李白《将进酒》)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39750" y="4348963"/>
            <a:ext cx="8127000" cy="17211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(1)任重而道远　仁以为己任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(2)穷睇眄于中天　极娱游于暇日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(3)执手相看泪眼　竟无语凝噎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(4)何不淈其泥而扬其波　何不饣甫其糟而歠其醨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(5)奔流到海不复回　朝如青丝暮成雪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353173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15.(2017绍兴新昌中学模拟,23)补写出下列名篇名句的空缺部分。(只选3小题)(6分)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(1)曾子曰:“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。仁以为己任,不亦重乎?死而后已,不亦远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乎?”</a:t>
            </a:r>
            <a:r>
              <a:rPr lang="zh-CN" altLang="en-US" sz="1195" kern="0" spc="333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(《论语·泰伯》)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,钩党之捕遍于天下,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,不敢复有株治。 </a:t>
            </a:r>
            <a:r>
              <a:rPr lang="zh-CN" altLang="en-US" sz="1195" kern="0" spc="333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(张溥《五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人墓碑记》)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(3)塞上长城空自许,镜中衰鬓已先斑。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</a:t>
            </a:r>
            <a:r>
              <a:rPr lang="zh-CN" altLang="en-US" sz="1195" kern="0" spc="333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(陆游《书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愤》)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(4)苏洵《六国论》中以“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”来刻画出列国先辈创业之艰苦。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(5)人们常引用李密《陈情表》中的“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”这八个字来形容一个人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无依无靠、孤苦伶仃。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39750" y="4563277"/>
            <a:ext cx="8127000" cy="17211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(1)士不可以不弘毅　任重而道远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(2)且矫诏纷出　卒以吾郡之发愤一击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(3)出师一表真名世　千载谁堪伯仲间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(4)暴霜露　斩荆棘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(5)茕茕独(孑)立　形影相吊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317856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16.(2017浙江教育考试院调研,23)补写出下列名篇名句的空缺部分。(只选 3 小题)(6分)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(1)屈原曰:“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,是以见放。”</a:t>
            </a:r>
            <a:r>
              <a:rPr lang="zh-CN" altLang="en-US" sz="1195" kern="0" spc="333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(《楚辞·渔父》)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(2)草创未就,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,惜其不成,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</a:t>
            </a:r>
            <a:r>
              <a:rPr lang="zh-CN" altLang="en-US" sz="1195" kern="0" spc="333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(司马迁《报任安书》)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(3)而五人生于编伍之间,素不闻诗书之训,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,亦曷故哉?</a:t>
            </a:r>
            <a:r>
              <a:rPr lang="zh-CN" altLang="en-US" sz="1195" kern="0" spc="333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(张溥《五人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墓碑记》)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(4)执手相看泪眼,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。念去去、千里烟波,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</a:t>
            </a:r>
            <a:r>
              <a:rPr lang="zh-CN" altLang="en-US" sz="1195" kern="0" spc="333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(柳永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《雨霖铃》)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(5)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。出师未捷身先死,长使英雄泪满襟。</a:t>
            </a:r>
            <a:r>
              <a:rPr lang="zh-CN" altLang="en-US" sz="1195" kern="0" spc="333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(杜甫《蜀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相》)</a:t>
            </a:r>
            <a:endParaRPr lang="zh-CN" altLang="en-US"/>
          </a:p>
        </p:txBody>
      </p:sp>
      <p:sp>
        <p:nvSpPr>
          <p:cNvPr id="3" name="TextBox 2"/>
          <p:cNvSpPr txBox="1"/>
          <p:nvPr/>
        </p:nvSpPr>
        <p:spPr>
          <a:xfrm>
            <a:off x="539750" y="4277525"/>
            <a:ext cx="8127000" cy="66165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(1)举世皆浊我独清　众人皆醉我独醒　(2)会遭此祸　是以就极刑而无愠色　(3)激昂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大义　蹈死不顾　(4)竟无语凝噎　暮霭沉沉楚天阔　(5)三顾频烦天下计　两朝开济老臣心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247221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17.(2017浙江吴越联盟高三二联,23)补写出下列名篇名句的空缺部分。(只选3小题)(6分)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(1)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 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。孝弟也者,其为仁之本与! </a:t>
            </a:r>
            <a:r>
              <a:rPr lang="zh-CN" altLang="en-US" sz="1195" kern="0" spc="333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(《论语》)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(2)覆杯水于坳堂之上,则芥为之舟;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</a:t>
            </a:r>
            <a:r>
              <a:rPr lang="zh-CN" altLang="en-US" sz="1195" kern="0" spc="333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(《庄子·逍遥游》)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(3)渔舟唱晚,响穷彭蠡之滨;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</a:t>
            </a:r>
            <a:r>
              <a:rPr lang="zh-CN" altLang="en-US" sz="1195" kern="0" spc="333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(王勃《滕王阁序并诗》)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(4)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,百年多病独登台。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,潦倒新停浊酒杯。</a:t>
            </a:r>
            <a:r>
              <a:rPr lang="zh-CN" altLang="en-US" sz="1195" kern="0" spc="333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(杜甫《登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高》)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(5)春花秋月何时了?往事知多少。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</a:t>
            </a:r>
            <a:r>
              <a:rPr lang="zh-CN" altLang="en-US" sz="1195" kern="0" spc="333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(李煜《虞美人》)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39750" y="3615869"/>
            <a:ext cx="8127000" cy="66165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  (1)君子务本　本立而道生　(2)置杯焉则胶　水浅而舟大也　(3)雁阵惊寒　声断衡阳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之浦　(4)万里悲秋常作客　艰难苦恨繁霜鬓　(5)小楼昨夜又东风　故国不堪回首月明中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282538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18.(2017杭州高三教学质检,23)补写出下列名篇名句的空缺部分。(只选3小题)(6分)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(1)曾子曰:“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,任重而道远。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,不亦重乎?”</a:t>
            </a:r>
            <a:r>
              <a:rPr lang="zh-CN" altLang="en-US" sz="1195" kern="0" spc="333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(《论语》)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(2)亦欲以究天人之际,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</a:t>
            </a:r>
            <a:r>
              <a:rPr lang="zh-CN" altLang="en-US" sz="1195" kern="0" spc="333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(司马迁《报任安书》)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(3)臣无祖母,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;祖母无臣,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</a:t>
            </a:r>
            <a:r>
              <a:rPr lang="zh-CN" altLang="en-US" sz="1195" kern="0" spc="333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(李密《陈情表》)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(4)元嘉草草,封狼居胥,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。四十三年,望中犹记,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</a:t>
            </a:r>
            <a:r>
              <a:rPr lang="zh-CN" altLang="en-US" sz="1195" kern="0" spc="333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(辛弃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疾《永遇乐·京口北固亭怀古》)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(5)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,江月何年初照人。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,江月年年望相似。</a:t>
            </a:r>
            <a:r>
              <a:rPr lang="zh-CN" altLang="en-US" sz="1195" kern="0" spc="333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(张若虚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《春江花月夜》)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39750" y="3991773"/>
            <a:ext cx="8127000" cy="66165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(1)士不可以不弘毅　仁以为己任　(2)通古今之变　成一家之言　(3)无以至今日　无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以终余年　(4)赢得仓皇北顾　烽火扬州路　(5)江畔何人初见月　人生代代无穷已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282538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19.(2017温州十校联合体高三期末,23)补写出下列名篇名句的空缺部分。(只选3小题)(6分)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(1)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;雁阵惊寒,声断衡阳之浦。</a:t>
            </a:r>
            <a:r>
              <a:rPr lang="zh-CN" altLang="en-US" sz="1195" kern="0" spc="333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(王勃《滕王阁序并诗》)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(2)青山隔送行,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</a:t>
            </a:r>
            <a:r>
              <a:rPr lang="zh-CN" altLang="en-US" sz="1195" kern="0" spc="333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(王实甫《长亭送别》)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(3)月出于东山之上,徘徊于斗牛之间。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</a:t>
            </a:r>
            <a:r>
              <a:rPr lang="zh-CN" altLang="en-US" sz="1195" kern="0" spc="333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(苏轼《赤壁赋》)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(4)沧海月明珠有泪,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。此情可待成追忆,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</a:t>
            </a:r>
            <a:r>
              <a:rPr lang="zh-CN" altLang="en-US" sz="1195" kern="0" spc="333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(李商隐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《锦瑟》)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(5)长桥卧波,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?复道行空,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?</a:t>
            </a:r>
            <a:r>
              <a:rPr lang="zh-CN" altLang="en-US" sz="1195" kern="0" spc="333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(杜牧《阿房宫赋》)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(6)元嘉草草,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</a:t>
            </a:r>
            <a:r>
              <a:rPr lang="zh-CN" altLang="en-US" sz="1195" kern="0" spc="333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(辛弃疾《永遇乐·京口北固亭怀古》)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39750" y="3991773"/>
            <a:ext cx="8127000" cy="101373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(1)渔舟唱晚　响穷彭蠡之滨　(2)疏林不做美　淡烟暮霭相遮蔽　(3)白露横江　水光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接天　(4)蓝田日暖玉生烟　只是当时已惘然　(5)未云何龙　不霁何虹　(6)封狼居胥　赢得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仓皇北顾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282538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4.(2015浙江,25)补写出下列名篇名句的空缺部分。(只选3小题)(6分)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(1)天之苍苍,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?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?其视下也,亦若是则已矣。</a:t>
            </a:r>
            <a:r>
              <a:rPr lang="zh-CN" altLang="en-US" sz="1195" kern="0" spc="333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(《庄子·逍遥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游》)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(2)长桥卧波,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?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,不霁何虹?</a:t>
            </a:r>
            <a:r>
              <a:rPr lang="zh-CN" altLang="en-US" sz="1195" kern="0" spc="333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(杜牧《阿房宫赋》)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(3)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,百步九折萦岩峦。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,以手抚膺坐长叹。</a:t>
            </a:r>
            <a:r>
              <a:rPr lang="zh-CN" altLang="en-US" sz="1195" kern="0" spc="333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(李白《蜀道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难》)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(4)守着窗儿,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!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,到黄昏、点点滴滴。</a:t>
            </a:r>
            <a:r>
              <a:rPr lang="zh-CN" altLang="en-US" sz="1195" kern="0" spc="333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(李清照《声声慢》)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(5)我最怜君中宵舞,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。看试手,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。(辛弃疾《贺新郎》)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39750" y="3991773"/>
            <a:ext cx="8127000" cy="17211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(1)其正色邪　其远而无所至极邪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(2)未云何龙　复道行空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(3)青泥何盘盘　扪参历井仰胁息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(4)独自怎生得黑　梧桐更兼细雨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(5)道男儿到死心如铁　补天裂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353173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20.(2016浙江五校二联,25)补写出下列名篇名句的空缺部分。(只选3小题)(6分)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(1)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,则芥为之舟;置杯焉则胶,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</a:t>
            </a:r>
            <a:r>
              <a:rPr lang="zh-CN" altLang="en-US" sz="1195" kern="0" spc="333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(庄子《逍遥游》)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,斜光到晓穿朱户。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。独上高楼,望尽天涯路。</a:t>
            </a:r>
            <a:r>
              <a:rPr lang="zh-CN" altLang="en-US" sz="1195" kern="0" spc="333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(晏殊《蝶恋花》)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(3)望长安于日下,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。地势极而南溟深,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</a:t>
            </a:r>
            <a:r>
              <a:rPr lang="zh-CN" altLang="en-US" sz="1195" kern="0" spc="333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(王勃《滕王阁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序并诗》)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(4)天之于物,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。故其在乐也,商声主西方之音,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</a:t>
            </a:r>
            <a:r>
              <a:rPr lang="zh-CN" altLang="en-US" sz="1195" kern="0" spc="333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(欧阳修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《秋声赋》)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(5)莫唱当年《长恨歌》,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,泪比长生殿上多。</a:t>
            </a:r>
            <a:r>
              <a:rPr lang="zh-CN" altLang="en-US" sz="1195" kern="0" spc="333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(袁枚《马嵬》)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39750" y="4621108"/>
            <a:ext cx="8127000" cy="101373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(1)覆杯水于坳堂之上　水浅而舟大也　(2)明月不谙离别苦　昨夜西风凋碧树　(3)目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吴会于云间　天柱高而北辰远　(4)春生秋实　夷则为七月之律　(5)人间亦自有银河　石壕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村里夫妻别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282538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21.(2016杭州二检,25)补写出下列名篇名句的空缺部分。(只选3小题)(6分)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(1)假舆马者,非利足也,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;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,非能水也,而绝江河。</a:t>
            </a:r>
            <a:r>
              <a:rPr lang="zh-CN" altLang="en-US" sz="1195" kern="0" spc="333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(荀子《劝学》)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,百年多病独登台。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,潦倒新停浊酒杯。</a:t>
            </a:r>
            <a:r>
              <a:rPr lang="zh-CN" altLang="en-US" sz="1195" kern="0" spc="333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(杜甫《登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高》)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(3)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,蓝田日暖玉生烟。此情可待成追忆,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</a:t>
            </a:r>
            <a:r>
              <a:rPr lang="zh-CN" altLang="en-US" sz="1195" kern="0" spc="333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(李商隐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《锦瑟》)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(4)有如此之势,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,以趋于亡。(苏洵《六国论》)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(5)青山隔送行,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</a:t>
            </a:r>
            <a:r>
              <a:rPr lang="zh-CN" altLang="en-US" sz="1195" kern="0" spc="333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(王实甫《长亭送别》)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39750" y="3991773"/>
            <a:ext cx="8127000" cy="10148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(1)而致千里　假舟楫者　(2)万里悲秋常作客　艰难苦恨繁霜鬓　(3)沧海月明珠有泪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只是当时已惘然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(4)而为秦人积威之所劫　日削月割　(5)疏林不做美　淡烟暮霭相遮蔽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282538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22.(2016嘉兴二测,23)补写出下列名篇名句的空缺部分。(只选3小题)(6分)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(1)新沐者必弹冠,新浴者必振衣。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?</a:t>
            </a:r>
            <a:r>
              <a:rPr lang="zh-CN" altLang="en-US" sz="1195" kern="0" spc="333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(《楚辞·渔父》)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,通古今之变,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</a:t>
            </a:r>
            <a:r>
              <a:rPr lang="zh-CN" altLang="en-US" sz="1195" kern="0" spc="333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(司马迁《报任安书》)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(3)庄生晓梦迷蝴蝶,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。沧海月明珠有泪,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</a:t>
            </a:r>
            <a:r>
              <a:rPr lang="zh-CN" altLang="en-US" sz="1195" kern="0" spc="333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(李商隐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《锦瑟》)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(4)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,谈笑间、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</a:t>
            </a:r>
            <a:r>
              <a:rPr lang="zh-CN" altLang="en-US" sz="1195" kern="0" spc="333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(苏轼《念奴娇·赤壁怀古》)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(5)江娥啼竹素女愁,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,芙蓉泣露香兰笑。</a:t>
            </a:r>
            <a:r>
              <a:rPr lang="zh-CN" altLang="en-US" sz="1195" kern="0" spc="333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(李贺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《李凭箜篌引》)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39750" y="3991773"/>
            <a:ext cx="8127000" cy="101373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(1)安能以身之察察　受物之汶汶者乎　(2)亦欲以究天人之际　成一家之言　(3)望帝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春心托杜鹃　蓝田日暖玉生烟　(4)羽扇纶巾　强虏灰飞烟灭　(5)李凭中国弹箜篌　昆山玉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碎凤凰叫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388491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23.(2016宁波十校联考,25)补写出下列名篇名句的空缺部分。(只选3小题)(6分)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(1)千呼万唤始出来,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,未成曲调先有情。</a:t>
            </a:r>
            <a:r>
              <a:rPr lang="zh-CN" altLang="en-US" sz="1195" kern="0" spc="333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(白居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易《琵琶行并序》)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(2)执手相看泪眼,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。念去去、千里烟波,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</a:t>
            </a:r>
            <a:r>
              <a:rPr lang="zh-CN" altLang="en-US" sz="1195" kern="0" spc="333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(柳永《雨霖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铃》)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(3)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。寄蜉蝣于天地,渺沧海之一粟。</a:t>
            </a:r>
            <a:r>
              <a:rPr lang="zh-CN" altLang="en-US" sz="1195" kern="0" spc="333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(苏轼《赤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壁赋》)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(4)青山隔送行,疏林不做美,淡烟暮霭相遮蔽。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</a:t>
            </a:r>
            <a:r>
              <a:rPr lang="zh-CN" altLang="en-US" sz="1195" kern="0" spc="333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(王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实甫《长亭送别》)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(5)昆山玉碎凤凰叫,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。十二门前融冷光,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</a:t>
            </a:r>
            <a:r>
              <a:rPr lang="zh-CN" altLang="en-US" sz="1195" kern="0" spc="333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(李贺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《李凭箜篌引》)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39750" y="4991905"/>
            <a:ext cx="8127000" cy="101373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(1)犹抱琵琶半遮面　转轴拨弦三两声　(2)竟无语凝噎　暮霭沉沉楚天阔　(3)驾一叶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之扁舟　举匏尊以相属　(4)夕阳古道无人语　禾黍秋风听马嘶　(5)芙蓉泣露香兰笑　二十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三丝动紫皇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282538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5.(2014浙江,25)补写出下列名篇名句的空缺部分。(只选3小题)(6分)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(1)夫子循循然善诱人,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,欲罢不能。</a:t>
            </a:r>
            <a:r>
              <a:rPr lang="zh-CN" altLang="en-US" sz="1195" kern="0" spc="333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(《论语》)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(2)假舆马者,非利足也,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;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,非能水也,而绝江河。</a:t>
            </a:r>
            <a:r>
              <a:rPr lang="zh-CN" altLang="en-US" sz="1195" kern="0" spc="333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(荀子《劝学》)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(3)故其为声也,凄凄切切,呼号愤发。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</a:t>
            </a:r>
            <a:r>
              <a:rPr lang="zh-CN" altLang="en-US" sz="1195" kern="0" spc="333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(欧阳修《秋声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赋》)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(4)移船相近邀相见,添酒回灯重开宴。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</a:t>
            </a:r>
            <a:r>
              <a:rPr lang="zh-CN" altLang="en-US" sz="1195" kern="0" spc="333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(白居易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《琵琶行》)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(5)二十四桥仍在,波心荡,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。念桥边红药,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?</a:t>
            </a:r>
            <a:r>
              <a:rPr lang="zh-CN" altLang="en-US" sz="1195" kern="0" spc="333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(姜夔《扬州慢》)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39750" y="3985108"/>
            <a:ext cx="8127000" cy="17211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(1)博我以文　约我以礼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(2)而致千里　假舟楫者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(3)丰草绿缛而争茂　佳木葱茏而可悦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(4)千呼万唤始出来　犹抱琵琶半遮面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(5)冷月无声　年年知为谁生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729855"/>
            <a:ext cx="8127000" cy="211904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1.(2013浙江,25)补写出下列名篇名句的空缺部分。(只选3小题)(6分)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(1)子曰:“志士仁人,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。”</a:t>
            </a:r>
            <a:r>
              <a:rPr lang="zh-CN" altLang="en-US" sz="1195" kern="0" spc="333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(《论语》)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(2)时维九月,序属三秋。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</a:t>
            </a:r>
            <a:r>
              <a:rPr lang="zh-CN" altLang="en-US" sz="1195" kern="0" spc="333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(王勃《滕王阁序》)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(3)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,百年多病独登台。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,潦倒新停浊酒杯。</a:t>
            </a:r>
            <a:r>
              <a:rPr lang="zh-CN" altLang="en-US" sz="1195" kern="0" spc="333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(杜甫《登高》)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(4)有如此之势,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,以趋于亡。</a:t>
            </a:r>
            <a:r>
              <a:rPr lang="zh-CN" altLang="en-US" sz="1195" kern="0" spc="333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(苏洵《六国论》)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(5)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,游人只合江南老。春水碧于天,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</a:t>
            </a:r>
            <a:r>
              <a:rPr lang="zh-CN" altLang="en-US" sz="1195" kern="0" spc="333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(韦庄《菩萨蛮》)</a:t>
            </a:r>
            <a:endParaRPr lang="zh-CN" altLang="en-US" dirty="0"/>
          </a:p>
        </p:txBody>
      </p:sp>
      <p:sp>
        <p:nvSpPr>
          <p:cNvPr id="3" name="TextBox 11"/>
          <p:cNvSpPr txBox="1"/>
          <p:nvPr/>
        </p:nvSpPr>
        <p:spPr>
          <a:xfrm>
            <a:off x="3242524" y="1176798"/>
            <a:ext cx="2341880" cy="55308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latinLnBrk="1" hangingPunct="0">
              <a:lnSpc>
                <a:spcPct val="150000"/>
              </a:lnSpc>
              <a:spcBef>
                <a:spcPts val="0"/>
              </a:spcBef>
            </a:pPr>
            <a:r>
              <a:rPr lang="zh-CN" altLang="en-US" sz="2000" dirty="0" smtClean="0">
                <a:latin typeface="黑体" panose="02010600030101010101" pitchFamily="49" charset="-122"/>
                <a:ea typeface="黑体" panose="02010600030101010101" pitchFamily="49" charset="-122"/>
                <a:sym typeface="+mn-ea"/>
              </a:rPr>
              <a:t>B组  教师专用题组</a:t>
            </a:r>
          </a:p>
        </p:txBody>
      </p:sp>
      <p:sp>
        <p:nvSpPr>
          <p:cNvPr id="4" name="TextBox 2"/>
          <p:cNvSpPr txBox="1"/>
          <p:nvPr/>
        </p:nvSpPr>
        <p:spPr>
          <a:xfrm>
            <a:off x="539750" y="3991773"/>
            <a:ext cx="8127000" cy="17211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(1)无求生以害仁　有杀身以成仁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(2)潦水尽而寒潭清　烟光凝而暮山紫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(3)万里悲秋常作客　艰难苦恨繁霜鬓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(4)而为秦人积威之所劫　日削月割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(5)人人尽说江南好　画船听雨眠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282538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2.(2012浙江,25)补写出下列名篇名句的空缺部分。(只选3小题)(6分)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(1)故君子名之必可言也,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。君子于其言,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</a:t>
            </a:r>
            <a:r>
              <a:rPr lang="zh-CN" altLang="en-US" sz="1195" kern="0" spc="333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(《论语》)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(2)爱其子,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,于其身也,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,惑矣!</a:t>
            </a:r>
            <a:r>
              <a:rPr lang="zh-CN" altLang="en-US" sz="1195" kern="0" spc="333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(韩愈《师说》)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(3)西当太白有鸟道,可以横绝峨眉巅。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</a:t>
            </a:r>
            <a:r>
              <a:rPr lang="zh-CN" altLang="en-US" sz="1195" kern="0" spc="333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(李白《蜀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道难》)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(4)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,到黄昏、点点滴滴。这次第,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!</a:t>
            </a:r>
            <a:r>
              <a:rPr lang="zh-CN" altLang="en-US" sz="1195" kern="0" spc="333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(李清照《声声慢》)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(5)塞上长城空自许,镜中衰鬓已先斑。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!</a:t>
            </a:r>
            <a:r>
              <a:rPr lang="zh-CN" altLang="en-US" sz="1195" kern="0" spc="333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(陆游《书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愤》)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39750" y="3920335"/>
            <a:ext cx="8127000" cy="17211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(1)言之必可行也　无所苟而已矣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(2)择师而教之　则耻师焉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(3)地崩山摧壮士死　然后天梯石栈相钩连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(4)梧桐更兼细雨　怎一个愁字了得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(5)出师一表真名世　千载谁堪伯仲间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282538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3.(2011浙江,25)补写出下列名篇名句的空缺部分。(只选3小题)(6分)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(1)饭疏食,饮水,曲肱而枕之,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,于我如浮云。</a:t>
            </a:r>
            <a:r>
              <a:rPr lang="zh-CN" altLang="en-US" sz="1195" kern="0" spc="333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(《论语》)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(2)沧浪之水清兮,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;沧浪之水浊兮,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</a:t>
            </a:r>
            <a:r>
              <a:rPr lang="zh-CN" altLang="en-US" sz="1195" kern="0" spc="333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(《楚辞》)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(3)盖将自其变者而观之,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;自其不变者而观之,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　　    </a:t>
            </a:r>
            <a:r>
              <a:rPr dirty="0"/>
              <a:t/>
            </a:r>
            <a:br>
              <a:rPr dirty="0"/>
            </a:b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,而又何羡乎!</a:t>
            </a:r>
            <a:r>
              <a:rPr lang="zh-CN" altLang="en-US" sz="1195" kern="0" spc="333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(苏轼《赤壁赋》)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(4)凭谁问: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?</a:t>
            </a:r>
            <a:r>
              <a:rPr lang="zh-CN" altLang="en-US" sz="1195" kern="0" spc="333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(辛弃疾《永遇乐·京口北固亭怀古》)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(5)人生代代无穷已,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。不知江月待何人,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</a:t>
            </a:r>
            <a:r>
              <a:rPr lang="zh-CN" altLang="en-US" sz="1195" kern="0" spc="333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(张若虚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《春江花月夜》)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39750" y="3920335"/>
            <a:ext cx="8127000" cy="17211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(1)乐亦在其中矣　不义而富且贵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(2)可以濯吾缨　可以濯吾足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(3)则天地曾不能以一瞬　则物与我皆无尽也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(4)廉颇老矣　尚能饭否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(5)江月年年望相似　但见长江送流水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theme/theme1.xml><?xml version="1.0" encoding="utf-8"?>
<a:theme xmlns:a="http://schemas.openxmlformats.org/drawingml/2006/main" name="主题1">
  <a:themeElements>
    <a:clrScheme name="自定义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381750"/>
      </a:hlink>
      <a:folHlink>
        <a:srgbClr val="7030A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流畅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C6EED8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主题1</Template>
  <TotalTime>1</TotalTime>
  <Words>2080</Words>
  <Application>WPS 演示</Application>
  <PresentationFormat>自定义</PresentationFormat>
  <Paragraphs>636</Paragraphs>
  <Slides>53</Slides>
  <Notes>52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53</vt:i4>
      </vt:variant>
    </vt:vector>
  </HeadingPairs>
  <TitlesOfParts>
    <vt:vector size="54" baseType="lpstr">
      <vt:lpstr>主题1</vt:lpstr>
      <vt:lpstr>高考语文 (浙江专用)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  <vt:lpstr>幻灯片 41</vt:lpstr>
      <vt:lpstr>幻灯片 42</vt:lpstr>
      <vt:lpstr>幻灯片 43</vt:lpstr>
      <vt:lpstr>幻灯片 44</vt:lpstr>
      <vt:lpstr>幻灯片 45</vt:lpstr>
      <vt:lpstr>幻灯片 46</vt:lpstr>
      <vt:lpstr>幻灯片 47</vt:lpstr>
      <vt:lpstr>幻灯片 48</vt:lpstr>
      <vt:lpstr>幻灯片 49</vt:lpstr>
      <vt:lpstr>幻灯片 50</vt:lpstr>
      <vt:lpstr>幻灯片 51</vt:lpstr>
      <vt:lpstr>幻灯片 52</vt:lpstr>
      <vt:lpstr>幻灯片 53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</dc:title>
  <dc:subject>  </dc:subject>
  <dc:creator> </dc:creator>
  <cp:keywords> </cp:keywords>
  <dc:description> </dc:description>
  <cp:lastModifiedBy>User</cp:lastModifiedBy>
  <cp:revision>116</cp:revision>
  <dcterms:created xsi:type="dcterms:W3CDTF">2018-07-24T08:11:28Z</dcterms:created>
  <dcterms:modified xsi:type="dcterms:W3CDTF">2019-03-06T08:16:53Z</dcterms:modified>
  <cp:category> 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2052-10.1.0.7224</vt:lpwstr>
  </property>
  <property fmtid="{64440492-4C8B-11D1-8B70-080036B11A03}" pid="4">
    <vt:lpwstr> </vt:lpwstr>
  </property>
</Properties>
</file>