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9" r:id="rId5"/>
    <p:sldId id="258" r:id="rId6"/>
    <p:sldId id="260" r:id="rId7"/>
    <p:sldId id="261" r:id="rId8"/>
    <p:sldId id="265" r:id="rId9"/>
    <p:sldId id="262" r:id="rId10"/>
    <p:sldId id="263" r:id="rId11"/>
    <p:sldId id="264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microsoft.com/office/2007/relationships/media" Target="file:///C:\Users\DELL\Desktop\&#31062;&#29238;&#21644;&#25105;\&#28504;&#23433;&#37030;-&#22806;&#23110;&#30340;&#28558;&#28246;&#28286;.mp3" TargetMode="External"/><Relationship Id="rId2" Type="http://schemas.openxmlformats.org/officeDocument/2006/relationships/audio" Target="file:///C:\Users\DELL\Desktop\&#31062;&#29238;&#21644;&#25105;\&#28504;&#23433;&#37030;-&#22806;&#23110;&#30340;&#28558;&#28246;&#28286;.mp3" TargetMode="Externa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4053840" y="377190"/>
            <a:ext cx="1327785" cy="15430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家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900" y="4898390"/>
            <a:ext cx="2045335" cy="15430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童年</a:t>
            </a:r>
            <a:endParaRPr lang="zh-CN" altLang="en-US" sz="7200" b="1">
              <a:blipFill>
                <a:blip r:embed="rId3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48145" y="4815840"/>
            <a:ext cx="1327785" cy="15430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blipFill>
                  <a:blip r:embed="rId4"/>
                  <a:stretch>
                    <a:fillRect/>
                  </a:stretch>
                </a:blip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趣</a:t>
            </a:r>
            <a:endParaRPr lang="zh-CN" altLang="en-US" sz="7200" b="1">
              <a:blipFill>
                <a:blip r:embed="rId4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7"/>
          <p:cNvSpPr/>
          <p:nvPr/>
        </p:nvSpPr>
        <p:spPr>
          <a:xfrm>
            <a:off x="8255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11455" y="480695"/>
            <a:ext cx="4352925" cy="7080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品味语言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620" y="2070100"/>
            <a:ext cx="8729980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en-US" altLang="zh-CN" b="1"/>
              <a:t>     </a:t>
            </a:r>
            <a:r>
              <a:rPr lang="zh-CN" altLang="en-US" sz="32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以孩子的视角观察事物，词句之间写出了孩子对花园的喜爱和对生活的热爱，突出花园中的一切在孩子眼中都是活泼的，充满自由和情趣，令人向往。</a:t>
            </a:r>
            <a:endParaRPr lang="zh-CN" altLang="en-US" sz="3200" b="1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25" y="1064260"/>
            <a:ext cx="2974340" cy="4199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48965" y="556260"/>
            <a:ext cx="5557520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         </a:t>
            </a:r>
            <a:r>
              <a:rPr lang="zh-CN" altLang="en-US" sz="2800" b="1"/>
              <a:t>萧红（</a:t>
            </a:r>
            <a:r>
              <a:rPr lang="en-US" altLang="zh-CN" sz="2800" b="1"/>
              <a:t>1911~1942</a:t>
            </a:r>
            <a:r>
              <a:rPr lang="zh-CN" altLang="en-US" sz="2800" b="1"/>
              <a:t>），原名张乃莹，黑龙江呼兰人。幼年丧母，父亲性格暴戾，她只有从年迈的祖父哪里享受到些许人间温暖。</a:t>
            </a:r>
            <a:endParaRPr lang="zh-CN" altLang="en-US" sz="2800" b="1"/>
          </a:p>
          <a:p>
            <a:r>
              <a:rPr lang="zh-CN" altLang="en-US" sz="2800" b="1"/>
              <a:t>         由于对封建家庭的和包办婚姻的不满，</a:t>
            </a:r>
            <a:r>
              <a:rPr lang="en-US" altLang="zh-CN" sz="2800" b="1"/>
              <a:t>1930</a:t>
            </a:r>
            <a:r>
              <a:rPr lang="zh-CN" altLang="en-US" sz="2800" b="1"/>
              <a:t>年她离家出走，几经颠沛。</a:t>
            </a:r>
            <a:r>
              <a:rPr lang="en-US" altLang="zh-CN" sz="2800" b="1"/>
              <a:t>1935</a:t>
            </a:r>
            <a:r>
              <a:rPr lang="zh-CN" altLang="en-US" sz="2800" b="1"/>
              <a:t>年在鲁迅的支持下，她发表成名作</a:t>
            </a:r>
            <a:r>
              <a:rPr lang="zh-CN" altLang="en-US" sz="2800" b="1">
                <a:solidFill>
                  <a:srgbClr val="FF0000"/>
                </a:solidFill>
              </a:rPr>
              <a:t>《生死场》</a:t>
            </a:r>
            <a:r>
              <a:rPr lang="zh-CN" altLang="en-US" sz="2800" b="1"/>
              <a:t>。</a:t>
            </a:r>
            <a:r>
              <a:rPr lang="en-US" altLang="zh-CN" sz="2800" b="1"/>
              <a:t>1936</a:t>
            </a:r>
            <a:r>
              <a:rPr lang="zh-CN" altLang="en-US" sz="2800" b="1"/>
              <a:t>年东渡日本，</a:t>
            </a:r>
            <a:r>
              <a:rPr lang="en-US" altLang="zh-CN" sz="2800" b="1"/>
              <a:t>1940</a:t>
            </a:r>
            <a:r>
              <a:rPr lang="zh-CN" altLang="en-US" sz="2800" b="1"/>
              <a:t>年返回中国香港，发表《马伯乐》、著名长篇《</a:t>
            </a:r>
            <a:r>
              <a:rPr lang="zh-CN" altLang="en-US" sz="2800" b="1">
                <a:solidFill>
                  <a:srgbClr val="FF0000"/>
                </a:solidFill>
              </a:rPr>
              <a:t>呼兰河传》</a:t>
            </a:r>
            <a:r>
              <a:rPr lang="zh-CN" altLang="en-US" sz="2800" b="1"/>
              <a:t>。</a:t>
            </a:r>
            <a:r>
              <a:rPr lang="en-US" altLang="zh-CN" sz="2800" b="1"/>
              <a:t>1942</a:t>
            </a:r>
            <a:r>
              <a:rPr lang="zh-CN" altLang="en-US" sz="2800" b="1"/>
              <a:t>年，历尽坎坷的萧红在香港病逝，时年</a:t>
            </a:r>
            <a:r>
              <a:rPr lang="en-US" altLang="zh-CN" sz="2800" b="1"/>
              <a:t>31</a:t>
            </a:r>
            <a:r>
              <a:rPr lang="zh-CN" altLang="en-US" sz="2800" b="1"/>
              <a:t>岁。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285" y="1252220"/>
            <a:ext cx="8171180" cy="411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琥珀" panose="02010800040101010101" charset="-122"/>
                <a:ea typeface="华文琥珀" panose="02010800040101010101" charset="-122"/>
              </a:rPr>
              <a:t>    </a:t>
            </a:r>
            <a:r>
              <a:rPr lang="zh-CN" altLang="en-US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本文描写的祖父和</a:t>
            </a:r>
            <a:r>
              <a:rPr lang="en-US" altLang="zh-CN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“</a:t>
            </a:r>
            <a:r>
              <a:rPr lang="zh-CN" altLang="en-US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我</a:t>
            </a:r>
            <a:r>
              <a:rPr lang="en-US" altLang="zh-CN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”</a:t>
            </a:r>
            <a:r>
              <a:rPr lang="zh-CN" altLang="en-US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在大花园中生活的一处处场景，展现了富有情趣的祖孙生活，抒发了作者对祖父和亲情的赞美。</a:t>
            </a:r>
            <a:endParaRPr lang="zh-CN" altLang="en-US" sz="4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4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</a:rPr>
              <a:t>  同时，也寄托了作者对故乡的怀念和对自由纯真生活的向往。</a:t>
            </a:r>
            <a:endParaRPr lang="zh-CN" altLang="en-US" sz="4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894455" y="419735"/>
            <a:ext cx="314896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祖父</a:t>
            </a:r>
            <a:endParaRPr lang="zh-CN" altLang="en-US" sz="8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9395" y="1931670"/>
            <a:ext cx="1724025" cy="1310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和</a:t>
            </a:r>
            <a:endParaRPr lang="zh-CN" altLang="en-US" sz="8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6075" y="2560955"/>
            <a:ext cx="172402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我</a:t>
            </a:r>
            <a:endParaRPr lang="zh-CN" altLang="en-US" sz="8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16295" y="4740275"/>
            <a:ext cx="3166110" cy="1014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--</a:t>
            </a: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萧红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6" grpId="0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644140" y="205105"/>
            <a:ext cx="4011295" cy="8096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6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课堂目标</a:t>
            </a:r>
            <a:endParaRPr lang="zh-CN" altLang="en-US" sz="60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" y="1392555"/>
            <a:ext cx="7946390" cy="4972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1.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朗读课文，达到不错字不漏字不添字。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2.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学习从年龄、色彩、形状等多角度观察事物的方法。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3.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感受语言的生动、形象美并学习运用比喻、拟人等修辞手法。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4.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感受浓浓的祖孙情以及对自由生活的向往之情。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9" name="文本框 9218"/>
          <p:cNvSpPr txBox="1"/>
          <p:nvPr/>
        </p:nvSpPr>
        <p:spPr>
          <a:xfrm>
            <a:off x="901700" y="2994978"/>
            <a:ext cx="7559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蚂蚱   蚌壳   锄头  韭菜  谷穗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987425" y="2377440"/>
            <a:ext cx="12811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x-none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zha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555875" y="2418715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bàng</a:t>
            </a:r>
            <a:r>
              <a:rPr lang="en-US" altLang="x-none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ké</a:t>
            </a:r>
            <a:endParaRPr lang="en-US" altLang="x-none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5724525" y="2418715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jiǔ</a:t>
            </a:r>
            <a:r>
              <a:rPr lang="en-US" altLang="x-none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cài</a:t>
            </a:r>
            <a:endParaRPr lang="en-US" altLang="x-none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4067175" y="2418715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chú</a:t>
            </a:r>
            <a:r>
              <a:rPr lang="en-US" altLang="x-none" sz="2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40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tou</a:t>
            </a:r>
            <a:endParaRPr lang="en-US" altLang="x-none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7164388" y="2418715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gǔsuì</a:t>
            </a:r>
            <a:endParaRPr lang="en-US" altLang="x-none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755650" y="5082540"/>
            <a:ext cx="75596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玩腻            水瓢          毛嘟嘟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827088" y="4507865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wán</a:t>
            </a:r>
            <a:r>
              <a:rPr lang="en-US" altLang="x-none" sz="24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nì</a:t>
            </a:r>
            <a:endParaRPr lang="en-US" altLang="x-none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3563938" y="4579303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shuǐpiǎo</a:t>
            </a:r>
            <a:endParaRPr lang="en-US" altLang="x-none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6659563" y="4650740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4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máodūdū</a:t>
            </a:r>
            <a:endParaRPr lang="en-US" altLang="x-none" sz="24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680085" y="771525"/>
            <a:ext cx="5734685" cy="8045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生词考考你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9220" grpId="0" bldLvl="0"/>
      <p:bldP spid="9221" grpId="0" bldLvl="0"/>
      <p:bldP spid="9222" grpId="0" bldLvl="0"/>
      <p:bldP spid="9223" grpId="0" bldLvl="0"/>
      <p:bldP spid="9224" grpId="0" bldLvl="0"/>
      <p:bldP spid="9225" grpId="0" bldLvl="0"/>
      <p:bldP spid="9226" grpId="0" bldLvl="0"/>
      <p:bldP spid="9227" grpId="0" bldLvl="0"/>
      <p:bldP spid="922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765" y="834390"/>
            <a:ext cx="2740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地点、环境：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3585" y="834390"/>
            <a:ext cx="5026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“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我</a:t>
            </a:r>
            <a:r>
              <a:rPr lang="en-US" altLang="zh-CN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”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的家在呼兰河边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4435" y="1717040"/>
            <a:ext cx="2740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人物：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86760" y="1712595"/>
            <a:ext cx="50260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年迈的祖父和年幼的我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630" y="4007485"/>
            <a:ext cx="45961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河流、小城、一老一幼</a:t>
            </a:r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：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2025" y="4867910"/>
            <a:ext cx="45961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 w="13462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传统、温馨的祖孙之情</a:t>
            </a:r>
            <a:endParaRPr lang="zh-CN" altLang="en-US" sz="3200" b="1">
              <a:ln w="13462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12" name="潘安邦-外婆的澎湖湾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270" y="614743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1863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 animBg="1"/>
      <p:bldP spid="4" grpId="1" bldLvl="0" animBg="1"/>
      <p:bldP spid="5" grpId="0"/>
      <p:bldP spid="6" grpId="0"/>
      <p:bldP spid="7" grpId="0"/>
      <p:bldP spid="8" grpId="0"/>
      <p:bldP spid="9" grpId="0"/>
      <p:bldP spid="10" grpId="0"/>
      <p:bldP spid="5" grpId="1"/>
      <p:bldP spid="6" grpId="1"/>
      <p:bldP spid="7" grpId="1"/>
      <p:bldP spid="8" grpId="1"/>
      <p:bldP spid="9" grpId="1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 descr="4a6b85b36ab21bfdd0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1454785"/>
            <a:ext cx="3140075" cy="4121150"/>
          </a:xfrm>
          <a:prstGeom prst="rect">
            <a:avLst/>
          </a:prstGeom>
        </p:spPr>
      </p:pic>
      <p:pic>
        <p:nvPicPr>
          <p:cNvPr id="10" name="图片 9" descr="15g58PICjHd_1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15" y="238760"/>
            <a:ext cx="2568575" cy="2233930"/>
          </a:xfrm>
          <a:prstGeom prst="ellipse">
            <a:avLst/>
          </a:prstGeom>
        </p:spPr>
      </p:pic>
      <p:pic>
        <p:nvPicPr>
          <p:cNvPr id="11" name="图片 10" descr="4399587_214729534845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5880" y="4248785"/>
            <a:ext cx="2544445" cy="2266315"/>
          </a:xfrm>
          <a:prstGeom prst="ellipse">
            <a:avLst/>
          </a:prstGeom>
        </p:spPr>
      </p:pic>
      <p:pic>
        <p:nvPicPr>
          <p:cNvPr id="12" name="图片 11" descr="11114169016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4920" y="238760"/>
            <a:ext cx="2553970" cy="2109470"/>
          </a:xfrm>
          <a:prstGeom prst="ellipse">
            <a:avLst/>
          </a:prstGeom>
        </p:spPr>
      </p:pic>
      <p:pic>
        <p:nvPicPr>
          <p:cNvPr id="13" name="图片 12" descr="u=901595951,4666903&amp;fm=21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015" y="4388485"/>
            <a:ext cx="2449830" cy="2239010"/>
          </a:xfrm>
          <a:prstGeom prst="ellipse">
            <a:avLst/>
          </a:prstGeom>
        </p:spPr>
      </p:pic>
      <p:sp>
        <p:nvSpPr>
          <p:cNvPr id="17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055" y="521970"/>
            <a:ext cx="331406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用一个词语概括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：</a:t>
            </a:r>
            <a:endParaRPr lang="zh-CN" altLang="en-US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48430" y="521970"/>
            <a:ext cx="3314065" cy="5791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新鲜漂亮</a:t>
            </a:r>
            <a:endParaRPr lang="zh-CN" altLang="en-US" sz="3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7030" y="1626870"/>
            <a:ext cx="8411210" cy="44805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          </a:t>
            </a:r>
            <a:r>
              <a:rPr lang="zh-CN" altLang="en-US" sz="32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我家有一个大花园，这花园里蜂子、蝴蝶、蜻蜓、蚂蚱，样样都有。蝴蝶有白蝴蝶、黄蝴蝶。这种蝴蝶极小，不太好看。好看的是大红蝴蝶，满身带着金粉。</a:t>
            </a:r>
            <a:endParaRPr lang="zh-CN" altLang="en-US" sz="3200" b="1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32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　   蜻蜓是金的，蚂蚱是绿的，蜂子则嗡嗡地飞着，满身绒毛，落到一朵花上，胖圆圆地就和一个小毛球似的不动了。</a:t>
            </a:r>
            <a:endParaRPr lang="zh-CN" altLang="en-US" sz="3200" b="1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3200" b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　   花园里边明晃晃的，红的红，绿的绿，新鲜漂亮。</a:t>
            </a:r>
            <a:endParaRPr lang="zh-CN" altLang="en-US" sz="3200" b="1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bldLvl="0" animBg="1"/>
      <p:bldP spid="19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405" y="2010410"/>
            <a:ext cx="8702040" cy="826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(1)“蜻蜓是金的，蚂蚱是绿的，蜂子则嗡嗡地飞着，满身绒毛，落到一朵花上，胖圆圆地就和一个小毛球似的不动了”</a:t>
            </a:r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11455" y="480695"/>
            <a:ext cx="4352925" cy="7080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品味语言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0035" y="3017520"/>
            <a:ext cx="87020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用儿童的眼光来观察，辨别颜色、形状、声响，呈现出来的是景物的本来面目，因而平实贴切，充满孩子的欢愉和真挚</a:t>
            </a:r>
            <a:endParaRPr lang="zh-CN" altLang="en-US" sz="2400" b="1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0035" y="3980180"/>
            <a:ext cx="8702040" cy="826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(2)第7段，看看作者是怎样从不同角度描写一个四五岁小女孩眼中的大榆树</a:t>
            </a:r>
            <a:endParaRPr lang="zh-CN" altLang="en-US" sz="2400" b="1">
              <a:ln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0035" y="4806315"/>
            <a:ext cx="8702040" cy="1923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来了风，这榆树先啸;——听觉，声音</a:t>
            </a:r>
            <a:endParaRPr lang="zh-CN" altLang="en-US" sz="2400" b="1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  <a:p>
            <a:r>
              <a:rPr lang="zh-CN" altLang="en-US" sz="2400" b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来了雨，大榆树先冒烟了——视觉，形态</a:t>
            </a:r>
            <a:endParaRPr lang="zh-CN" altLang="en-US" sz="2400" b="1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  <a:p>
            <a:r>
              <a:rPr lang="zh-CN" altLang="en-US" sz="2400" b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太阳一出来，大榆树的叶子就发光了，——视觉，亮度</a:t>
            </a:r>
            <a:endParaRPr lang="zh-CN" altLang="en-US" sz="2400" b="1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  <a:p>
            <a:r>
              <a:rPr lang="zh-CN" altLang="en-US" sz="2400" b="1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</a:rPr>
              <a:t>它们闪烁得和沙滩上的蚌壳一样了——比喻句，写出了一个四五岁小女孩对大榆树的好奇，好玩</a:t>
            </a:r>
            <a:endParaRPr lang="zh-CN" altLang="en-US" sz="2400" b="1">
              <a:ln>
                <a:solidFill>
                  <a:srgbClr val="7030A0"/>
                </a:solidFill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bldLvl="0" animBg="1"/>
      <p:bldP spid="4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740410" y="211455"/>
          <a:ext cx="7663815" cy="6493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15"/>
                <a:gridCol w="4709160"/>
                <a:gridCol w="1094740"/>
              </a:tblGrid>
              <a:tr h="946785">
                <a:tc grid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40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祖父和</a:t>
                      </a:r>
                      <a:r>
                        <a:rPr lang="en-US" altLang="zh-CN" sz="40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“</a:t>
                      </a:r>
                      <a:r>
                        <a:rPr lang="zh-CN" altLang="en-US" sz="40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我</a:t>
                      </a:r>
                      <a:r>
                        <a:rPr lang="en-US" altLang="zh-CN" sz="40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”</a:t>
                      </a:r>
                      <a:r>
                        <a:rPr lang="zh-CN" altLang="en-US" sz="40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在后园的生活</a:t>
                      </a:r>
                      <a:endParaRPr lang="zh-CN" altLang="en-US" sz="400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3164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ln cmpd="sng">
                            <a:solidFill>
                              <a:schemeClr val="accent1"/>
                            </a:solidFill>
                          </a:ln>
                        </a:rPr>
                        <a:t>后园活动</a:t>
                      </a:r>
                      <a:endParaRPr lang="zh-CN" altLang="en-US" sz="3600" b="1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4"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64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ln cmpd="sng">
                            <a:solidFill>
                              <a:schemeClr val="accent1"/>
                            </a:solidFill>
                          </a:ln>
                        </a:rPr>
                        <a:t>祖孙劳作态度</a:t>
                      </a:r>
                      <a:endParaRPr lang="zh-CN" altLang="en-US" sz="2800" b="1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ln w="12700">
                          <a:solidFill>
                            <a:schemeClr val="tx1"/>
                          </a:solidFill>
                          <a:prstDash val="solid"/>
                        </a:ln>
                        <a:pattFill prst="ltDnDiag">
                          <a:fgClr>
                            <a:schemeClr val="accent5">
                              <a:lumMod val="60000"/>
                              <a:lumOff val="40000"/>
                            </a:schemeClr>
                          </a:fgClr>
                          <a:bgClr>
                            <a:schemeClr val="bg1"/>
                          </a:bgClr>
                        </a:pattFill>
                        <a:effectLst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467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ln cmpd="sng">
                            <a:solidFill>
                              <a:schemeClr val="accent1"/>
                            </a:solidFill>
                          </a:ln>
                        </a:rPr>
                        <a:t>祖父</a:t>
                      </a:r>
                      <a:endParaRPr lang="zh-CN" altLang="en-US" sz="3600" b="1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ln cmpd="sng">
                          <a:solidFill>
                            <a:schemeClr val="accent1"/>
                          </a:solidFill>
                        </a:ln>
                        <a:latin typeface="华文琥珀" panose="02010800040101010101" charset="-122"/>
                        <a:ea typeface="华文琥珀" panose="0201080004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467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600" b="1">
                          <a:ln cmpd="sng">
                            <a:solidFill>
                              <a:schemeClr val="accent1"/>
                            </a:solidFill>
                          </a:ln>
                        </a:rPr>
                        <a:t>我</a:t>
                      </a:r>
                      <a:endParaRPr lang="zh-CN" altLang="en-US" sz="3600" b="1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ln cmpd="sng">
                          <a:solidFill>
                            <a:schemeClr val="accent1"/>
                          </a:solidFill>
                        </a:ln>
                        <a:solidFill>
                          <a:srgbClr val="FF0000"/>
                        </a:solidFill>
                        <a:latin typeface="华文琥珀" panose="02010800040101010101" charset="-122"/>
                        <a:ea typeface="华文琥珀" panose="02010800040101010101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>
                        <a:ln cmpd="sng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625090" y="1181735"/>
            <a:ext cx="468122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None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劳作：栽花、拔草、下种、铲地、浇水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学知识：把狗尾草当谷穗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>
              <a:buNone/>
            </a:pP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活动：吃黄瓜、追蜻蜓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07945" y="3475990"/>
            <a:ext cx="4681855" cy="1280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None/>
            </a:pPr>
            <a:r>
              <a:rPr lang="zh-CN" altLang="en-US" sz="2000" b="1">
                <a:ln w="12700">
                  <a:solidFill>
                    <a:schemeClr val="tx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祖父：勤劳、踏实、认真</a:t>
            </a:r>
            <a:endParaRPr lang="zh-CN" altLang="en-US" sz="2000" b="1">
              <a:ln w="12700">
                <a:solidFill>
                  <a:schemeClr val="tx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  <a:p>
            <a:pPr>
              <a:buNone/>
            </a:pPr>
            <a:endParaRPr lang="zh-CN" altLang="en-US" sz="2000" b="1">
              <a:ln w="12700">
                <a:solidFill>
                  <a:schemeClr val="tx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  <a:p>
            <a:pPr>
              <a:buNone/>
            </a:pPr>
            <a:r>
              <a:rPr lang="zh-CN" altLang="en-US" sz="2000" b="1">
                <a:ln w="12700">
                  <a:solidFill>
                    <a:schemeClr val="tx1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sym typeface="+mn-ea"/>
              </a:rPr>
              <a:t>我：贪玩、瞎闹、三心二意</a:t>
            </a:r>
            <a:endParaRPr lang="zh-CN" altLang="en-US" sz="2000" b="1">
              <a:ln w="12700">
                <a:solidFill>
                  <a:schemeClr val="tx1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99690" y="4547235"/>
            <a:ext cx="4706620" cy="121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cmpd="sng">
                  <a:solidFill>
                    <a:schemeClr val="accent1"/>
                  </a:solidFill>
                </a:ln>
                <a:latin typeface="华文琥珀" panose="02010800040101010101" charset="-122"/>
                <a:ea typeface="华文琥珀" panose="02010800040101010101" charset="-122"/>
                <a:sym typeface="+mn-ea"/>
              </a:rPr>
              <a:t>慈爱、仁厚、宽容、幽默风趣、和蔼可亲</a:t>
            </a:r>
            <a:endParaRPr lang="zh-CN" altLang="en-US" sz="2800" b="1">
              <a:ln cmpd="sng">
                <a:solidFill>
                  <a:schemeClr val="accent1"/>
                </a:solidFill>
              </a:ln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07945" y="5508625"/>
            <a:ext cx="471551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n cmpd="sng">
                  <a:solidFill>
                    <a:schemeClr val="accent1"/>
                  </a:solidFill>
                </a:ln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无拘无束、天真烂漫、自由活泼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7306310" y="1505585"/>
            <a:ext cx="1036320" cy="5220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2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童年生活自由、快乐、幸福</a:t>
            </a:r>
            <a:r>
              <a:rPr lang="en-US" altLang="zh-CN" sz="2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         </a:t>
            </a:r>
            <a:r>
              <a:rPr lang="zh-CN" altLang="en-US" sz="28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祖父和我之间浓浓祖孙情</a:t>
            </a:r>
            <a:endParaRPr lang="zh-CN" altLang="en-US" sz="280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华文琥珀" panose="02010800040101010101" charset="-122"/>
              <a:ea typeface="华文琥珀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bldLvl="0" animBg="1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7"/>
          <p:cNvSpPr/>
          <p:nvPr/>
        </p:nvSpPr>
        <p:spPr>
          <a:xfrm>
            <a:off x="0" y="-62230"/>
            <a:ext cx="12192000" cy="6982460"/>
          </a:xfrm>
          <a:prstGeom prst="rect">
            <a:avLst/>
          </a:prstGeom>
          <a:solidFill>
            <a:srgbClr val="FFFFFF">
              <a:alpha val="33000"/>
            </a:srgbClr>
          </a:solidFill>
          <a:ln w="12700" cap="flat" cmpd="sng">
            <a:solidFill>
              <a:srgbClr val="D9D9D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lvl="0" algn="ctr" eaLnBrk="1" hangingPunct="1"/>
            <a:endParaRPr lang="zh-CN" altLang="en-US" dirty="0">
              <a:solidFill>
                <a:srgbClr val="FFFFFF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11455" y="480695"/>
            <a:ext cx="4352925" cy="7080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</a:rPr>
              <a:t>品味语言</a:t>
            </a:r>
            <a:endParaRPr lang="zh-CN" altLang="en-US" sz="7200" b="1">
              <a:blipFill>
                <a:blip r:embed="rId2"/>
                <a:stretch>
                  <a:fillRect/>
                </a:stretch>
              </a:blipFill>
              <a:effectLst>
                <a:glow rad="228600">
                  <a:srgbClr val="A5A5A5">
                    <a:alpha val="40000"/>
                    <a:satMod val="175000"/>
                  </a:srgbClr>
                </a:glow>
                <a:outerShdw blurRad="50800" dir="5400000" algn="ctr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695" y="1887855"/>
            <a:ext cx="872236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      “</a:t>
            </a:r>
            <a:r>
              <a:rPr lang="zh-CN" altLang="en-US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太阳在园子里是特大的。。。叫一叫就是站在对面的土墙都会回答似的 。</a:t>
            </a:r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”</a:t>
            </a:r>
            <a:endParaRPr lang="en-US" altLang="zh-CN" sz="2800" b="1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695" y="4491355"/>
            <a:ext cx="8722360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      “</a:t>
            </a:r>
            <a:r>
              <a:rPr lang="zh-CN" altLang="en-US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一切都活了，都有无限的本领，要做什么，就做什么</a:t>
            </a:r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”</a:t>
            </a:r>
            <a:endParaRPr lang="en-US" altLang="zh-CN" sz="2800" b="1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6695" y="2940050"/>
            <a:ext cx="872236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      “</a:t>
            </a:r>
            <a:r>
              <a:rPr lang="zh-CN" altLang="en-US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花开了，就像花睡醒了似的。鸟飞了，就像鸟上天了似的。。。玉米愿意长多高就长多高，他若愿意长到天上去，也没有人管。。。</a:t>
            </a:r>
            <a:r>
              <a:rPr lang="en-US" altLang="zh-CN" sz="2800" b="1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+mj-ea"/>
                <a:ea typeface="+mj-ea"/>
              </a:rPr>
              <a:t>”</a:t>
            </a:r>
            <a:endParaRPr lang="en-US" altLang="zh-CN" sz="2800" b="1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bldLvl="0" animBg="1"/>
      <p:bldP spid="6" grpId="0"/>
      <p:bldP spid="8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1371</Words>
  <PresentationFormat>宽屏</PresentationFormat>
  <Paragraphs>132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华文琥珀</vt:lpstr>
      <vt:lpstr>微软雅黑</vt:lpstr>
      <vt:lpstr>Calibri Light</vt:lpstr>
      <vt:lpstr>Arial Unicode MS</vt:lpstr>
      <vt:lpstr>华文彩云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2015-05-05T08:02:00Z</dcterms:created>
  <dcterms:modified xsi:type="dcterms:W3CDTF">2018-10-28T06:25:04Z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