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1089" r:id="rId2"/>
    <p:sldId id="980" r:id="rId3"/>
    <p:sldId id="1090" r:id="rId4"/>
    <p:sldId id="1091" r:id="rId5"/>
    <p:sldId id="1092" r:id="rId6"/>
    <p:sldId id="1093" r:id="rId7"/>
    <p:sldId id="1094" r:id="rId8"/>
    <p:sldId id="1095" r:id="rId9"/>
    <p:sldId id="1096" r:id="rId10"/>
    <p:sldId id="1117" r:id="rId11"/>
    <p:sldId id="1097" r:id="rId12"/>
    <p:sldId id="1098" r:id="rId13"/>
    <p:sldId id="1118" r:id="rId14"/>
    <p:sldId id="1119" r:id="rId15"/>
    <p:sldId id="1120" r:id="rId16"/>
    <p:sldId id="1121" r:id="rId17"/>
    <p:sldId id="1122" r:id="rId18"/>
    <p:sldId id="1124" r:id="rId19"/>
    <p:sldId id="1125" r:id="rId20"/>
    <p:sldId id="1115" r:id="rId21"/>
    <p:sldId id="1126" r:id="rId22"/>
    <p:sldId id="1116" r:id="rId23"/>
    <p:sldId id="977" r:id="rId24"/>
  </p:sldIdLst>
  <p:sldSz cx="12190413" cy="6859588"/>
  <p:notesSz cx="6858000" cy="9144000"/>
  <p:defaultTextStyle>
    <a:defPPr>
      <a:defRPr lang="zh-CN"/>
    </a:defPPr>
    <a:lvl1pPr marL="0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CCFF"/>
    <a:srgbClr val="0510EB"/>
    <a:srgbClr val="E46C0A"/>
    <a:srgbClr val="339966"/>
    <a:srgbClr val="3114AC"/>
    <a:srgbClr val="111CF3"/>
    <a:srgbClr val="CCFF33"/>
    <a:srgbClr val="FFFFCC"/>
    <a:srgbClr val="161B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79" autoAdjust="0"/>
    <p:restoredTop sz="98709" autoAdjust="0"/>
  </p:normalViewPr>
  <p:slideViewPr>
    <p:cSldViewPr>
      <p:cViewPr>
        <p:scale>
          <a:sx n="66" d="100"/>
          <a:sy n="66" d="100"/>
        </p:scale>
        <p:origin x="-1224" y="-437"/>
      </p:cViewPr>
      <p:guideLst>
        <p:guide orient="horz" pos="2161"/>
        <p:guide pos="384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A84124-CDD9-49F2-BF2B-46328A7A501A}" type="datetimeFigureOut">
              <a:rPr lang="zh-CN" altLang="en-US" smtClean="0"/>
              <a:t>2018/3/14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704987-94A8-4214-B387-FD5AF34F49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14168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标题幻灯片"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 userDrawn="1"/>
        </p:nvSpPr>
        <p:spPr>
          <a:xfrm>
            <a:off x="0" y="2314153"/>
            <a:ext cx="12190413" cy="246010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55801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02792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17245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95288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3366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标题幻灯片"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1085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7" r:id="rId2"/>
    <p:sldLayoutId id="2147483649" r:id="rId3"/>
    <p:sldLayoutId id="2147483651" r:id="rId4"/>
    <p:sldLayoutId id="2147483656" r:id="rId5"/>
    <p:sldLayoutId id="2147483660" r:id="rId6"/>
    <p:sldLayoutId id="2147483661" r:id="rId7"/>
    <p:sldLayoutId id="2147483663" r:id="rId8"/>
  </p:sldLayoutIdLst>
  <p:timing>
    <p:tnLst>
      <p:par>
        <p:cTn id="1" dur="indefinite" restart="never" nodeType="tmRoot"/>
      </p:par>
    </p:tnLst>
  </p:timing>
  <p:txStyles>
    <p:titleStyle>
      <a:lvl1pPr algn="ctr" defTabSz="914468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26" indent="-342926" algn="l" defTabSz="9144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3005" indent="-285772" algn="l" defTabSz="914468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86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320" indent="-228617" algn="l" defTabSz="914468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555" indent="-228617" algn="l" defTabSz="914468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788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023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257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492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35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68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703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937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72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406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640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875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slide" Target="slide16.xml"/><Relationship Id="rId4" Type="http://schemas.openxmlformats.org/officeDocument/2006/relationships/slide" Target="slide1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slide" Target="slide1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21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slide" Target="slide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slide" Target="slide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slide" Target="slide12.xml"/><Relationship Id="rId4" Type="http://schemas.openxmlformats.org/officeDocument/2006/relationships/slide" Target="slide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9" t="7696" r="1912" b="2125"/>
          <a:stretch/>
        </p:blipFill>
        <p:spPr>
          <a:xfrm>
            <a:off x="0" y="0"/>
            <a:ext cx="12190413" cy="6859588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0" y="3717826"/>
            <a:ext cx="12192000" cy="1537200"/>
            <a:chOff x="0" y="3717826"/>
            <a:chExt cx="12192000" cy="1537200"/>
          </a:xfrm>
        </p:grpSpPr>
        <p:grpSp>
          <p:nvGrpSpPr>
            <p:cNvPr id="18" name="组合 17"/>
            <p:cNvGrpSpPr/>
            <p:nvPr/>
          </p:nvGrpSpPr>
          <p:grpSpPr>
            <a:xfrm>
              <a:off x="0" y="3796898"/>
              <a:ext cx="12192000" cy="1375395"/>
              <a:chOff x="-1524000" y="2705990"/>
              <a:chExt cx="12192000" cy="1375395"/>
            </a:xfrm>
          </p:grpSpPr>
          <p:cxnSp>
            <p:nvCxnSpPr>
              <p:cNvPr id="21" name="直接连接符 20"/>
              <p:cNvCxnSpPr/>
              <p:nvPr/>
            </p:nvCxnSpPr>
            <p:spPr>
              <a:xfrm>
                <a:off x="0" y="2807930"/>
                <a:ext cx="9144000" cy="0"/>
              </a:xfrm>
              <a:prstGeom prst="line">
                <a:avLst/>
              </a:prstGeom>
              <a:ln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2" name="组合 21"/>
              <p:cNvGrpSpPr/>
              <p:nvPr/>
            </p:nvGrpSpPr>
            <p:grpSpPr>
              <a:xfrm>
                <a:off x="-1524000" y="2705990"/>
                <a:ext cx="12192000" cy="1375395"/>
                <a:chOff x="-1524000" y="2705990"/>
                <a:chExt cx="12192000" cy="1375395"/>
              </a:xfrm>
            </p:grpSpPr>
            <p:sp>
              <p:nvSpPr>
                <p:cNvPr id="23" name="矩形 22"/>
                <p:cNvSpPr/>
                <p:nvPr/>
              </p:nvSpPr>
              <p:spPr>
                <a:xfrm>
                  <a:off x="-1524000" y="2705990"/>
                  <a:ext cx="12192000" cy="1292787"/>
                </a:xfrm>
                <a:prstGeom prst="rect">
                  <a:avLst/>
                </a:prstGeom>
                <a:solidFill>
                  <a:schemeClr val="bg1">
                    <a:alpha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3985218" y="3998778"/>
                  <a:ext cx="6682781" cy="82606"/>
                </a:xfrm>
                <a:prstGeom prst="rect">
                  <a:avLst/>
                </a:prstGeom>
                <a:solidFill>
                  <a:srgbClr val="FFC000">
                    <a:alpha val="8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" name="矩形 24"/>
                <p:cNvSpPr/>
                <p:nvPr/>
              </p:nvSpPr>
              <p:spPr>
                <a:xfrm>
                  <a:off x="-1524000" y="3998777"/>
                  <a:ext cx="5509219" cy="82608"/>
                </a:xfrm>
                <a:prstGeom prst="rect">
                  <a:avLst/>
                </a:prstGeom>
                <a:solidFill>
                  <a:srgbClr val="92D050">
                    <a:alpha val="8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19" name="矩形 18"/>
            <p:cNvSpPr/>
            <p:nvPr/>
          </p:nvSpPr>
          <p:spPr>
            <a:xfrm>
              <a:off x="1486694" y="3717826"/>
              <a:ext cx="1440000" cy="15372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968" t="5973" r="76574" b="11701"/>
            <a:stretch/>
          </p:blipFill>
          <p:spPr>
            <a:xfrm>
              <a:off x="1568519" y="3814248"/>
              <a:ext cx="1276351" cy="1265913"/>
            </a:xfrm>
            <a:prstGeom prst="rect">
              <a:avLst/>
            </a:prstGeom>
          </p:spPr>
        </p:pic>
      </p:grpSp>
      <p:sp>
        <p:nvSpPr>
          <p:cNvPr id="17" name="标题 2"/>
          <p:cNvSpPr txBox="1">
            <a:spLocks/>
          </p:cNvSpPr>
          <p:nvPr/>
        </p:nvSpPr>
        <p:spPr>
          <a:xfrm>
            <a:off x="2954821" y="3842792"/>
            <a:ext cx="9261065" cy="122370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zh-CN" altLang="zh-CN" sz="3700" kern="100" dirty="0">
                <a:latin typeface="Times New Roman"/>
                <a:ea typeface="微软雅黑" pitchFamily="34" charset="-122"/>
              </a:rPr>
              <a:t>核心</a:t>
            </a:r>
            <a:r>
              <a:rPr lang="zh-CN" altLang="zh-CN" sz="3700" kern="100" dirty="0" smtClean="0">
                <a:latin typeface="Times New Roman"/>
                <a:ea typeface="微软雅黑" pitchFamily="34" charset="-122"/>
              </a:rPr>
              <a:t>突破</a:t>
            </a:r>
            <a:r>
              <a:rPr lang="zh-CN" altLang="en-US" sz="3700" kern="100" dirty="0" smtClean="0">
                <a:latin typeface="Times New Roman"/>
                <a:ea typeface="微软雅黑" pitchFamily="34" charset="-122"/>
              </a:rPr>
              <a:t>一</a:t>
            </a:r>
            <a:r>
              <a:rPr lang="zh-CN" altLang="zh-CN" sz="3700" kern="100" dirty="0">
                <a:latin typeface="Times New Roman"/>
                <a:ea typeface="微软雅黑" pitchFamily="34" charset="-122"/>
              </a:rPr>
              <a:t>　掌握关键的高考真题研究能力</a:t>
            </a:r>
            <a:endParaRPr lang="en-US" altLang="zh-CN" sz="3700" kern="100" dirty="0">
              <a:latin typeface="Times New Roman"/>
              <a:ea typeface="微软雅黑" pitchFamily="34" charset="-122"/>
            </a:endParaRPr>
          </a:p>
          <a:p>
            <a:pPr algn="r">
              <a:lnSpc>
                <a:spcPct val="110000"/>
              </a:lnSpc>
            </a:pPr>
            <a:r>
              <a:rPr lang="en-US" altLang="zh-CN" sz="3200" kern="100" dirty="0" smtClean="0">
                <a:latin typeface="Times New Roman"/>
                <a:ea typeface="华文细黑"/>
              </a:rPr>
              <a:t>——</a:t>
            </a:r>
            <a:r>
              <a:rPr lang="zh-CN" altLang="zh-CN" sz="3200" kern="100" dirty="0">
                <a:latin typeface="Times New Roman"/>
                <a:ea typeface="楷体_GB2312" pitchFamily="49" charset="-122"/>
                <a:cs typeface="Times New Roman"/>
              </a:rPr>
              <a:t>精做真题，研判方向</a:t>
            </a:r>
          </a:p>
        </p:txBody>
      </p:sp>
      <p:sp>
        <p:nvSpPr>
          <p:cNvPr id="10" name="矩形 9"/>
          <p:cNvSpPr/>
          <p:nvPr/>
        </p:nvSpPr>
        <p:spPr>
          <a:xfrm>
            <a:off x="162674" y="4040491"/>
            <a:ext cx="1107996" cy="9048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spcBef>
                <a:spcPct val="20000"/>
              </a:spcBef>
            </a:pPr>
            <a:r>
              <a:rPr lang="zh-CN" altLang="zh-CN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微软雅黑"/>
                <a:cs typeface="Times New Roman" pitchFamily="18" charset="0"/>
              </a:rPr>
              <a:t>第</a:t>
            </a:r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微软雅黑"/>
                <a:cs typeface="Times New Roman" pitchFamily="18" charset="0"/>
              </a:rPr>
              <a:t>八</a:t>
            </a:r>
            <a:r>
              <a:rPr lang="zh-CN" altLang="zh-CN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微软雅黑"/>
                <a:cs typeface="Times New Roman" pitchFamily="18" charset="0"/>
              </a:rPr>
              <a:t>章</a:t>
            </a:r>
            <a:endParaRPr lang="en-US" altLang="zh-CN" sz="2400" dirty="0" smtClean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微软雅黑"/>
              <a:cs typeface="Times New Roman" pitchFamily="18" charset="0"/>
            </a:endParaRPr>
          </a:p>
          <a:p>
            <a:pPr defTabSz="914400">
              <a:spcBef>
                <a:spcPct val="20000"/>
              </a:spcBef>
            </a:pPr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微软雅黑"/>
                <a:cs typeface="Times New Roman" pitchFamily="18" charset="0"/>
              </a:rPr>
              <a:t>专题八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微软雅黑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0419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78582" y="688967"/>
            <a:ext cx="11089232" cy="1948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(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示例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本次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中华文化体验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计划开设旗袍、围棋、国画三个讲座，并开展三项活动：利用体育课体验太极拳，利用手工课体验中国结和剪纸艺术。年终举行太极拳表演和作品展示。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788329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78582" y="550175"/>
            <a:ext cx="11089232" cy="3887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本题以图文转换的形式考查对画面的理解和语言表达简明、连贯、准确的能力。从构图的分支关系来看，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中华文化体验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计划的初步构思框架总体分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活动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讲座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两个环节，每个环节又包含几项具体内容。要按顺序介绍清楚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活动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讲座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的具体内容及实施方式。做到内容全面，表达准确，语言连贯简洁，不要超过字数要求。</a:t>
            </a:r>
            <a:endParaRPr lang="zh-CN" altLang="zh-CN" sz="1050" kern="100" dirty="0">
              <a:solidFill>
                <a:srgbClr val="002060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55361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262558" y="756038"/>
            <a:ext cx="1152128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 smtClean="0">
                <a:solidFill>
                  <a:srgbClr val="0000FF"/>
                </a:solidFill>
                <a:latin typeface="华文细黑"/>
                <a:ea typeface="华文细黑"/>
                <a:cs typeface="Times New Roman"/>
              </a:rPr>
              <a:t>试题评点</a:t>
            </a:r>
            <a:r>
              <a:rPr lang="en-US" altLang="zh-CN" sz="2800" kern="100" dirty="0">
                <a:latin typeface="华文细黑"/>
                <a:ea typeface="华文细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这是全国卷时隔一年再考构思框架图转换，题干要求几乎未变。解答该题，先要明确叙述的对象</a:t>
            </a:r>
            <a:r>
              <a:rPr lang="en-US" altLang="zh-CN" sz="2800" kern="100" dirty="0">
                <a:latin typeface="Times New Roman"/>
                <a:ea typeface="华文细黑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主语</a:t>
            </a:r>
            <a:r>
              <a:rPr lang="en-US" altLang="zh-CN" sz="2800" kern="100" dirty="0">
                <a:latin typeface="Times New Roman"/>
                <a:ea typeface="华文细黑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中华文化体验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计划，然后从下到上进行分层叙述，特别要注意依照一定的顺序，不能遗漏信息，诸如时间等。</a:t>
            </a:r>
            <a:endParaRPr lang="en-US" altLang="zh-CN" sz="2800" kern="100" dirty="0">
              <a:effectLst/>
              <a:latin typeface="Times New Roman"/>
              <a:ea typeface="华文细黑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802294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62558" y="227776"/>
            <a:ext cx="11439184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</a:rPr>
              <a:t>4.(2016·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全国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Ⅱ</a:t>
            </a:r>
            <a:r>
              <a:rPr lang="en-US" altLang="zh-CN" sz="2800" kern="100" dirty="0">
                <a:latin typeface="Times New Roman"/>
                <a:ea typeface="华文细黑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下面是某校团委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中国梦演讲赛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工作的初步构思框架，请把这个构思写成一段话，要求内容得当，表述准确，语言连贯，不超过</a:t>
            </a:r>
            <a:r>
              <a:rPr lang="en-US" altLang="zh-CN" sz="2800" kern="100" dirty="0">
                <a:latin typeface="Times New Roman"/>
                <a:ea typeface="华文细黑"/>
              </a:rPr>
              <a:t>85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个字。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9" name="TextBox 8">
            <a:hlinkClick r:id="rId3" action="ppaction://hlinksldjump"/>
          </p:cNvPr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12" name="TextBox 11">
            <a:hlinkClick r:id="rId4" action="ppaction://hlinksldjump"/>
          </p:cNvPr>
          <p:cNvSpPr txBox="1"/>
          <p:nvPr/>
        </p:nvSpPr>
        <p:spPr>
          <a:xfrm>
            <a:off x="1011692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13" name="TextBox 12">
            <a:hlinkClick r:id="rId5" action="ppaction://hlinksldjump"/>
          </p:cNvPr>
          <p:cNvSpPr txBox="1"/>
          <p:nvPr/>
        </p:nvSpPr>
        <p:spPr>
          <a:xfrm>
            <a:off x="8414115" y="6397923"/>
            <a:ext cx="1584000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试题评点</a:t>
            </a:r>
          </a:p>
        </p:txBody>
      </p:sp>
      <p:pic>
        <p:nvPicPr>
          <p:cNvPr id="4098" name="Picture 2" descr="K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4401" y="2214155"/>
            <a:ext cx="5101611" cy="3807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87990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78582" y="693490"/>
            <a:ext cx="11089232" cy="1948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(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示例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)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中国梦演讲赛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拟于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5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月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4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日举行，赛事需要组织和宣传。组织工作需要联系报告厅，选拔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20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名参赛者，最后评出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6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个奖项；宣传工作包括出海报、组稿，并在学校网站和校报报道。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47064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78582" y="688967"/>
            <a:ext cx="11089232" cy="1948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本题考查图文转换。图总体为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中国梦演讲赛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赛事组织的流程图，涉及各类工作及各项要求，只要理清树形图的结构，就不难读懂图意。表述时要注意内在逻辑关系。</a:t>
            </a:r>
            <a:endParaRPr lang="zh-CN" altLang="zh-CN" sz="1050" kern="100" dirty="0">
              <a:solidFill>
                <a:srgbClr val="002060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016871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262558" y="756038"/>
            <a:ext cx="1152128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 smtClean="0">
                <a:solidFill>
                  <a:srgbClr val="0000FF"/>
                </a:solidFill>
                <a:latin typeface="华文细黑"/>
                <a:ea typeface="华文细黑"/>
                <a:cs typeface="Times New Roman"/>
              </a:rPr>
              <a:t>试题评点</a:t>
            </a:r>
            <a:r>
              <a:rPr lang="en-US" altLang="zh-CN" sz="2800" kern="100" dirty="0">
                <a:latin typeface="华文细黑"/>
                <a:ea typeface="华文细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该题所给图示内容已经很清晰地告诉了时间、宣传组织工作的具体内容，在转换成文字时需要考虑顺序，尤其是词序与连接。此题在内容上难度较小。</a:t>
            </a:r>
            <a:endParaRPr lang="en-US" altLang="zh-CN" sz="2800" kern="100" dirty="0">
              <a:effectLst/>
              <a:latin typeface="Times New Roman"/>
              <a:ea typeface="华文细黑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4148884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62558" y="227776"/>
            <a:ext cx="11439184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</a:rPr>
              <a:t>5.(2016·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全国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Ⅲ</a:t>
            </a:r>
            <a:r>
              <a:rPr lang="en-US" altLang="zh-CN" sz="2800" kern="100" dirty="0">
                <a:latin typeface="Times New Roman"/>
                <a:ea typeface="华文细黑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下面是某高中举办迎新生晩会的构思框架，请把这个构思写成一段话，要求内容完整，表述准确，语意连贯，不超过</a:t>
            </a:r>
            <a:r>
              <a:rPr lang="en-US" altLang="zh-CN" sz="2800" kern="100" dirty="0">
                <a:latin typeface="Times New Roman"/>
                <a:ea typeface="华文细黑"/>
              </a:rPr>
              <a:t>80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个字。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12" name="TextBox 11">
            <a:hlinkClick r:id="rId3" action="ppaction://hlinksldjump"/>
          </p:cNvPr>
          <p:cNvSpPr txBox="1"/>
          <p:nvPr/>
        </p:nvSpPr>
        <p:spPr>
          <a:xfrm>
            <a:off x="1011692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13" name="TextBox 12">
            <a:hlinkClick r:id="rId4" action="ppaction://hlinksldjump"/>
          </p:cNvPr>
          <p:cNvSpPr txBox="1"/>
          <p:nvPr/>
        </p:nvSpPr>
        <p:spPr>
          <a:xfrm>
            <a:off x="8414115" y="6397923"/>
            <a:ext cx="1584000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试题评点</a:t>
            </a:r>
          </a:p>
        </p:txBody>
      </p:sp>
      <p:pic>
        <p:nvPicPr>
          <p:cNvPr id="5122" name="Picture 2" descr="K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1470" y="1716004"/>
            <a:ext cx="3235895" cy="38020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/>
        </p:nvSpPr>
        <p:spPr>
          <a:xfrm>
            <a:off x="262558" y="1485578"/>
            <a:ext cx="7992888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示例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本次迎新生晚会由高二、高三同学排练演出节目，节目内容以反映中学生学习生活为主，形式不限。要提前通知各年级并动员相关同学积极参加，演出后进行评奖。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586761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8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78582" y="688967"/>
            <a:ext cx="11089232" cy="1948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本题以图文转换的形式考查对画面的理解和语言表达的连贯、准确。描述图要抓住图中各要素之间的联系，准确、简洁地表述出它们之间的关系，不要有遗漏。</a:t>
            </a:r>
            <a:endParaRPr lang="zh-CN" altLang="zh-CN" sz="1050" kern="100" dirty="0">
              <a:solidFill>
                <a:srgbClr val="002060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571152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262558" y="693490"/>
            <a:ext cx="1152128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 smtClean="0">
                <a:solidFill>
                  <a:srgbClr val="0000FF"/>
                </a:solidFill>
                <a:latin typeface="华文细黑"/>
                <a:ea typeface="华文细黑"/>
                <a:cs typeface="Times New Roman"/>
              </a:rPr>
              <a:t>试题评点</a:t>
            </a:r>
            <a:r>
              <a:rPr lang="en-US" altLang="zh-CN" sz="2800" kern="100" dirty="0">
                <a:latin typeface="华文细黑"/>
                <a:ea typeface="华文细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该题与</a:t>
            </a:r>
            <a:r>
              <a:rPr lang="en-US" altLang="zh-CN" sz="2800" kern="100" dirty="0">
                <a:latin typeface="Times New Roman"/>
                <a:ea typeface="华文细黑"/>
              </a:rPr>
              <a:t>2014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年新课标全国卷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第</a:t>
            </a:r>
            <a:r>
              <a:rPr lang="en-US" altLang="zh-CN" sz="2800" kern="100" dirty="0">
                <a:latin typeface="Times New Roman"/>
                <a:ea typeface="华文细黑"/>
              </a:rPr>
              <a:t>17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题一样，难度不大，只要理清图中各单元有哪些内容，逻辑联系是什么，理清层级的主干顺序，用简洁明了的语言顺畅表达出来即可。</a:t>
            </a:r>
            <a:endParaRPr lang="en-US" altLang="zh-CN" sz="2800" kern="100" dirty="0">
              <a:effectLst/>
              <a:latin typeface="Times New Roman"/>
              <a:ea typeface="华文细黑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68453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34566" y="765498"/>
            <a:ext cx="11304668" cy="19794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solidFill>
                  <a:srgbClr val="0000FF"/>
                </a:solidFill>
                <a:latin typeface="宋体"/>
                <a:ea typeface="IPAPANNEW"/>
                <a:cs typeface="Times New Roman"/>
              </a:rPr>
              <a:t>[</a:t>
            </a:r>
            <a:r>
              <a:rPr lang="zh-CN" altLang="zh-CN" sz="2800" b="1" kern="100" dirty="0">
                <a:solidFill>
                  <a:srgbClr val="0000FF"/>
                </a:solidFill>
                <a:latin typeface="IPAPANNEW"/>
                <a:ea typeface="华文细黑"/>
                <a:cs typeface="Times New Roman"/>
              </a:rPr>
              <a:t>考点要求</a:t>
            </a:r>
            <a:r>
              <a:rPr lang="en-US" altLang="zh-CN" sz="2800" b="1" kern="100" dirty="0">
                <a:solidFill>
                  <a:srgbClr val="0000FF"/>
                </a:solidFill>
                <a:latin typeface="宋体"/>
                <a:ea typeface="IPAPANNEW"/>
                <a:cs typeface="Times New Roman"/>
              </a:rPr>
              <a:t>]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表达应用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E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语言表达简明、连贯、得体，准确、鲜明、生动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224683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06574" y="1302034"/>
            <a:ext cx="11281232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全国卷在图文转换命题方面有何特点？</a:t>
            </a:r>
            <a:endParaRPr lang="zh-CN" altLang="zh-CN" sz="1050" kern="100" spc="-100" dirty="0">
              <a:effectLst/>
              <a:latin typeface="宋体"/>
              <a:cs typeface="Courier New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64" y="628973"/>
            <a:ext cx="2225907" cy="504216"/>
            <a:chOff x="164" y="308747"/>
            <a:chExt cx="2322232" cy="504216"/>
          </a:xfrm>
        </p:grpSpPr>
        <p:sp>
          <p:nvSpPr>
            <p:cNvPr id="8" name="五边形 7"/>
            <p:cNvSpPr/>
            <p:nvPr/>
          </p:nvSpPr>
          <p:spPr>
            <a:xfrm>
              <a:off x="164" y="321604"/>
              <a:ext cx="432048" cy="491359"/>
            </a:xfrm>
            <a:prstGeom prst="homePlate">
              <a:avLst>
                <a:gd name="adj" fmla="val 35304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square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燕尾形 8"/>
            <p:cNvSpPr/>
            <p:nvPr/>
          </p:nvSpPr>
          <p:spPr>
            <a:xfrm>
              <a:off x="262557" y="317415"/>
              <a:ext cx="1964582" cy="495548"/>
            </a:xfrm>
            <a:prstGeom prst="chevron">
              <a:avLst>
                <a:gd name="adj" fmla="val 36111"/>
              </a:avLst>
            </a:prstGeom>
            <a:solidFill>
              <a:srgbClr val="00C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234164" y="308747"/>
              <a:ext cx="2088232" cy="492418"/>
            </a:xfrm>
            <a:prstGeom prst="rect">
              <a:avLst/>
            </a:prstGeom>
          </p:spPr>
          <p:txBody>
            <a:bodyPr wrap="square" lIns="121898" tIns="60948" rIns="121898" bIns="60948">
              <a:spAutoFit/>
            </a:bodyPr>
            <a:lstStyle/>
            <a:p>
              <a:pPr algn="ctr">
                <a:spcAft>
                  <a:spcPts val="0"/>
                </a:spcAft>
                <a:tabLst>
                  <a:tab pos="1890395" algn="l"/>
                </a:tabLst>
              </a:pPr>
              <a:r>
                <a:rPr lang="zh-CN" altLang="en-US" sz="2400" b="1" kern="100" dirty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  <a:cs typeface="Courier New"/>
                </a:rPr>
                <a:t>真题启示</a:t>
              </a:r>
              <a:endParaRPr lang="en-US" altLang="zh-CN" sz="2400" b="1" kern="1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Courier New"/>
              </a:endParaRPr>
            </a:p>
          </p:txBody>
        </p:sp>
      </p:grpSp>
      <p:sp>
        <p:nvSpPr>
          <p:cNvPr id="11" name="TextBox 10">
            <a:hlinkClick r:id="rId2" action="ppaction://hlinksldjump"/>
          </p:cNvPr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</p:spTree>
    <p:extLst>
      <p:ext uri="{BB962C8B-B14F-4D97-AF65-F5344CB8AC3E}">
        <p14:creationId xmlns:p14="http://schemas.microsoft.com/office/powerpoint/2010/main" val="2330568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06574" y="261442"/>
            <a:ext cx="11089232" cy="6473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从近三年图文转换题可以看出其起点高、题型新的特点，彰显了全国卷紧贴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读图时代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脉搏，注重创新的趋势。</a:t>
            </a:r>
            <a:endParaRPr lang="zh-CN" altLang="zh-CN" sz="1050" kern="100" dirty="0">
              <a:solidFill>
                <a:srgbClr val="C00000"/>
              </a:solidFill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考点综合。图文转换题是一种具有综合性、技巧性和创新特色的题型。它综合了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内容概括和综合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句式变换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仿写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以及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语言表达简明、连贯、得体，准确、鲜明、生动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等考点。</a:t>
            </a:r>
            <a:endParaRPr lang="zh-CN" altLang="zh-CN" sz="1050" kern="100" dirty="0">
              <a:solidFill>
                <a:srgbClr val="C00000"/>
              </a:solidFill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考点稳定，题型转换。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2014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年推出新题型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活动框架图的文字转换，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2015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年却又回归到以前的徽标转换题型，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2016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年又回到了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2014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年的活动框架图题型。整个考点和大的题型不变，但高考是采用徽标转换还是构思框架图转换，甚至是漫画转换、图表转换，都在变化中，且同一题型不会连年出现。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4095760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86582" y="577368"/>
            <a:ext cx="11281232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510" algn="l"/>
              </a:tabLst>
            </a:pPr>
            <a:r>
              <a:rPr lang="en-US" altLang="zh-CN" sz="2800" kern="100" dirty="0">
                <a:latin typeface="Times New Roman"/>
                <a:ea typeface="华文细黑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根据全国卷图文转换题的命题特点，我们应如何复习它呢？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1" name="TextBox 10">
            <a:hlinkClick r:id="" action="ppaction://noaction"/>
          </p:cNvPr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5" name="矩形 4"/>
          <p:cNvSpPr/>
          <p:nvPr/>
        </p:nvSpPr>
        <p:spPr>
          <a:xfrm>
            <a:off x="286582" y="1225440"/>
            <a:ext cx="11281232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题型专攻。全国卷图文转换题重点题型是徽标转换、构思框架图转换，另有表文转换、画文转换。应做好这四类题的训练。</a:t>
            </a:r>
            <a:endParaRPr lang="zh-CN" altLang="zh-CN" sz="1050" kern="100" dirty="0">
              <a:solidFill>
                <a:srgbClr val="C00000"/>
              </a:solidFill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(2)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语言专练。图文转换题总伴随着语言表达简明、连贯、准确的要求，要把这几种主要语言能力练好。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725725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5" grpId="0" uiExpand="1" build="allAtOnce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9" t="7696" r="1912" b="2125"/>
          <a:stretch/>
        </p:blipFill>
        <p:spPr>
          <a:xfrm>
            <a:off x="0" y="0"/>
            <a:ext cx="12190413" cy="6859588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0" y="3717826"/>
            <a:ext cx="12192000" cy="1537200"/>
            <a:chOff x="0" y="3717826"/>
            <a:chExt cx="12192000" cy="1537200"/>
          </a:xfrm>
        </p:grpSpPr>
        <p:grpSp>
          <p:nvGrpSpPr>
            <p:cNvPr id="13" name="组合 12"/>
            <p:cNvGrpSpPr/>
            <p:nvPr/>
          </p:nvGrpSpPr>
          <p:grpSpPr>
            <a:xfrm>
              <a:off x="0" y="3796898"/>
              <a:ext cx="12192000" cy="1375395"/>
              <a:chOff x="-1524000" y="2705990"/>
              <a:chExt cx="12192000" cy="1375395"/>
            </a:xfrm>
          </p:grpSpPr>
          <p:cxnSp>
            <p:nvCxnSpPr>
              <p:cNvPr id="19" name="直接连接符 18"/>
              <p:cNvCxnSpPr/>
              <p:nvPr/>
            </p:nvCxnSpPr>
            <p:spPr>
              <a:xfrm>
                <a:off x="0" y="2807930"/>
                <a:ext cx="9144000" cy="0"/>
              </a:xfrm>
              <a:prstGeom prst="line">
                <a:avLst/>
              </a:prstGeom>
              <a:ln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0" name="组合 19"/>
              <p:cNvGrpSpPr/>
              <p:nvPr/>
            </p:nvGrpSpPr>
            <p:grpSpPr>
              <a:xfrm>
                <a:off x="-1524000" y="2705990"/>
                <a:ext cx="12192000" cy="1375395"/>
                <a:chOff x="-1524000" y="2705990"/>
                <a:chExt cx="12192000" cy="1375395"/>
              </a:xfrm>
            </p:grpSpPr>
            <p:sp>
              <p:nvSpPr>
                <p:cNvPr id="21" name="矩形 20"/>
                <p:cNvSpPr/>
                <p:nvPr/>
              </p:nvSpPr>
              <p:spPr>
                <a:xfrm>
                  <a:off x="-1524000" y="2705990"/>
                  <a:ext cx="12192000" cy="1292787"/>
                </a:xfrm>
                <a:prstGeom prst="rect">
                  <a:avLst/>
                </a:prstGeom>
                <a:solidFill>
                  <a:schemeClr val="bg1">
                    <a:alpha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" name="矩形 21"/>
                <p:cNvSpPr/>
                <p:nvPr/>
              </p:nvSpPr>
              <p:spPr>
                <a:xfrm>
                  <a:off x="3985218" y="3998778"/>
                  <a:ext cx="6682781" cy="82606"/>
                </a:xfrm>
                <a:prstGeom prst="rect">
                  <a:avLst/>
                </a:prstGeom>
                <a:solidFill>
                  <a:srgbClr val="FFC000">
                    <a:alpha val="8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" name="矩形 22"/>
                <p:cNvSpPr/>
                <p:nvPr/>
              </p:nvSpPr>
              <p:spPr>
                <a:xfrm>
                  <a:off x="-1524000" y="3998777"/>
                  <a:ext cx="5509219" cy="82608"/>
                </a:xfrm>
                <a:prstGeom prst="rect">
                  <a:avLst/>
                </a:prstGeom>
                <a:solidFill>
                  <a:srgbClr val="92D050">
                    <a:alpha val="8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17" name="矩形 16"/>
            <p:cNvSpPr/>
            <p:nvPr/>
          </p:nvSpPr>
          <p:spPr>
            <a:xfrm>
              <a:off x="1486694" y="3717826"/>
              <a:ext cx="1440000" cy="15372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968" t="5973" r="76574" b="11701"/>
            <a:stretch/>
          </p:blipFill>
          <p:spPr>
            <a:xfrm>
              <a:off x="1568519" y="3814248"/>
              <a:ext cx="1276351" cy="1265913"/>
            </a:xfrm>
            <a:prstGeom prst="rect">
              <a:avLst/>
            </a:prstGeom>
          </p:spPr>
        </p:pic>
      </p:grpSp>
      <p:sp>
        <p:nvSpPr>
          <p:cNvPr id="24" name="矩形 23"/>
          <p:cNvSpPr/>
          <p:nvPr/>
        </p:nvSpPr>
        <p:spPr>
          <a:xfrm>
            <a:off x="4218741" y="3812513"/>
            <a:ext cx="4648455" cy="769409"/>
          </a:xfrm>
          <a:prstGeom prst="rect">
            <a:avLst/>
          </a:prstGeom>
        </p:spPr>
        <p:txBody>
          <a:bodyPr wrap="square" lIns="91410" tIns="45704" rIns="91410" bIns="45704">
            <a:spAutoFit/>
          </a:bodyPr>
          <a:lstStyle/>
          <a:p>
            <a:pPr algn="ctr">
              <a:defRPr/>
            </a:pPr>
            <a:r>
              <a:rPr lang="zh-CN" altLang="en-US" sz="4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本课结束</a:t>
            </a:r>
          </a:p>
        </p:txBody>
      </p:sp>
      <p:sp>
        <p:nvSpPr>
          <p:cNvPr id="25" name="标题 1"/>
          <p:cNvSpPr txBox="1">
            <a:spLocks/>
          </p:cNvSpPr>
          <p:nvPr/>
        </p:nvSpPr>
        <p:spPr>
          <a:xfrm>
            <a:off x="3122969" y="4316939"/>
            <a:ext cx="6840000" cy="913055"/>
          </a:xfrm>
          <a:prstGeom prst="rect">
            <a:avLst/>
          </a:prstGeom>
        </p:spPr>
        <p:txBody>
          <a:bodyPr vert="horz" lIns="91412" tIns="45707" rIns="91412" bIns="45707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更多精彩内容请登录：</a:t>
            </a:r>
            <a:r>
              <a:rPr lang="en-US" altLang="zh-CN" sz="2700" b="1" dirty="0" err="1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www.91taoke.com</a:t>
            </a:r>
            <a:endParaRPr lang="zh-CN" altLang="en-US" sz="2700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47096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90550" y="189434"/>
            <a:ext cx="11655208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1.(2015·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全国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下面是中国邮政为保护地球水环境发行的邮票中的主体图形，请写出构图要素，并说明图形寓意，要求语意简明，句子通顺，不超过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个字。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12" name="TextBox 11">
            <a:hlinkClick r:id="rId3" action="ppaction://hlinksldjump"/>
          </p:cNvPr>
          <p:cNvSpPr txBox="1"/>
          <p:nvPr/>
        </p:nvSpPr>
        <p:spPr>
          <a:xfrm>
            <a:off x="1011692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13" name="TextBox 12">
            <a:hlinkClick r:id="rId4" action="ppaction://hlinksldjump"/>
          </p:cNvPr>
          <p:cNvSpPr txBox="1"/>
          <p:nvPr/>
        </p:nvSpPr>
        <p:spPr>
          <a:xfrm>
            <a:off x="8414115" y="6397923"/>
            <a:ext cx="1584000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试题评点</a:t>
            </a:r>
          </a:p>
        </p:txBody>
      </p:sp>
      <p:sp>
        <p:nvSpPr>
          <p:cNvPr id="8" name="矩形 7"/>
          <p:cNvSpPr/>
          <p:nvPr/>
        </p:nvSpPr>
        <p:spPr>
          <a:xfrm>
            <a:off x="190550" y="3970582"/>
            <a:ext cx="11655208" cy="19794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示例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该图由地球、清流、鱼、手和浊流构成。地球上各种鱼在清澈的水流里游动，人类之手正在阻挡排向清流中的污水，整个图形表达了人类保护水环境、拒绝水污染的决心。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pic>
        <p:nvPicPr>
          <p:cNvPr id="1026" name="Picture 2" descr="GK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3022" y="2220452"/>
            <a:ext cx="2524369" cy="1806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27163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262558" y="549474"/>
            <a:ext cx="11521280" cy="1948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本题以图文转换的形式考查对画面的理解和语言表达准确、简明的能力。描述画面要抓住画面特征，准确描写图上的地球、清流、鱼、手和浊流，揭示出它们的相互关系。配文要简洁。</a:t>
            </a:r>
            <a:endParaRPr lang="zh-CN" altLang="zh-CN" sz="1050" kern="100" dirty="0">
              <a:solidFill>
                <a:srgbClr val="002060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334041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262558" y="609863"/>
            <a:ext cx="1152128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 smtClean="0">
                <a:solidFill>
                  <a:srgbClr val="0000FF"/>
                </a:solidFill>
                <a:latin typeface="华文细黑"/>
                <a:ea typeface="华文细黑"/>
                <a:cs typeface="Times New Roman"/>
              </a:rPr>
              <a:t>试题评点</a:t>
            </a:r>
            <a:r>
              <a:rPr lang="en-US" altLang="zh-CN" sz="2800" kern="100" dirty="0" smtClean="0">
                <a:latin typeface="华文细黑"/>
                <a:ea typeface="华文细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该道图文转换题是徽标题。答该题，首先要关注题干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为保护地球水环境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这一重要提示语。读图的关键是那只手为何要隔断水流，阻挡的水流代表什么。只要稍加思索，不难看出。值得关注的是答案的表述：不能遗漏信息，如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地球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很容易被考生忽略；语言要简明有序，因为题干中有字数限制。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586495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00638" y="189434"/>
            <a:ext cx="11655208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</a:rPr>
              <a:t>2.(2015·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全国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Ⅱ</a:t>
            </a:r>
            <a:r>
              <a:rPr lang="en-US" altLang="zh-CN" sz="2800" kern="100" dirty="0">
                <a:latin typeface="Times New Roman"/>
                <a:ea typeface="华文细黑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下面是联合国发行的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联合我们的力量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邮票中的主体图形，请写出构图要素，并说明图形寓意，要求语意简明，句子通顺，不超过</a:t>
            </a:r>
            <a:r>
              <a:rPr lang="en-US" altLang="zh-CN" sz="2800" kern="100" dirty="0">
                <a:latin typeface="Times New Roman"/>
                <a:ea typeface="华文细黑"/>
              </a:rPr>
              <a:t>85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个字。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12" name="TextBox 11">
            <a:hlinkClick r:id="rId3" action="ppaction://hlinksldjump"/>
          </p:cNvPr>
          <p:cNvSpPr txBox="1"/>
          <p:nvPr/>
        </p:nvSpPr>
        <p:spPr>
          <a:xfrm>
            <a:off x="1011692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13" name="TextBox 12">
            <a:hlinkClick r:id="rId4" action="ppaction://hlinksldjump"/>
          </p:cNvPr>
          <p:cNvSpPr txBox="1"/>
          <p:nvPr/>
        </p:nvSpPr>
        <p:spPr>
          <a:xfrm>
            <a:off x="8414115" y="6397923"/>
            <a:ext cx="1584000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试题评点</a:t>
            </a:r>
          </a:p>
        </p:txBody>
      </p:sp>
      <p:sp>
        <p:nvSpPr>
          <p:cNvPr id="8" name="矩形 7"/>
          <p:cNvSpPr/>
          <p:nvPr/>
        </p:nvSpPr>
        <p:spPr>
          <a:xfrm>
            <a:off x="200638" y="4329853"/>
            <a:ext cx="11655208" cy="19794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(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示例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图形由橄榄枝和多面旗帜组成，这些旗帜又巧妙地构成一只飞翔的鸽子。旗帜代表不同国家，鸽子代表和平，飞鸽衔着橄榄枝，强化了和平寓意，整个图形表示各国应齐心协力、维护和平。</a:t>
            </a:r>
            <a:endParaRPr lang="zh-CN" altLang="zh-CN" sz="280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pic>
        <p:nvPicPr>
          <p:cNvPr id="2050" name="Picture 2" descr="GK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9403" y="2061642"/>
            <a:ext cx="1781907" cy="2317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89613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262558" y="549474"/>
            <a:ext cx="11521280" cy="1948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800" kern="100" dirty="0" smtClean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本题考查看图识图和分析概括图形寓意的能力。要求读懂图中各个部分之间的关系。本图关键的地方是</a:t>
            </a:r>
            <a:r>
              <a:rPr lang="en-US" altLang="zh-CN" sz="2800" kern="100" dirty="0" smtClean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 smtClean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鸽子</a:t>
            </a:r>
            <a:r>
              <a:rPr lang="en-US" altLang="zh-CN" sz="2800" kern="100" dirty="0" smtClean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 smtClean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旗帜</a:t>
            </a:r>
            <a:r>
              <a:rPr lang="en-US" altLang="zh-CN" sz="2800" kern="100" dirty="0" smtClean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 smtClean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橄榄枝</a:t>
            </a:r>
            <a:r>
              <a:rPr lang="en-US" altLang="zh-CN" sz="2800" kern="100" dirty="0" smtClean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 smtClean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，要明确这些与</a:t>
            </a:r>
            <a:r>
              <a:rPr lang="en-US" altLang="zh-CN" sz="2800" kern="100" dirty="0" smtClean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 smtClean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联合我们的力量</a:t>
            </a:r>
            <a:r>
              <a:rPr lang="en-US" altLang="zh-CN" sz="2800" kern="100" dirty="0" smtClean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 smtClean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之间的关系。</a:t>
            </a:r>
            <a:endParaRPr lang="zh-CN" altLang="zh-CN" sz="1050" kern="100" dirty="0">
              <a:solidFill>
                <a:srgbClr val="002060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620478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262558" y="405458"/>
            <a:ext cx="1152128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 smtClean="0">
                <a:solidFill>
                  <a:srgbClr val="0000FF"/>
                </a:solidFill>
                <a:latin typeface="华文细黑"/>
                <a:ea typeface="华文细黑"/>
                <a:cs typeface="Times New Roman"/>
              </a:rPr>
              <a:t>试题评点</a:t>
            </a:r>
            <a:r>
              <a:rPr lang="en-US" altLang="zh-CN" sz="2800" kern="100" dirty="0" smtClean="0">
                <a:latin typeface="华文细黑"/>
                <a:ea typeface="华文细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该题与同年全国卷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的图文转换题一样，选取的都是邮票图案。答该题，同样不可忽视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联合我们的力量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这一重要提示，因为它不仅是提示，还是暗示，暗示考生思考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联合我们的力量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目的所在。读图，整个图形为和平鸽加橄榄枝，这点考生不难看出。稍有难度的是鸽子是由什么组成，只要能看出它由多国国旗组成，一切都豁然开朗了。值得关注的还是答案的表述：一要准确，如表述为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该图由橄榄枝、鸽子、旗帜组成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，显然不够准确，因为这三项不是加和的关系；二要简明，语言不能</a:t>
            </a:r>
            <a:r>
              <a:rPr lang="zh-CN" altLang="zh-CN" sz="2800" kern="100" dirty="0">
                <a:latin typeface="宋体"/>
                <a:ea typeface="华文细黑"/>
                <a:cs typeface="宋体"/>
              </a:rPr>
              <a:t>啰</a:t>
            </a:r>
            <a:r>
              <a:rPr lang="zh-CN" altLang="zh-CN" sz="2800" kern="100" dirty="0">
                <a:latin typeface="楷体_GB2312"/>
                <a:ea typeface="华文细黑"/>
                <a:cs typeface="楷体_GB2312"/>
              </a:rPr>
              <a:t>唆。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043495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62558" y="227776"/>
            <a:ext cx="11439184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3.(2016·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全国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下面是某校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中华文化体验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计划的初步构思框架，请把这个构思写成一段话，要求内容完整，表述准确，语言连贯，不超过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个字。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9" name="TextBox 8">
            <a:hlinkClick r:id="rId3" action="ppaction://hlinksldjump"/>
          </p:cNvPr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12" name="TextBox 11">
            <a:hlinkClick r:id="rId4" action="ppaction://hlinksldjump"/>
          </p:cNvPr>
          <p:cNvSpPr txBox="1"/>
          <p:nvPr/>
        </p:nvSpPr>
        <p:spPr>
          <a:xfrm>
            <a:off x="1011692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13" name="TextBox 12">
            <a:hlinkClick r:id="rId5" action="ppaction://hlinksldjump"/>
          </p:cNvPr>
          <p:cNvSpPr txBox="1"/>
          <p:nvPr/>
        </p:nvSpPr>
        <p:spPr>
          <a:xfrm>
            <a:off x="8414115" y="6397923"/>
            <a:ext cx="1584000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试题评点</a:t>
            </a:r>
          </a:p>
        </p:txBody>
      </p:sp>
      <p:pic>
        <p:nvPicPr>
          <p:cNvPr id="3074" name="Picture 2" descr="K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4473" y="2268702"/>
            <a:ext cx="4841467" cy="36813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65678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7870</TotalTime>
  <Words>351</Words>
  <Application>Microsoft Office PowerPoint</Application>
  <PresentationFormat>自定义</PresentationFormat>
  <Paragraphs>73</Paragraphs>
  <Slides>23</Slides>
  <Notes>19</Notes>
  <HiddenSlides>13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1099</cp:revision>
  <dcterms:modified xsi:type="dcterms:W3CDTF">2018-03-14T07:44:27Z</dcterms:modified>
</cp:coreProperties>
</file>