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3" r:id="rId3"/>
    <p:sldId id="381" r:id="rId5"/>
    <p:sldId id="379" r:id="rId6"/>
    <p:sldId id="382" r:id="rId7"/>
    <p:sldId id="383" r:id="rId8"/>
    <p:sldId id="384" r:id="rId9"/>
    <p:sldId id="344" r:id="rId10"/>
    <p:sldId id="347" r:id="rId11"/>
    <p:sldId id="385" r:id="rId12"/>
    <p:sldId id="386" r:id="rId13"/>
    <p:sldId id="387" r:id="rId14"/>
    <p:sldId id="391" r:id="rId15"/>
    <p:sldId id="348" r:id="rId16"/>
    <p:sldId id="389" r:id="rId17"/>
    <p:sldId id="390" r:id="rId18"/>
    <p:sldId id="29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57F1A"/>
    <a:srgbClr val="D60093"/>
    <a:srgbClr val="1894DE"/>
    <a:srgbClr val="CCECFF"/>
    <a:srgbClr val="1597E0"/>
    <a:srgbClr val="FF0000"/>
    <a:srgbClr val="FCF7E3"/>
    <a:srgbClr val="FFFFFF"/>
    <a:srgbClr val="B7D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2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2135688-B2A2-4939-B91D-F8110623859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0.png"/><Relationship Id="rId6" Type="http://schemas.openxmlformats.org/officeDocument/2006/relationships/image" Target="../media/image29.jpeg"/><Relationship Id="rId5" Type="http://schemas.openxmlformats.org/officeDocument/2006/relationships/image" Target="../media/image12.png"/><Relationship Id="rId4" Type="http://schemas.openxmlformats.org/officeDocument/2006/relationships/image" Target="../media/image8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29.jpeg"/><Relationship Id="rId5" Type="http://schemas.openxmlformats.org/officeDocument/2006/relationships/image" Target="../media/image12.png"/><Relationship Id="rId4" Type="http://schemas.openxmlformats.org/officeDocument/2006/relationships/image" Target="../media/image13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29.jpeg"/><Relationship Id="rId5" Type="http://schemas.openxmlformats.org/officeDocument/2006/relationships/image" Target="../media/image12.png"/><Relationship Id="rId4" Type="http://schemas.openxmlformats.org/officeDocument/2006/relationships/image" Target="../media/image13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30.png"/><Relationship Id="rId6" Type="http://schemas.openxmlformats.org/officeDocument/2006/relationships/image" Target="../media/image31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30.png"/><Relationship Id="rId6" Type="http://schemas.openxmlformats.org/officeDocument/2006/relationships/image" Target="../media/image31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30.png"/><Relationship Id="rId6" Type="http://schemas.openxmlformats.org/officeDocument/2006/relationships/image" Target="../media/image31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6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microsoft.com/office/2007/relationships/hdphoto" Target="../media/hdphoto1.wdp"/><Relationship Id="rId7" Type="http://schemas.openxmlformats.org/officeDocument/2006/relationships/image" Target="../media/image14.png"/><Relationship Id="rId6" Type="http://schemas.openxmlformats.org/officeDocument/2006/relationships/image" Target="../media/image3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3.pn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0.png"/><Relationship Id="rId10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3.pn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3.pn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0.png"/><Relationship Id="rId10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7.jpeg"/><Relationship Id="rId6" Type="http://schemas.openxmlformats.org/officeDocument/2006/relationships/image" Target="../media/image3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0.png"/><Relationship Id="rId6" Type="http://schemas.openxmlformats.org/officeDocument/2006/relationships/image" Target="../media/image12.png"/><Relationship Id="rId5" Type="http://schemas.openxmlformats.org/officeDocument/2006/relationships/image" Target="../media/image29.jpeg"/><Relationship Id="rId4" Type="http://schemas.openxmlformats.org/officeDocument/2006/relationships/image" Target="../media/image8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0.png"/><Relationship Id="rId6" Type="http://schemas.openxmlformats.org/officeDocument/2006/relationships/image" Target="../media/image12.png"/><Relationship Id="rId5" Type="http://schemas.openxmlformats.org/officeDocument/2006/relationships/image" Target="../media/image29.jpeg"/><Relationship Id="rId4" Type="http://schemas.openxmlformats.org/officeDocument/2006/relationships/image" Target="../media/image8.emf"/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63688" y="2155503"/>
            <a:ext cx="5885276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习作：这儿真美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5365" name="图片 9"/>
          <p:cNvPicPr>
            <a:picLocks noChangeAspect="1"/>
          </p:cNvPicPr>
          <p:nvPr/>
        </p:nvPicPr>
        <p:blipFill>
          <a:blip r:embed="rId3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1575" y="2881630"/>
            <a:ext cx="4669155" cy="62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14"/>
          <p:cNvPicPr>
            <a:picLocks noChangeAspect="1"/>
          </p:cNvPicPr>
          <p:nvPr/>
        </p:nvPicPr>
        <p:blipFill>
          <a:blip r:embed="rId5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939733" y="3252153"/>
            <a:ext cx="38798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5374" name="图片 5"/>
            <p:cNvPicPr>
              <a:picLocks noChangeAspect="1"/>
            </p:cNvPicPr>
            <p:nvPr/>
          </p:nvPicPr>
          <p:blipFill>
            <a:blip r:embed="rId8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5373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43629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ectangle 1"/>
          <p:cNvSpPr/>
          <p:nvPr/>
        </p:nvSpPr>
        <p:spPr>
          <a:xfrm>
            <a:off x="1125495" y="1809769"/>
            <a:ext cx="7200800" cy="178664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     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要写景，那就按照时间顺序，或空间顺序，先看到什么，后看到什么，一样一样地讲清楚，说完整。</a:t>
            </a:r>
            <a:endParaRPr lang="zh-CN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30" y="1124744"/>
            <a:ext cx="546735" cy="55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1187624" y="1124744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写景要有顺序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35896" y="4057081"/>
            <a:ext cx="5340543" cy="2780929"/>
            <a:chOff x="3707904" y="4077072"/>
            <a:chExt cx="5340543" cy="2780929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83988" y="5085185"/>
              <a:ext cx="1164459" cy="1772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" name="云形标注 19"/>
            <p:cNvSpPr/>
            <p:nvPr/>
          </p:nvSpPr>
          <p:spPr>
            <a:xfrm>
              <a:off x="3707904" y="4077072"/>
              <a:ext cx="3672408" cy="2232248"/>
            </a:xfrm>
            <a:prstGeom prst="cloudCallout">
              <a:avLst>
                <a:gd name="adj1" fmla="val 65288"/>
                <a:gd name="adj2" fmla="val 22178"/>
              </a:avLst>
            </a:prstGeom>
            <a:solidFill>
              <a:srgbClr val="92D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Rectangle 1"/>
            <p:cNvSpPr/>
            <p:nvPr/>
          </p:nvSpPr>
          <p:spPr>
            <a:xfrm>
              <a:off x="4211960" y="4529111"/>
              <a:ext cx="3168352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小提示：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由远及近？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由上到下？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时间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6286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43629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Rectangle 1"/>
          <p:cNvSpPr/>
          <p:nvPr/>
        </p:nvSpPr>
        <p:spPr>
          <a:xfrm>
            <a:off x="1547664" y="4509120"/>
            <a:ext cx="6624736" cy="1200329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小提示：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在方法上，可以运用比喻、拟人等修辞手法，使景物带有人的特点，使读者能从文字中真切体会到景美物美，以及作者对景物的喜爱</a:t>
            </a:r>
            <a:r>
              <a:rPr lang="zh-CN" altLang="en-US" sz="2400" dirty="0">
                <a:solidFill>
                  <a:prstClr val="black"/>
                </a:solidFill>
              </a:rPr>
              <a:t>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sp>
        <p:nvSpPr>
          <p:cNvPr id="17" name="Rectangle 1"/>
          <p:cNvSpPr/>
          <p:nvPr/>
        </p:nvSpPr>
        <p:spPr>
          <a:xfrm>
            <a:off x="1115616" y="1916832"/>
            <a:ext cx="7200800" cy="206210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写景物的作文，不是为了写景而写景，它最终的目的是要表达人的一种情感。我们写景时，要把自己的感情、感受写景区，使人产生一种身临其境之感。</a:t>
            </a:r>
            <a:endParaRPr lang="zh-CN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30" y="1124744"/>
            <a:ext cx="546735" cy="55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1187624" y="112474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写景时要有抒情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12445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6286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43629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Rectangle 1"/>
          <p:cNvSpPr/>
          <p:nvPr/>
        </p:nvSpPr>
        <p:spPr>
          <a:xfrm>
            <a:off x="1619672" y="2534736"/>
            <a:ext cx="5544616" cy="2190408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</a:ln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盛开        飞舞         狂欢          闪闪发光</a:t>
            </a:r>
            <a:endParaRPr lang="en-US" altLang="zh-CN" sz="2400" dirty="0">
              <a:solidFill>
                <a:prstClr val="black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漂亮         优美        明朗          静悄悄</a:t>
            </a:r>
            <a:endParaRPr lang="en-US" altLang="zh-CN" sz="2400" dirty="0">
              <a:solidFill>
                <a:prstClr val="black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粗壮         香甜        清凉          亮晶晶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pic>
        <p:nvPicPr>
          <p:cNvPr id="14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30" y="1124744"/>
            <a:ext cx="546735" cy="55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1187624" y="1124744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注意用上积累的好词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12445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608" y="836712"/>
            <a:ext cx="1899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这儿真美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016000" y="1607185"/>
            <a:ext cx="761492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这真是一个美丽的地方。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空是那么的干净，透亮，好像一块用清水洗过的蓝宝石一样。蓝天上飘着几朵白云，有时像翩翩起舞的蝴蝶，有时像自由自在飞翔的小鸟，有时像在水里欢快游动的小鱼。一群群大雁飞往远方，有时排成一字形，有时排成人字形。</a:t>
            </a:r>
            <a:br>
              <a:rPr lang="zh-CN" altLang="en-US" sz="2400" dirty="0"/>
            </a:br>
            <a:r>
              <a:rPr lang="zh-CN" altLang="en-US" sz="2400" dirty="0"/>
              <a:t>　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468630" y="111125"/>
            <a:ext cx="2799081" cy="549275"/>
            <a:chOff x="467544" y="110421"/>
            <a:chExt cx="2342553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694737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矩形 2"/>
          <p:cNvSpPr/>
          <p:nvPr/>
        </p:nvSpPr>
        <p:spPr>
          <a:xfrm>
            <a:off x="5364088" y="1628800"/>
            <a:ext cx="3262432" cy="461665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①开篇点题，开启下文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55776" y="5157192"/>
            <a:ext cx="5724644" cy="461665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②运用比喻、排比修辞手法，形象生动。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5999" y="1103947"/>
            <a:ext cx="7167591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这儿真美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899592" y="1844824"/>
            <a:ext cx="7731328" cy="16677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　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远处，有一座座大山，一山绿，一山青，一山浓，一山淡，真像一副优美的山水画。一棵棵松树好像坚强的士兵一样，守护着大山。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468630" y="111125"/>
            <a:ext cx="2799081" cy="549275"/>
            <a:chOff x="467544" y="110421"/>
            <a:chExt cx="2342553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694737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矩形 13"/>
          <p:cNvSpPr/>
          <p:nvPr/>
        </p:nvSpPr>
        <p:spPr>
          <a:xfrm>
            <a:off x="1547664" y="3861048"/>
            <a:ext cx="6624736" cy="1200329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solidFill>
                  <a:srgbClr val="FF0000"/>
                </a:solidFill>
              </a:rPr>
              <a:t>  ③“绿”、 “青” 表示颜色的词语和“浓”、“淡”表示程度的词语，形象地写出了这儿美的如画。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5999" y="1103947"/>
            <a:ext cx="7167591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这儿真美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899592" y="1607185"/>
            <a:ext cx="7731328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④远处的草地绿油油的，草地上还有几只小白兔，一会儿跳到东，一会儿跳到西，一会儿跳到北，一会儿跳到南，它们真高兴啊。几条小鱼在水中欢快地游着。它们有时在水中转圈圈，有时停下来，游着游着，小鱼好像发现了敌人一样，飞速钻到水里不见了。水中还有几只大螃蟹，举着威武的大钳子，好像在比谁厉害。</a:t>
            </a:r>
            <a:b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⑤啊，这里真美啊！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468630" y="111125"/>
            <a:ext cx="2799081" cy="549275"/>
            <a:chOff x="467544" y="110421"/>
            <a:chExt cx="2342553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694737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矩形 13"/>
          <p:cNvSpPr/>
          <p:nvPr/>
        </p:nvSpPr>
        <p:spPr>
          <a:xfrm>
            <a:off x="3419872" y="5517232"/>
            <a:ext cx="4464496" cy="830997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结尾直接抒情。文章按照总分总的顺序，条理清晰，布局合理。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30217"/>
            <a:ext cx="2051720" cy="229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6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1259631" y="1161648"/>
            <a:ext cx="7363439" cy="3586148"/>
            <a:chOff x="1259631" y="1161648"/>
            <a:chExt cx="7363439" cy="3586148"/>
          </a:xfrm>
        </p:grpSpPr>
        <p:sp>
          <p:nvSpPr>
            <p:cNvPr id="4" name="文本框 3"/>
            <p:cNvSpPr txBox="1"/>
            <p:nvPr/>
          </p:nvSpPr>
          <p:spPr>
            <a:xfrm>
              <a:off x="1259631" y="1700808"/>
              <a:ext cx="6552729" cy="304698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rgbClr val="FFC000"/>
              </a:solidFill>
            </a:ln>
          </p:spPr>
          <p:txBody>
            <a:bodyPr wrap="square" rtlCol="0" anchor="t">
              <a:spAutoFit/>
            </a:bodyPr>
            <a:lstStyle/>
            <a:p>
              <a:pPr indent="539750">
                <a:lnSpc>
                  <a:spcPct val="120000"/>
                </a:lnSpc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我们在第六单元的学习中，欣赏了雄奇秀丽的天门山和杭州西湖，游览了富饶的西沙群岛和美丽的小兴安岭，领略了海滨小城的美丽，你从这中学到了什么写作方法？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9125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27995">
              <a:off x="6967394" y="1161648"/>
              <a:ext cx="1655676" cy="110378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39552" y="1052736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美丽的小兴安岭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dirty="0"/>
          </a:p>
        </p:txBody>
      </p:sp>
      <p:sp>
        <p:nvSpPr>
          <p:cNvPr id="10" name="六边形 9"/>
          <p:cNvSpPr/>
          <p:nvPr/>
        </p:nvSpPr>
        <p:spPr>
          <a:xfrm>
            <a:off x="971600" y="2060848"/>
            <a:ext cx="1944216" cy="1634480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2483768" y="2852936"/>
            <a:ext cx="1944216" cy="1634480"/>
          </a:xfrm>
          <a:prstGeom prst="hexagon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3995936" y="2060848"/>
            <a:ext cx="1944216" cy="1634480"/>
          </a:xfrm>
          <a:prstGeom prst="hexagon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5508104" y="2852936"/>
            <a:ext cx="1944216" cy="1634480"/>
          </a:xfrm>
          <a:prstGeom prst="hexagon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19672" y="38610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31840" y="21328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44008" y="386104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56176" y="227687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47864" y="5229200"/>
            <a:ext cx="2808312" cy="1243484"/>
            <a:chOff x="3347864" y="5229200"/>
            <a:chExt cx="2808312" cy="1243484"/>
          </a:xfrm>
        </p:grpSpPr>
        <p:sp>
          <p:nvSpPr>
            <p:cNvPr id="31" name="矩形 30"/>
            <p:cNvSpPr/>
            <p:nvPr/>
          </p:nvSpPr>
          <p:spPr>
            <a:xfrm>
              <a:off x="3347864" y="5301208"/>
              <a:ext cx="1826141" cy="584775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/>
                <a:t>时间顺序</a:t>
              </a:r>
              <a:endParaRPr lang="zh-CN" altLang="en-US" sz="3200" b="1" dirty="0"/>
            </a:p>
          </p:txBody>
        </p:sp>
        <p:grpSp>
          <p:nvGrpSpPr>
            <p:cNvPr id="18" name="组合 17"/>
            <p:cNvGrpSpPr/>
            <p:nvPr/>
          </p:nvGrpSpPr>
          <p:grpSpPr bwMode="auto">
            <a:xfrm>
              <a:off x="5004048" y="5229200"/>
              <a:ext cx="1152128" cy="1243484"/>
              <a:chOff x="5836357" y="4560894"/>
              <a:chExt cx="1327930" cy="2056092"/>
            </a:xfrm>
          </p:grpSpPr>
          <p:pic>
            <p:nvPicPr>
              <p:cNvPr id="19" name="图片 5"/>
              <p:cNvPicPr>
                <a:picLocks noChangeAspect="1"/>
              </p:cNvPicPr>
              <p:nvPr/>
            </p:nvPicPr>
            <p:blipFill>
              <a:blip r:embed="rId10"/>
              <a:srcRect l="35500" r="32249" b="80045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>
              <a:blip r:embed="rId11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39552" y="1052736"/>
            <a:ext cx="4608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美丽富饶的西沙群岛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5656" y="41490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39952" y="24928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88224" y="407707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2340000" cy="1544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494" y="3356992"/>
            <a:ext cx="2326739" cy="1544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144" y="2420888"/>
            <a:ext cx="2200000" cy="1544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3347864" y="5157192"/>
            <a:ext cx="3602894" cy="1285909"/>
            <a:chOff x="3347864" y="5157192"/>
            <a:chExt cx="3602894" cy="1285909"/>
          </a:xfrm>
        </p:grpSpPr>
        <p:sp>
          <p:nvSpPr>
            <p:cNvPr id="31" name="矩形 30"/>
            <p:cNvSpPr/>
            <p:nvPr/>
          </p:nvSpPr>
          <p:spPr>
            <a:xfrm>
              <a:off x="3347864" y="5301208"/>
              <a:ext cx="2646878" cy="584775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</a:rPr>
                <a:t>地点转移顺序</a:t>
              </a:r>
              <a:endParaRPr lang="zh-CN" altLang="en-US" sz="3200" b="1" dirty="0">
                <a:solidFill>
                  <a:prstClr val="black"/>
                </a:solidFill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68144" y="5373216"/>
              <a:ext cx="1082614" cy="1069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图片 5"/>
            <p:cNvPicPr>
              <a:picLocks noChangeAspect="1"/>
            </p:cNvPicPr>
            <p:nvPr/>
          </p:nvPicPr>
          <p:blipFill>
            <a:blip r:embed="rId10"/>
            <a:srcRect l="35500" r="32249" b="80045"/>
            <a:stretch>
              <a:fillRect/>
            </a:stretch>
          </p:blipFill>
          <p:spPr bwMode="auto">
            <a:xfrm>
              <a:off x="5796136" y="5157192"/>
              <a:ext cx="372230" cy="232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39552" y="1052736"/>
            <a:ext cx="2592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海滨小城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71103" y="39963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31343" y="39963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19575" y="39963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9552" y="2060848"/>
            <a:ext cx="8136464" cy="1656184"/>
            <a:chOff x="719792" y="2060848"/>
            <a:chExt cx="8136464" cy="16561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4248" y="2060848"/>
              <a:ext cx="1980000" cy="165618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800" y="2060848"/>
              <a:ext cx="1980000" cy="165618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792" y="2060848"/>
              <a:ext cx="1980000" cy="164547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2060848"/>
              <a:ext cx="1980000" cy="1656184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7235799" y="39963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公园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051223" y="4212377"/>
            <a:ext cx="978408" cy="216024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>
            <a:off x="6299695" y="4212377"/>
            <a:ext cx="978408" cy="216024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4139455" y="4212377"/>
            <a:ext cx="978408" cy="216024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563576" y="5229200"/>
            <a:ext cx="3592600" cy="1243484"/>
            <a:chOff x="2563576" y="5229200"/>
            <a:chExt cx="3592600" cy="1243484"/>
          </a:xfrm>
        </p:grpSpPr>
        <p:sp>
          <p:nvSpPr>
            <p:cNvPr id="34" name="矩形 33"/>
            <p:cNvSpPr/>
            <p:nvPr/>
          </p:nvSpPr>
          <p:spPr>
            <a:xfrm>
              <a:off x="2563576" y="5301208"/>
              <a:ext cx="2656496" cy="584775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/>
                <a:t>空间转移顺序</a:t>
              </a:r>
              <a:endParaRPr lang="zh-CN" altLang="en-US" sz="3200" b="1" dirty="0"/>
            </a:p>
          </p:txBody>
        </p:sp>
        <p:grpSp>
          <p:nvGrpSpPr>
            <p:cNvPr id="35" name="组合 34"/>
            <p:cNvGrpSpPr/>
            <p:nvPr/>
          </p:nvGrpSpPr>
          <p:grpSpPr bwMode="auto">
            <a:xfrm>
              <a:off x="5004048" y="5229200"/>
              <a:ext cx="1152128" cy="1243484"/>
              <a:chOff x="5836357" y="4560894"/>
              <a:chExt cx="1327930" cy="2056092"/>
            </a:xfrm>
          </p:grpSpPr>
          <p:pic>
            <p:nvPicPr>
              <p:cNvPr id="36" name="图片 5"/>
              <p:cNvPicPr>
                <a:picLocks noChangeAspect="1"/>
              </p:cNvPicPr>
              <p:nvPr/>
            </p:nvPicPr>
            <p:blipFill>
              <a:blip r:embed="rId10"/>
              <a:srcRect l="35500" r="32249" b="80045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Picture 2"/>
              <p:cNvPicPr>
                <a:picLocks noChangeAspect="1" noChangeArrowheads="1"/>
              </p:cNvPicPr>
              <p:nvPr/>
            </p:nvPicPr>
            <p:blipFill>
              <a:blip r:embed="rId11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24" grpId="0"/>
      <p:bldP spid="13" grpId="0" animBg="1"/>
      <p:bldP spid="3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 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95536" y="1124744"/>
            <a:ext cx="2646878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写作方法总结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91680" y="1916832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按一定的顺序进行描写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91680" y="2708920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仔细观察，抓住景物特点写具体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91680" y="342900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先总写后分写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1680" y="4221088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运用比喻和拟人的手法，使文章更具体更生动。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1403648" y="2132856"/>
            <a:ext cx="288000" cy="288000"/>
          </a:xfrm>
          <a:prstGeom prst="flowChartConnector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1403648" y="2852936"/>
            <a:ext cx="288000" cy="288000"/>
          </a:xfrm>
          <a:prstGeom prst="flowChartConnector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联系 22"/>
          <p:cNvSpPr/>
          <p:nvPr/>
        </p:nvSpPr>
        <p:spPr>
          <a:xfrm>
            <a:off x="1403648" y="3645024"/>
            <a:ext cx="288000" cy="288000"/>
          </a:xfrm>
          <a:prstGeom prst="flowChartConnector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1403648" y="4365104"/>
            <a:ext cx="288000" cy="288000"/>
          </a:xfrm>
          <a:prstGeom prst="flowChartConnector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习作内容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388" name="矩形 1"/>
          <p:cNvSpPr>
            <a:spLocks noChangeArrowheads="1"/>
          </p:cNvSpPr>
          <p:nvPr/>
        </p:nvSpPr>
        <p:spPr bwMode="auto">
          <a:xfrm>
            <a:off x="1619672" y="5373216"/>
            <a:ext cx="716428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让我们把身边的美景介绍给别人吧！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5533168"/>
            <a:ext cx="1210428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9"/>
          <p:cNvPicPr>
            <a:picLocks noChangeAspect="1"/>
          </p:cNvPicPr>
          <p:nvPr/>
        </p:nvPicPr>
        <p:blipFill>
          <a:blip r:embed="rId6"/>
          <a:srcRect r="72971"/>
          <a:stretch>
            <a:fillRect/>
          </a:stretch>
        </p:blipFill>
        <p:spPr bwMode="auto">
          <a:xfrm>
            <a:off x="6548438" y="616807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6"/>
          <a:srcRect r="72971"/>
          <a:stretch>
            <a:fillRect/>
          </a:stretch>
        </p:blipFill>
        <p:spPr bwMode="auto">
          <a:xfrm>
            <a:off x="1331640" y="5877272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67544" y="980728"/>
            <a:ext cx="8064896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39750">
              <a:lnSpc>
                <a:spcPct val="12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公园、田野、果园、小河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我们周围也有许多美丽的地方，你发现了吗？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60848"/>
            <a:ext cx="7056784" cy="338437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30" y="1124744"/>
            <a:ext cx="546735" cy="55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7" name="Rectangle 1"/>
          <p:cNvSpPr/>
          <p:nvPr/>
        </p:nvSpPr>
        <p:spPr>
          <a:xfrm>
            <a:off x="611560" y="2340169"/>
            <a:ext cx="2664296" cy="5847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确定哪儿最美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468630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43629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矩形 2"/>
          <p:cNvSpPr/>
          <p:nvPr/>
        </p:nvSpPr>
        <p:spPr>
          <a:xfrm>
            <a:off x="1043608" y="105273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写景前要梳理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1"/>
          <p:cNvSpPr/>
          <p:nvPr/>
        </p:nvSpPr>
        <p:spPr>
          <a:xfrm>
            <a:off x="6588224" y="2268161"/>
            <a:ext cx="1872208" cy="5847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美在哪里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"/>
          <p:cNvSpPr/>
          <p:nvPr/>
        </p:nvSpPr>
        <p:spPr>
          <a:xfrm>
            <a:off x="3203848" y="3348281"/>
            <a:ext cx="3096344" cy="5847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你都看到了什么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右箭头 4"/>
          <p:cNvSpPr/>
          <p:nvPr/>
        </p:nvSpPr>
        <p:spPr>
          <a:xfrm flipV="1">
            <a:off x="2483768" y="2988241"/>
            <a:ext cx="720080" cy="648072"/>
          </a:xfrm>
          <a:prstGeom prst="bentArrow">
            <a:avLst>
              <a:gd name="adj1" fmla="val 25000"/>
              <a:gd name="adj2" fmla="val 23815"/>
              <a:gd name="adj3" fmla="val 25000"/>
              <a:gd name="adj4" fmla="val 4375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角右箭头 26"/>
          <p:cNvSpPr/>
          <p:nvPr/>
        </p:nvSpPr>
        <p:spPr>
          <a:xfrm>
            <a:off x="5940152" y="2628201"/>
            <a:ext cx="576064" cy="648072"/>
          </a:xfrm>
          <a:prstGeom prst="ben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43808" y="4077072"/>
            <a:ext cx="6204639" cy="2780929"/>
            <a:chOff x="2843808" y="4077072"/>
            <a:chExt cx="6204639" cy="2780929"/>
          </a:xfrm>
        </p:grpSpPr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83988" y="5085185"/>
              <a:ext cx="1164459" cy="1772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云形标注 5"/>
            <p:cNvSpPr/>
            <p:nvPr/>
          </p:nvSpPr>
          <p:spPr>
            <a:xfrm>
              <a:off x="2843808" y="4077072"/>
              <a:ext cx="4536504" cy="2232248"/>
            </a:xfrm>
            <a:prstGeom prst="cloudCallout">
              <a:avLst>
                <a:gd name="adj1" fmla="val 65288"/>
                <a:gd name="adj2" fmla="val 22178"/>
              </a:avLst>
            </a:prstGeom>
            <a:solidFill>
              <a:srgbClr val="92D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Rectangle 1"/>
            <p:cNvSpPr/>
            <p:nvPr/>
          </p:nvSpPr>
          <p:spPr>
            <a:xfrm>
              <a:off x="3347864" y="4437112"/>
              <a:ext cx="3960440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想一想：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那天天气怎样？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给你留下最深印象的是什么？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你有什么感受？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animBg="1"/>
      <p:bldP spid="19" grpId="0" animBg="1"/>
      <p:bldP spid="20" grpId="0" animBg="1"/>
      <p:bldP spid="5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30" y="1124744"/>
            <a:ext cx="546735" cy="55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43629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矩形 2"/>
          <p:cNvSpPr/>
          <p:nvPr/>
        </p:nvSpPr>
        <p:spPr>
          <a:xfrm>
            <a:off x="1187624" y="112474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写景时要有重点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"/>
          <p:cNvSpPr/>
          <p:nvPr/>
        </p:nvSpPr>
        <p:spPr>
          <a:xfrm>
            <a:off x="1115616" y="1988840"/>
            <a:ext cx="720080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写景时，要有所取有所弃，抓住最有特征的景物加以描写，其他的景色可以略写或不写。</a:t>
            </a:r>
            <a:endParaRPr lang="zh-CN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63888" y="4057081"/>
            <a:ext cx="5412551" cy="2780929"/>
            <a:chOff x="3635896" y="4077072"/>
            <a:chExt cx="5412551" cy="2780929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83988" y="5085185"/>
              <a:ext cx="1164459" cy="1772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云形标注 21"/>
            <p:cNvSpPr/>
            <p:nvPr/>
          </p:nvSpPr>
          <p:spPr>
            <a:xfrm>
              <a:off x="3635896" y="4077072"/>
              <a:ext cx="3744416" cy="2232248"/>
            </a:xfrm>
            <a:prstGeom prst="cloudCallout">
              <a:avLst>
                <a:gd name="adj1" fmla="val 65288"/>
                <a:gd name="adj2" fmla="val 22178"/>
              </a:avLst>
            </a:prstGeom>
            <a:solidFill>
              <a:srgbClr val="92D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ectangle 1"/>
            <p:cNvSpPr/>
            <p:nvPr/>
          </p:nvSpPr>
          <p:spPr>
            <a:xfrm>
              <a:off x="4427984" y="4457103"/>
              <a:ext cx="3960440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想一想：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最美的？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最有趣的？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最有特点的？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1244</Words>
  <Application>WPS 演示</Application>
  <PresentationFormat>全屏显示(4:3)</PresentationFormat>
  <Paragraphs>147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方正卡通简体</vt:lpstr>
      <vt:lpstr>楷体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554</cp:revision>
  <dcterms:created xsi:type="dcterms:W3CDTF">2017-05-17T10:13:00Z</dcterms:created>
  <dcterms:modified xsi:type="dcterms:W3CDTF">2018-06-28T05:00:54Z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