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3"/>
  </p:sldMasterIdLst>
  <p:notesMasterIdLst>
    <p:notesMasterId r:id="rId8"/>
  </p:notesMasterIdLst>
  <p:sldIdLst>
    <p:sldId id="325" r:id="rId4"/>
    <p:sldId id="415" r:id="rId5"/>
    <p:sldId id="399" r:id="rId6"/>
    <p:sldId id="408" r:id="rId7"/>
    <p:sldId id="397" r:id="rId9"/>
    <p:sldId id="396" r:id="rId10"/>
    <p:sldId id="395" r:id="rId11"/>
    <p:sldId id="400" r:id="rId12"/>
    <p:sldId id="326" r:id="rId13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" panose="020F0502020204030204"/>
      <p:regular r:id="rId21"/>
      <p:bold r:id="rId22"/>
      <p:italic r:id="rId23"/>
      <p:boldItalic r:id="rId24"/>
    </p:embeddedFont>
    <p:embeddedFont>
      <p:font typeface="黑体" panose="02010609060101010101" pitchFamily="49" charset="-122"/>
      <p:regular r:id="rId2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3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3558A5-1698-44F2-8F24-DBDD85F6BB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AEB040-466B-45D7-82A7-3BD3A0009AF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EB040-466B-45D7-82A7-3BD3A0009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 descr="图片1"/>
          <p:cNvPicPr>
            <a:picLocks noChangeAspect="1" noChangeArrowheads="1"/>
          </p:cNvPicPr>
          <p:nvPr userDrawn="1"/>
        </p:nvPicPr>
        <p:blipFill>
          <a:blip r:embed="rId3" cstate="email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3663" y="-10583"/>
            <a:ext cx="1435100" cy="1854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图片 7" descr="图片1"/>
          <p:cNvPicPr>
            <a:picLocks noChangeAspect="1" noChangeArrowheads="1"/>
          </p:cNvPicPr>
          <p:nvPr userDrawn="1"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175" y="5431367"/>
            <a:ext cx="1108075" cy="1432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>
            <a:lum/>
          </a:blip>
          <a:srcRect/>
          <a:stretch>
            <a:fillRect t="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 txBox="1">
            <a:spLocks noChangeArrowheads="1"/>
          </p:cNvSpPr>
          <p:nvPr/>
        </p:nvSpPr>
        <p:spPr bwMode="auto">
          <a:xfrm>
            <a:off x="1492251" y="855134"/>
            <a:ext cx="5902325" cy="969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latin typeface="黑体" panose="02010609060101010101" pitchFamily="49" charset="-122"/>
                <a:ea typeface="黑体" panose="02010609060101010101" pitchFamily="49" charset="-122"/>
              </a:rPr>
              <a:t>口语交际 请教</a:t>
            </a:r>
            <a:endParaRPr lang="zh-CN" altLang="en-US" sz="4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9" name="副标题 2"/>
          <p:cNvSpPr txBox="1">
            <a:spLocks noChangeArrowheads="1"/>
          </p:cNvSpPr>
          <p:nvPr/>
        </p:nvSpPr>
        <p:spPr bwMode="auto">
          <a:xfrm>
            <a:off x="2019301" y="2008717"/>
            <a:ext cx="4968875" cy="582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部编版</a:t>
            </a:r>
            <a:r>
              <a:rPr lang="en-US" altLang="zh-CN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·</a:t>
            </a:r>
            <a:r>
              <a:rPr lang="zh-CN" altLang="en-US" sz="2000" b="1">
                <a:latin typeface="黑体" panose="02010609060101010101" pitchFamily="49" charset="-122"/>
                <a:ea typeface="黑体" panose="02010609060101010101" pitchFamily="49" charset="-122"/>
              </a:rPr>
              <a:t>三年级上册</a:t>
            </a:r>
            <a:endParaRPr lang="zh-CN" alt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051050" y="1892300"/>
            <a:ext cx="4826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620714" y="2330451"/>
            <a:ext cx="4137025" cy="2599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6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有时候，我们会遇到一些不好解决的问题，需要请教他人。</a:t>
            </a:r>
            <a:endParaRPr lang="zh-CN" altLang="en-US" sz="28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5252086" y="1742439"/>
            <a:ext cx="3246755" cy="3775287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812800" y="1274234"/>
            <a:ext cx="7423150" cy="165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200"/>
              </a:lnSpc>
              <a:spcBef>
                <a:spcPts val="1000"/>
              </a:spcBef>
            </a:pPr>
            <a:r>
              <a:rPr lang="en-US" altLang="zh-CN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学习有礼貌地提出请求，希望别人帮助自己达到目的，是一种进行人际沟通的本领。</a:t>
            </a:r>
            <a:endParaRPr lang="zh-CN" altLang="en-US" sz="2800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 descr="4a36acaf2edda3ccb9d524040be93901213f92e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17825" y="3024718"/>
            <a:ext cx="3524250" cy="3575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990717" y="263694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253171" y="415342"/>
            <a:ext cx="252028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400" b="1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交际指导</a:t>
            </a:r>
            <a:endParaRPr lang="zh-CN" altLang="en-US" sz="4400" b="1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774701" y="1536701"/>
            <a:ext cx="7921625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3400"/>
              </a:lnSpc>
              <a:spcBef>
                <a:spcPts val="400"/>
              </a:spcBef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请教时要注意：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400"/>
              </a:lnSpc>
              <a:spcBef>
                <a:spcPts val="400"/>
              </a:spcBef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①请教别人时，把需要解决的问题说清楚；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400"/>
              </a:lnSpc>
              <a:spcBef>
                <a:spcPts val="400"/>
              </a:spcBef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②不管别人是否能帮你解决问题，都要向别人表示感谢；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400"/>
              </a:lnSpc>
              <a:spcBef>
                <a:spcPts val="400"/>
              </a:spcBef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③如果你无法回答别人向你请教的问题，也要礼貌地回应；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3400"/>
              </a:lnSpc>
              <a:spcBef>
                <a:spcPts val="400"/>
              </a:spcBef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   ④注意使用请教的礼貌用语，不清楚的地方要及时追问。</a:t>
            </a:r>
            <a:endParaRPr lang="zh-CN" altLang="en-US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"/>
          <p:cNvSpPr txBox="1"/>
          <p:nvPr/>
        </p:nvSpPr>
        <p:spPr>
          <a:xfrm>
            <a:off x="253171" y="511015"/>
            <a:ext cx="252028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400" b="1" noProof="1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交际示范</a:t>
            </a:r>
            <a:endParaRPr lang="zh-CN" altLang="en-US" sz="4400" b="1" noProof="1">
              <a:ln>
                <a:solidFill>
                  <a:srgbClr val="FFC000"/>
                </a:solidFill>
              </a:ln>
              <a:solidFill>
                <a:srgbClr val="FF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800100" y="1773767"/>
            <a:ext cx="7543800" cy="2404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200"/>
              </a:lnSpc>
              <a:spcBef>
                <a:spcPts val="1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林林在景区游玩，突然想去下洗手间，可是她找了半天还是没找到，于是向一位大姐姐请教。</a:t>
            </a:r>
            <a:b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87714" y="3860801"/>
            <a:ext cx="4446587" cy="2713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644525" y="1411818"/>
            <a:ext cx="7854950" cy="2353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200"/>
              </a:lnSpc>
              <a:spcBef>
                <a:spcPts val="1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林林：大姐姐，你好。我有一个问题需要你的帮助。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200"/>
              </a:lnSpc>
              <a:spcBef>
                <a:spcPts val="1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   大姐姐：你好。我可以怎么帮助你呢？</a:t>
            </a:r>
            <a:b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75013" y="3979333"/>
            <a:ext cx="4445000" cy="271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611189" y="1515533"/>
            <a:ext cx="7920037" cy="2686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200"/>
              </a:lnSpc>
              <a:spcBef>
                <a:spcPts val="1000"/>
              </a:spcBef>
            </a:pP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   林林：请问，离这儿最近的洗手间在哪儿呢？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200"/>
              </a:lnSpc>
              <a:spcBef>
                <a:spcPts val="1000"/>
              </a:spcBef>
            </a:pP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    大姐姐：顺着这条路在第一个岔路口左拐，走上五分钟就到了。</a:t>
            </a:r>
            <a:b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52850" y="3881967"/>
            <a:ext cx="4343400" cy="266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1071563" y="1765301"/>
            <a:ext cx="7415212" cy="1877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4200"/>
              </a:lnSpc>
              <a:spcBef>
                <a:spcPts val="1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林林：谢谢你，大姐姐。十分感谢你的帮助。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ts val="4200"/>
              </a:lnSpc>
              <a:spcBef>
                <a:spcPts val="1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大姐姐：别客气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67050" y="3642784"/>
            <a:ext cx="4764088" cy="291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7"/>
          <p:cNvPicPr>
            <a:picLocks noChangeAspect="1" noChangeArrowheads="1"/>
          </p:cNvPicPr>
          <p:nvPr/>
        </p:nvPicPr>
        <p:blipFill>
          <a:blip r:embed="rId1" cstate="email"/>
          <a:srcRect l="244" t="18028" r="-244" b="3133"/>
          <a:stretch>
            <a:fillRect/>
          </a:stretch>
        </p:blipFill>
        <p:spPr bwMode="auto">
          <a:xfrm>
            <a:off x="9525" y="-35984"/>
            <a:ext cx="9169400" cy="6915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 167"/>
          <p:cNvSpPr/>
          <p:nvPr/>
        </p:nvSpPr>
        <p:spPr>
          <a:xfrm>
            <a:off x="2087564" y="2150534"/>
            <a:ext cx="4359275" cy="1553633"/>
          </a:xfrm>
          <a:prstGeom prst="round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" noProof="1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2163328" y="2150253"/>
            <a:ext cx="4817344" cy="120032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7200" b="1" noProof="1">
                <a:ln w="50800" cmpd="thickThin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chemeClr val="bg1"/>
                </a:solidFill>
              </a:rPr>
              <a:t>谢谢观看！</a:t>
            </a:r>
            <a:endParaRPr lang="zh-CN" altLang="en-US" sz="7200" b="1" noProof="1">
              <a:ln w="50800" cmpd="thickThin">
                <a:solidFill>
                  <a:schemeClr val="accent6">
                    <a:lumMod val="75000"/>
                  </a:schemeClr>
                </a:solidFill>
                <a:prstDash val="solid"/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1228</Words>
  <Application>WPS 演示</Application>
  <PresentationFormat>全屏显示(4:3)</PresentationFormat>
  <Paragraphs>43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Calibri Light</vt:lpstr>
      <vt:lpstr>Calibri</vt:lpstr>
      <vt:lpstr>黑体</vt:lpstr>
      <vt:lpstr>微软雅黑</vt:lpstr>
      <vt:lpstr>Arial</vt:lpstr>
      <vt:lpstr>Arial Unicode MS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1</cp:revision>
  <dcterms:created xsi:type="dcterms:W3CDTF">2020-09-10T09:04:48Z</dcterms:created>
  <dcterms:modified xsi:type="dcterms:W3CDTF">2020-09-10T09:04:50Z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