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3" r:id="rId6"/>
    <p:sldId id="262" r:id="rId7"/>
    <p:sldId id="264" r:id="rId8"/>
    <p:sldId id="260" r:id="rId9"/>
    <p:sldId id="261" r:id="rId10"/>
    <p:sldId id="265" r:id="rId11"/>
    <p:sldId id="272" r:id="rId12"/>
    <p:sldId id="266" r:id="rId13"/>
    <p:sldId id="267" r:id="rId14"/>
    <p:sldId id="273" r:id="rId15"/>
    <p:sldId id="269" r:id="rId16"/>
    <p:sldId id="270" r:id="rId17"/>
    <p:sldId id="268" r:id="rId18"/>
    <p:sldId id="284" r:id="rId19"/>
    <p:sldId id="271" r:id="rId20"/>
    <p:sldId id="280" r:id="rId21"/>
    <p:sldId id="281" r:id="rId22"/>
    <p:sldId id="282" r:id="rId23"/>
    <p:sldId id="285" r:id="rId24"/>
    <p:sldId id="286" r:id="rId25"/>
    <p:sldId id="287" r:id="rId26"/>
    <p:sldId id="288" r:id="rId27"/>
    <p:sldId id="283" r:id="rId28"/>
    <p:sldId id="289" r:id="rId29"/>
    <p:sldId id="290" r:id="rId30"/>
    <p:sldId id="291" r:id="rId31"/>
    <p:sldId id="292" r:id="rId32"/>
    <p:sldId id="293" r:id="rId33"/>
    <p:sldId id="294" r:id="rId34"/>
    <p:sldId id="295" r:id="rId35"/>
    <p:sldId id="296" r:id="rId36"/>
  </p:sldIdLst>
  <p:sldSz cx="12192000" cy="6858000"/>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2021/1/6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2021/1/6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2021/1/6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2021/1/6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2021/1/6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3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文本框 3"/>
          <p:cNvSpPr txBox="1"/>
          <p:nvPr/>
        </p:nvSpPr>
        <p:spPr>
          <a:xfrm>
            <a:off x="219075" y="613410"/>
            <a:ext cx="11754485" cy="5631180"/>
          </a:xfrm>
          <a:prstGeom prst="rect">
            <a:avLst/>
          </a:prstGeom>
          <a:noFill/>
        </p:spPr>
        <p:txBody>
          <a:bodyPr wrap="square" rtlCol="0" anchor="t">
            <a:spAutoFit/>
          </a:bodyPr>
          <a:lstStyle/>
          <a:p>
            <a:r>
              <a:rPr lang="zh-CN" altLang="en-US" sz="7200" b="1">
                <a:solidFill>
                  <a:srgbClr val="002060"/>
                </a:solidFill>
              </a:rPr>
              <a:t>高尔基说，书籍是人类进步的阶梯;莎士比亚说，书籍是人类知识的总统;列夫·托尔斯泰说，理想的书籍是智慧的钥匙……</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725805" y="947420"/>
            <a:ext cx="9558020" cy="5077460"/>
          </a:xfrm>
          <a:prstGeom prst="rect">
            <a:avLst/>
          </a:prstGeom>
          <a:noFill/>
        </p:spPr>
        <p:txBody>
          <a:bodyPr wrap="square" rtlCol="0" anchor="t">
            <a:spAutoFit/>
          </a:bodyPr>
          <a:lstStyle/>
          <a:p>
            <a:pPr algn="l"/>
            <a:r>
              <a:rPr lang="zh-CN" sz="3600" b="1">
                <a:solidFill>
                  <a:srgbClr val="1E1E1E"/>
                </a:solidFill>
                <a:latin typeface="+mj-ea"/>
                <a:ea typeface="+mj-ea"/>
                <a:cs typeface="+mj-ea"/>
                <a:sym typeface="+mn-ea"/>
              </a:rPr>
              <a:t>(2)钟情衷情</a:t>
            </a:r>
          </a:p>
          <a:p>
            <a:pPr algn="l"/>
            <a:r>
              <a:rPr lang="zh-CN" sz="3600" b="1">
                <a:solidFill>
                  <a:srgbClr val="1E1E1E"/>
                </a:solidFill>
                <a:latin typeface="+mj-ea"/>
                <a:ea typeface="+mj-ea"/>
                <a:cs typeface="+mj-ea"/>
                <a:sym typeface="+mn-ea"/>
              </a:rPr>
              <a:t>[辨词] </a:t>
            </a:r>
          </a:p>
          <a:p>
            <a:pPr algn="l"/>
            <a:r>
              <a:rPr lang="zh-CN" sz="3600" b="1">
                <a:solidFill>
                  <a:srgbClr val="1E1E1E"/>
                </a:solidFill>
                <a:latin typeface="+mj-ea"/>
                <a:ea typeface="+mj-ea"/>
                <a:cs typeface="+mj-ea"/>
                <a:sym typeface="+mn-ea"/>
              </a:rPr>
              <a:t>钟情：动词，指感情专注(多指爱情)。</a:t>
            </a:r>
          </a:p>
          <a:p>
            <a:pPr algn="l"/>
            <a:r>
              <a:rPr lang="zh-CN" sz="3600" b="1">
                <a:solidFill>
                  <a:srgbClr val="1E1E1E"/>
                </a:solidFill>
                <a:latin typeface="+mj-ea"/>
                <a:ea typeface="+mj-ea"/>
                <a:cs typeface="+mj-ea"/>
                <a:sym typeface="+mn-ea"/>
              </a:rPr>
              <a:t>衷情：名词，指内心的情感。</a:t>
            </a:r>
          </a:p>
          <a:p>
            <a:pPr algn="l"/>
            <a:r>
              <a:rPr lang="zh-CN" sz="3600" b="1">
                <a:solidFill>
                  <a:srgbClr val="1E1E1E"/>
                </a:solidFill>
                <a:latin typeface="+mj-ea"/>
                <a:ea typeface="+mj-ea"/>
                <a:cs typeface="+mj-ea"/>
                <a:sym typeface="+mn-ea"/>
              </a:rPr>
              <a:t>[选词] ①我不去想能否赢得爱情，既然</a:t>
            </a:r>
            <a:r>
              <a:rPr lang="zh-CN" sz="3600" b="1">
                <a:solidFill>
                  <a:srgbClr val="FF0000"/>
                </a:solidFill>
                <a:latin typeface="+mj-ea"/>
                <a:ea typeface="+mj-ea"/>
                <a:cs typeface="+mj-ea"/>
                <a:sym typeface="+mn-ea"/>
              </a:rPr>
              <a:t>钟情</a:t>
            </a:r>
            <a:r>
              <a:rPr lang="zh-CN" sz="3600" b="1">
                <a:solidFill>
                  <a:srgbClr val="1E1E1E"/>
                </a:solidFill>
                <a:latin typeface="+mj-ea"/>
                <a:ea typeface="+mj-ea"/>
                <a:cs typeface="+mj-ea"/>
                <a:sym typeface="+mn-ea"/>
              </a:rPr>
              <a:t>于玫瑰，就勇敢地吐露真诚。②究竟是什么鸟在那树林里，唱着，唱着，唱着，好像在叫唤什么，好像在诉说什么，下雨了也不停，对山野倾诉</a:t>
            </a:r>
            <a:r>
              <a:rPr lang="zh-CN" sz="3600" b="1">
                <a:solidFill>
                  <a:srgbClr val="FF0000"/>
                </a:solidFill>
                <a:latin typeface="+mj-ea"/>
                <a:ea typeface="+mj-ea"/>
                <a:cs typeface="+mj-ea"/>
                <a:sym typeface="+mn-ea"/>
              </a:rPr>
              <a:t>衷情</a:t>
            </a:r>
            <a:r>
              <a:rPr lang="zh-CN" sz="3600" b="1">
                <a:solidFill>
                  <a:srgbClr val="1E1E1E"/>
                </a:solidFill>
                <a:latin typeface="+mj-ea"/>
                <a:ea typeface="+mj-ea"/>
                <a:cs typeface="+mj-ea"/>
                <a:sym typeface="+mn-ea"/>
              </a:rPr>
              <a:t>。</a:t>
            </a:r>
            <a:endParaRPr lang="zh-CN" altLang="en-US">
              <a:latin typeface="+mj-ea"/>
              <a:ea typeface="+mj-ea"/>
              <a:cs typeface="+mj-ea"/>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2" name="图片 1" descr="3f441bfb153683ade21d79aba4f831ae"/>
          <p:cNvPicPr>
            <a:picLocks noChangeAspect="1"/>
          </p:cNvPicPr>
          <p:nvPr/>
        </p:nvPicPr>
        <p:blipFill>
          <a:blip r:embed="rId3"/>
          <a:stretch>
            <a:fillRect/>
          </a:stretch>
        </p:blipFill>
        <p:spPr>
          <a:xfrm>
            <a:off x="1796415" y="1500505"/>
            <a:ext cx="7701915" cy="3168650"/>
          </a:xfrm>
          <a:prstGeom prst="rect">
            <a:avLst/>
          </a:prstGeom>
        </p:spPr>
      </p:pic>
      <p:sp>
        <p:nvSpPr>
          <p:cNvPr id="3" name="文本框 2"/>
          <p:cNvSpPr txBox="1"/>
          <p:nvPr/>
        </p:nvSpPr>
        <p:spPr>
          <a:xfrm>
            <a:off x="3812540" y="2485390"/>
            <a:ext cx="4179570" cy="1198880"/>
          </a:xfrm>
          <a:prstGeom prst="rect">
            <a:avLst/>
          </a:prstGeom>
          <a:noFill/>
        </p:spPr>
        <p:txBody>
          <a:bodyPr wrap="square" rtlCol="0">
            <a:spAutoFit/>
          </a:bodyPr>
          <a:lstStyle/>
          <a:p>
            <a:r>
              <a:rPr lang="zh-CN" altLang="en-US" sz="7200" b="1"/>
              <a:t>整体感知</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697990" y="2085975"/>
            <a:ext cx="9572625" cy="1938020"/>
          </a:xfrm>
          <a:prstGeom prst="rect">
            <a:avLst/>
          </a:prstGeom>
          <a:noFill/>
        </p:spPr>
        <p:txBody>
          <a:bodyPr wrap="square" rtlCol="0">
            <a:spAutoFit/>
          </a:bodyPr>
          <a:lstStyle/>
          <a:p>
            <a:r>
              <a:rPr lang="zh-CN" altLang="en-US" sz="6000" b="1"/>
              <a:t>阅读课文，把握整体脉络，给文章划分层次</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200025" y="2148840"/>
            <a:ext cx="1013460" cy="2834640"/>
          </a:xfrm>
          <a:prstGeom prst="rect">
            <a:avLst/>
          </a:prstGeom>
          <a:noFill/>
        </p:spPr>
        <p:txBody>
          <a:bodyPr vert="eaVert" wrap="none" rtlCol="0">
            <a:spAutoFit/>
          </a:bodyPr>
          <a:lstStyle/>
          <a:p>
            <a:r>
              <a:rPr lang="zh-CN" altLang="en-US" sz="5400" b="1"/>
              <a:t>上图书馆</a:t>
            </a:r>
          </a:p>
        </p:txBody>
      </p:sp>
      <p:sp>
        <p:nvSpPr>
          <p:cNvPr id="3" name="左大括号 2"/>
          <p:cNvSpPr/>
          <p:nvPr/>
        </p:nvSpPr>
        <p:spPr>
          <a:xfrm>
            <a:off x="1335405" y="732790"/>
            <a:ext cx="716280" cy="5391785"/>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a:p>
        </p:txBody>
      </p:sp>
      <p:sp>
        <p:nvSpPr>
          <p:cNvPr id="4" name="文本框 3"/>
          <p:cNvSpPr txBox="1"/>
          <p:nvPr/>
        </p:nvSpPr>
        <p:spPr>
          <a:xfrm>
            <a:off x="2171065" y="616585"/>
            <a:ext cx="10123805" cy="1198880"/>
          </a:xfrm>
          <a:prstGeom prst="rect">
            <a:avLst/>
          </a:prstGeom>
          <a:noFill/>
        </p:spPr>
        <p:txBody>
          <a:bodyPr wrap="square" rtlCol="0">
            <a:spAutoFit/>
          </a:bodyPr>
          <a:lstStyle/>
          <a:p>
            <a:r>
              <a:rPr lang="zh-CN" altLang="en-US" sz="2400" b="1">
                <a:latin typeface="+mj-ea"/>
                <a:ea typeface="+mj-ea"/>
                <a:cs typeface="+mj-ea"/>
              </a:rPr>
              <a:t>第一部分（</a:t>
            </a:r>
            <a:r>
              <a:rPr lang="en-US" altLang="zh-CN" sz="2400" b="1">
                <a:latin typeface="+mj-ea"/>
                <a:ea typeface="+mj-ea"/>
                <a:cs typeface="+mj-ea"/>
              </a:rPr>
              <a:t>1-3</a:t>
            </a:r>
            <a:r>
              <a:rPr lang="zh-CN" altLang="en-US" sz="2400" b="1">
                <a:latin typeface="+mj-ea"/>
                <a:ea typeface="+mj-ea"/>
                <a:cs typeface="+mj-ea"/>
              </a:rPr>
              <a:t>）出现了第一座图书馆</a:t>
            </a:r>
            <a:r>
              <a:rPr lang="en-US" altLang="zh-CN" sz="2400" b="1">
                <a:latin typeface="+mj-ea"/>
                <a:ea typeface="+mj-ea"/>
                <a:cs typeface="+mj-ea"/>
              </a:rPr>
              <a:t>----</a:t>
            </a:r>
            <a:r>
              <a:rPr lang="zh-CN" altLang="en-US" sz="2400" b="1">
                <a:latin typeface="+mj-ea"/>
                <a:ea typeface="+mj-ea"/>
                <a:cs typeface="+mj-ea"/>
              </a:rPr>
              <a:t>法国国立图书馆。借用波伏娃的话，引出自己对图书馆读书生活的热爱之情，引出以上图书馆为乐的几段经历。</a:t>
            </a:r>
          </a:p>
        </p:txBody>
      </p:sp>
      <p:sp>
        <p:nvSpPr>
          <p:cNvPr id="5" name="文本框 4"/>
          <p:cNvSpPr txBox="1"/>
          <p:nvPr/>
        </p:nvSpPr>
        <p:spPr>
          <a:xfrm>
            <a:off x="2051685" y="2299970"/>
            <a:ext cx="9836150" cy="460375"/>
          </a:xfrm>
          <a:prstGeom prst="rect">
            <a:avLst/>
          </a:prstGeom>
          <a:noFill/>
        </p:spPr>
        <p:txBody>
          <a:bodyPr wrap="none" rtlCol="0">
            <a:spAutoFit/>
          </a:bodyPr>
          <a:lstStyle/>
          <a:p>
            <a:r>
              <a:rPr lang="zh-CN" altLang="en-US" sz="2400" b="1">
                <a:latin typeface="+mj-ea"/>
                <a:ea typeface="+mj-ea"/>
                <a:cs typeface="+mj-ea"/>
              </a:rPr>
              <a:t>第二部分（</a:t>
            </a:r>
            <a:r>
              <a:rPr lang="en-US" altLang="zh-CN" sz="2400" b="1">
                <a:latin typeface="+mj-ea"/>
                <a:ea typeface="+mj-ea"/>
                <a:cs typeface="+mj-ea"/>
              </a:rPr>
              <a:t>4-5</a:t>
            </a:r>
            <a:r>
              <a:rPr lang="zh-CN" altLang="en-US" sz="2400" b="1">
                <a:latin typeface="+mj-ea"/>
                <a:ea typeface="+mj-ea"/>
                <a:cs typeface="+mj-ea"/>
              </a:rPr>
              <a:t>）中学时代，</a:t>
            </a:r>
            <a:r>
              <a:rPr lang="en-US" altLang="zh-CN" sz="2400" b="1">
                <a:latin typeface="+mj-ea"/>
                <a:ea typeface="+mj-ea"/>
                <a:cs typeface="+mj-ea"/>
              </a:rPr>
              <a:t>“</a:t>
            </a:r>
            <a:r>
              <a:rPr lang="zh-CN" altLang="en-US" sz="2400" b="1">
                <a:latin typeface="+mj-ea"/>
                <a:ea typeface="+mj-ea"/>
                <a:cs typeface="+mj-ea"/>
              </a:rPr>
              <a:t>公林书</a:t>
            </a:r>
            <a:r>
              <a:rPr lang="en-US" altLang="zh-CN" sz="2400" b="1">
                <a:latin typeface="+mj-ea"/>
                <a:ea typeface="+mj-ea"/>
                <a:cs typeface="+mj-ea"/>
              </a:rPr>
              <a:t>”</a:t>
            </a:r>
            <a:r>
              <a:rPr lang="zh-CN" altLang="en-US" sz="2400" b="1">
                <a:latin typeface="+mj-ea"/>
                <a:ea typeface="+mj-ea"/>
                <a:cs typeface="+mj-ea"/>
              </a:rPr>
              <a:t>打开我阅读英文原著的新天地。</a:t>
            </a:r>
          </a:p>
        </p:txBody>
      </p:sp>
      <p:sp>
        <p:nvSpPr>
          <p:cNvPr id="6" name="文本框 5"/>
          <p:cNvSpPr txBox="1"/>
          <p:nvPr/>
        </p:nvSpPr>
        <p:spPr>
          <a:xfrm>
            <a:off x="2171065" y="3244850"/>
            <a:ext cx="10033635" cy="460375"/>
          </a:xfrm>
          <a:prstGeom prst="rect">
            <a:avLst/>
          </a:prstGeom>
          <a:noFill/>
        </p:spPr>
        <p:txBody>
          <a:bodyPr wrap="none" rtlCol="0">
            <a:spAutoFit/>
          </a:bodyPr>
          <a:lstStyle/>
          <a:p>
            <a:r>
              <a:rPr lang="zh-CN" altLang="en-US" sz="2400" b="1"/>
              <a:t>第三部分（</a:t>
            </a:r>
            <a:r>
              <a:rPr lang="en-US" altLang="zh-CN" sz="2400" b="1"/>
              <a:t>6-7</a:t>
            </a:r>
            <a:r>
              <a:rPr lang="zh-CN" altLang="en-US" sz="2400" b="1"/>
              <a:t>）大学时期，清华图书馆带我进入知识和情感的深层世界。</a:t>
            </a:r>
          </a:p>
        </p:txBody>
      </p:sp>
      <p:sp>
        <p:nvSpPr>
          <p:cNvPr id="7" name="文本框 6"/>
          <p:cNvSpPr txBox="1"/>
          <p:nvPr/>
        </p:nvSpPr>
        <p:spPr>
          <a:xfrm>
            <a:off x="2171065" y="4320540"/>
            <a:ext cx="10090785" cy="460375"/>
          </a:xfrm>
          <a:prstGeom prst="rect">
            <a:avLst/>
          </a:prstGeom>
          <a:noFill/>
        </p:spPr>
        <p:txBody>
          <a:bodyPr wrap="none" rtlCol="0">
            <a:spAutoFit/>
          </a:bodyPr>
          <a:lstStyle/>
          <a:p>
            <a:r>
              <a:rPr lang="zh-CN" altLang="en-US" sz="2400" b="1"/>
              <a:t>第四部分（</a:t>
            </a:r>
            <a:r>
              <a:rPr lang="en-US" altLang="zh-CN" sz="2400" b="1"/>
              <a:t>8</a:t>
            </a:r>
            <a:r>
              <a:rPr lang="zh-CN" altLang="en-US" sz="2400" b="1"/>
              <a:t>）包德林图书馆见证了我从苦闷沉郁到豁然开朗的心境变化。</a:t>
            </a:r>
          </a:p>
        </p:txBody>
      </p:sp>
      <p:sp>
        <p:nvSpPr>
          <p:cNvPr id="8" name="文本框 7"/>
          <p:cNvSpPr txBox="1"/>
          <p:nvPr/>
        </p:nvSpPr>
        <p:spPr>
          <a:xfrm>
            <a:off x="2261870" y="5756275"/>
            <a:ext cx="9273540" cy="460375"/>
          </a:xfrm>
          <a:prstGeom prst="rect">
            <a:avLst/>
          </a:prstGeom>
          <a:noFill/>
        </p:spPr>
        <p:txBody>
          <a:bodyPr wrap="none" rtlCol="0">
            <a:spAutoFit/>
          </a:bodyPr>
          <a:lstStyle/>
          <a:p>
            <a:r>
              <a:rPr lang="zh-CN" altLang="en-US" sz="2400" b="1"/>
              <a:t>第五部分（</a:t>
            </a:r>
            <a:r>
              <a:rPr lang="en-US" altLang="zh-CN" sz="2400" b="1"/>
              <a:t>9-10</a:t>
            </a:r>
            <a:r>
              <a:rPr lang="zh-CN" altLang="en-US" sz="2400" b="1"/>
              <a:t>）英国原型图书馆中升华体会，感悟上图书馆的奇趣</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nodeType="clickPar">
                      <p:stCondLst>
                        <p:cond delay="indefinite"/>
                      </p:stCondLst>
                      <p:childTnLst>
                        <p:par>
                          <p:cTn id="11" fill="hold" nodeType="withGroup">
                            <p:stCondLst>
                              <p:cond delay="indefinite"/>
                            </p:stCondLst>
                          </p:cTn>
                        </p:par>
                        <p:par>
                          <p:cTn id="12" fill="hold" nodeType="afterGroup">
                            <p:stCondLst>
                              <p:cond delay="0"/>
                            </p:stCondLst>
                            <p:childTnLst>
                              <p:par>
                                <p:cTn id="13" presetID="6" presetClass="emph" presetSubtype="0" fill="hold" grpId="1" nodeType="clickEffect">
                                  <p:stCondLst>
                                    <p:cond delay="0"/>
                                  </p:stCondLst>
                                  <p:childTnLst>
                                    <p:animScale>
                                      <p:cBhvr>
                                        <p:cTn id="14" dur="2000" fill="hold"/>
                                        <p:tgtEl>
                                          <p:spTgt spid="3"/>
                                        </p:tgtEl>
                                      </p:cBhvr>
                                      <p:by x="150000" y="150000"/>
                                    </p:animScale>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6" presetClass="entr" presetSubtype="16" fill="hold" grpId="2"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circle(in)">
                                      <p:cBhvr>
                                        <p:cTn id="20" dur="2000"/>
                                        <p:tgtEl>
                                          <p:spTgt spid="4"/>
                                        </p:tgtEl>
                                      </p:cBhvr>
                                    </p:animEffect>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6" presetClass="entr" presetSubtype="16" fill="hold" grpId="3"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circle(in)">
                                      <p:cBhvr>
                                        <p:cTn id="26" dur="2000"/>
                                        <p:tgtEl>
                                          <p:spTgt spid="5"/>
                                        </p:tgtEl>
                                      </p:cBhvr>
                                    </p:animEffect>
                                  </p:childTnLst>
                                </p:cTn>
                              </p:par>
                            </p:childTnLst>
                          </p:cTn>
                        </p:par>
                      </p:childTnLst>
                    </p:cTn>
                  </p:par>
                  <p:par>
                    <p:cTn id="27" fill="hold" nodeType="clickPar">
                      <p:stCondLst>
                        <p:cond delay="indefinite"/>
                      </p:stCondLst>
                      <p:childTnLst>
                        <p:par>
                          <p:cTn id="28" fill="hold" nodeType="withGroup">
                            <p:stCondLst>
                              <p:cond delay="indefinite"/>
                            </p:stCondLst>
                          </p:cTn>
                        </p:par>
                        <p:par>
                          <p:cTn id="29" fill="hold" nodeType="afterGroup">
                            <p:stCondLst>
                              <p:cond delay="0"/>
                            </p:stCondLst>
                            <p:childTnLst>
                              <p:par>
                                <p:cTn id="30" presetID="6" presetClass="entr" presetSubtype="16" fill="hold" grpId="4"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circle(in)">
                                      <p:cBhvr>
                                        <p:cTn id="32" dur="2000"/>
                                        <p:tgtEl>
                                          <p:spTgt spid="6"/>
                                        </p:tgtEl>
                                      </p:cBhvr>
                                    </p:animEffect>
                                  </p:childTnLst>
                                </p:cTn>
                              </p:par>
                            </p:childTnLst>
                          </p:cTn>
                        </p:par>
                      </p:childTnLst>
                    </p:cTn>
                  </p:par>
                  <p:par>
                    <p:cTn id="33" fill="hold" nodeType="clickPar">
                      <p:stCondLst>
                        <p:cond delay="indefinite"/>
                      </p:stCondLst>
                      <p:childTnLst>
                        <p:par>
                          <p:cTn id="34" fill="hold" nodeType="withGroup">
                            <p:stCondLst>
                              <p:cond delay="indefinite"/>
                            </p:stCondLst>
                          </p:cTn>
                        </p:par>
                        <p:par>
                          <p:cTn id="35" fill="hold" nodeType="afterGroup">
                            <p:stCondLst>
                              <p:cond delay="0"/>
                            </p:stCondLst>
                            <p:childTnLst>
                              <p:par>
                                <p:cTn id="36" presetID="6" presetClass="entr" presetSubtype="16" fill="hold" grpId="5"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circle(in)">
                                      <p:cBhvr>
                                        <p:cTn id="38" dur="2000"/>
                                        <p:tgtEl>
                                          <p:spTgt spid="7"/>
                                        </p:tgtEl>
                                      </p:cBhvr>
                                    </p:animEffect>
                                  </p:childTnLst>
                                </p:cTn>
                              </p:par>
                            </p:childTnLst>
                          </p:cTn>
                        </p:par>
                      </p:childTnLst>
                    </p:cTn>
                  </p:par>
                  <p:par>
                    <p:cTn id="39" fill="hold" nodeType="clickPar">
                      <p:stCondLst>
                        <p:cond delay="indefinite"/>
                      </p:stCondLst>
                      <p:childTnLst>
                        <p:par>
                          <p:cTn id="40" fill="hold" nodeType="withGroup">
                            <p:stCondLst>
                              <p:cond delay="indefinite"/>
                            </p:stCondLst>
                          </p:cTn>
                        </p:par>
                        <p:par>
                          <p:cTn id="41" fill="hold" nodeType="afterGroup">
                            <p:stCondLst>
                              <p:cond delay="0"/>
                            </p:stCondLst>
                            <p:childTnLst>
                              <p:par>
                                <p:cTn id="42" presetID="6" presetClass="entr" presetSubtype="16" fill="hold" grpId="6" nodeType="click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circle(in)">
                                      <p:cBhvr>
                                        <p:cTn id="44"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1" animBg="1"/>
      <p:bldP spid="4" grpId="2"/>
      <p:bldP spid="5" grpId="3"/>
      <p:bldP spid="6" grpId="4"/>
      <p:bldP spid="7" grpId="5"/>
      <p:bldP spid="8" grpId="6"/>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2" name="图片 1" descr="3f441bfb153683ade21d79aba4f831ae"/>
          <p:cNvPicPr>
            <a:picLocks noChangeAspect="1"/>
          </p:cNvPicPr>
          <p:nvPr/>
        </p:nvPicPr>
        <p:blipFill>
          <a:blip r:embed="rId3"/>
          <a:stretch>
            <a:fillRect/>
          </a:stretch>
        </p:blipFill>
        <p:spPr>
          <a:xfrm>
            <a:off x="1796415" y="1500505"/>
            <a:ext cx="7701915" cy="3168650"/>
          </a:xfrm>
          <a:prstGeom prst="rect">
            <a:avLst/>
          </a:prstGeom>
        </p:spPr>
      </p:pic>
      <p:sp>
        <p:nvSpPr>
          <p:cNvPr id="3" name="文本框 2"/>
          <p:cNvSpPr txBox="1"/>
          <p:nvPr/>
        </p:nvSpPr>
        <p:spPr>
          <a:xfrm>
            <a:off x="3812540" y="2485390"/>
            <a:ext cx="4179570" cy="1198880"/>
          </a:xfrm>
          <a:prstGeom prst="rect">
            <a:avLst/>
          </a:prstGeom>
          <a:noFill/>
        </p:spPr>
        <p:txBody>
          <a:bodyPr wrap="square" rtlCol="0">
            <a:spAutoFit/>
          </a:bodyPr>
          <a:lstStyle/>
          <a:p>
            <a:r>
              <a:rPr lang="zh-CN" altLang="en-US" sz="7200" b="1"/>
              <a:t>合作探究</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00" name="文本框 99"/>
          <p:cNvSpPr txBox="1"/>
          <p:nvPr/>
        </p:nvSpPr>
        <p:spPr>
          <a:xfrm>
            <a:off x="451485" y="2178685"/>
            <a:ext cx="10872470" cy="1568450"/>
          </a:xfrm>
          <a:prstGeom prst="rect">
            <a:avLst/>
          </a:prstGeom>
          <a:noFill/>
          <a:ln w="9525">
            <a:noFill/>
          </a:ln>
        </p:spPr>
        <p:txBody>
          <a:bodyPr wrap="square">
            <a:spAutoFit/>
          </a:bodyPr>
          <a:lstStyle/>
          <a:p>
            <a:pPr indent="0"/>
            <a:r>
              <a:rPr lang="zh-CN" sz="4800" b="1">
                <a:solidFill>
                  <a:srgbClr val="00B050"/>
                </a:solidFill>
                <a:latin typeface="+mj-ea"/>
                <a:ea typeface="+mj-ea"/>
              </a:rPr>
              <a:t>根据文本内容梳理一下作者不同阶段的读书选择和读书的感受与思考。</a:t>
            </a:r>
            <a:endParaRPr lang="zh-CN" altLang="en-US" sz="4800" b="1">
              <a:solidFill>
                <a:srgbClr val="00B050"/>
              </a:solidFill>
              <a:latin typeface="+mj-ea"/>
              <a:ea typeface="+mj-ea"/>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00" name="文本框 99"/>
          <p:cNvSpPr txBox="1"/>
          <p:nvPr/>
        </p:nvSpPr>
        <p:spPr>
          <a:xfrm>
            <a:off x="678180" y="305435"/>
            <a:ext cx="10305415" cy="6247130"/>
          </a:xfrm>
          <a:prstGeom prst="rect">
            <a:avLst/>
          </a:prstGeom>
          <a:noFill/>
          <a:ln w="9525">
            <a:noFill/>
          </a:ln>
        </p:spPr>
        <p:txBody>
          <a:bodyPr wrap="square">
            <a:spAutoFit/>
          </a:bodyPr>
          <a:lstStyle/>
          <a:p>
            <a:pPr indent="0"/>
            <a:r>
              <a:rPr lang="zh-CN" sz="4000" b="1">
                <a:solidFill>
                  <a:srgbClr val="1E1E1E"/>
                </a:solidFill>
                <a:latin typeface="+mj-ea"/>
                <a:ea typeface="+mj-ea"/>
                <a:cs typeface="+mj-ea"/>
              </a:rPr>
              <a:t>王佐良是按照自己的成长过程来写与这几个图书馆的缘分的。在上中学时，去学校的图书馆“公书林”翻阅英文小说，使作者养成了一个看英文杂志的好习惯。在清华大学时，王佐良去清华图书馆读书，读到了很多外国论著，使作者进入了一个知识上和情感上的新世界。在英国读书的时候，王佐良去包德林图书馆和英国博物馆的圆形图书馆读书，纵情阅读使他心境豁然开朗，并领悟到人类对理性的创造性。</a:t>
            </a:r>
            <a:endParaRPr lang="zh-CN" altLang="en-US" sz="4000">
              <a:latin typeface="+mj-ea"/>
              <a:ea typeface="+mj-ea"/>
              <a:cs typeface="+mj-ea"/>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00" name="文本框 99"/>
          <p:cNvSpPr txBox="1"/>
          <p:nvPr/>
        </p:nvSpPr>
        <p:spPr>
          <a:xfrm>
            <a:off x="584200" y="2767965"/>
            <a:ext cx="10362565" cy="1445260"/>
          </a:xfrm>
          <a:prstGeom prst="rect">
            <a:avLst/>
          </a:prstGeom>
          <a:noFill/>
          <a:ln w="9525">
            <a:noFill/>
          </a:ln>
        </p:spPr>
        <p:txBody>
          <a:bodyPr wrap="square">
            <a:spAutoFit/>
          </a:bodyPr>
          <a:lstStyle/>
          <a:p>
            <a:pPr indent="0"/>
            <a:r>
              <a:rPr lang="zh-CN" sz="4400" b="1">
                <a:solidFill>
                  <a:srgbClr val="1E1E1E"/>
                </a:solidFill>
                <a:latin typeface="+mj-ea"/>
                <a:ea typeface="+mj-ea"/>
                <a:cs typeface="+mj-ea"/>
              </a:rPr>
              <a:t>结合关键词句具体体会作者在文中表达的“乐”和“奇趣”</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4939665" y="341630"/>
            <a:ext cx="2540000" cy="768350"/>
          </a:xfrm>
          <a:prstGeom prst="rect">
            <a:avLst/>
          </a:prstGeom>
          <a:noFill/>
        </p:spPr>
        <p:txBody>
          <a:bodyPr wrap="square" rtlCol="0" anchor="t">
            <a:spAutoFit/>
          </a:bodyPr>
          <a:lstStyle/>
          <a:p>
            <a:r>
              <a:rPr lang="zh-CN" altLang="en-US" sz="4400" b="1">
                <a:solidFill>
                  <a:srgbClr val="FF0000"/>
                </a:solidFill>
              </a:rPr>
              <a:t>1.公书林：</a:t>
            </a:r>
          </a:p>
        </p:txBody>
      </p:sp>
      <p:pic>
        <p:nvPicPr>
          <p:cNvPr id="3" name="图片 2" descr="公书林"/>
          <p:cNvPicPr>
            <a:picLocks noChangeAspect="1"/>
          </p:cNvPicPr>
          <p:nvPr/>
        </p:nvPicPr>
        <p:blipFill>
          <a:blip r:embed="rId3"/>
          <a:stretch>
            <a:fillRect/>
          </a:stretch>
        </p:blipFill>
        <p:spPr>
          <a:xfrm>
            <a:off x="-100965" y="1238885"/>
            <a:ext cx="5208270" cy="3470275"/>
          </a:xfrm>
          <a:prstGeom prst="rect">
            <a:avLst/>
          </a:prstGeom>
        </p:spPr>
      </p:pic>
      <p:pic>
        <p:nvPicPr>
          <p:cNvPr id="4" name="图片 3" descr="公书林内部"/>
          <p:cNvPicPr>
            <a:picLocks noChangeAspect="1"/>
          </p:cNvPicPr>
          <p:nvPr/>
        </p:nvPicPr>
        <p:blipFill>
          <a:blip r:embed="rId4"/>
          <a:stretch>
            <a:fillRect/>
          </a:stretch>
        </p:blipFill>
        <p:spPr>
          <a:xfrm>
            <a:off x="6071235" y="2659380"/>
            <a:ext cx="5462270" cy="4087495"/>
          </a:xfrm>
          <a:prstGeom prst="rect">
            <a:avLst/>
          </a:prstGeom>
        </p:spPr>
      </p:pic>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304925" y="318770"/>
            <a:ext cx="9581515" cy="1322070"/>
          </a:xfrm>
          <a:prstGeom prst="rect">
            <a:avLst/>
          </a:prstGeom>
          <a:noFill/>
        </p:spPr>
        <p:txBody>
          <a:bodyPr wrap="square" rtlCol="0" anchor="t">
            <a:spAutoFit/>
          </a:bodyPr>
          <a:lstStyle/>
          <a:p>
            <a:r>
              <a:rPr lang="zh-CN" altLang="en-US" sz="4000" b="1"/>
              <a:t>“但是仅仅摸着那些书，看着它们的封面、目录和插图之类也使我高兴。”</a:t>
            </a:r>
          </a:p>
        </p:txBody>
      </p:sp>
      <p:sp>
        <p:nvSpPr>
          <p:cNvPr id="3" name="文本框 2"/>
          <p:cNvSpPr txBox="1"/>
          <p:nvPr/>
        </p:nvSpPr>
        <p:spPr>
          <a:xfrm>
            <a:off x="1304925" y="2061845"/>
            <a:ext cx="9316720" cy="3415030"/>
          </a:xfrm>
          <a:prstGeom prst="rect">
            <a:avLst/>
          </a:prstGeom>
          <a:noFill/>
        </p:spPr>
        <p:txBody>
          <a:bodyPr wrap="square" rtlCol="0" anchor="t">
            <a:spAutoFit/>
          </a:bodyPr>
          <a:lstStyle/>
          <a:p>
            <a:r>
              <a:rPr lang="zh-CN" altLang="en-US" sz="3600" b="1">
                <a:solidFill>
                  <a:schemeClr val="accent5"/>
                </a:solidFill>
              </a:rPr>
              <a:t>“仅仅”一词表明我的英文程度确实有限，但我对于知识的渴求和兴趣却是浓厚的。一个中学生想“占有”知识的欲望呼之欲出，显示出作者看到摸到这些图书时的欣喜。“虽不能至，心向往之。”而有多少事情，是因为我们心向往之，才变为了现实啊！</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8" presetClass="entr" presetSubtype="12"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strips(downLef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2221865" y="1697990"/>
            <a:ext cx="8615680" cy="2646045"/>
          </a:xfrm>
          <a:prstGeom prst="rect">
            <a:avLst/>
          </a:prstGeom>
          <a:noFill/>
        </p:spPr>
        <p:txBody>
          <a:bodyPr wrap="none" rtlCol="0">
            <a:spAutoFit/>
          </a:bodyPr>
          <a:lstStyle/>
          <a:p>
            <a:r>
              <a:rPr lang="zh-CN" altLang="en-US" sz="16600" b="1">
                <a:solidFill>
                  <a:srgbClr val="FF0000"/>
                </a:solidFill>
              </a:rPr>
              <a:t>上图书馆</a:t>
            </a:r>
          </a:p>
        </p:txBody>
      </p:sp>
      <p:sp>
        <p:nvSpPr>
          <p:cNvPr id="3" name="文本框 2"/>
          <p:cNvSpPr txBox="1"/>
          <p:nvPr/>
        </p:nvSpPr>
        <p:spPr>
          <a:xfrm>
            <a:off x="7977505" y="4989195"/>
            <a:ext cx="2468880" cy="1014730"/>
          </a:xfrm>
          <a:prstGeom prst="rect">
            <a:avLst/>
          </a:prstGeom>
          <a:noFill/>
        </p:spPr>
        <p:txBody>
          <a:bodyPr wrap="none" rtlCol="0">
            <a:spAutoFit/>
          </a:bodyPr>
          <a:lstStyle/>
          <a:p>
            <a:r>
              <a:rPr lang="zh-CN" altLang="en-US" sz="6000" b="1"/>
              <a:t>王佐良</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195070" y="417830"/>
            <a:ext cx="9801860" cy="1938020"/>
          </a:xfrm>
          <a:prstGeom prst="rect">
            <a:avLst/>
          </a:prstGeom>
          <a:noFill/>
        </p:spPr>
        <p:txBody>
          <a:bodyPr wrap="square" rtlCol="0">
            <a:spAutoFit/>
          </a:bodyPr>
          <a:lstStyle/>
          <a:p>
            <a:r>
              <a:rPr lang="zh-CN" altLang="en-US" sz="4000" b="1">
                <a:latin typeface="+mn-ea"/>
                <a:cs typeface="+mn-ea"/>
              </a:rPr>
              <a:t>果然在</a:t>
            </a:r>
            <a:r>
              <a:rPr lang="en-US" altLang="zh-CN" sz="4000" b="1">
                <a:latin typeface="+mn-ea"/>
                <a:cs typeface="+mn-ea"/>
              </a:rPr>
              <a:t>“</a:t>
            </a:r>
            <a:r>
              <a:rPr lang="zh-CN" altLang="en-US" sz="4000" b="1">
                <a:latin typeface="+mn-ea"/>
                <a:cs typeface="+mn-ea"/>
              </a:rPr>
              <a:t>公书林</a:t>
            </a:r>
            <a:r>
              <a:rPr lang="en-US" altLang="zh-CN" sz="4000" b="1">
                <a:latin typeface="+mn-ea"/>
                <a:cs typeface="+mn-ea"/>
              </a:rPr>
              <a:t>”</a:t>
            </a:r>
            <a:r>
              <a:rPr lang="zh-CN" altLang="en-US" sz="4000" b="1">
                <a:latin typeface="+mn-ea"/>
                <a:cs typeface="+mn-ea"/>
              </a:rPr>
              <a:t>里找到了书架上一排斯蒂文生的书，拿下来翻了几本，虽然只记得书名，那个下午却是消磨得很愉快的。</a:t>
            </a:r>
          </a:p>
        </p:txBody>
      </p:sp>
      <p:sp>
        <p:nvSpPr>
          <p:cNvPr id="3" name="文本框 2"/>
          <p:cNvSpPr txBox="1"/>
          <p:nvPr/>
        </p:nvSpPr>
        <p:spPr>
          <a:xfrm>
            <a:off x="1043940" y="2491740"/>
            <a:ext cx="9632950" cy="4399915"/>
          </a:xfrm>
          <a:prstGeom prst="rect">
            <a:avLst/>
          </a:prstGeom>
          <a:noFill/>
        </p:spPr>
        <p:txBody>
          <a:bodyPr wrap="square" rtlCol="0" anchor="t">
            <a:spAutoFit/>
          </a:bodyPr>
          <a:lstStyle/>
          <a:p>
            <a:r>
              <a:rPr lang="zh-CN" altLang="en-US" sz="4000" b="1">
                <a:solidFill>
                  <a:schemeClr val="accent5"/>
                </a:solidFill>
              </a:rPr>
              <a:t>“果然”：因为好奇心而去寻找，因为找到了倍感欣喜！和名人相遇的喜悦，虽然用了“消磨”一词，但那是多么美妙的时光！傅首尔“爱就是和相爱的人在一起，做好多好多无聊的事情。”对于作者来说，“爱就是和所爱的书籍在一起，哪怕暂时读不懂它。”</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8" presetClass="entr" presetSubtype="12"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strips(downLef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189605" y="538480"/>
            <a:ext cx="4754880" cy="706755"/>
          </a:xfrm>
          <a:prstGeom prst="rect">
            <a:avLst/>
          </a:prstGeom>
          <a:noFill/>
        </p:spPr>
        <p:txBody>
          <a:bodyPr wrap="none" rtlCol="0" anchor="t">
            <a:spAutoFit/>
          </a:bodyPr>
          <a:lstStyle/>
          <a:p>
            <a:r>
              <a:rPr lang="zh-CN" altLang="en-US" sz="4000" b="1">
                <a:sym typeface="+mn-ea"/>
              </a:rPr>
              <a:t>第一次接触美国杂志</a:t>
            </a:r>
            <a:endParaRPr lang="zh-CN" altLang="en-US"/>
          </a:p>
        </p:txBody>
      </p:sp>
      <p:sp>
        <p:nvSpPr>
          <p:cNvPr id="3" name="文本框 2"/>
          <p:cNvSpPr txBox="1"/>
          <p:nvPr/>
        </p:nvSpPr>
        <p:spPr>
          <a:xfrm>
            <a:off x="1052195" y="1809750"/>
            <a:ext cx="9910445" cy="3784600"/>
          </a:xfrm>
          <a:prstGeom prst="rect">
            <a:avLst/>
          </a:prstGeom>
          <a:noFill/>
        </p:spPr>
        <p:txBody>
          <a:bodyPr wrap="square" rtlCol="0" anchor="t">
            <a:spAutoFit/>
          </a:bodyPr>
          <a:lstStyle/>
          <a:p>
            <a:r>
              <a:rPr lang="zh-CN" altLang="en-US" sz="4000" b="1">
                <a:solidFill>
                  <a:schemeClr val="accent5"/>
                </a:solidFill>
              </a:rPr>
              <a:t>虽然主要是看画，但满足了我对外部世界的好奇心，打开了一扇通往外面的世界的窗户。开卷有益用在他身上再合适不过。兴趣使他热爱，阅读使他进步，学习使他成长。他的朋友说，王佐良上中学时，他的中文和英文程度已是我们全班之冠。</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8" presetClass="entr" presetSubtype="12"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strips(downLef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2503805" y="190500"/>
            <a:ext cx="5543550" cy="768350"/>
          </a:xfrm>
          <a:prstGeom prst="rect">
            <a:avLst/>
          </a:prstGeom>
          <a:noFill/>
        </p:spPr>
        <p:txBody>
          <a:bodyPr wrap="square" rtlCol="0" anchor="t">
            <a:spAutoFit/>
          </a:bodyPr>
          <a:lstStyle/>
          <a:p>
            <a:r>
              <a:rPr lang="zh-CN" altLang="en-US" sz="4400" b="1">
                <a:solidFill>
                  <a:srgbClr val="FF0000"/>
                </a:solidFill>
              </a:rPr>
              <a:t>2.清华大学的图书馆</a:t>
            </a:r>
          </a:p>
        </p:txBody>
      </p:sp>
      <p:pic>
        <p:nvPicPr>
          <p:cNvPr id="3" name="图片 2"/>
          <p:cNvPicPr>
            <a:picLocks noChangeAspect="1"/>
          </p:cNvPicPr>
          <p:nvPr/>
        </p:nvPicPr>
        <p:blipFill>
          <a:blip r:embed="rId3"/>
          <a:stretch>
            <a:fillRect/>
          </a:stretch>
        </p:blipFill>
        <p:spPr>
          <a:xfrm>
            <a:off x="256540" y="1049020"/>
            <a:ext cx="5821045" cy="3749040"/>
          </a:xfrm>
          <a:prstGeom prst="rect">
            <a:avLst/>
          </a:prstGeom>
        </p:spPr>
      </p:pic>
      <p:pic>
        <p:nvPicPr>
          <p:cNvPr id="4" name="图片 3"/>
          <p:cNvPicPr>
            <a:picLocks noChangeAspect="1"/>
          </p:cNvPicPr>
          <p:nvPr/>
        </p:nvPicPr>
        <p:blipFill>
          <a:blip r:embed="rId4"/>
          <a:stretch>
            <a:fillRect/>
          </a:stretch>
        </p:blipFill>
        <p:spPr>
          <a:xfrm>
            <a:off x="6380480" y="2633980"/>
            <a:ext cx="5655310" cy="4241800"/>
          </a:xfrm>
          <a:prstGeom prst="rect">
            <a:avLst/>
          </a:prstGeom>
        </p:spPr>
      </p:pic>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648970" y="570230"/>
            <a:ext cx="10350500" cy="1322070"/>
          </a:xfrm>
          <a:prstGeom prst="rect">
            <a:avLst/>
          </a:prstGeom>
          <a:noFill/>
        </p:spPr>
        <p:txBody>
          <a:bodyPr wrap="square" rtlCol="0" anchor="t">
            <a:spAutoFit/>
          </a:bodyPr>
          <a:lstStyle/>
          <a:p>
            <a:r>
              <a:rPr lang="zh-CN" altLang="en-US" sz="4000" b="1"/>
              <a:t>清华给我的教益极多，这当中它的图书馆又是我的一大恩师。它比公书林更神气……</a:t>
            </a:r>
          </a:p>
        </p:txBody>
      </p:sp>
      <p:sp>
        <p:nvSpPr>
          <p:cNvPr id="3" name="文本框 2"/>
          <p:cNvSpPr txBox="1"/>
          <p:nvPr/>
        </p:nvSpPr>
        <p:spPr>
          <a:xfrm>
            <a:off x="1102995" y="2300605"/>
            <a:ext cx="10464800" cy="3476625"/>
          </a:xfrm>
          <a:prstGeom prst="rect">
            <a:avLst/>
          </a:prstGeom>
          <a:noFill/>
        </p:spPr>
        <p:txBody>
          <a:bodyPr wrap="square" rtlCol="0" anchor="t">
            <a:spAutoFit/>
          </a:bodyPr>
          <a:lstStyle/>
          <a:p>
            <a:r>
              <a:rPr lang="zh-CN" altLang="en-US" sz="4400" b="1">
                <a:solidFill>
                  <a:srgbClr val="002060"/>
                </a:solidFill>
              </a:rPr>
              <a:t>把图书馆比作自己的恩师，可见作者对图书馆的深情。王佐良的恩师有俞平伯、叶公超、钱钟书等等，可见图书馆在作者心目中的地位。“神气”一词带有孩子气的口吻，一种自豪之感。</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8" presetClass="entr" presetSubtype="12"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strips(downLef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232410" y="129540"/>
            <a:ext cx="11172190" cy="1938020"/>
          </a:xfrm>
          <a:prstGeom prst="rect">
            <a:avLst/>
          </a:prstGeom>
          <a:noFill/>
        </p:spPr>
        <p:txBody>
          <a:bodyPr wrap="square" rtlCol="0" anchor="t">
            <a:spAutoFit/>
          </a:bodyPr>
          <a:lstStyle/>
          <a:p>
            <a:r>
              <a:rPr lang="zh-CN" altLang="en-US" sz="4000" b="1"/>
              <a:t>“各种精美的书刊闪着光……它们在一个19岁青年的心上投下了温情和宁静的光……”“进入到了一个知识上和情感上的新世界，一片灿烂。”</a:t>
            </a:r>
          </a:p>
        </p:txBody>
      </p:sp>
      <p:sp>
        <p:nvSpPr>
          <p:cNvPr id="3" name="文本框 2"/>
          <p:cNvSpPr txBox="1"/>
          <p:nvPr/>
        </p:nvSpPr>
        <p:spPr>
          <a:xfrm>
            <a:off x="692785" y="2302510"/>
            <a:ext cx="10805795" cy="3784600"/>
          </a:xfrm>
          <a:prstGeom prst="rect">
            <a:avLst/>
          </a:prstGeom>
          <a:noFill/>
        </p:spPr>
        <p:txBody>
          <a:bodyPr wrap="square" rtlCol="0" anchor="t">
            <a:spAutoFit/>
          </a:bodyPr>
          <a:lstStyle/>
          <a:p>
            <a:r>
              <a:rPr lang="zh-CN" altLang="en-US" sz="4000" b="1">
                <a:solidFill>
                  <a:srgbClr val="002060"/>
                </a:solidFill>
              </a:rPr>
              <a:t>知识的光，知识阅读让他感动，启发他思考走向一个未知的、开阔的、理性的新世界。王佐良在大二上学期参加全校英语演说比赛，获得第一名，演讲的题目是《文学能使生活美好》。大二美国刚出版的《乱世佳人》，借到此书后如获至宝，废寝忘食地读完。</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8" presetClass="entr" presetSubtype="12"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strips(downLef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040130" y="266700"/>
            <a:ext cx="10415270" cy="706755"/>
          </a:xfrm>
          <a:prstGeom prst="rect">
            <a:avLst/>
          </a:prstGeom>
          <a:noFill/>
        </p:spPr>
        <p:txBody>
          <a:bodyPr wrap="square" rtlCol="0" anchor="t">
            <a:spAutoFit/>
          </a:bodyPr>
          <a:lstStyle/>
          <a:p>
            <a:r>
              <a:rPr lang="zh-CN" altLang="en-US" sz="4000" b="1">
                <a:solidFill>
                  <a:srgbClr val="FF0000"/>
                </a:solidFill>
              </a:rPr>
              <a:t>3.英国牛津大学的包德林图书馆</a:t>
            </a:r>
          </a:p>
        </p:txBody>
      </p:sp>
      <p:pic>
        <p:nvPicPr>
          <p:cNvPr id="3" name="图片 2"/>
          <p:cNvPicPr>
            <a:picLocks noChangeAspect="1"/>
          </p:cNvPicPr>
          <p:nvPr/>
        </p:nvPicPr>
        <p:blipFill>
          <a:blip r:embed="rId3"/>
          <a:stretch>
            <a:fillRect/>
          </a:stretch>
        </p:blipFill>
        <p:spPr>
          <a:xfrm>
            <a:off x="233045" y="973455"/>
            <a:ext cx="6096000" cy="4572000"/>
          </a:xfrm>
          <a:prstGeom prst="rect">
            <a:avLst/>
          </a:prstGeom>
        </p:spPr>
      </p:pic>
      <p:pic>
        <p:nvPicPr>
          <p:cNvPr id="4" name="图片 3"/>
          <p:cNvPicPr>
            <a:picLocks noChangeAspect="1"/>
          </p:cNvPicPr>
          <p:nvPr/>
        </p:nvPicPr>
        <p:blipFill>
          <a:blip r:embed="rId4"/>
          <a:stretch>
            <a:fillRect/>
          </a:stretch>
        </p:blipFill>
        <p:spPr>
          <a:xfrm>
            <a:off x="6657975" y="3152140"/>
            <a:ext cx="5471160" cy="3646170"/>
          </a:xfrm>
          <a:prstGeom prst="rect">
            <a:avLst/>
          </a:prstGeom>
        </p:spPr>
      </p:pic>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276860" y="796290"/>
            <a:ext cx="11866880" cy="706755"/>
          </a:xfrm>
          <a:prstGeom prst="rect">
            <a:avLst/>
          </a:prstGeom>
          <a:noFill/>
        </p:spPr>
        <p:txBody>
          <a:bodyPr wrap="none" rtlCol="0">
            <a:spAutoFit/>
          </a:bodyPr>
          <a:lstStyle/>
          <a:p>
            <a:r>
              <a:rPr lang="zh-CN" altLang="en-US" sz="4000" b="1"/>
              <a:t>那种一灯如豆一心苦读的空气却与我当时的心情合拍</a:t>
            </a:r>
          </a:p>
        </p:txBody>
      </p:sp>
      <p:sp>
        <p:nvSpPr>
          <p:cNvPr id="3" name="文本框 2"/>
          <p:cNvSpPr txBox="1"/>
          <p:nvPr/>
        </p:nvSpPr>
        <p:spPr>
          <a:xfrm>
            <a:off x="661670" y="1755775"/>
            <a:ext cx="10074275" cy="1322070"/>
          </a:xfrm>
          <a:prstGeom prst="rect">
            <a:avLst/>
          </a:prstGeom>
          <a:noFill/>
        </p:spPr>
        <p:txBody>
          <a:bodyPr wrap="square" rtlCol="0" anchor="t">
            <a:spAutoFit/>
          </a:bodyPr>
          <a:lstStyle/>
          <a:p>
            <a:r>
              <a:rPr lang="zh-CN" altLang="en-US" sz="4000" b="1">
                <a:solidFill>
                  <a:srgbClr val="002060"/>
                </a:solidFill>
              </a:rPr>
              <a:t>“合拍”的心情：契合，朋友。把图书馆比作朋友。</a:t>
            </a:r>
          </a:p>
        </p:txBody>
      </p:sp>
      <p:sp>
        <p:nvSpPr>
          <p:cNvPr id="4" name="文本框 3"/>
          <p:cNvSpPr txBox="1"/>
          <p:nvPr/>
        </p:nvSpPr>
        <p:spPr>
          <a:xfrm>
            <a:off x="276860" y="3674110"/>
            <a:ext cx="10850880" cy="706755"/>
          </a:xfrm>
          <a:prstGeom prst="rect">
            <a:avLst/>
          </a:prstGeom>
          <a:noFill/>
        </p:spPr>
        <p:txBody>
          <a:bodyPr wrap="none" rtlCol="0">
            <a:spAutoFit/>
          </a:bodyPr>
          <a:lstStyle/>
          <a:p>
            <a:r>
              <a:rPr lang="zh-CN" altLang="en-US" sz="4000" b="1"/>
              <a:t>我在等船的间隙里在包德林图书馆纵情自由阅读</a:t>
            </a:r>
          </a:p>
        </p:txBody>
      </p:sp>
      <p:sp>
        <p:nvSpPr>
          <p:cNvPr id="5" name="文本框 4"/>
          <p:cNvSpPr txBox="1"/>
          <p:nvPr/>
        </p:nvSpPr>
        <p:spPr>
          <a:xfrm>
            <a:off x="774700" y="4810125"/>
            <a:ext cx="9191625" cy="768350"/>
          </a:xfrm>
          <a:prstGeom prst="rect">
            <a:avLst/>
          </a:prstGeom>
          <a:noFill/>
        </p:spPr>
        <p:txBody>
          <a:bodyPr wrap="square" rtlCol="0" anchor="t">
            <a:spAutoFit/>
          </a:bodyPr>
          <a:lstStyle/>
          <a:p>
            <a:r>
              <a:rPr lang="zh-CN" altLang="en-US" sz="4400" b="1">
                <a:solidFill>
                  <a:srgbClr val="002060"/>
                </a:solidFill>
              </a:rPr>
              <a:t>这是作者表达自己快乐的方式</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8" presetClass="entr" presetSubtype="12"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strips(downLeft)">
                                      <p:cBhvr>
                                        <p:cTn id="13" dur="500"/>
                                        <p:tgtEl>
                                          <p:spTgt spid="3"/>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2"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linds(horizontal)">
                                      <p:cBhvr>
                                        <p:cTn id="19" dur="500"/>
                                        <p:tgtEl>
                                          <p:spTgt spid="4"/>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18" presetClass="entr" presetSubtype="12" fill="hold" grpId="3"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strips(downLeft)">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1"/>
      <p:bldP spid="4" grpId="2"/>
      <p:bldP spid="5" grpId="3"/>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00" name="文本框 99"/>
          <p:cNvSpPr txBox="1"/>
          <p:nvPr/>
        </p:nvSpPr>
        <p:spPr>
          <a:xfrm>
            <a:off x="3474085" y="2494280"/>
            <a:ext cx="5243830" cy="829945"/>
          </a:xfrm>
          <a:prstGeom prst="rect">
            <a:avLst/>
          </a:prstGeom>
          <a:noFill/>
          <a:ln w="9525">
            <a:noFill/>
          </a:ln>
        </p:spPr>
        <p:txBody>
          <a:bodyPr wrap="square">
            <a:spAutoFit/>
          </a:bodyPr>
          <a:lstStyle/>
          <a:p>
            <a:pPr indent="0"/>
            <a:r>
              <a:rPr lang="zh-CN" altLang="en-US" sz="4800" b="1">
                <a:solidFill>
                  <a:srgbClr val="00B050"/>
                </a:solidFill>
                <a:latin typeface="+mj-ea"/>
                <a:ea typeface="+mj-ea"/>
              </a:rPr>
              <a:t>重点语句理解探究</a:t>
            </a: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00" name="文本框 99"/>
          <p:cNvSpPr txBox="1"/>
          <p:nvPr/>
        </p:nvSpPr>
        <p:spPr>
          <a:xfrm>
            <a:off x="375920" y="790575"/>
            <a:ext cx="11087100" cy="706755"/>
          </a:xfrm>
          <a:prstGeom prst="rect">
            <a:avLst/>
          </a:prstGeom>
          <a:noFill/>
          <a:ln w="9525">
            <a:noFill/>
          </a:ln>
        </p:spPr>
        <p:txBody>
          <a:bodyPr wrap="square">
            <a:spAutoFit/>
          </a:bodyPr>
          <a:lstStyle/>
          <a:p>
            <a:pPr indent="0"/>
            <a:r>
              <a:rPr lang="zh-CN" sz="4000" b="1">
                <a:solidFill>
                  <a:srgbClr val="1E1E1E"/>
                </a:solidFill>
                <a:latin typeface="+mn-ea"/>
                <a:cs typeface="+mn-ea"/>
              </a:rPr>
              <a:t>第1段引用西蒙娜</a:t>
            </a:r>
            <a:r>
              <a:rPr lang="en-US" altLang="zh-CN" sz="4000" b="1">
                <a:solidFill>
                  <a:srgbClr val="1E1E1E"/>
                </a:solidFill>
                <a:latin typeface="+mn-ea"/>
                <a:cs typeface="+mn-ea"/>
              </a:rPr>
              <a:t>.</a:t>
            </a:r>
            <a:r>
              <a:rPr lang="zh-CN" sz="4000" b="1">
                <a:solidFill>
                  <a:srgbClr val="1E1E1E"/>
                </a:solidFill>
                <a:latin typeface="+mn-ea"/>
                <a:cs typeface="+mn-ea"/>
              </a:rPr>
              <a:t>德</a:t>
            </a:r>
            <a:r>
              <a:rPr lang="en-US" altLang="zh-CN" sz="4000" b="1">
                <a:solidFill>
                  <a:srgbClr val="1E1E1E"/>
                </a:solidFill>
                <a:latin typeface="+mn-ea"/>
                <a:cs typeface="+mn-ea"/>
              </a:rPr>
              <a:t>.</a:t>
            </a:r>
            <a:r>
              <a:rPr lang="zh-CN" sz="4000" b="1">
                <a:solidFill>
                  <a:srgbClr val="1E1E1E"/>
                </a:solidFill>
                <a:latin typeface="+mn-ea"/>
                <a:cs typeface="+mn-ea"/>
              </a:rPr>
              <a:t>波伏瓦的话有什么用意？</a:t>
            </a:r>
            <a:endParaRPr lang="zh-CN" altLang="en-US" sz="4000" b="1">
              <a:latin typeface="+mn-ea"/>
              <a:cs typeface="+mn-ea"/>
            </a:endParaRPr>
          </a:p>
        </p:txBody>
      </p:sp>
      <p:sp>
        <p:nvSpPr>
          <p:cNvPr id="2" name="文本框 1"/>
          <p:cNvSpPr txBox="1"/>
          <p:nvPr/>
        </p:nvSpPr>
        <p:spPr>
          <a:xfrm>
            <a:off x="495935" y="1687195"/>
            <a:ext cx="11199495" cy="768350"/>
          </a:xfrm>
          <a:prstGeom prst="rect">
            <a:avLst/>
          </a:prstGeom>
          <a:noFill/>
          <a:ln w="9525">
            <a:noFill/>
          </a:ln>
        </p:spPr>
        <p:txBody>
          <a:bodyPr wrap="square">
            <a:spAutoFit/>
          </a:bodyPr>
          <a:lstStyle/>
          <a:p>
            <a:pPr indent="0"/>
            <a:r>
              <a:rPr lang="zh-CN" sz="4400" b="1">
                <a:solidFill>
                  <a:srgbClr val="002060"/>
                </a:solidFill>
                <a:latin typeface="微软雅黑" panose="020B0503020204020204" charset="-122"/>
                <a:ea typeface="微软雅黑" panose="020B0503020204020204" charset="-122"/>
              </a:rPr>
              <a:t>为了引出自己对图书馆读书生活的热爱。</a:t>
            </a:r>
            <a:endParaRPr lang="zh-CN" altLang="en-US" sz="4400" b="1">
              <a:solidFill>
                <a:srgbClr val="002060"/>
              </a:solidFill>
              <a:latin typeface="微软雅黑" panose="020B0503020204020204" charset="-122"/>
              <a:ea typeface="微软雅黑" panose="020B0503020204020204" charset="-122"/>
            </a:endParaRPr>
          </a:p>
        </p:txBody>
      </p:sp>
      <p:sp>
        <p:nvSpPr>
          <p:cNvPr id="3" name="文本框 2"/>
          <p:cNvSpPr txBox="1"/>
          <p:nvPr/>
        </p:nvSpPr>
        <p:spPr>
          <a:xfrm>
            <a:off x="255270" y="2987040"/>
            <a:ext cx="11680825" cy="1445260"/>
          </a:xfrm>
          <a:prstGeom prst="rect">
            <a:avLst/>
          </a:prstGeom>
          <a:noFill/>
          <a:ln w="9525">
            <a:noFill/>
          </a:ln>
        </p:spPr>
        <p:txBody>
          <a:bodyPr wrap="square">
            <a:spAutoFit/>
          </a:bodyPr>
          <a:lstStyle/>
          <a:p>
            <a:pPr indent="0"/>
            <a:r>
              <a:rPr lang="zh-CN" sz="4400" b="1">
                <a:solidFill>
                  <a:srgbClr val="1E1E1E"/>
                </a:solidFill>
                <a:latin typeface="+mj-ea"/>
                <a:ea typeface="+mj-ea"/>
                <a:cs typeface="+mj-ea"/>
              </a:rPr>
              <a:t>第7段说“真实的世界却在暗淡下来”，“真实的世界”指什么？</a:t>
            </a:r>
            <a:endParaRPr lang="zh-CN" altLang="en-US" sz="4400" b="1">
              <a:latin typeface="+mj-ea"/>
              <a:ea typeface="+mj-ea"/>
              <a:cs typeface="+mj-ea"/>
            </a:endParaRPr>
          </a:p>
        </p:txBody>
      </p:sp>
      <p:sp>
        <p:nvSpPr>
          <p:cNvPr id="4" name="文本框 3"/>
          <p:cNvSpPr txBox="1"/>
          <p:nvPr/>
        </p:nvSpPr>
        <p:spPr>
          <a:xfrm>
            <a:off x="1170305" y="4918710"/>
            <a:ext cx="8385810" cy="768350"/>
          </a:xfrm>
          <a:prstGeom prst="rect">
            <a:avLst/>
          </a:prstGeom>
          <a:noFill/>
          <a:ln w="9525">
            <a:noFill/>
          </a:ln>
        </p:spPr>
        <p:txBody>
          <a:bodyPr wrap="square">
            <a:spAutoFit/>
          </a:bodyPr>
          <a:lstStyle/>
          <a:p>
            <a:pPr indent="0"/>
            <a:r>
              <a:rPr lang="zh-CN" sz="4400" b="1">
                <a:solidFill>
                  <a:srgbClr val="002060"/>
                </a:solidFill>
                <a:latin typeface="+mn-ea"/>
              </a:rPr>
              <a:t>国家民族命运处于危亡时刻。</a:t>
            </a:r>
            <a:endParaRPr lang="zh-CN" altLang="en-US" sz="4400" b="1">
              <a:solidFill>
                <a:srgbClr val="002060"/>
              </a:solidFill>
              <a:latin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8" presetClass="entr" presetSubtype="12" fill="hold" grpId="1"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strips(downLeft)">
                                      <p:cBhvr>
                                        <p:cTn id="13" dur="500"/>
                                        <p:tgtEl>
                                          <p:spTgt spid="2"/>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2"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linds(horizontal)">
                                      <p:cBhvr>
                                        <p:cTn id="19" dur="500"/>
                                        <p:tgtEl>
                                          <p:spTgt spid="3"/>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18" presetClass="entr" presetSubtype="12" fill="hold" grpId="3"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strips(downLeft)">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1"/>
      <p:bldP spid="3" grpId="2"/>
      <p:bldP spid="4" grpId="3"/>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00" name="文本框 99"/>
          <p:cNvSpPr txBox="1"/>
          <p:nvPr/>
        </p:nvSpPr>
        <p:spPr>
          <a:xfrm>
            <a:off x="224155" y="286385"/>
            <a:ext cx="10746740" cy="1445260"/>
          </a:xfrm>
          <a:prstGeom prst="rect">
            <a:avLst/>
          </a:prstGeom>
          <a:noFill/>
          <a:ln w="9525">
            <a:noFill/>
          </a:ln>
        </p:spPr>
        <p:txBody>
          <a:bodyPr wrap="square">
            <a:spAutoFit/>
          </a:bodyPr>
          <a:lstStyle/>
          <a:p>
            <a:pPr indent="0"/>
            <a:r>
              <a:rPr lang="zh-CN" sz="4400" b="1">
                <a:solidFill>
                  <a:srgbClr val="1E1E1E"/>
                </a:solidFill>
                <a:latin typeface="+mj-ea"/>
                <a:ea typeface="+mj-ea"/>
                <a:cs typeface="+mj-ea"/>
              </a:rPr>
              <a:t>第8段中“我的心境也豁然开朗了”一句的含意是什么？</a:t>
            </a:r>
            <a:endParaRPr lang="zh-CN" altLang="en-US" sz="4400" b="1">
              <a:latin typeface="+mj-ea"/>
              <a:ea typeface="+mj-ea"/>
              <a:cs typeface="+mj-ea"/>
            </a:endParaRPr>
          </a:p>
        </p:txBody>
      </p:sp>
      <p:sp>
        <p:nvSpPr>
          <p:cNvPr id="2" name="文本框 1"/>
          <p:cNvSpPr txBox="1"/>
          <p:nvPr/>
        </p:nvSpPr>
        <p:spPr>
          <a:xfrm>
            <a:off x="1120140" y="1951990"/>
            <a:ext cx="8954770" cy="768350"/>
          </a:xfrm>
          <a:prstGeom prst="rect">
            <a:avLst/>
          </a:prstGeom>
          <a:noFill/>
          <a:ln w="9525">
            <a:noFill/>
          </a:ln>
        </p:spPr>
        <p:txBody>
          <a:bodyPr wrap="square">
            <a:spAutoFit/>
          </a:bodyPr>
          <a:lstStyle/>
          <a:p>
            <a:pPr indent="0"/>
            <a:r>
              <a:rPr lang="zh-CN" sz="4400" b="1">
                <a:solidFill>
                  <a:srgbClr val="002060"/>
                </a:solidFill>
                <a:latin typeface="+mn-ea"/>
              </a:rPr>
              <a:t>表达了对国内战争胜利的喜悦。</a:t>
            </a:r>
            <a:endParaRPr lang="zh-CN" altLang="en-US" sz="4400" b="1">
              <a:solidFill>
                <a:srgbClr val="002060"/>
              </a:solidFill>
              <a:latin typeface="+mn-ea"/>
            </a:endParaRPr>
          </a:p>
        </p:txBody>
      </p:sp>
      <p:sp>
        <p:nvSpPr>
          <p:cNvPr id="3" name="文本框 2"/>
          <p:cNvSpPr txBox="1"/>
          <p:nvPr/>
        </p:nvSpPr>
        <p:spPr>
          <a:xfrm>
            <a:off x="312420" y="3416300"/>
            <a:ext cx="11213465" cy="768350"/>
          </a:xfrm>
          <a:prstGeom prst="rect">
            <a:avLst/>
          </a:prstGeom>
          <a:noFill/>
          <a:ln w="9525">
            <a:noFill/>
          </a:ln>
        </p:spPr>
        <p:txBody>
          <a:bodyPr wrap="square">
            <a:spAutoFit/>
          </a:bodyPr>
          <a:lstStyle/>
          <a:p>
            <a:pPr indent="0"/>
            <a:r>
              <a:rPr lang="zh-CN" sz="4400" b="1">
                <a:solidFill>
                  <a:srgbClr val="1E1E1E"/>
                </a:solidFill>
                <a:latin typeface="+mn-ea"/>
                <a:cs typeface="+mn-ea"/>
              </a:rPr>
              <a:t>第9段引用的莎士比亚的台词有什么含意？</a:t>
            </a:r>
            <a:endParaRPr lang="zh-CN" altLang="en-US" sz="4400" b="1">
              <a:latin typeface="+mn-ea"/>
              <a:cs typeface="+mn-ea"/>
            </a:endParaRPr>
          </a:p>
        </p:txBody>
      </p:sp>
      <p:sp>
        <p:nvSpPr>
          <p:cNvPr id="4" name="文本框 3"/>
          <p:cNvSpPr txBox="1"/>
          <p:nvPr/>
        </p:nvSpPr>
        <p:spPr>
          <a:xfrm>
            <a:off x="1271905" y="5044440"/>
            <a:ext cx="9862820" cy="768350"/>
          </a:xfrm>
          <a:prstGeom prst="rect">
            <a:avLst/>
          </a:prstGeom>
          <a:noFill/>
          <a:ln w="9525">
            <a:noFill/>
          </a:ln>
        </p:spPr>
        <p:txBody>
          <a:bodyPr wrap="square">
            <a:spAutoFit/>
          </a:bodyPr>
          <a:lstStyle/>
          <a:p>
            <a:pPr indent="0"/>
            <a:r>
              <a:rPr lang="zh-CN" sz="4400" b="1">
                <a:solidFill>
                  <a:srgbClr val="002060"/>
                </a:solidFill>
                <a:latin typeface="+mj-ea"/>
                <a:ea typeface="+mj-ea"/>
              </a:rPr>
              <a:t>说明人类创造了知识理性。</a:t>
            </a:r>
            <a:endParaRPr lang="zh-CN" altLang="en-US" sz="4400" b="1">
              <a:solidFill>
                <a:srgbClr val="002060"/>
              </a:solidFill>
              <a:latin typeface="+mj-ea"/>
              <a:ea typeface="+mj-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8" presetClass="entr" presetSubtype="12" fill="hold" grpId="1"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strips(downLeft)">
                                      <p:cBhvr>
                                        <p:cTn id="13" dur="500"/>
                                        <p:tgtEl>
                                          <p:spTgt spid="2"/>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2"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linds(horizontal)">
                                      <p:cBhvr>
                                        <p:cTn id="19" dur="500"/>
                                        <p:tgtEl>
                                          <p:spTgt spid="3"/>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18" presetClass="entr" presetSubtype="12" fill="hold" grpId="3"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strips(downLeft)">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1"/>
      <p:bldP spid="3" grpId="2"/>
      <p:bldP spid="4" grpId="3"/>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2" name="图片 1" descr="3f441bfb153683ade21d79aba4f831ae"/>
          <p:cNvPicPr>
            <a:picLocks noChangeAspect="1"/>
          </p:cNvPicPr>
          <p:nvPr/>
        </p:nvPicPr>
        <p:blipFill>
          <a:blip r:embed="rId3"/>
          <a:stretch>
            <a:fillRect/>
          </a:stretch>
        </p:blipFill>
        <p:spPr>
          <a:xfrm>
            <a:off x="1796415" y="1500505"/>
            <a:ext cx="7701915" cy="3168650"/>
          </a:xfrm>
          <a:prstGeom prst="rect">
            <a:avLst/>
          </a:prstGeom>
        </p:spPr>
      </p:pic>
      <p:sp>
        <p:nvSpPr>
          <p:cNvPr id="3" name="文本框 2"/>
          <p:cNvSpPr txBox="1"/>
          <p:nvPr/>
        </p:nvSpPr>
        <p:spPr>
          <a:xfrm>
            <a:off x="3812540" y="2485390"/>
            <a:ext cx="5369560" cy="1198880"/>
          </a:xfrm>
          <a:prstGeom prst="rect">
            <a:avLst/>
          </a:prstGeom>
          <a:noFill/>
        </p:spPr>
        <p:txBody>
          <a:bodyPr wrap="square" rtlCol="0">
            <a:spAutoFit/>
          </a:bodyPr>
          <a:lstStyle/>
          <a:p>
            <a:r>
              <a:rPr lang="zh-CN" altLang="en-US" sz="7200" b="1"/>
              <a:t>识 作 者</a:t>
            </a: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2" name="图片 1" descr="3f441bfb153683ade21d79aba4f831ae"/>
          <p:cNvPicPr>
            <a:picLocks noChangeAspect="1"/>
          </p:cNvPicPr>
          <p:nvPr/>
        </p:nvPicPr>
        <p:blipFill>
          <a:blip r:embed="rId3"/>
          <a:stretch>
            <a:fillRect/>
          </a:stretch>
        </p:blipFill>
        <p:spPr>
          <a:xfrm>
            <a:off x="1796415" y="1500505"/>
            <a:ext cx="7701915" cy="3168650"/>
          </a:xfrm>
          <a:prstGeom prst="rect">
            <a:avLst/>
          </a:prstGeom>
        </p:spPr>
      </p:pic>
      <p:sp>
        <p:nvSpPr>
          <p:cNvPr id="3" name="文本框 2"/>
          <p:cNvSpPr txBox="1"/>
          <p:nvPr/>
        </p:nvSpPr>
        <p:spPr>
          <a:xfrm>
            <a:off x="3812540" y="2485390"/>
            <a:ext cx="4179570" cy="1198880"/>
          </a:xfrm>
          <a:prstGeom prst="rect">
            <a:avLst/>
          </a:prstGeom>
          <a:noFill/>
        </p:spPr>
        <p:txBody>
          <a:bodyPr wrap="square" rtlCol="0">
            <a:spAutoFit/>
          </a:bodyPr>
          <a:lstStyle/>
          <a:p>
            <a:r>
              <a:rPr lang="zh-CN" altLang="en-US" sz="7200" b="1"/>
              <a:t>明确主旨</a:t>
            </a: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50520" y="890905"/>
            <a:ext cx="10910570" cy="4707890"/>
          </a:xfrm>
          <a:prstGeom prst="rect">
            <a:avLst/>
          </a:prstGeom>
          <a:noFill/>
          <a:ln w="9525">
            <a:noFill/>
          </a:ln>
        </p:spPr>
        <p:txBody>
          <a:bodyPr wrap="square">
            <a:spAutoFit/>
          </a:bodyPr>
          <a:lstStyle/>
          <a:p>
            <a:pPr indent="0"/>
            <a:r>
              <a:rPr lang="zh-CN" sz="6000" b="1">
                <a:solidFill>
                  <a:srgbClr val="1E1E1E"/>
                </a:solidFill>
                <a:latin typeface="+mj-ea"/>
                <a:ea typeface="+mj-ea"/>
              </a:rPr>
              <a:t>作者回顾自己三段在图书馆的阅读经历，梳理了自己在不同阶段的读书选择、读书的感受与思考，阐述自己的成长经历和读书乐趣，表达了对读书的热爱。</a:t>
            </a:r>
            <a:endParaRPr lang="zh-CN" altLang="en-US" sz="6000" b="1">
              <a:latin typeface="+mj-ea"/>
              <a:ea typeface="+mj-ea"/>
            </a:endParaRP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2" name="图片 1" descr="3f441bfb153683ade21d79aba4f831ae"/>
          <p:cNvPicPr>
            <a:picLocks noChangeAspect="1"/>
          </p:cNvPicPr>
          <p:nvPr/>
        </p:nvPicPr>
        <p:blipFill>
          <a:blip r:embed="rId3"/>
          <a:stretch>
            <a:fillRect/>
          </a:stretch>
        </p:blipFill>
        <p:spPr>
          <a:xfrm>
            <a:off x="1796415" y="1500505"/>
            <a:ext cx="7701915" cy="3168650"/>
          </a:xfrm>
          <a:prstGeom prst="rect">
            <a:avLst/>
          </a:prstGeom>
        </p:spPr>
      </p:pic>
      <p:sp>
        <p:nvSpPr>
          <p:cNvPr id="3" name="文本框 2"/>
          <p:cNvSpPr txBox="1"/>
          <p:nvPr/>
        </p:nvSpPr>
        <p:spPr>
          <a:xfrm>
            <a:off x="4151630" y="2531110"/>
            <a:ext cx="2616200" cy="1106805"/>
          </a:xfrm>
          <a:prstGeom prst="rect">
            <a:avLst/>
          </a:prstGeom>
          <a:noFill/>
        </p:spPr>
        <p:txBody>
          <a:bodyPr wrap="none" rtlCol="0">
            <a:spAutoFit/>
          </a:bodyPr>
          <a:lstStyle/>
          <a:p>
            <a:r>
              <a:rPr lang="zh-CN" altLang="en-US" sz="6600" b="1"/>
              <a:t>小    结</a:t>
            </a: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00" name="文本框 99"/>
          <p:cNvSpPr txBox="1"/>
          <p:nvPr/>
        </p:nvSpPr>
        <p:spPr>
          <a:xfrm>
            <a:off x="615950" y="305435"/>
            <a:ext cx="10543540" cy="6247130"/>
          </a:xfrm>
          <a:prstGeom prst="rect">
            <a:avLst/>
          </a:prstGeom>
          <a:noFill/>
          <a:ln w="9525">
            <a:noFill/>
          </a:ln>
        </p:spPr>
        <p:txBody>
          <a:bodyPr wrap="square">
            <a:spAutoFit/>
          </a:bodyPr>
          <a:lstStyle/>
          <a:p>
            <a:pPr indent="0"/>
            <a:r>
              <a:rPr lang="zh-CN" sz="4000" b="1">
                <a:solidFill>
                  <a:srgbClr val="1E1E1E"/>
                </a:solidFill>
                <a:latin typeface="微软雅黑" panose="020B0503020204020204" charset="-122"/>
                <a:ea typeface="微软雅黑" panose="020B0503020204020204" charset="-122"/>
                <a:cs typeface="微软雅黑" panose="020B0503020204020204" charset="-122"/>
              </a:rPr>
              <a:t>高尔基曾这样说过：“每一本书都是一个小小的梯子，我向这上面爬着，从兽类到人类，走到更为理想的境地，走到那种生活的憧憬的路上来了。”读书，对一般文化人来说是件雅事，忧乐歌哭，常系于读书玩文之脉，所谓“能到竹林下，自有春水声”。书需读，多读书，能医俗。黄山谷说，一日不读书，面上便俗尘一斗，语言亦干巴无味。也许，这是对“腹有诗书气自华”的最佳诠释。学习时要注意文中关于读书的名句，体味读书的氛围与乐趣。</a:t>
            </a:r>
            <a:endParaRPr lang="zh-CN" altLang="en-US" sz="40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4" name="图片 3" descr="42f65c25135620da87348db93aefeddf"/>
          <p:cNvPicPr>
            <a:picLocks noChangeAspect="1"/>
          </p:cNvPicPr>
          <p:nvPr/>
        </p:nvPicPr>
        <p:blipFill>
          <a:blip r:embed="rId3"/>
          <a:stretch>
            <a:fillRect/>
          </a:stretch>
        </p:blipFill>
        <p:spPr>
          <a:xfrm>
            <a:off x="991235" y="1866900"/>
            <a:ext cx="10058400" cy="3552190"/>
          </a:xfrm>
          <a:prstGeom prst="rect">
            <a:avLst/>
          </a:prstGeom>
        </p:spPr>
      </p:pic>
      <p:sp>
        <p:nvSpPr>
          <p:cNvPr id="5" name="文本框 4"/>
          <p:cNvSpPr txBox="1"/>
          <p:nvPr/>
        </p:nvSpPr>
        <p:spPr>
          <a:xfrm>
            <a:off x="3041015" y="2399030"/>
            <a:ext cx="6967220" cy="2214880"/>
          </a:xfrm>
          <a:prstGeom prst="rect">
            <a:avLst/>
          </a:prstGeom>
          <a:noFill/>
        </p:spPr>
        <p:txBody>
          <a:bodyPr wrap="square" rtlCol="0">
            <a:spAutoFit/>
          </a:bodyPr>
          <a:lstStyle/>
          <a:p>
            <a:r>
              <a:rPr lang="zh-CN" altLang="en-US" sz="13800" b="1"/>
              <a:t>再      见</a:t>
            </a:r>
          </a:p>
        </p:txBody>
      </p:sp>
      <p:pic>
        <p:nvPicPr>
          <p:cNvPr id="6" name="New picture"/>
          <p:cNvPicPr/>
          <p:nvPr/>
        </p:nvPicPr>
        <p:blipFill>
          <a:blip r:embed="rId4"/>
          <a:stretch>
            <a:fillRect/>
          </a:stretch>
        </p:blipFill>
        <p:spPr>
          <a:xfrm>
            <a:off x="12382500" y="12090400"/>
            <a:ext cx="304800" cy="215900"/>
          </a:xfrm>
          <a:prstGeom prst="cube">
            <a:avLst/>
          </a:prstGeom>
        </p:spPr>
      </p:pic>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副标题 2"/>
          <p:cNvSpPr>
            <a:spLocks noGrp="1"/>
          </p:cNvSpPr>
          <p:nvPr>
            <p:ph idx="1"/>
          </p:nvPr>
        </p:nvSpPr>
        <p:spPr/>
        <p:txBody>
          <a:bodyPr>
            <a:normAutofit/>
          </a:bodyPr>
          <a:lstStyle/>
          <a:p>
            <a:r>
              <a:rPr lang="en-US" altLang="zh-CN" sz="100" dirty="0" smtClean="0">
                <a:solidFill>
                  <a:schemeClr val="bg1"/>
                </a:solidFill>
              </a:rPr>
              <a:t>1.</a:t>
            </a:r>
            <a:r>
              <a:rPr lang="zh-CN" altLang="zh-CN" sz="100" dirty="0" smtClean="0">
                <a:solidFill>
                  <a:schemeClr val="bg1"/>
                </a:solidFill>
              </a:rPr>
              <a:t>情节</a:t>
            </a:r>
            <a:r>
              <a:rPr lang="zh-CN" altLang="zh-CN" sz="100" dirty="0">
                <a:solidFill>
                  <a:schemeClr val="bg1"/>
                </a:solidFill>
              </a:rPr>
              <a:t>是叙事性文学作品内容构成的要素之一</a:t>
            </a:r>
            <a:r>
              <a:rPr lang="en-US" altLang="zh-CN" sz="100" dirty="0">
                <a:solidFill>
                  <a:schemeClr val="bg1"/>
                </a:solidFill>
              </a:rPr>
              <a:t>,</a:t>
            </a:r>
            <a:r>
              <a:rPr lang="zh-CN" altLang="zh-CN" sz="100" dirty="0">
                <a:solidFill>
                  <a:schemeClr val="bg1"/>
                </a:solidFill>
              </a:rPr>
              <a:t>是叙事作品中表现人物之间相互关系的一系列生活事件的发展过程</a:t>
            </a:r>
            <a:r>
              <a:rPr lang="zh-CN" altLang="zh-CN" sz="100" dirty="0" smtClean="0">
                <a:solidFill>
                  <a:schemeClr val="bg1"/>
                </a:solidFill>
              </a:rPr>
              <a:t>。</a:t>
            </a:r>
            <a:endParaRPr lang="en-US" altLang="zh-CN" sz="100" dirty="0" smtClean="0">
              <a:solidFill>
                <a:schemeClr val="bg1"/>
              </a:solidFill>
            </a:endParaRPr>
          </a:p>
          <a:p>
            <a:r>
              <a:rPr lang="en-US" altLang="zh-CN" sz="100" dirty="0" smtClean="0">
                <a:solidFill>
                  <a:schemeClr val="bg1"/>
                </a:solidFill>
              </a:rPr>
              <a:t>2.</a:t>
            </a:r>
            <a:r>
              <a:rPr lang="zh-CN" altLang="zh-CN" sz="100" dirty="0" smtClean="0">
                <a:solidFill>
                  <a:schemeClr val="bg1"/>
                </a:solidFill>
              </a:rPr>
              <a:t>它</a:t>
            </a:r>
            <a:r>
              <a:rPr lang="zh-CN" altLang="zh-CN" sz="100" dirty="0">
                <a:solidFill>
                  <a:schemeClr val="bg1"/>
                </a:solidFill>
              </a:rPr>
              <a:t>由一系列展示人物性格</a:t>
            </a:r>
            <a:r>
              <a:rPr lang="en-US" altLang="zh-CN" sz="100" dirty="0">
                <a:solidFill>
                  <a:schemeClr val="bg1"/>
                </a:solidFill>
              </a:rPr>
              <a:t>,</a:t>
            </a:r>
            <a:r>
              <a:rPr lang="zh-CN" altLang="zh-CN" sz="100" dirty="0">
                <a:solidFill>
                  <a:schemeClr val="bg1"/>
                </a:solidFill>
              </a:rPr>
              <a:t>反映人物与人物、人物与环境之间相互关系的具体事件构成</a:t>
            </a:r>
            <a:r>
              <a:rPr lang="zh-CN" altLang="zh-CN" sz="100" dirty="0" smtClean="0">
                <a:solidFill>
                  <a:schemeClr val="bg1"/>
                </a:solidFill>
              </a:rPr>
              <a:t>。</a:t>
            </a:r>
            <a:endParaRPr lang="en-US" altLang="zh-CN" sz="100" dirty="0" smtClean="0">
              <a:solidFill>
                <a:schemeClr val="bg1"/>
              </a:solidFill>
            </a:endParaRPr>
          </a:p>
          <a:p>
            <a:r>
              <a:rPr lang="en-US" altLang="zh-CN" sz="100" dirty="0" smtClean="0">
                <a:solidFill>
                  <a:schemeClr val="bg1"/>
                </a:solidFill>
              </a:rPr>
              <a:t>3.</a:t>
            </a:r>
            <a:r>
              <a:rPr lang="zh-CN" altLang="zh-CN" sz="100" dirty="0" smtClean="0">
                <a:solidFill>
                  <a:schemeClr val="bg1"/>
                </a:solidFill>
              </a:rPr>
              <a:t>把握</a:t>
            </a:r>
            <a:r>
              <a:rPr lang="zh-CN" altLang="zh-CN" sz="100" dirty="0">
                <a:solidFill>
                  <a:schemeClr val="bg1"/>
                </a:solidFill>
              </a:rPr>
              <a:t>好故事情节</a:t>
            </a:r>
            <a:r>
              <a:rPr lang="en-US" altLang="zh-CN" sz="100" dirty="0">
                <a:solidFill>
                  <a:schemeClr val="bg1"/>
                </a:solidFill>
              </a:rPr>
              <a:t>,</a:t>
            </a:r>
            <a:r>
              <a:rPr lang="zh-CN" altLang="zh-CN" sz="100" dirty="0">
                <a:solidFill>
                  <a:schemeClr val="bg1"/>
                </a:solidFill>
              </a:rPr>
              <a:t>是欣赏小说的基础</a:t>
            </a:r>
            <a:r>
              <a:rPr lang="en-US" altLang="zh-CN" sz="100" dirty="0">
                <a:solidFill>
                  <a:schemeClr val="bg1"/>
                </a:solidFill>
              </a:rPr>
              <a:t>,</a:t>
            </a:r>
            <a:r>
              <a:rPr lang="zh-CN" altLang="zh-CN" sz="100" dirty="0">
                <a:solidFill>
                  <a:schemeClr val="bg1"/>
                </a:solidFill>
              </a:rPr>
              <a:t>也是整体感知小说的起点。命题者在为小说命题时</a:t>
            </a:r>
            <a:r>
              <a:rPr lang="en-US" altLang="zh-CN" sz="100" dirty="0">
                <a:solidFill>
                  <a:schemeClr val="bg1"/>
                </a:solidFill>
              </a:rPr>
              <a:t>,</a:t>
            </a:r>
            <a:r>
              <a:rPr lang="zh-CN" altLang="zh-CN" sz="100" dirty="0">
                <a:solidFill>
                  <a:schemeClr val="bg1"/>
                </a:solidFill>
              </a:rPr>
              <a:t>也必定以情节为出发点</a:t>
            </a:r>
            <a:r>
              <a:rPr lang="en-US" altLang="zh-CN" sz="100" dirty="0">
                <a:solidFill>
                  <a:schemeClr val="bg1"/>
                </a:solidFill>
              </a:rPr>
              <a:t>,</a:t>
            </a:r>
            <a:r>
              <a:rPr lang="zh-CN" altLang="zh-CN" sz="100" dirty="0">
                <a:solidFill>
                  <a:schemeClr val="bg1"/>
                </a:solidFill>
              </a:rPr>
              <a:t>从整体上设置理解小说内容的试题。通常从情节梳理、情节作用两方面设题考查。</a:t>
            </a:r>
          </a:p>
          <a:p>
            <a:r>
              <a:rPr lang="en-US" altLang="zh-CN" sz="100" dirty="0" smtClean="0">
                <a:solidFill>
                  <a:schemeClr val="bg1"/>
                </a:solidFill>
              </a:rPr>
              <a:t>4.</a:t>
            </a:r>
            <a:r>
              <a:rPr lang="zh-CN" altLang="zh-CN" sz="100" dirty="0" smtClean="0">
                <a:solidFill>
                  <a:schemeClr val="bg1"/>
                </a:solidFill>
              </a:rPr>
              <a:t>根据</a:t>
            </a:r>
            <a:r>
              <a:rPr lang="zh-CN" altLang="zh-CN" sz="100" dirty="0">
                <a:solidFill>
                  <a:schemeClr val="bg1"/>
                </a:solidFill>
              </a:rPr>
              <a:t>结构来梳理。按照情节的开端、发展、高潮和结局来划分文章层次</a:t>
            </a:r>
            <a:r>
              <a:rPr lang="en-US" altLang="zh-CN" sz="100" dirty="0">
                <a:solidFill>
                  <a:schemeClr val="bg1"/>
                </a:solidFill>
              </a:rPr>
              <a:t>,</a:t>
            </a:r>
            <a:r>
              <a:rPr lang="zh-CN" altLang="zh-CN" sz="100" dirty="0">
                <a:solidFill>
                  <a:schemeClr val="bg1"/>
                </a:solidFill>
              </a:rPr>
              <a:t>进而梳理情节。</a:t>
            </a:r>
          </a:p>
          <a:p>
            <a:r>
              <a:rPr lang="en-US" altLang="zh-CN" sz="100" dirty="0" smtClean="0">
                <a:solidFill>
                  <a:schemeClr val="bg1"/>
                </a:solidFill>
              </a:rPr>
              <a:t>5.</a:t>
            </a:r>
            <a:r>
              <a:rPr lang="zh-CN" altLang="zh-CN" sz="100" dirty="0" smtClean="0">
                <a:solidFill>
                  <a:schemeClr val="bg1"/>
                </a:solidFill>
              </a:rPr>
              <a:t>根据</a:t>
            </a:r>
            <a:r>
              <a:rPr lang="zh-CN" altLang="zh-CN" sz="100" dirty="0">
                <a:solidFill>
                  <a:schemeClr val="bg1"/>
                </a:solidFill>
              </a:rPr>
              <a:t>场景来梳理。一般一个场景可以梳理为一个情节。小说中的场景就是不同时间人物活动的场所。</a:t>
            </a:r>
          </a:p>
          <a:p>
            <a:r>
              <a:rPr lang="en-US" altLang="zh-CN" sz="100" dirty="0" smtClean="0">
                <a:solidFill>
                  <a:schemeClr val="bg1"/>
                </a:solidFill>
              </a:rPr>
              <a:t>6.</a:t>
            </a:r>
            <a:r>
              <a:rPr lang="zh-CN" altLang="zh-CN" sz="100" dirty="0" smtClean="0">
                <a:solidFill>
                  <a:schemeClr val="bg1"/>
                </a:solidFill>
              </a:rPr>
              <a:t>根据</a:t>
            </a:r>
            <a:r>
              <a:rPr lang="zh-CN" altLang="zh-CN" sz="100" dirty="0">
                <a:solidFill>
                  <a:schemeClr val="bg1"/>
                </a:solidFill>
              </a:rPr>
              <a:t>线索来梳理。抓住线索是把握小说故事发展的关键。线索有单线和双线两种。双线一般分明线和暗线。高考考查的小说往往较简单</a:t>
            </a:r>
            <a:r>
              <a:rPr lang="en-US" altLang="zh-CN" sz="100" dirty="0">
                <a:solidFill>
                  <a:schemeClr val="bg1"/>
                </a:solidFill>
              </a:rPr>
              <a:t>,</a:t>
            </a:r>
            <a:r>
              <a:rPr lang="zh-CN" altLang="zh-CN" sz="100" dirty="0">
                <a:solidFill>
                  <a:schemeClr val="bg1"/>
                </a:solidFill>
              </a:rPr>
              <a:t>线索也一般是单线式。</a:t>
            </a:r>
          </a:p>
          <a:p>
            <a:r>
              <a:rPr lang="en-US" altLang="zh-CN" sz="100" dirty="0" smtClean="0">
                <a:solidFill>
                  <a:schemeClr val="bg1"/>
                </a:solidFill>
              </a:rPr>
              <a:t>7.</a:t>
            </a:r>
            <a:r>
              <a:rPr lang="zh-CN" altLang="en-US" sz="100" dirty="0" smtClean="0">
                <a:solidFill>
                  <a:schemeClr val="bg1"/>
                </a:solidFill>
              </a:rPr>
              <a:t>阅历之所以会对读书所得产生深浅有别的影响，原因在于阅读并非是对作品的简单再现，而是一个积极主动的再创造过程，人生的经历与生活的经验都会参与进来。</a:t>
            </a:r>
            <a:endParaRPr lang="en-US" altLang="zh-CN" sz="100" dirty="0" smtClean="0">
              <a:solidFill>
                <a:schemeClr val="bg1"/>
              </a:solidFill>
            </a:endParaRPr>
          </a:p>
          <a:p>
            <a:r>
              <a:rPr lang="en-US" altLang="zh-CN" sz="100" dirty="0" smtClean="0">
                <a:solidFill>
                  <a:schemeClr val="bg1"/>
                </a:solidFill>
              </a:rPr>
              <a:t>8.</a:t>
            </a:r>
            <a:r>
              <a:rPr lang="zh-CN" altLang="en-US" sz="100" dirty="0" smtClean="0">
                <a:solidFill>
                  <a:schemeClr val="bg1"/>
                </a:solidFill>
              </a:rPr>
              <a:t>少年时阅历不够丰富，洞察力、理解力有所欠缺，所以在读书时往往容易只看其中一点或几点，对书中蕴含的丰富意义难以全面把握。</a:t>
            </a:r>
            <a:endParaRPr lang="en-US" altLang="zh-CN" sz="100" dirty="0" smtClean="0">
              <a:solidFill>
                <a:schemeClr val="bg1"/>
              </a:solidFill>
            </a:endParaRPr>
          </a:p>
          <a:p>
            <a:r>
              <a:rPr lang="en-US" altLang="zh-CN" sz="100" dirty="0" smtClean="0">
                <a:solidFill>
                  <a:schemeClr val="bg1"/>
                </a:solidFill>
              </a:rPr>
              <a:t>9.</a:t>
            </a:r>
            <a:r>
              <a:rPr lang="zh-CN" altLang="zh-CN" sz="100" dirty="0" smtClean="0">
                <a:solidFill>
                  <a:schemeClr val="bg1"/>
                </a:solidFill>
              </a:rPr>
              <a:t>自信</a:t>
            </a:r>
            <a:r>
              <a:rPr lang="zh-CN" altLang="zh-CN" sz="100" dirty="0">
                <a:solidFill>
                  <a:schemeClr val="bg1"/>
                </a:solidFill>
              </a:rPr>
              <a:t>让我们充满激情。有了自信，我们才能怀着坚定的信心和希望，开始伟大而光荣的事业。自信的人有勇气交往与表达，有信心尝试与坚持，能够展现优势与才华，激发潜能与活力，获得更多的实践机会与创造可能。</a:t>
            </a:r>
          </a:p>
          <a:p>
            <a:pPr algn="l"/>
            <a:endParaRPr lang="zh-CN" altLang="en-US" sz="100" dirty="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
        <p:nvSpPr>
          <p:cNvPr id="8" name="矩形 7"/>
          <p:cNvSpPr/>
          <p:nvPr/>
        </p:nvSpPr>
        <p:spPr>
          <a:xfrm>
            <a:off x="2156462" y="2967335"/>
            <a:ext cx="7879080" cy="1015663"/>
          </a:xfrm>
          <a:prstGeom prst="rect">
            <a:avLst/>
          </a:prstGeom>
          <a:noFill/>
        </p:spPr>
        <p:txBody>
          <a:bodyPr wrap="none" lIns="91440" tIns="45720" rIns="91440" bIns="45720">
            <a:spAutoFit/>
          </a:bodyPr>
          <a:lstStyle/>
          <a:p>
            <a:pPr algn="ctr"/>
            <a:r>
              <a:rPr lang="zh-CN" altLang="en-US" sz="6000" b="1" cap="none" spc="0" dirty="0" smtClean="0">
                <a:ln w="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感谢观看，欢迎指导！</a:t>
            </a:r>
            <a:endParaRPr lang="zh-CN" altLang="en-US" sz="6000" b="1" cap="none" spc="0" dirty="0">
              <a:ln w="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366838073"/>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2" name="图片 1" descr="王佐良"/>
          <p:cNvPicPr>
            <a:picLocks noChangeAspect="1"/>
          </p:cNvPicPr>
          <p:nvPr/>
        </p:nvPicPr>
        <p:blipFill>
          <a:blip r:embed="rId3"/>
          <a:stretch>
            <a:fillRect/>
          </a:stretch>
        </p:blipFill>
        <p:spPr>
          <a:xfrm>
            <a:off x="8145145" y="1196340"/>
            <a:ext cx="4013835" cy="5617210"/>
          </a:xfrm>
          <a:prstGeom prst="rect">
            <a:avLst/>
          </a:prstGeom>
        </p:spPr>
      </p:pic>
      <p:sp>
        <p:nvSpPr>
          <p:cNvPr id="100" name="文本框 99"/>
          <p:cNvSpPr txBox="1"/>
          <p:nvPr/>
        </p:nvSpPr>
        <p:spPr>
          <a:xfrm>
            <a:off x="471805" y="552450"/>
            <a:ext cx="7070725" cy="6000750"/>
          </a:xfrm>
          <a:prstGeom prst="rect">
            <a:avLst/>
          </a:prstGeom>
          <a:noFill/>
          <a:ln w="9525">
            <a:noFill/>
          </a:ln>
        </p:spPr>
        <p:txBody>
          <a:bodyPr wrap="square">
            <a:spAutoFit/>
          </a:bodyPr>
          <a:lstStyle/>
          <a:p>
            <a:pPr indent="0"/>
            <a:r>
              <a:rPr lang="zh-CN" sz="3200" b="1">
                <a:solidFill>
                  <a:srgbClr val="1E1E1E"/>
                </a:solidFill>
                <a:latin typeface="+mj-ea"/>
                <a:ea typeface="+mj-ea"/>
                <a:cs typeface="+mj-ea"/>
              </a:rPr>
              <a:t>外语界泰斗级人物——王佐良</a:t>
            </a:r>
          </a:p>
          <a:p>
            <a:pPr indent="0"/>
            <a:r>
              <a:rPr lang="zh-CN" sz="3200" b="1">
                <a:solidFill>
                  <a:srgbClr val="1E1E1E"/>
                </a:solidFill>
                <a:latin typeface="+mj-ea"/>
                <a:ea typeface="+mj-ea"/>
                <a:cs typeface="+mj-ea"/>
              </a:rPr>
              <a:t>王佐良(1916—1995)，诗人、翻译家、教授、英国文学研究专家，浙江上虞人。专于英国文学的研究。著有《英国十七世纪剧作家韦勃斯特的文学声誉》(英文)、《英国文学论文集》，译有〔英〕《彭斯诗选》，中译英《雷雨》(曹禺著)。1995年1月19日，于北京去世。王先生对诗歌翻译的要求充分地反映出他对翻译的最高要求，即“一切照原作，雅俗如之，口气如之，文体如之”。</a:t>
            </a:r>
            <a:endParaRPr lang="zh-CN" altLang="en-US" sz="3200" b="1">
              <a:solidFill>
                <a:srgbClr val="1E1E1E"/>
              </a:solidFill>
              <a:latin typeface="+mj-ea"/>
              <a:ea typeface="+mj-ea"/>
              <a:cs typeface="+mj-ea"/>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2" name="图片 1" descr="3f441bfb153683ade21d79aba4f831ae"/>
          <p:cNvPicPr>
            <a:picLocks noChangeAspect="1"/>
          </p:cNvPicPr>
          <p:nvPr/>
        </p:nvPicPr>
        <p:blipFill>
          <a:blip r:embed="rId3"/>
          <a:stretch>
            <a:fillRect/>
          </a:stretch>
        </p:blipFill>
        <p:spPr>
          <a:xfrm>
            <a:off x="1796415" y="1500505"/>
            <a:ext cx="7701915" cy="3168650"/>
          </a:xfrm>
          <a:prstGeom prst="rect">
            <a:avLst/>
          </a:prstGeom>
        </p:spPr>
      </p:pic>
      <p:sp>
        <p:nvSpPr>
          <p:cNvPr id="3" name="文本框 2"/>
          <p:cNvSpPr txBox="1"/>
          <p:nvPr/>
        </p:nvSpPr>
        <p:spPr>
          <a:xfrm>
            <a:off x="3812540" y="2485390"/>
            <a:ext cx="5369560" cy="1198880"/>
          </a:xfrm>
          <a:prstGeom prst="rect">
            <a:avLst/>
          </a:prstGeom>
          <a:noFill/>
        </p:spPr>
        <p:txBody>
          <a:bodyPr wrap="square" rtlCol="0">
            <a:spAutoFit/>
          </a:bodyPr>
          <a:lstStyle/>
          <a:p>
            <a:r>
              <a:rPr lang="zh-CN" altLang="en-US" sz="7200" b="1"/>
              <a:t>知  背  景</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00" name="文本框 99"/>
          <p:cNvSpPr txBox="1"/>
          <p:nvPr/>
        </p:nvSpPr>
        <p:spPr>
          <a:xfrm>
            <a:off x="690245" y="918845"/>
            <a:ext cx="7059930" cy="5507990"/>
          </a:xfrm>
          <a:prstGeom prst="rect">
            <a:avLst/>
          </a:prstGeom>
          <a:noFill/>
          <a:ln w="9525">
            <a:noFill/>
          </a:ln>
        </p:spPr>
        <p:txBody>
          <a:bodyPr wrap="square">
            <a:spAutoFit/>
          </a:bodyPr>
          <a:lstStyle/>
          <a:p>
            <a:pPr indent="0"/>
            <a:r>
              <a:rPr lang="zh-CN" sz="4400" b="1">
                <a:solidFill>
                  <a:srgbClr val="1E1E1E"/>
                </a:solidFill>
                <a:latin typeface="+mj-ea"/>
                <a:ea typeface="+mj-ea"/>
              </a:rPr>
              <a:t>王佐良先生是我国著名的翻译家、莎学评论家，是国际上最著名的英国文学研究专家之一。在创作和翻译过程中，王先生需要博览群书。本文就是王先生在回忆自己成长路上的上图书馆的读书经历，表达了对读书的热爱。</a:t>
            </a:r>
            <a:endParaRPr lang="zh-CN" altLang="en-US" sz="4400" b="1">
              <a:latin typeface="+mj-ea"/>
              <a:ea typeface="+mj-ea"/>
            </a:endParaRPr>
          </a:p>
        </p:txBody>
      </p:sp>
      <p:pic>
        <p:nvPicPr>
          <p:cNvPr id="2" name="图片 1" descr="baf0ad9acc6e79dcbaf97654dee4ab7d"/>
          <p:cNvPicPr>
            <a:picLocks noChangeAspect="1"/>
          </p:cNvPicPr>
          <p:nvPr/>
        </p:nvPicPr>
        <p:blipFill>
          <a:blip r:embed="rId3"/>
          <a:stretch>
            <a:fillRect/>
          </a:stretch>
        </p:blipFill>
        <p:spPr>
          <a:xfrm>
            <a:off x="7346315" y="1922780"/>
            <a:ext cx="4956175" cy="3280410"/>
          </a:xfrm>
          <a:prstGeom prst="rect">
            <a:avLst/>
          </a:prstGeom>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2" name="图片 1" descr="3f441bfb153683ade21d79aba4f831ae"/>
          <p:cNvPicPr>
            <a:picLocks noChangeAspect="1"/>
          </p:cNvPicPr>
          <p:nvPr/>
        </p:nvPicPr>
        <p:blipFill>
          <a:blip r:embed="rId3"/>
          <a:stretch>
            <a:fillRect/>
          </a:stretch>
        </p:blipFill>
        <p:spPr>
          <a:xfrm>
            <a:off x="1796415" y="1500505"/>
            <a:ext cx="7701915" cy="3168650"/>
          </a:xfrm>
          <a:prstGeom prst="rect">
            <a:avLst/>
          </a:prstGeom>
        </p:spPr>
      </p:pic>
      <p:sp>
        <p:nvSpPr>
          <p:cNvPr id="3" name="文本框 2"/>
          <p:cNvSpPr txBox="1"/>
          <p:nvPr/>
        </p:nvSpPr>
        <p:spPr>
          <a:xfrm>
            <a:off x="3812540" y="2485390"/>
            <a:ext cx="4179570" cy="1198880"/>
          </a:xfrm>
          <a:prstGeom prst="rect">
            <a:avLst/>
          </a:prstGeom>
          <a:noFill/>
        </p:spPr>
        <p:txBody>
          <a:bodyPr wrap="square" rtlCol="0">
            <a:spAutoFit/>
          </a:bodyPr>
          <a:lstStyle/>
          <a:p>
            <a:r>
              <a:rPr lang="zh-CN" altLang="en-US" sz="7200" b="1"/>
              <a:t>理  基  础</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00" name="文本框 99"/>
          <p:cNvSpPr txBox="1"/>
          <p:nvPr/>
        </p:nvSpPr>
        <p:spPr>
          <a:xfrm>
            <a:off x="690245" y="521335"/>
            <a:ext cx="10106660" cy="5815965"/>
          </a:xfrm>
          <a:prstGeom prst="rect">
            <a:avLst/>
          </a:prstGeom>
          <a:noFill/>
          <a:ln w="9525">
            <a:noFill/>
          </a:ln>
        </p:spPr>
        <p:txBody>
          <a:bodyPr wrap="square">
            <a:spAutoFit/>
          </a:bodyPr>
          <a:lstStyle/>
          <a:p>
            <a:pPr indent="0"/>
            <a:r>
              <a:rPr lang="zh-CN" sz="6000" b="1">
                <a:solidFill>
                  <a:srgbClr val="1E1E1E"/>
                </a:solidFill>
                <a:latin typeface="+mn-ea"/>
                <a:cs typeface="+mn-ea"/>
              </a:rPr>
              <a:t>1.记字音</a:t>
            </a:r>
          </a:p>
          <a:p>
            <a:pPr indent="0"/>
            <a:r>
              <a:rPr lang="zh-CN" sz="3600" b="1">
                <a:solidFill>
                  <a:srgbClr val="1E1E1E"/>
                </a:solidFill>
                <a:latin typeface="+mn-ea"/>
                <a:cs typeface="+mn-ea"/>
              </a:rPr>
              <a:t>①教</a:t>
            </a:r>
            <a:r>
              <a:rPr lang="zh-CN" sz="3600" b="1">
                <a:solidFill>
                  <a:srgbClr val="002060"/>
                </a:solidFill>
                <a:latin typeface="+mn-ea"/>
                <a:cs typeface="+mn-ea"/>
              </a:rPr>
              <a:t>益</a:t>
            </a:r>
            <a:r>
              <a:rPr lang="zh-CN" sz="3600" b="1">
                <a:solidFill>
                  <a:srgbClr val="1E1E1E"/>
                </a:solidFill>
                <a:latin typeface="+mn-ea"/>
                <a:cs typeface="+mn-ea"/>
              </a:rPr>
              <a:t>(</a:t>
            </a:r>
            <a:r>
              <a:rPr lang="zh-CN" sz="3600" b="1">
                <a:solidFill>
                  <a:srgbClr val="FF0000"/>
                </a:solidFill>
                <a:latin typeface="+mn-ea"/>
                <a:cs typeface="+mn-ea"/>
              </a:rPr>
              <a:t>yì</a:t>
            </a:r>
            <a:r>
              <a:rPr lang="zh-CN" sz="3600" b="1">
                <a:solidFill>
                  <a:srgbClr val="1E1E1E"/>
                </a:solidFill>
                <a:latin typeface="+mn-ea"/>
                <a:cs typeface="+mn-ea"/>
              </a:rPr>
              <a:t>)　 ②音</a:t>
            </a:r>
            <a:r>
              <a:rPr lang="zh-CN" sz="3600" b="1">
                <a:solidFill>
                  <a:srgbClr val="002060"/>
                </a:solidFill>
                <a:latin typeface="+mn-ea"/>
                <a:cs typeface="+mn-ea"/>
              </a:rPr>
              <a:t>讯</a:t>
            </a:r>
            <a:r>
              <a:rPr lang="zh-CN" sz="3600" b="1">
                <a:solidFill>
                  <a:srgbClr val="1E1E1E"/>
                </a:solidFill>
                <a:latin typeface="+mn-ea"/>
                <a:cs typeface="+mn-ea"/>
              </a:rPr>
              <a:t>(</a:t>
            </a:r>
            <a:r>
              <a:rPr lang="zh-CN" sz="3600" b="1">
                <a:solidFill>
                  <a:srgbClr val="FF0000"/>
                </a:solidFill>
                <a:latin typeface="+mn-ea"/>
                <a:cs typeface="+mn-ea"/>
              </a:rPr>
              <a:t>xùn</a:t>
            </a:r>
            <a:r>
              <a:rPr lang="zh-CN" sz="3600" b="1">
                <a:solidFill>
                  <a:srgbClr val="1E1E1E"/>
                </a:solidFill>
                <a:latin typeface="+mn-ea"/>
                <a:cs typeface="+mn-ea"/>
              </a:rPr>
              <a:t>) ③高</a:t>
            </a:r>
            <a:r>
              <a:rPr lang="zh-CN" sz="3600" b="1">
                <a:solidFill>
                  <a:srgbClr val="002060"/>
                </a:solidFill>
                <a:latin typeface="+mn-ea"/>
                <a:cs typeface="+mn-ea"/>
              </a:rPr>
              <a:t>耸</a:t>
            </a:r>
            <a:r>
              <a:rPr lang="zh-CN" sz="3600" b="1">
                <a:solidFill>
                  <a:srgbClr val="1E1E1E"/>
                </a:solidFill>
                <a:latin typeface="+mn-ea"/>
                <a:cs typeface="+mn-ea"/>
              </a:rPr>
              <a:t>(</a:t>
            </a:r>
            <a:r>
              <a:rPr lang="zh-CN" sz="3600" b="1">
                <a:solidFill>
                  <a:srgbClr val="FF0000"/>
                </a:solidFill>
                <a:latin typeface="+mn-ea"/>
                <a:cs typeface="+mn-ea"/>
              </a:rPr>
              <a:t>sǒng</a:t>
            </a:r>
            <a:r>
              <a:rPr lang="zh-CN" sz="3600" b="1">
                <a:solidFill>
                  <a:srgbClr val="1E1E1E"/>
                </a:solidFill>
                <a:latin typeface="+mn-ea"/>
                <a:cs typeface="+mn-ea"/>
              </a:rPr>
              <a:t>)④苍</a:t>
            </a:r>
            <a:r>
              <a:rPr lang="zh-CN" sz="3600" b="1">
                <a:solidFill>
                  <a:srgbClr val="002060"/>
                </a:solidFill>
                <a:latin typeface="+mn-ea"/>
                <a:cs typeface="+mn-ea"/>
              </a:rPr>
              <a:t>穹</a:t>
            </a:r>
            <a:r>
              <a:rPr lang="zh-CN" sz="3600" b="1">
                <a:solidFill>
                  <a:srgbClr val="1E1E1E"/>
                </a:solidFill>
                <a:latin typeface="+mn-ea"/>
                <a:cs typeface="+mn-ea"/>
              </a:rPr>
              <a:t>(</a:t>
            </a:r>
            <a:r>
              <a:rPr lang="zh-CN" sz="3600" b="1">
                <a:solidFill>
                  <a:srgbClr val="FF0000"/>
                </a:solidFill>
                <a:latin typeface="+mn-ea"/>
                <a:cs typeface="+mn-ea"/>
              </a:rPr>
              <a:t>qióng</a:t>
            </a:r>
            <a:r>
              <a:rPr lang="zh-CN" sz="3600" b="1">
                <a:solidFill>
                  <a:srgbClr val="1E1E1E"/>
                </a:solidFill>
                <a:latin typeface="+mn-ea"/>
                <a:cs typeface="+mn-ea"/>
              </a:rPr>
              <a:t>) ⑤白</a:t>
            </a:r>
            <a:r>
              <a:rPr lang="zh-CN" sz="3600" b="1">
                <a:solidFill>
                  <a:srgbClr val="002060"/>
                </a:solidFill>
                <a:latin typeface="+mn-ea"/>
                <a:cs typeface="+mn-ea"/>
              </a:rPr>
              <a:t>炽</a:t>
            </a:r>
            <a:r>
              <a:rPr lang="zh-CN" sz="3600" b="1">
                <a:solidFill>
                  <a:srgbClr val="1E1E1E"/>
                </a:solidFill>
                <a:latin typeface="+mn-ea"/>
                <a:cs typeface="+mn-ea"/>
              </a:rPr>
              <a:t>灯(</a:t>
            </a:r>
            <a:r>
              <a:rPr lang="zh-CN" sz="3600" b="1">
                <a:solidFill>
                  <a:srgbClr val="FF0000"/>
                </a:solidFill>
                <a:latin typeface="+mn-ea"/>
                <a:cs typeface="+mn-ea"/>
              </a:rPr>
              <a:t>chì</a:t>
            </a:r>
            <a:r>
              <a:rPr lang="zh-CN" sz="3600" b="1">
                <a:solidFill>
                  <a:srgbClr val="1E1E1E"/>
                </a:solidFill>
                <a:latin typeface="+mn-ea"/>
                <a:cs typeface="+mn-ea"/>
              </a:rPr>
              <a:t>)   ⑥</a:t>
            </a:r>
            <a:r>
              <a:rPr lang="zh-CN" sz="3600" b="1">
                <a:solidFill>
                  <a:srgbClr val="002060"/>
                </a:solidFill>
                <a:latin typeface="+mn-ea"/>
                <a:cs typeface="+mn-ea"/>
              </a:rPr>
              <a:t>间</a:t>
            </a:r>
            <a:r>
              <a:rPr lang="zh-CN" sz="3600" b="1">
                <a:solidFill>
                  <a:srgbClr val="1E1E1E"/>
                </a:solidFill>
                <a:latin typeface="+mn-ea"/>
                <a:cs typeface="+mn-ea"/>
              </a:rPr>
              <a:t>隙(</a:t>
            </a:r>
            <a:r>
              <a:rPr lang="zh-CN" sz="3600" b="1">
                <a:solidFill>
                  <a:srgbClr val="FF0000"/>
                </a:solidFill>
                <a:latin typeface="+mn-ea"/>
                <a:cs typeface="+mn-ea"/>
              </a:rPr>
              <a:t>jiàn</a:t>
            </a:r>
            <a:r>
              <a:rPr lang="zh-CN" sz="3600" b="1">
                <a:solidFill>
                  <a:srgbClr val="1E1E1E"/>
                </a:solidFill>
                <a:latin typeface="+mn-ea"/>
                <a:cs typeface="+mn-ea"/>
              </a:rPr>
              <a:t>)⑦</a:t>
            </a:r>
            <a:r>
              <a:rPr lang="zh-CN" sz="3600" b="1">
                <a:solidFill>
                  <a:srgbClr val="002060"/>
                </a:solidFill>
                <a:latin typeface="+mn-ea"/>
                <a:cs typeface="+mn-ea"/>
              </a:rPr>
              <a:t>覆</a:t>
            </a:r>
            <a:r>
              <a:rPr lang="zh-CN" sz="3600" b="1">
                <a:solidFill>
                  <a:srgbClr val="1E1E1E"/>
                </a:solidFill>
                <a:latin typeface="+mn-ea"/>
                <a:cs typeface="+mn-ea"/>
              </a:rPr>
              <a:t>盖(</a:t>
            </a:r>
            <a:r>
              <a:rPr lang="zh-CN" sz="3600" b="1">
                <a:solidFill>
                  <a:srgbClr val="FF0000"/>
                </a:solidFill>
                <a:latin typeface="+mn-ea"/>
                <a:cs typeface="+mn-ea"/>
              </a:rPr>
              <a:t>fù</a:t>
            </a:r>
            <a:r>
              <a:rPr lang="zh-CN" sz="3600" b="1">
                <a:solidFill>
                  <a:srgbClr val="1E1E1E"/>
                </a:solidFill>
                <a:latin typeface="+mn-ea"/>
                <a:cs typeface="+mn-ea"/>
              </a:rPr>
              <a:t>)   ⑧吟</a:t>
            </a:r>
            <a:r>
              <a:rPr lang="zh-CN" sz="3600" b="1">
                <a:solidFill>
                  <a:srgbClr val="002060"/>
                </a:solidFill>
                <a:latin typeface="+mn-ea"/>
                <a:cs typeface="+mn-ea"/>
              </a:rPr>
              <a:t>啸</a:t>
            </a:r>
            <a:r>
              <a:rPr lang="zh-CN" sz="3600" b="1">
                <a:solidFill>
                  <a:srgbClr val="1E1E1E"/>
                </a:solidFill>
                <a:latin typeface="+mn-ea"/>
                <a:cs typeface="+mn-ea"/>
              </a:rPr>
              <a:t>(</a:t>
            </a:r>
            <a:r>
              <a:rPr lang="zh-CN" sz="3600" b="1">
                <a:solidFill>
                  <a:srgbClr val="FF0000"/>
                </a:solidFill>
                <a:latin typeface="+mn-ea"/>
                <a:cs typeface="+mn-ea"/>
              </a:rPr>
              <a:t>xiào</a:t>
            </a:r>
            <a:r>
              <a:rPr lang="zh-CN" sz="3600" b="1">
                <a:solidFill>
                  <a:srgbClr val="1E1E1E"/>
                </a:solidFill>
                <a:latin typeface="+mn-ea"/>
                <a:cs typeface="+mn-ea"/>
              </a:rPr>
              <a:t>)</a:t>
            </a:r>
          </a:p>
          <a:p>
            <a:pPr indent="0"/>
            <a:r>
              <a:rPr lang="zh-CN" sz="6000" b="1">
                <a:solidFill>
                  <a:schemeClr val="tx1"/>
                </a:solidFill>
                <a:latin typeface="+mn-ea"/>
                <a:cs typeface="+mn-ea"/>
              </a:rPr>
              <a:t>2.识字形</a:t>
            </a:r>
            <a:endParaRPr lang="zh-CN" sz="6000" b="1">
              <a:solidFill>
                <a:srgbClr val="FF0000"/>
              </a:solidFill>
              <a:latin typeface="+mn-ea"/>
              <a:cs typeface="+mn-ea"/>
            </a:endParaRPr>
          </a:p>
          <a:p>
            <a:pPr indent="0"/>
            <a:r>
              <a:rPr lang="zh-CN" sz="3600" b="1">
                <a:solidFill>
                  <a:srgbClr val="1E1E1E"/>
                </a:solidFill>
                <a:latin typeface="+mn-ea"/>
                <a:cs typeface="+mn-ea"/>
              </a:rPr>
              <a:t>①</a:t>
            </a:r>
            <a:r>
              <a:rPr lang="zh-CN" sz="3600" b="1">
                <a:solidFill>
                  <a:srgbClr val="FF0000"/>
                </a:solidFill>
                <a:latin typeface="+mn-ea"/>
                <a:cs typeface="+mn-ea"/>
              </a:rPr>
              <a:t>愉</a:t>
            </a:r>
            <a:r>
              <a:rPr lang="zh-CN" sz="3600" b="1">
                <a:solidFill>
                  <a:srgbClr val="1E1E1E"/>
                </a:solidFill>
                <a:latin typeface="+mn-ea"/>
                <a:cs typeface="+mn-ea"/>
              </a:rPr>
              <a:t>（yú）</a:t>
            </a:r>
            <a:r>
              <a:rPr lang="zh-CN" sz="3600" b="1">
                <a:solidFill>
                  <a:srgbClr val="FF0000"/>
                </a:solidFill>
                <a:latin typeface="+mn-ea"/>
                <a:cs typeface="+mn-ea"/>
              </a:rPr>
              <a:t>愉</a:t>
            </a:r>
            <a:r>
              <a:rPr lang="zh-CN" sz="3600" b="1">
                <a:solidFill>
                  <a:srgbClr val="1E1E1E"/>
                </a:solidFill>
                <a:latin typeface="+mn-ea"/>
                <a:cs typeface="+mn-ea"/>
              </a:rPr>
              <a:t>快     </a:t>
            </a:r>
            <a:r>
              <a:rPr lang="zh-CN" sz="3600" b="1">
                <a:solidFill>
                  <a:srgbClr val="FF0000"/>
                </a:solidFill>
                <a:latin typeface="+mn-ea"/>
                <a:cs typeface="+mn-ea"/>
              </a:rPr>
              <a:t>瑜</a:t>
            </a:r>
            <a:r>
              <a:rPr lang="zh-CN" sz="3600" b="1">
                <a:solidFill>
                  <a:srgbClr val="1E1E1E"/>
                </a:solidFill>
                <a:latin typeface="+mn-ea"/>
                <a:cs typeface="+mn-ea"/>
              </a:rPr>
              <a:t>（yú）瑕</a:t>
            </a:r>
            <a:r>
              <a:rPr lang="zh-CN" sz="3600" b="1">
                <a:solidFill>
                  <a:srgbClr val="FF0000"/>
                </a:solidFill>
                <a:latin typeface="+mn-ea"/>
                <a:cs typeface="+mn-ea"/>
              </a:rPr>
              <a:t>瑜</a:t>
            </a:r>
            <a:r>
              <a:rPr lang="zh-CN" sz="3600" b="1">
                <a:solidFill>
                  <a:srgbClr val="1E1E1E"/>
                </a:solidFill>
                <a:latin typeface="+mn-ea"/>
                <a:cs typeface="+mn-ea"/>
              </a:rPr>
              <a:t>互见   </a:t>
            </a:r>
          </a:p>
          <a:p>
            <a:pPr indent="0"/>
            <a:r>
              <a:rPr lang="zh-CN" sz="3600" b="1">
                <a:solidFill>
                  <a:srgbClr val="1E1E1E"/>
                </a:solidFill>
                <a:latin typeface="+mn-ea"/>
                <a:cs typeface="+mn-ea"/>
              </a:rPr>
              <a:t>②</a:t>
            </a:r>
            <a:r>
              <a:rPr lang="zh-CN" sz="3600" b="1">
                <a:solidFill>
                  <a:srgbClr val="FF0000"/>
                </a:solidFill>
                <a:latin typeface="+mn-ea"/>
                <a:cs typeface="+mn-ea"/>
              </a:rPr>
              <a:t>链</a:t>
            </a:r>
            <a:r>
              <a:rPr lang="zh-CN" sz="3600" b="1">
                <a:solidFill>
                  <a:srgbClr val="1E1E1E"/>
                </a:solidFill>
                <a:latin typeface="+mn-ea"/>
                <a:cs typeface="+mn-ea"/>
              </a:rPr>
              <a:t>（liàn）锁</a:t>
            </a:r>
            <a:r>
              <a:rPr lang="zh-CN" sz="3600" b="1">
                <a:solidFill>
                  <a:srgbClr val="FF0000"/>
                </a:solidFill>
                <a:latin typeface="+mn-ea"/>
                <a:cs typeface="+mn-ea"/>
              </a:rPr>
              <a:t>链   涟</a:t>
            </a:r>
            <a:r>
              <a:rPr lang="zh-CN" sz="3600" b="1">
                <a:solidFill>
                  <a:srgbClr val="1E1E1E"/>
                </a:solidFill>
                <a:latin typeface="+mn-ea"/>
                <a:cs typeface="+mn-ea"/>
              </a:rPr>
              <a:t>（lián）</a:t>
            </a:r>
            <a:r>
              <a:rPr lang="zh-CN" sz="3600" b="1">
                <a:solidFill>
                  <a:srgbClr val="FF0000"/>
                </a:solidFill>
                <a:latin typeface="+mn-ea"/>
                <a:cs typeface="+mn-ea"/>
              </a:rPr>
              <a:t>涟</a:t>
            </a:r>
            <a:r>
              <a:rPr lang="zh-CN" sz="3600" b="1">
                <a:solidFill>
                  <a:srgbClr val="1E1E1E"/>
                </a:solidFill>
                <a:latin typeface="+mn-ea"/>
                <a:cs typeface="+mn-ea"/>
              </a:rPr>
              <a:t>漪</a:t>
            </a:r>
          </a:p>
          <a:p>
            <a:pPr indent="0"/>
            <a:r>
              <a:rPr lang="zh-CN" sz="3600" b="1">
                <a:solidFill>
                  <a:srgbClr val="1E1E1E"/>
                </a:solidFill>
                <a:latin typeface="+mn-ea"/>
                <a:cs typeface="+mn-ea"/>
              </a:rPr>
              <a:t>③</a:t>
            </a:r>
            <a:r>
              <a:rPr lang="zh-CN" sz="3600" b="1">
                <a:solidFill>
                  <a:srgbClr val="FF0000"/>
                </a:solidFill>
                <a:latin typeface="+mn-ea"/>
                <a:cs typeface="+mn-ea"/>
              </a:rPr>
              <a:t>讯</a:t>
            </a:r>
            <a:r>
              <a:rPr lang="zh-CN" sz="3600" b="1">
                <a:solidFill>
                  <a:srgbClr val="1E1E1E"/>
                </a:solidFill>
                <a:latin typeface="+mn-ea"/>
                <a:cs typeface="+mn-ea"/>
              </a:rPr>
              <a:t>（xùn）音</a:t>
            </a:r>
            <a:r>
              <a:rPr lang="zh-CN" sz="3600" b="1">
                <a:solidFill>
                  <a:srgbClr val="FF0000"/>
                </a:solidFill>
                <a:latin typeface="+mn-ea"/>
                <a:cs typeface="+mn-ea"/>
              </a:rPr>
              <a:t>讯   汛</a:t>
            </a:r>
            <a:r>
              <a:rPr lang="zh-CN" sz="3600" b="1">
                <a:solidFill>
                  <a:srgbClr val="1E1E1E"/>
                </a:solidFill>
                <a:latin typeface="+mn-ea"/>
                <a:cs typeface="+mn-ea"/>
              </a:rPr>
              <a:t>（xùn）汛期   </a:t>
            </a:r>
          </a:p>
          <a:p>
            <a:pPr indent="0"/>
            <a:r>
              <a:rPr lang="zh-CN" sz="3600" b="1">
                <a:solidFill>
                  <a:srgbClr val="1E1E1E"/>
                </a:solidFill>
                <a:latin typeface="+mn-ea"/>
                <a:cs typeface="+mn-ea"/>
              </a:rPr>
              <a:t>④</a:t>
            </a:r>
            <a:r>
              <a:rPr lang="zh-CN" sz="3600" b="1">
                <a:solidFill>
                  <a:srgbClr val="FF0000"/>
                </a:solidFill>
                <a:latin typeface="+mn-ea"/>
                <a:cs typeface="+mn-ea"/>
              </a:rPr>
              <a:t>炽</a:t>
            </a:r>
            <a:r>
              <a:rPr lang="zh-CN" sz="3600" b="1">
                <a:solidFill>
                  <a:srgbClr val="1E1E1E"/>
                </a:solidFill>
                <a:latin typeface="+mn-ea"/>
                <a:cs typeface="+mn-ea"/>
              </a:rPr>
              <a:t>（chì）</a:t>
            </a:r>
            <a:r>
              <a:rPr lang="zh-CN" sz="3600" b="1">
                <a:solidFill>
                  <a:srgbClr val="FF0000"/>
                </a:solidFill>
                <a:latin typeface="+mn-ea"/>
                <a:cs typeface="+mn-ea"/>
              </a:rPr>
              <a:t>炽</a:t>
            </a:r>
            <a:r>
              <a:rPr lang="zh-CN" sz="3600" b="1">
                <a:solidFill>
                  <a:srgbClr val="1E1E1E"/>
                </a:solidFill>
                <a:latin typeface="+mn-ea"/>
                <a:cs typeface="+mn-ea"/>
              </a:rPr>
              <a:t>热    </a:t>
            </a:r>
            <a:r>
              <a:rPr lang="zh-CN" sz="3600" b="1">
                <a:solidFill>
                  <a:srgbClr val="FF0000"/>
                </a:solidFill>
                <a:latin typeface="+mn-ea"/>
                <a:cs typeface="+mn-ea"/>
              </a:rPr>
              <a:t>帜</a:t>
            </a:r>
            <a:r>
              <a:rPr lang="zh-CN" sz="3600" b="1">
                <a:solidFill>
                  <a:srgbClr val="1E1E1E"/>
                </a:solidFill>
                <a:latin typeface="+mn-ea"/>
                <a:cs typeface="+mn-ea"/>
              </a:rPr>
              <a:t>（zhì）旗</a:t>
            </a:r>
            <a:r>
              <a:rPr lang="zh-CN" sz="3600" b="1">
                <a:solidFill>
                  <a:srgbClr val="FF0000"/>
                </a:solidFill>
                <a:latin typeface="+mn-ea"/>
                <a:cs typeface="+mn-ea"/>
              </a:rPr>
              <a:t>帜</a:t>
            </a:r>
            <a:endParaRPr lang="zh-CN" altLang="en-US" sz="3600" b="1">
              <a:solidFill>
                <a:srgbClr val="FF0000"/>
              </a:solidFill>
              <a:latin typeface="+mn-ea"/>
              <a:cs typeface="+mn-ea"/>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00" name="文本框 99"/>
          <p:cNvSpPr txBox="1"/>
          <p:nvPr/>
        </p:nvSpPr>
        <p:spPr>
          <a:xfrm>
            <a:off x="641350" y="182880"/>
            <a:ext cx="10374630" cy="6554470"/>
          </a:xfrm>
          <a:prstGeom prst="rect">
            <a:avLst/>
          </a:prstGeom>
          <a:noFill/>
          <a:ln w="9525">
            <a:noFill/>
          </a:ln>
        </p:spPr>
        <p:txBody>
          <a:bodyPr wrap="square">
            <a:spAutoFit/>
          </a:bodyPr>
          <a:lstStyle/>
          <a:p>
            <a:pPr indent="0"/>
            <a:r>
              <a:rPr lang="zh-CN" sz="6000" b="1">
                <a:solidFill>
                  <a:srgbClr val="1E1E1E"/>
                </a:solidFill>
                <a:latin typeface="+mj-ea"/>
                <a:ea typeface="+mj-ea"/>
                <a:cs typeface="+mj-ea"/>
              </a:rPr>
              <a:t>3.辨词义</a:t>
            </a:r>
            <a:endParaRPr lang="zh-CN" sz="3600" b="1">
              <a:solidFill>
                <a:srgbClr val="1E1E1E"/>
              </a:solidFill>
              <a:ea typeface="宋体" pitchFamily="2" charset="-122"/>
            </a:endParaRPr>
          </a:p>
          <a:p>
            <a:pPr indent="0"/>
            <a:r>
              <a:rPr lang="zh-CN" sz="3600" b="1">
                <a:solidFill>
                  <a:srgbClr val="1E1E1E"/>
                </a:solidFill>
                <a:latin typeface="+mj-ea"/>
                <a:ea typeface="+mj-ea"/>
                <a:cs typeface="+mj-ea"/>
              </a:rPr>
              <a:t>(1)消磨消耗</a:t>
            </a:r>
          </a:p>
          <a:p>
            <a:pPr indent="0"/>
            <a:r>
              <a:rPr lang="zh-CN" sz="3600" b="1">
                <a:solidFill>
                  <a:srgbClr val="1E1E1E"/>
                </a:solidFill>
                <a:latin typeface="+mj-ea"/>
                <a:ea typeface="+mj-ea"/>
                <a:cs typeface="+mj-ea"/>
              </a:rPr>
              <a:t>[辨词] </a:t>
            </a:r>
          </a:p>
          <a:p>
            <a:pPr indent="0"/>
            <a:r>
              <a:rPr lang="zh-CN" sz="3600" b="1">
                <a:solidFill>
                  <a:srgbClr val="1E1E1E"/>
                </a:solidFill>
                <a:latin typeface="+mj-ea"/>
                <a:ea typeface="+mj-ea"/>
                <a:cs typeface="+mj-ea"/>
              </a:rPr>
              <a:t>“消磨”指逐渐消耗，磨灭；也指消遣，打发时光，浪费时光。</a:t>
            </a:r>
          </a:p>
          <a:p>
            <a:pPr indent="0"/>
            <a:r>
              <a:rPr lang="zh-CN" sz="3600" b="1">
                <a:solidFill>
                  <a:srgbClr val="1E1E1E"/>
                </a:solidFill>
                <a:latin typeface="+mj-ea"/>
                <a:ea typeface="+mj-ea"/>
                <a:cs typeface="+mj-ea"/>
              </a:rPr>
              <a:t>“消耗”指(精神、东西、力量等)因使用或受损失而逐渐减少。</a:t>
            </a:r>
          </a:p>
          <a:p>
            <a:pPr indent="0"/>
            <a:r>
              <a:rPr lang="zh-CN" sz="3600" b="1">
                <a:solidFill>
                  <a:srgbClr val="1E1E1E"/>
                </a:solidFill>
                <a:latin typeface="+mj-ea"/>
                <a:ea typeface="+mj-ea"/>
                <a:cs typeface="+mj-ea"/>
              </a:rPr>
              <a:t>[选词] ①我有更多的时间留在那个坟墓一般的房间里，拿一些破书来</a:t>
            </a:r>
            <a:r>
              <a:rPr lang="zh-CN" sz="3600" b="1">
                <a:solidFill>
                  <a:srgbClr val="FF0000"/>
                </a:solidFill>
                <a:latin typeface="+mj-ea"/>
                <a:ea typeface="+mj-ea"/>
                <a:cs typeface="+mj-ea"/>
              </a:rPr>
              <a:t>消磨</a:t>
            </a:r>
            <a:r>
              <a:rPr lang="zh-CN" sz="3600" b="1">
                <a:solidFill>
                  <a:srgbClr val="1E1E1E"/>
                </a:solidFill>
                <a:latin typeface="+mj-ea"/>
                <a:ea typeface="+mj-ea"/>
                <a:cs typeface="+mj-ea"/>
              </a:rPr>
              <a:t>光阴。②一夜晚的烟酒和激动</a:t>
            </a:r>
            <a:r>
              <a:rPr lang="zh-CN" sz="3600" b="1">
                <a:solidFill>
                  <a:srgbClr val="FF0000"/>
                </a:solidFill>
                <a:latin typeface="+mj-ea"/>
                <a:ea typeface="+mj-ea"/>
                <a:cs typeface="+mj-ea"/>
              </a:rPr>
              <a:t>消耗</a:t>
            </a:r>
            <a:r>
              <a:rPr lang="zh-CN" sz="3600" b="1">
                <a:solidFill>
                  <a:srgbClr val="1E1E1E"/>
                </a:solidFill>
                <a:latin typeface="+mj-ea"/>
                <a:ea typeface="+mj-ea"/>
                <a:cs typeface="+mj-ea"/>
              </a:rPr>
              <a:t>了她不少的精神。</a:t>
            </a:r>
          </a:p>
          <a:p>
            <a:pPr indent="0"/>
            <a:endParaRPr lang="zh-CN" altLang="en-US" sz="3600" b="1">
              <a:latin typeface="+mj-ea"/>
              <a:ea typeface="+mj-ea"/>
              <a:cs typeface="+mj-ea"/>
            </a:endParaRP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17.06.14"/>
  <p:tag name="AS_TITLE" val="Aspose.Slides for .NET 4.0 Client Profile"/>
  <p:tag name="AS_VERSION" val="17.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1996</Words>
  <Application>Microsoft Office PowerPoint</Application>
  <PresentationFormat>宽屏</PresentationFormat>
  <Paragraphs>80</Paragraphs>
  <Slides>35</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35</vt:i4>
      </vt:variant>
    </vt:vector>
  </HeadingPairs>
  <TitlesOfParts>
    <vt:vector size="41" baseType="lpstr">
      <vt:lpstr>楷体</vt:lpstr>
      <vt:lpstr>宋体</vt:lpstr>
      <vt:lpstr>微软雅黑</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AutoBVT</cp:lastModifiedBy>
  <cp:revision>2</cp:revision>
  <cp:lastPrinted>2020-11-23T18:27:48Z</cp:lastPrinted>
  <dcterms:created xsi:type="dcterms:W3CDTF">2020-11-23T18:27:48Z</dcterms:created>
  <dcterms:modified xsi:type="dcterms:W3CDTF">2021-01-06T10:10:46Z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