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7" r:id="rId5"/>
    <p:sldId id="263" r:id="rId6"/>
    <p:sldId id="287" r:id="rId7"/>
    <p:sldId id="288" r:id="rId8"/>
    <p:sldId id="289" r:id="rId9"/>
    <p:sldId id="273" r:id="rId10"/>
    <p:sldId id="274" r:id="rId11"/>
    <p:sldId id="276" r:id="rId12"/>
    <p:sldId id="259" r:id="rId13"/>
    <p:sldId id="268" r:id="rId14"/>
    <p:sldId id="267" r:id="rId15"/>
    <p:sldId id="270" r:id="rId16"/>
    <p:sldId id="279" r:id="rId17"/>
    <p:sldId id="260" r:id="rId18"/>
    <p:sldId id="284" r:id="rId19"/>
    <p:sldId id="280" r:id="rId20"/>
    <p:sldId id="281" r:id="rId21"/>
    <p:sldId id="282" r:id="rId22"/>
    <p:sldId id="283" r:id="rId23"/>
    <p:sldId id="265" r:id="rId24"/>
    <p:sldId id="266" r:id="rId25"/>
    <p:sldId id="271" r:id="rId26"/>
    <p:sldId id="261" r:id="rId27"/>
    <p:sldId id="272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FF33"/>
    <a:srgbClr val="FFFF00"/>
    <a:srgbClr val="33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 autoAdjust="0"/>
    <p:restoredTop sz="94581" autoAdjust="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42E014-E180-47D6-9136-D9ED479EFC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2B06A-DD4B-4724-B470-B127D6E4810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63B6D-25E6-48F0-B13E-59BDE1E4B3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6BC348-3959-42E9-ACB6-EEC3010B96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B6C96-11FF-443C-9F5A-77E96FE80D4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7F583-BC1A-47B2-8D91-19078EA697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5B257-2092-47C7-A449-68B1DC56C5C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3C92E-0AC4-4428-908F-66658B880E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3EEDF6-50E4-44AA-ACAE-48A4A5068D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35EF2-6A7F-40C7-B874-8B6FC14C77E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16A8E-221C-461D-AC26-1AD2A61C12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2BBD136-50F1-4E49-B9E8-DC15B8ED836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1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GIF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hyperlink" Target="&#23433;&#22622;&#33136;&#40723;&#35270;&#39057;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WordArt 4" descr="纸袋"/>
          <p:cNvSpPr>
            <a:spLocks noChangeArrowheads="1" noChangeShapeType="1" noTextEdit="1"/>
          </p:cNvSpPr>
          <p:nvPr/>
        </p:nvSpPr>
        <p:spPr bwMode="auto">
          <a:xfrm>
            <a:off x="2209800" y="990600"/>
            <a:ext cx="4267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0">
                  <a:solidFill>
                    <a:srgbClr val="FFFF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安塞腰鼓</a:t>
            </a:r>
            <a:endParaRPr lang="zh-CN" altLang="en-US" sz="3600" b="1" kern="10" dirty="0">
              <a:ln w="0">
                <a:solidFill>
                  <a:srgbClr val="FFFF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5" name="Group 3"/>
          <p:cNvGrpSpPr/>
          <p:nvPr/>
        </p:nvGrpSpPr>
        <p:grpSpPr bwMode="auto">
          <a:xfrm>
            <a:off x="609600" y="736600"/>
            <a:ext cx="504825" cy="6121400"/>
            <a:chOff x="113" y="210"/>
            <a:chExt cx="318" cy="3856"/>
          </a:xfrm>
        </p:grpSpPr>
        <p:grpSp>
          <p:nvGrpSpPr>
            <p:cNvPr id="33796" name="Group 4"/>
            <p:cNvGrpSpPr/>
            <p:nvPr/>
          </p:nvGrpSpPr>
          <p:grpSpPr bwMode="auto">
            <a:xfrm>
              <a:off x="113" y="210"/>
              <a:ext cx="318" cy="3674"/>
              <a:chOff x="158" y="527"/>
              <a:chExt cx="318" cy="3674"/>
            </a:xfrm>
          </p:grpSpPr>
          <p:sp>
            <p:nvSpPr>
              <p:cNvPr id="33797" name="Rectangle 5"/>
              <p:cNvSpPr>
                <a:spLocks noChangeArrowheads="1"/>
              </p:cNvSpPr>
              <p:nvPr/>
            </p:nvSpPr>
            <p:spPr bwMode="auto">
              <a:xfrm>
                <a:off x="158" y="709"/>
                <a:ext cx="318" cy="3492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3798" name="Group 6"/>
              <p:cNvGrpSpPr/>
              <p:nvPr/>
            </p:nvGrpSpPr>
            <p:grpSpPr bwMode="auto">
              <a:xfrm>
                <a:off x="158" y="527"/>
                <a:ext cx="318" cy="182"/>
                <a:chOff x="158" y="527"/>
                <a:chExt cx="318" cy="182"/>
              </a:xfrm>
            </p:grpSpPr>
            <p:sp>
              <p:nvSpPr>
                <p:cNvPr id="33799" name="Rectangle 7"/>
                <p:cNvSpPr>
                  <a:spLocks noChangeArrowheads="1"/>
                </p:cNvSpPr>
                <p:nvPr/>
              </p:nvSpPr>
              <p:spPr bwMode="auto">
                <a:xfrm>
                  <a:off x="225" y="618"/>
                  <a:ext cx="182" cy="91"/>
                </a:xfrm>
                <a:prstGeom prst="rect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00" name="Oval 8"/>
                <p:cNvSpPr>
                  <a:spLocks noChangeArrowheads="1"/>
                </p:cNvSpPr>
                <p:nvPr/>
              </p:nvSpPr>
              <p:spPr bwMode="auto">
                <a:xfrm>
                  <a:off x="158" y="527"/>
                  <a:ext cx="318" cy="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01" name="Group 9"/>
            <p:cNvGrpSpPr/>
            <p:nvPr/>
          </p:nvGrpSpPr>
          <p:grpSpPr bwMode="auto">
            <a:xfrm rot="10800000">
              <a:off x="113" y="3884"/>
              <a:ext cx="318" cy="182"/>
              <a:chOff x="158" y="527"/>
              <a:chExt cx="318" cy="182"/>
            </a:xfrm>
          </p:grpSpPr>
          <p:sp>
            <p:nvSpPr>
              <p:cNvPr id="33802" name="Rectangle 10"/>
              <p:cNvSpPr>
                <a:spLocks noChangeArrowheads="1"/>
              </p:cNvSpPr>
              <p:nvPr/>
            </p:nvSpPr>
            <p:spPr bwMode="auto">
              <a:xfrm>
                <a:off x="225" y="618"/>
                <a:ext cx="182" cy="91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03" name="Oval 11"/>
              <p:cNvSpPr>
                <a:spLocks noChangeArrowheads="1"/>
              </p:cNvSpPr>
              <p:nvPr/>
            </p:nvSpPr>
            <p:spPr bwMode="auto">
              <a:xfrm>
                <a:off x="158" y="527"/>
                <a:ext cx="318" cy="91"/>
              </a:xfrm>
              <a:prstGeom prst="ellipse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3840" name="Group 48"/>
          <p:cNvGrpSpPr/>
          <p:nvPr/>
        </p:nvGrpSpPr>
        <p:grpSpPr bwMode="auto">
          <a:xfrm>
            <a:off x="1066800" y="736600"/>
            <a:ext cx="7515225" cy="6121400"/>
            <a:chOff x="864" y="464"/>
            <a:chExt cx="4734" cy="3856"/>
          </a:xfrm>
        </p:grpSpPr>
        <p:pic>
          <p:nvPicPr>
            <p:cNvPr id="33827" name="Picture 35" descr="1339563a1c296efc"/>
            <p:cNvPicPr>
              <a:picLocks noChangeAspect="1" noChangeArrowheads="1"/>
            </p:cNvPicPr>
            <p:nvPr/>
          </p:nvPicPr>
          <p:blipFill>
            <a:blip r:embed="rId1" cstate="email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864" y="672"/>
              <a:ext cx="4464" cy="3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808" name="Group 16"/>
            <p:cNvGrpSpPr/>
            <p:nvPr/>
          </p:nvGrpSpPr>
          <p:grpSpPr bwMode="auto">
            <a:xfrm>
              <a:off x="5280" y="464"/>
              <a:ext cx="318" cy="3856"/>
              <a:chOff x="113" y="210"/>
              <a:chExt cx="318" cy="3856"/>
            </a:xfrm>
          </p:grpSpPr>
          <p:grpSp>
            <p:nvGrpSpPr>
              <p:cNvPr id="33809" name="Group 17"/>
              <p:cNvGrpSpPr/>
              <p:nvPr/>
            </p:nvGrpSpPr>
            <p:grpSpPr bwMode="auto">
              <a:xfrm>
                <a:off x="113" y="210"/>
                <a:ext cx="318" cy="3674"/>
                <a:chOff x="158" y="527"/>
                <a:chExt cx="318" cy="3674"/>
              </a:xfrm>
            </p:grpSpPr>
            <p:sp>
              <p:nvSpPr>
                <p:cNvPr id="33810" name="Rectangle 18"/>
                <p:cNvSpPr>
                  <a:spLocks noChangeArrowheads="1"/>
                </p:cNvSpPr>
                <p:nvPr/>
              </p:nvSpPr>
              <p:spPr bwMode="auto">
                <a:xfrm>
                  <a:off x="158" y="709"/>
                  <a:ext cx="318" cy="3492"/>
                </a:xfrm>
                <a:prstGeom prst="rect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3811" name="Group 19"/>
                <p:cNvGrpSpPr/>
                <p:nvPr/>
              </p:nvGrpSpPr>
              <p:grpSpPr bwMode="auto">
                <a:xfrm>
                  <a:off x="158" y="527"/>
                  <a:ext cx="318" cy="182"/>
                  <a:chOff x="158" y="527"/>
                  <a:chExt cx="318" cy="182"/>
                </a:xfrm>
              </p:grpSpPr>
              <p:sp>
                <p:nvSpPr>
                  <p:cNvPr id="33812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25" y="618"/>
                    <a:ext cx="182" cy="91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C6600"/>
                      </a:gs>
                      <a:gs pos="50000">
                        <a:schemeClr val="bg1"/>
                      </a:gs>
                      <a:gs pos="100000">
                        <a:srgbClr val="CC66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13" name="Oval 21"/>
                  <p:cNvSpPr>
                    <a:spLocks noChangeArrowheads="1"/>
                  </p:cNvSpPr>
                  <p:nvPr/>
                </p:nvSpPr>
                <p:spPr bwMode="auto">
                  <a:xfrm>
                    <a:off x="158" y="527"/>
                    <a:ext cx="318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6600"/>
                      </a:gs>
                      <a:gs pos="50000">
                        <a:schemeClr val="bg1"/>
                      </a:gs>
                      <a:gs pos="100000">
                        <a:srgbClr val="CC6600"/>
                      </a:gs>
                    </a:gsLst>
                    <a:lin ang="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rou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3814" name="Group 22"/>
              <p:cNvGrpSpPr/>
              <p:nvPr/>
            </p:nvGrpSpPr>
            <p:grpSpPr bwMode="auto">
              <a:xfrm rot="10800000">
                <a:off x="113" y="3884"/>
                <a:ext cx="318" cy="182"/>
                <a:chOff x="158" y="527"/>
                <a:chExt cx="318" cy="182"/>
              </a:xfrm>
            </p:grpSpPr>
            <p:sp>
              <p:nvSpPr>
                <p:cNvPr id="33815" name="Rectangle 23"/>
                <p:cNvSpPr>
                  <a:spLocks noChangeArrowheads="1"/>
                </p:cNvSpPr>
                <p:nvPr/>
              </p:nvSpPr>
              <p:spPr bwMode="auto">
                <a:xfrm>
                  <a:off x="225" y="618"/>
                  <a:ext cx="182" cy="91"/>
                </a:xfrm>
                <a:prstGeom prst="rect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16" name="Oval 24"/>
                <p:cNvSpPr>
                  <a:spLocks noChangeArrowheads="1"/>
                </p:cNvSpPr>
                <p:nvPr/>
              </p:nvSpPr>
              <p:spPr bwMode="auto">
                <a:xfrm>
                  <a:off x="158" y="527"/>
                  <a:ext cx="318" cy="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829" name="Rectangle 37"/>
            <p:cNvSpPr>
              <a:spLocks noChangeArrowheads="1"/>
            </p:cNvSpPr>
            <p:nvPr/>
          </p:nvSpPr>
          <p:spPr bwMode="auto">
            <a:xfrm>
              <a:off x="1152" y="1152"/>
              <a:ext cx="3984" cy="2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/>
                <a:t> </a:t>
              </a:r>
              <a:endParaRPr lang="en-US" altLang="zh-CN" sz="3200" dirty="0"/>
            </a:p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/>
                <a:t> 5——13   </a:t>
              </a:r>
              <a:r>
                <a:rPr lang="zh-CN" altLang="en-US" sz="3200" dirty="0"/>
                <a:t>宏伟的场面</a:t>
              </a:r>
              <a:endParaRPr lang="zh-CN" altLang="en-US" sz="3200" dirty="0"/>
            </a:p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/>
                <a:t>14——17   </a:t>
              </a:r>
              <a:r>
                <a:rPr lang="zh-CN" altLang="en-US" sz="3200" dirty="0"/>
                <a:t>雄壮的响声</a:t>
              </a:r>
              <a:endParaRPr lang="zh-CN" altLang="en-US" sz="3200" dirty="0"/>
            </a:p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/>
                <a:t>18——22   </a:t>
              </a:r>
              <a:r>
                <a:rPr lang="zh-CN" altLang="en-US" sz="3200" dirty="0"/>
                <a:t>击鼓的后生</a:t>
              </a:r>
              <a:endParaRPr lang="zh-CN" altLang="en-US" sz="3200" dirty="0"/>
            </a:p>
            <a:p>
              <a:pPr marL="342900" indent="-342900">
                <a:spcBef>
                  <a:spcPct val="20000"/>
                </a:spcBef>
              </a:pPr>
              <a:r>
                <a:rPr lang="en-US" altLang="zh-CN" sz="3200" dirty="0"/>
                <a:t>23——27   </a:t>
              </a:r>
              <a:r>
                <a:rPr lang="zh-CN" altLang="en-US" sz="3200" dirty="0"/>
                <a:t>绮丽的舞姿</a:t>
              </a:r>
              <a:endParaRPr lang="zh-CN" altLang="en-US" sz="3200" dirty="0"/>
            </a:p>
          </p:txBody>
        </p:sp>
      </p:grpSp>
      <p:sp>
        <p:nvSpPr>
          <p:cNvPr id="33830" name="AutoShape 38"/>
          <p:cNvSpPr/>
          <p:nvPr/>
        </p:nvSpPr>
        <p:spPr bwMode="auto">
          <a:xfrm>
            <a:off x="1295400" y="1676400"/>
            <a:ext cx="228600" cy="3810000"/>
          </a:xfrm>
          <a:prstGeom prst="leftBrace">
            <a:avLst>
              <a:gd name="adj1" fmla="val 1388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34" name="WordArt 42"/>
          <p:cNvSpPr>
            <a:spLocks noChangeArrowheads="1" noChangeShapeType="1" noTextEdit="1"/>
          </p:cNvSpPr>
          <p:nvPr/>
        </p:nvSpPr>
        <p:spPr bwMode="auto">
          <a:xfrm>
            <a:off x="1219200" y="228600"/>
            <a:ext cx="7010400" cy="685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赞美了安塞腰鼓这些方面的好：</a:t>
            </a:r>
            <a:endParaRPr lang="zh-CN" altLang="en-US" sz="3600" kern="10" dirty="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35" name="AutoShape 43"/>
          <p:cNvSpPr/>
          <p:nvPr/>
        </p:nvSpPr>
        <p:spPr bwMode="auto">
          <a:xfrm>
            <a:off x="5943600" y="2514600"/>
            <a:ext cx="152400" cy="1981200"/>
          </a:xfrm>
          <a:prstGeom prst="rightBrace">
            <a:avLst>
              <a:gd name="adj1" fmla="val 10833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36" name="Text Box 44"/>
          <p:cNvSpPr txBox="1">
            <a:spLocks noChangeArrowheads="1"/>
          </p:cNvSpPr>
          <p:nvPr/>
        </p:nvSpPr>
        <p:spPr bwMode="auto">
          <a:xfrm>
            <a:off x="6172200" y="2667000"/>
            <a:ext cx="16002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/>
              <a:t>表演中，表现了表演的欢快、火爆、热烈的特点。</a:t>
            </a:r>
            <a:endParaRPr lang="zh-CN" altLang="en-US" sz="2000" dirty="0"/>
          </a:p>
        </p:txBody>
      </p:sp>
      <p:sp>
        <p:nvSpPr>
          <p:cNvPr id="33838" name="Text Box 46"/>
          <p:cNvSpPr txBox="1">
            <a:spLocks noChangeArrowheads="1"/>
          </p:cNvSpPr>
          <p:nvPr/>
        </p:nvSpPr>
        <p:spPr bwMode="auto">
          <a:xfrm>
            <a:off x="1676400" y="1524000"/>
            <a:ext cx="6019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1——4     </a:t>
            </a:r>
            <a:r>
              <a:rPr lang="zh-CN" altLang="en-US" sz="2800" dirty="0"/>
              <a:t>写表演前，表现表演前     安静中蓄积力量的特点。</a:t>
            </a:r>
            <a:endParaRPr lang="zh-CN" altLang="en-US" sz="2800" dirty="0"/>
          </a:p>
        </p:txBody>
      </p:sp>
      <p:sp>
        <p:nvSpPr>
          <p:cNvPr id="33839" name="Text Box 47"/>
          <p:cNvSpPr txBox="1">
            <a:spLocks noChangeArrowheads="1"/>
          </p:cNvSpPr>
          <p:nvPr/>
        </p:nvSpPr>
        <p:spPr bwMode="auto">
          <a:xfrm>
            <a:off x="1600200" y="4800600"/>
            <a:ext cx="6019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28——30</a:t>
            </a:r>
            <a:r>
              <a:rPr lang="zh-CN" altLang="en-US" sz="2800" dirty="0"/>
              <a:t>写表演后，表现腰鼓表演结束后场面寂静的特点。</a:t>
            </a:r>
            <a:endParaRPr lang="zh-CN" altLang="en-US" sz="2800" dirty="0"/>
          </a:p>
        </p:txBody>
      </p:sp>
      <p:grpSp>
        <p:nvGrpSpPr>
          <p:cNvPr id="33817" name="Group 25"/>
          <p:cNvGrpSpPr/>
          <p:nvPr/>
        </p:nvGrpSpPr>
        <p:grpSpPr bwMode="auto">
          <a:xfrm>
            <a:off x="1066800" y="736600"/>
            <a:ext cx="504825" cy="6121400"/>
            <a:chOff x="113" y="210"/>
            <a:chExt cx="318" cy="3856"/>
          </a:xfrm>
        </p:grpSpPr>
        <p:grpSp>
          <p:nvGrpSpPr>
            <p:cNvPr id="33818" name="Group 26"/>
            <p:cNvGrpSpPr/>
            <p:nvPr/>
          </p:nvGrpSpPr>
          <p:grpSpPr bwMode="auto">
            <a:xfrm>
              <a:off x="113" y="210"/>
              <a:ext cx="318" cy="3674"/>
              <a:chOff x="158" y="527"/>
              <a:chExt cx="318" cy="3674"/>
            </a:xfrm>
          </p:grpSpPr>
          <p:sp>
            <p:nvSpPr>
              <p:cNvPr id="33819" name="Rectangle 27"/>
              <p:cNvSpPr>
                <a:spLocks noChangeArrowheads="1"/>
              </p:cNvSpPr>
              <p:nvPr/>
            </p:nvSpPr>
            <p:spPr bwMode="auto">
              <a:xfrm>
                <a:off x="158" y="709"/>
                <a:ext cx="318" cy="3492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3820" name="Group 28"/>
              <p:cNvGrpSpPr/>
              <p:nvPr/>
            </p:nvGrpSpPr>
            <p:grpSpPr bwMode="auto">
              <a:xfrm>
                <a:off x="158" y="527"/>
                <a:ext cx="318" cy="182"/>
                <a:chOff x="158" y="527"/>
                <a:chExt cx="318" cy="182"/>
              </a:xfrm>
            </p:grpSpPr>
            <p:sp>
              <p:nvSpPr>
                <p:cNvPr id="33821" name="Rectangle 29"/>
                <p:cNvSpPr>
                  <a:spLocks noChangeArrowheads="1"/>
                </p:cNvSpPr>
                <p:nvPr/>
              </p:nvSpPr>
              <p:spPr bwMode="auto">
                <a:xfrm>
                  <a:off x="225" y="618"/>
                  <a:ext cx="182" cy="91"/>
                </a:xfrm>
                <a:prstGeom prst="rect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22" name="Oval 30"/>
                <p:cNvSpPr>
                  <a:spLocks noChangeArrowheads="1"/>
                </p:cNvSpPr>
                <p:nvPr/>
              </p:nvSpPr>
              <p:spPr bwMode="auto">
                <a:xfrm>
                  <a:off x="158" y="527"/>
                  <a:ext cx="318" cy="9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C6600"/>
                    </a:gs>
                    <a:gs pos="50000">
                      <a:schemeClr val="bg1"/>
                    </a:gs>
                    <a:gs pos="100000">
                      <a:srgbClr val="CC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823" name="Group 31"/>
            <p:cNvGrpSpPr/>
            <p:nvPr/>
          </p:nvGrpSpPr>
          <p:grpSpPr bwMode="auto">
            <a:xfrm rot="10800000">
              <a:off x="113" y="3884"/>
              <a:ext cx="318" cy="182"/>
              <a:chOff x="158" y="527"/>
              <a:chExt cx="318" cy="182"/>
            </a:xfrm>
          </p:grpSpPr>
          <p:sp>
            <p:nvSpPr>
              <p:cNvPr id="33824" name="Rectangle 32"/>
              <p:cNvSpPr>
                <a:spLocks noChangeArrowheads="1"/>
              </p:cNvSpPr>
              <p:nvPr/>
            </p:nvSpPr>
            <p:spPr bwMode="auto">
              <a:xfrm>
                <a:off x="225" y="618"/>
                <a:ext cx="182" cy="91"/>
              </a:xfrm>
              <a:prstGeom prst="rect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25" name="Oval 33"/>
              <p:cNvSpPr>
                <a:spLocks noChangeArrowheads="1"/>
              </p:cNvSpPr>
              <p:nvPr/>
            </p:nvSpPr>
            <p:spPr bwMode="auto">
              <a:xfrm>
                <a:off x="158" y="527"/>
                <a:ext cx="318" cy="91"/>
              </a:xfrm>
              <a:prstGeom prst="ellipse">
                <a:avLst/>
              </a:prstGeom>
              <a:gradFill rotWithShape="1">
                <a:gsLst>
                  <a:gs pos="0">
                    <a:srgbClr val="CC6600"/>
                  </a:gs>
                  <a:gs pos="50000">
                    <a:schemeClr val="bg1"/>
                  </a:gs>
                  <a:gs pos="100000">
                    <a:srgbClr val="CC6600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3841" name="AutoShape 49"/>
          <p:cNvSpPr/>
          <p:nvPr/>
        </p:nvSpPr>
        <p:spPr bwMode="auto">
          <a:xfrm>
            <a:off x="7543800" y="1524000"/>
            <a:ext cx="304800" cy="4343400"/>
          </a:xfrm>
          <a:prstGeom prst="rightBrace">
            <a:avLst>
              <a:gd name="adj1" fmla="val 11875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42" name="Text Box 50"/>
          <p:cNvSpPr txBox="1">
            <a:spLocks noChangeArrowheads="1"/>
          </p:cNvSpPr>
          <p:nvPr/>
        </p:nvSpPr>
        <p:spPr bwMode="auto">
          <a:xfrm>
            <a:off x="7696200" y="2286000"/>
            <a:ext cx="45878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生命的宣泄，力量的喷发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0"/>
                                        <p:tgtEl>
                                          <p:spTgt spid="3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0" grpId="0" animBg="1"/>
      <p:bldP spid="33834" grpId="0" animBg="1"/>
      <p:bldP spid="33835" grpId="0" animBg="1"/>
      <p:bldP spid="33836" grpId="0"/>
      <p:bldP spid="33838" grpId="0"/>
      <p:bldP spid="33839" grpId="0"/>
      <p:bldP spid="33841" grpId="0" animBg="1"/>
      <p:bldP spid="338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对文章朗读处理的分析</a:t>
            </a:r>
            <a:r>
              <a:rPr lang="en-US" altLang="zh-CN" sz="4000" dirty="0"/>
              <a:t>——</a:t>
            </a:r>
            <a:r>
              <a:rPr lang="zh-CN" altLang="en-US" sz="4000" dirty="0"/>
              <a:t>音韵美</a:t>
            </a:r>
            <a:endParaRPr lang="zh-CN" altLang="en-US" sz="4000" dirty="0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dirty="0"/>
              <a:t>1——4</a:t>
            </a:r>
            <a:r>
              <a:rPr lang="zh-CN" altLang="en-US" dirty="0"/>
              <a:t>自然段写表演前：语速</a:t>
            </a:r>
            <a:r>
              <a:rPr lang="zh-CN" altLang="en-US" b="1" dirty="0">
                <a:solidFill>
                  <a:srgbClr val="3399FF"/>
                </a:solidFill>
              </a:rPr>
              <a:t>较慢</a:t>
            </a:r>
            <a:r>
              <a:rPr lang="zh-CN" altLang="en-US" dirty="0"/>
              <a:t>，语调       </a:t>
            </a:r>
            <a:r>
              <a:rPr lang="zh-CN" altLang="en-US" b="1" dirty="0">
                <a:solidFill>
                  <a:srgbClr val="3399FF"/>
                </a:solidFill>
              </a:rPr>
              <a:t>沉稳有力</a:t>
            </a:r>
            <a:r>
              <a:rPr lang="zh-CN" altLang="en-US" dirty="0"/>
              <a:t>，表现腰鼓表演前安静中蓄                   积力量的特点。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en-US" altLang="zh-CN" dirty="0"/>
              <a:t>5——27</a:t>
            </a:r>
            <a:r>
              <a:rPr lang="zh-CN" altLang="en-US" dirty="0"/>
              <a:t>自然段写表演中：语速</a:t>
            </a:r>
            <a:r>
              <a:rPr lang="zh-CN" altLang="en-US" b="1" dirty="0">
                <a:solidFill>
                  <a:srgbClr val="3399FF"/>
                </a:solidFill>
              </a:rPr>
              <a:t>较快</a:t>
            </a:r>
            <a:r>
              <a:rPr lang="zh-CN" altLang="en-US" dirty="0"/>
              <a:t>，语调</a:t>
            </a:r>
            <a:r>
              <a:rPr lang="zh-CN" altLang="en-US" b="1" dirty="0">
                <a:solidFill>
                  <a:srgbClr val="3399FF"/>
                </a:solidFill>
              </a:rPr>
              <a:t>高昂激越</a:t>
            </a:r>
            <a:r>
              <a:rPr lang="zh-CN" altLang="en-US" dirty="0"/>
              <a:t>，表现腰鼓表演的欢快、         火爆、热烈的特点。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en-US" altLang="zh-CN" dirty="0"/>
              <a:t>28——30</a:t>
            </a:r>
            <a:r>
              <a:rPr lang="zh-CN" altLang="en-US" dirty="0"/>
              <a:t>自然段写表演后：语速</a:t>
            </a:r>
            <a:r>
              <a:rPr lang="zh-CN" altLang="en-US" b="1" dirty="0">
                <a:solidFill>
                  <a:srgbClr val="3399FF"/>
                </a:solidFill>
              </a:rPr>
              <a:t>舒缓</a:t>
            </a:r>
            <a:r>
              <a:rPr lang="zh-CN" altLang="en-US" dirty="0"/>
              <a:t>，语调</a:t>
            </a:r>
            <a:r>
              <a:rPr lang="zh-CN" altLang="en-US" b="1" dirty="0">
                <a:solidFill>
                  <a:srgbClr val="3399FF"/>
                </a:solidFill>
              </a:rPr>
              <a:t>轻柔</a:t>
            </a:r>
            <a:r>
              <a:rPr lang="zh-CN" altLang="en-US" dirty="0"/>
              <a:t>，表现腰鼓表演结束后场面寂静的特点。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20064281047589808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 rot="5400000">
            <a:off x="-2019300" y="3005138"/>
            <a:ext cx="6324600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5773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发狠了，忘情了，没命了！</a:t>
            </a:r>
            <a:endParaRPr lang="zh-CN" altLang="en-US" sz="3600" kern="1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20091118_154325_27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0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xhbwork_107478314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1752600" y="585788"/>
            <a:ext cx="6324600" cy="1371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耳畔是一声渺远的鸡啼</a:t>
            </a:r>
            <a:endParaRPr lang="zh-CN" altLang="en-US" sz="3600" kern="10">
              <a:gradFill rotWithShape="0">
                <a:gsLst>
                  <a:gs pos="0">
                    <a:srgbClr val="FFFF00"/>
                  </a:gs>
                  <a:gs pos="100000">
                    <a:srgbClr val="FF330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/>
          <a:lstStyle/>
          <a:p>
            <a:r>
              <a:rPr lang="zh-CN" altLang="en-US" sz="3200" b="1"/>
              <a:t>这篇文章与我们平时接触到的有什么不同？</a:t>
            </a:r>
            <a:endParaRPr lang="zh-CN" altLang="en-US" sz="3200" b="1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352800"/>
            <a:ext cx="8610600" cy="1524000"/>
          </a:xfrm>
        </p:spPr>
        <p:txBody>
          <a:bodyPr/>
          <a:lstStyle/>
          <a:p>
            <a:r>
              <a:rPr lang="zh-CN" altLang="en-US" sz="3600" b="1">
                <a:solidFill>
                  <a:srgbClr val="FF0066"/>
                </a:solidFill>
              </a:rPr>
              <a:t>试从句式、修辞、结构方面考虑一下。</a:t>
            </a:r>
            <a:endParaRPr lang="zh-CN" altLang="en-US" sz="36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tx1"/>
                </a:solidFill>
              </a:rPr>
              <a:t>对文本写作特点分析</a:t>
            </a:r>
            <a:r>
              <a:rPr lang="en-US" altLang="zh-CN" b="1" dirty="0">
                <a:solidFill>
                  <a:schemeClr val="tx1"/>
                </a:solidFill>
              </a:rPr>
              <a:t>——</a:t>
            </a:r>
            <a:r>
              <a:rPr lang="zh-CN" altLang="en-US" b="1" dirty="0">
                <a:solidFill>
                  <a:schemeClr val="tx1"/>
                </a:solidFill>
              </a:rPr>
              <a:t>形式美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7630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>
                <a:hlinkClick r:id="rId1" action="ppaction://hlinksldjump"/>
              </a:rPr>
              <a:t>句式</a:t>
            </a:r>
            <a:r>
              <a:rPr lang="zh-CN" altLang="en-US" sz="2800" b="1" dirty="0"/>
              <a:t>方面：铿锵</a:t>
            </a:r>
            <a:r>
              <a:rPr lang="zh-CN" altLang="en-US" sz="2800" b="1" dirty="0">
                <a:solidFill>
                  <a:srgbClr val="FF3300"/>
                </a:solidFill>
              </a:rPr>
              <a:t>短句</a:t>
            </a:r>
            <a:r>
              <a:rPr lang="zh-CN" altLang="en-US" sz="2800" b="1" dirty="0"/>
              <a:t>的运用，营造了激越 的氛围。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>
                <a:hlinkClick r:id="rId2" action="ppaction://hlinksldjump"/>
              </a:rPr>
              <a:t>修辞</a:t>
            </a:r>
            <a:r>
              <a:rPr lang="zh-CN" altLang="en-US" sz="2800" b="1" dirty="0"/>
              <a:t>方面：</a:t>
            </a:r>
            <a:r>
              <a:rPr lang="en-US" altLang="zh-CN" sz="2800" b="1" dirty="0"/>
              <a:t>1.</a:t>
            </a:r>
            <a:r>
              <a:rPr lang="zh-CN" altLang="en-US" sz="2800" b="1" dirty="0"/>
              <a:t>综合运用</a:t>
            </a:r>
            <a:r>
              <a:rPr lang="zh-CN" altLang="en-US" sz="2800" b="1" dirty="0">
                <a:solidFill>
                  <a:srgbClr val="FF3300"/>
                </a:solidFill>
              </a:rPr>
              <a:t>排比</a:t>
            </a:r>
            <a:r>
              <a:rPr lang="zh-CN" altLang="en-US" sz="2800" b="1" dirty="0"/>
              <a:t>和</a:t>
            </a:r>
            <a:r>
              <a:rPr lang="zh-CN" altLang="en-US" sz="2800" b="1" dirty="0">
                <a:solidFill>
                  <a:srgbClr val="FF3300"/>
                </a:solidFill>
              </a:rPr>
              <a:t>反复</a:t>
            </a:r>
            <a:r>
              <a:rPr lang="zh-CN" altLang="en-US" sz="2800" b="1" dirty="0"/>
              <a:t>的修辞手法，增强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                气势， 充分表现了生 命和力量喷薄而出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                 的神韵。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            </a:t>
            </a:r>
            <a:r>
              <a:rPr lang="en-US" altLang="zh-CN" sz="2800" b="1" dirty="0"/>
              <a:t>2.</a:t>
            </a:r>
            <a:r>
              <a:rPr lang="zh-CN" altLang="en-US" sz="2800" b="1" dirty="0">
                <a:solidFill>
                  <a:srgbClr val="FF3300"/>
                </a:solidFill>
              </a:rPr>
              <a:t>对比</a:t>
            </a:r>
            <a:r>
              <a:rPr lang="zh-CN" altLang="en-US" sz="2800" b="1" dirty="0"/>
              <a:t>的手法，以水乡比照高原的力量之美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结构方面：以“好一个安塞腰鼓”为线索，反复使用， </a:t>
            </a:r>
            <a:endParaRPr lang="zh-CN" altLang="en-US" sz="2800" b="1" dirty="0"/>
          </a:p>
          <a:p>
            <a:pPr>
              <a:buFontTx/>
              <a:buNone/>
            </a:pPr>
            <a:r>
              <a:rPr lang="zh-CN" altLang="en-US" sz="2800" b="1" dirty="0"/>
              <a:t>                  形成</a:t>
            </a:r>
            <a:r>
              <a:rPr lang="zh-CN" altLang="en-US" sz="2800" b="1" dirty="0">
                <a:solidFill>
                  <a:srgbClr val="FF3300"/>
                </a:solidFill>
              </a:rPr>
              <a:t>回还往复</a:t>
            </a:r>
            <a:r>
              <a:rPr lang="zh-CN" altLang="en-US" sz="2800" b="1" dirty="0"/>
              <a:t>的气势。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 b="1" dirty="0"/>
              <a:t>从用词方面说：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(1)“</a:t>
            </a:r>
            <a:r>
              <a:rPr lang="zh-CN" altLang="en-US" sz="2800" b="1" dirty="0"/>
              <a:t>紧贴在他们身体一侧的腰鼓，呆呆地，似乎从来不曾响过”一句中“呆呆地”用得好，好在它用拟人手法形象地写出了安静时安塞腰鼓的状态。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(2)“</a:t>
            </a:r>
            <a:r>
              <a:rPr lang="zh-CN" altLang="en-US" sz="2800" b="1" dirty="0"/>
              <a:t>茂腾腾的后生”“咝溜溜的南风”中的“茂腾腾”“咝溜溜”用得好，好在叠词的运用使语言亲切富有韵味。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(3)“</a:t>
            </a:r>
            <a:r>
              <a:rPr lang="zh-CN" altLang="en-US" sz="2800" b="1" dirty="0"/>
              <a:t>这腰鼓，使冰冷的空气立即变得燥热了，使恬静的阳光立即变得飞溅了，使困倦的世界立即变得亢奋了”中反义词用得好，好在它们对比强烈，更能突出安塞腰鼓的特点。</a:t>
            </a:r>
            <a:br>
              <a:rPr lang="zh-CN" altLang="en-US" sz="1800" b="1" dirty="0"/>
            </a:b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57200" y="381000"/>
            <a:ext cx="52578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从句式上说：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(1)“</a:t>
            </a:r>
            <a:r>
              <a:rPr lang="zh-CN" altLang="en-US" sz="2800" b="1" dirty="0"/>
              <a:t>一捶起来就发狠了，忘情了，没命了”中“发狠”“忘情”“没命”用得好，好在它们语意层层递进，语势步步增强。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(2)“</a:t>
            </a:r>
            <a:r>
              <a:rPr lang="zh-CN" altLang="en-US" sz="2800" b="1" dirty="0"/>
              <a:t>交织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旋转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凝聚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奔突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辐射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翻飞</a:t>
            </a:r>
            <a:r>
              <a:rPr lang="en-US" altLang="zh-CN" sz="2800" b="1" dirty="0"/>
              <a:t>!</a:t>
            </a:r>
            <a:r>
              <a:rPr lang="zh-CN" altLang="en-US" sz="2800" b="1" dirty="0"/>
              <a:t>升华</a:t>
            </a:r>
            <a:r>
              <a:rPr lang="en-US" altLang="zh-CN" sz="2800" b="1" dirty="0"/>
              <a:t>!”</a:t>
            </a:r>
            <a:r>
              <a:rPr lang="zh-CN" altLang="en-US" sz="2800" b="1" dirty="0"/>
              <a:t>这些短句用得好，好在它们使文章语句铿锵，气势强劲，突出了安塞腰鼓的豪放美。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(3)“</a:t>
            </a:r>
            <a:r>
              <a:rPr lang="zh-CN" altLang="en-US" sz="2800" b="1" dirty="0"/>
              <a:t>但是”与“看”独立成段好，好在它们特别引人注目，自然完成画面由静到动的急转。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80772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从修辞上说：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en-US" altLang="zh-CN" sz="2800" b="1" dirty="0"/>
              <a:t>(1) “</a:t>
            </a:r>
            <a:r>
              <a:rPr lang="zh-CN" altLang="en-US" sz="2800" b="1" dirty="0"/>
              <a:t>骤雨一样，是急促的鼓点；旋风一样，是飞扬的流苏；乱蛙一样，是蹦跳的脚步；火花一样，是闪射的瞳仁；斗虎一样，是强健的风姿”写得好，好在比喻使对象更加形象具体，从而铺排出一系列异彩纷呈的画面。</a:t>
            </a:r>
            <a:br>
              <a:rPr lang="zh-CN" altLang="en-US" sz="2800" b="1" dirty="0"/>
            </a:br>
            <a:r>
              <a:rPr lang="zh-CN" altLang="en-US" sz="2800" b="1" dirty="0"/>
              <a:t>      </a:t>
            </a:r>
            <a:r>
              <a:rPr lang="en-US" altLang="zh-CN" sz="2800" b="1" dirty="0"/>
              <a:t>(2) </a:t>
            </a:r>
            <a:r>
              <a:rPr lang="zh-CN" altLang="en-US" sz="2800" b="1" dirty="0"/>
              <a:t>文中的反复用得好，好在使语言节奏明快，形象深刻清晰。</a:t>
            </a:r>
            <a:br>
              <a:rPr lang="zh-CN" altLang="en-US" sz="2800" b="1" dirty="0"/>
            </a:br>
            <a:r>
              <a:rPr lang="zh-CN" altLang="en-US" sz="2800" b="1" dirty="0"/>
              <a:t>      </a:t>
            </a:r>
            <a:r>
              <a:rPr lang="en-US" altLang="zh-CN" sz="2800" b="1" dirty="0"/>
              <a:t>(3) </a:t>
            </a:r>
            <a:r>
              <a:rPr lang="zh-CN" altLang="en-US" sz="2800" b="1" dirty="0"/>
              <a:t>文章中排比用得好，好在形式多样的排比增强了语势，更突出了安塞腰鼓恢宏磅礴的气势。</a:t>
            </a:r>
            <a:br>
              <a:rPr lang="zh-CN" altLang="en-US" sz="2800" b="1" dirty="0"/>
            </a:br>
            <a:r>
              <a:rPr lang="zh-CN" altLang="en-US" sz="2800" b="1" dirty="0"/>
              <a:t>本文大量运用排比，有句内部、句与句、段与段之间的排比。</a:t>
            </a:r>
            <a:br>
              <a:rPr lang="zh-CN" altLang="en-US" sz="2800" b="1" dirty="0"/>
            </a:b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 rot="5400000">
            <a:off x="6858000" y="762000"/>
            <a:ext cx="2209800" cy="144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0"/>
                <a:gd name="adj2" fmla="val 3231"/>
              </a:avLst>
            </a:prstTxWarp>
          </a:bodyPr>
          <a:lstStyle/>
          <a:p>
            <a:pPr algn="ctr" fontAlgn="auto"/>
            <a:r>
              <a:rPr lang="zh-CN" altLang="en-US" sz="3600" kern="10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腰鼓</a:t>
            </a:r>
            <a:endParaRPr lang="zh-CN" altLang="en-US" sz="3600" kern="10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dirty="0"/>
              <a:t>句内部的排比</a:t>
            </a:r>
            <a:r>
              <a:rPr lang="zh-CN" altLang="en-US" sz="2400" dirty="0"/>
              <a:t>：“一锤起来就发狠了，忘情了，没命了！”</a:t>
            </a:r>
            <a:br>
              <a:rPr lang="zh-CN" altLang="en-US" sz="2400" dirty="0"/>
            </a:br>
            <a:r>
              <a:rPr lang="zh-CN" altLang="en-US" sz="2400" b="1" dirty="0"/>
              <a:t>句与句之间的排比</a:t>
            </a:r>
            <a:r>
              <a:rPr lang="zh-CN" altLang="en-US" sz="2400" dirty="0"/>
              <a:t>：“狂舞在你的面前，骤雨一样，是急促的鼓点；旋风一样，是飞扬的流苏；乱蛙一样，是蹦跳的脚步；火花一样，是闪射的瞳仁；斗虎一样，是强健的风姿。”</a:t>
            </a:r>
            <a:br>
              <a:rPr lang="zh-CN" altLang="en-US" sz="2400" dirty="0"/>
            </a:br>
            <a:r>
              <a:rPr lang="zh-CN" altLang="en-US" sz="2400" b="1" dirty="0"/>
              <a:t>段与段之间</a:t>
            </a:r>
            <a:r>
              <a:rPr lang="zh-CN" altLang="en-US" sz="2400" dirty="0"/>
              <a:t>的排比：</a:t>
            </a:r>
            <a:br>
              <a:rPr lang="zh-CN" altLang="en-US" sz="2400" dirty="0"/>
            </a:br>
            <a:r>
              <a:rPr lang="zh-CN" altLang="en-US" sz="2400" dirty="0"/>
              <a:t>“使人想起：落日照大旗，马鸣风流做</a:t>
            </a:r>
            <a:br>
              <a:rPr lang="zh-CN" altLang="en-US" sz="2400" dirty="0"/>
            </a:br>
            <a:r>
              <a:rPr lang="zh-CN" altLang="en-US" sz="2400" dirty="0"/>
              <a:t>使人想起：千里的雷声万里的闪！</a:t>
            </a:r>
            <a:br>
              <a:rPr lang="zh-CN" altLang="en-US" sz="2400" dirty="0"/>
            </a:br>
            <a:r>
              <a:rPr lang="zh-CN" altLang="en-US" sz="2400" dirty="0"/>
              <a:t>使人想起：晦暗了又明晰、明晰了又晦暗、而后最终永远明晰了的大彻大悟！” 这些排比句使文章气势恢宏，语气连贯，节奏明快，语句钱钻，能表达出强烈的思想感情。</a:t>
            </a:r>
            <a:br>
              <a:rPr lang="zh-CN" altLang="en-US" sz="2400" dirty="0"/>
            </a:br>
            <a:br>
              <a:rPr lang="zh-CN" altLang="en-US" sz="2400" dirty="0"/>
            </a:br>
            <a:endParaRPr lang="zh-CN" alt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/>
              <a:t>从写法上说：</a:t>
            </a:r>
            <a:br>
              <a:rPr lang="zh-CN" altLang="en-US" sz="2800"/>
            </a:br>
            <a:r>
              <a:rPr lang="zh-CN" altLang="en-US" sz="2800"/>
              <a:t>　　</a:t>
            </a:r>
            <a:r>
              <a:rPr lang="en-US" altLang="zh-CN" sz="2800"/>
              <a:t>(1)“</a:t>
            </a:r>
            <a:r>
              <a:rPr lang="zh-CN" altLang="en-US" sz="2800"/>
              <a:t>使人想起：落日照大旗，马鸣风萧萧</a:t>
            </a:r>
            <a:r>
              <a:rPr lang="en-US" altLang="zh-CN" sz="2800"/>
              <a:t>!</a:t>
            </a:r>
            <a:r>
              <a:rPr lang="zh-CN" altLang="en-US" sz="2800"/>
              <a:t>使人想起：千里的雷声万里的闪</a:t>
            </a:r>
            <a:r>
              <a:rPr lang="en-US" altLang="zh-CN" sz="2800"/>
              <a:t>!</a:t>
            </a:r>
            <a:r>
              <a:rPr lang="zh-CN" altLang="en-US" sz="2800"/>
              <a:t>使人想起：晦暗了又明晰、明晰了又晦暗、尔后最终永远明晰了的大彻大悟</a:t>
            </a:r>
            <a:r>
              <a:rPr lang="en-US" altLang="zh-CN" sz="2800"/>
              <a:t>!”</a:t>
            </a:r>
            <a:r>
              <a:rPr lang="zh-CN" altLang="en-US" sz="2800"/>
              <a:t>写得好，好在它使人产生了丰富的联想和想像，增加了文章的内涵。</a:t>
            </a:r>
            <a:br>
              <a:rPr lang="zh-CN" altLang="en-US" sz="2800"/>
            </a:br>
            <a:r>
              <a:rPr lang="zh-CN" altLang="en-US" sz="2800"/>
              <a:t>　　</a:t>
            </a:r>
            <a:r>
              <a:rPr lang="en-US" altLang="zh-CN" sz="2800"/>
              <a:t>(2)“</a:t>
            </a:r>
            <a:r>
              <a:rPr lang="zh-CN" altLang="en-US" sz="2800"/>
              <a:t>耳畔是一声渺远的鸡啼”写得好，好在“以声写静”，更加突出了鼓声止后的寂静。</a:t>
            </a:r>
            <a:br>
              <a:rPr lang="zh-CN" altLang="en-US" sz="2800"/>
            </a:br>
            <a:r>
              <a:rPr lang="zh-CN" altLang="en-US" sz="2800"/>
              <a:t>      </a:t>
            </a:r>
            <a:r>
              <a:rPr lang="en-US" altLang="zh-CN" sz="2800"/>
              <a:t>(3)</a:t>
            </a:r>
            <a:r>
              <a:rPr lang="zh-CN" altLang="en-US" sz="2800"/>
              <a:t>文中开头的静态描写好，好在它为文章后面写动设下铺垫，使文章静中蕴动，动静结合，充满画面美。　　</a:t>
            </a:r>
            <a:endParaRPr lang="zh-CN" altLang="en-US" sz="28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a71f3df4735459c87709d7b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533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2006121023051926134"/>
          <p:cNvPicPr>
            <a:picLocks noChangeAspect="1" noChangeArrowheads="1"/>
          </p:cNvPicPr>
          <p:nvPr/>
        </p:nvPicPr>
        <p:blipFill>
          <a:blip r:embed="rId2" cstate="email"/>
          <a:srcRect t="6484" r="697"/>
          <a:stretch>
            <a:fillRect/>
          </a:stretch>
        </p:blipFill>
        <p:spPr bwMode="auto">
          <a:xfrm>
            <a:off x="3898900" y="3179445"/>
            <a:ext cx="5069840" cy="358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43a7dedce3ec1ef577c638c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41663"/>
            <a:ext cx="4953000" cy="37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1339563a1c296ef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0" y="0"/>
            <a:ext cx="5334000" cy="408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838200" y="2438400"/>
            <a:ext cx="7467600" cy="1371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CC00"/>
                  </a:solidFill>
                  <a:round/>
                </a:ln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好一个（   ）的安塞腰鼓！</a:t>
            </a:r>
            <a:endParaRPr lang="zh-CN" altLang="en-US" sz="3600" kern="10" dirty="0">
              <a:ln w="9525">
                <a:solidFill>
                  <a:srgbClr val="FFCC00"/>
                </a:solidFill>
                <a:round/>
              </a:ln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848557" y="838200"/>
            <a:ext cx="25146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自由发挥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6" name="Picture 8" descr="60432677499808257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80263" y="4876800"/>
            <a:ext cx="1668462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8" name="WordArt 10"/>
          <p:cNvSpPr>
            <a:spLocks noChangeArrowheads="1" noChangeShapeType="1" noTextEdit="1"/>
          </p:cNvSpPr>
          <p:nvPr/>
        </p:nvSpPr>
        <p:spPr bwMode="auto">
          <a:xfrm>
            <a:off x="685800" y="4800600"/>
            <a:ext cx="7162800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720" dirty="0"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表现了安塞腰鼓的力量美！</a:t>
            </a:r>
            <a:endParaRPr lang="zh-CN" altLang="en-US" sz="3600" kern="10" spc="720" dirty="0"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关于这篇文章主旨的讨论</a:t>
            </a:r>
            <a:endParaRPr lang="zh-CN" altLang="en-US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dirty="0"/>
              <a:t>常见的又以下几种见解：</a:t>
            </a:r>
            <a:endParaRPr lang="zh-CN" alt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/>
              <a:t>1.</a:t>
            </a:r>
            <a:r>
              <a:rPr lang="zh-CN" altLang="en-US" sz="2400" dirty="0">
                <a:solidFill>
                  <a:srgbClr val="FF3300"/>
                </a:solidFill>
              </a:rPr>
              <a:t>歌颂生命中奔腾的力量</a:t>
            </a:r>
            <a:r>
              <a:rPr lang="zh-CN" altLang="en-US" sz="2400" dirty="0"/>
              <a:t>。这股力量，这股力量由西北汉子热情奔放的腰鼓表现出来。</a:t>
            </a:r>
            <a:endParaRPr lang="zh-CN" alt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/>
              <a:t>2.</a:t>
            </a:r>
            <a:r>
              <a:rPr lang="zh-CN" altLang="en-US" sz="2400" dirty="0">
                <a:solidFill>
                  <a:srgbClr val="FF3300"/>
                </a:solidFill>
              </a:rPr>
              <a:t>表现要冲破束缚、阻碍的强烈愿望。</a:t>
            </a:r>
            <a:r>
              <a:rPr lang="zh-CN" altLang="en-US" sz="2400" dirty="0"/>
              <a:t>贫瘠的黄土地、困倦的生活，生活在这里的人们，物质上、精神上受到太多的压抑、羁绊。、安塞腰鼓，表现了挣脱、冲破、撞开这一切因袭负重的力量。</a:t>
            </a:r>
            <a:endParaRPr lang="zh-CN" alt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/>
              <a:t>3.</a:t>
            </a:r>
            <a:r>
              <a:rPr lang="zh-CN" altLang="en-US" sz="2400" dirty="0">
                <a:solidFill>
                  <a:srgbClr val="FF3300"/>
                </a:solidFill>
              </a:rPr>
              <a:t>歌颂阳刚之美。</a:t>
            </a:r>
            <a:r>
              <a:rPr lang="zh-CN" altLang="en-US" sz="2400" dirty="0"/>
              <a:t>“一群”“朴实得就像那片高粱”的“茂腾腾的后生”，他们“释放出那么气味磅礴的能量”，表现了一种独特的美。</a:t>
            </a:r>
            <a:endParaRPr lang="zh-CN" altLang="en-US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dirty="0"/>
              <a:t>4.</a:t>
            </a:r>
            <a:r>
              <a:rPr lang="zh-CN" altLang="en-US" sz="2400" dirty="0">
                <a:solidFill>
                  <a:srgbClr val="FF3300"/>
                </a:solidFill>
              </a:rPr>
              <a:t>人就应该这样痛快淋漓地生活、表现</a:t>
            </a:r>
            <a:r>
              <a:rPr lang="zh-CN" altLang="en-US" sz="2400" dirty="0"/>
              <a:t>。“遗落了一切冗杂”，打破人们身上层层坚硬的外壳，而不必计较功名利禄，不必患得患失。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小结</a:t>
            </a:r>
            <a:endParaRPr lang="zh-CN" alt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/>
              <a:t>这篇文章气势恢宏，语气连贯，节奏明快，语句铿锵，写出了安塞腰鼓壮阔、豪放、火烈的特点。</a:t>
            </a:r>
            <a:r>
              <a:rPr lang="zh-CN" altLang="en-US" b="1" dirty="0">
                <a:solidFill>
                  <a:srgbClr val="FF3300"/>
                </a:solidFill>
              </a:rPr>
              <a:t>表达出作者赞美了安塞腰鼓强健的舞姿、沉重的响声、震撼人心的力量的强烈的思想感情；也赞美陕北高原人们粗矿、豪迈、开放的性格特征。</a:t>
            </a:r>
            <a:r>
              <a:rPr lang="zh-CN" altLang="en-US" dirty="0"/>
              <a:t>文章多处运用排比、比喻，使文章气势恢宏，节奏明快，每个词语都简洁有力，每个句子都激越豪壮，增强了文章感人力量。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48000" y="1447800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6149" name="Picture 5" descr="1311314741926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5791200" y="381000"/>
            <a:ext cx="2590800" cy="1679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黄土高原</a:t>
            </a:r>
            <a:endParaRPr lang="zh-CN" altLang="en-US" sz="3600" kern="1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作者简介</a:t>
            </a:r>
            <a:endParaRPr lang="zh-CN" altLang="en-US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dirty="0"/>
              <a:t>         </a:t>
            </a:r>
            <a:r>
              <a:rPr lang="zh-CN" altLang="en-US" dirty="0">
                <a:solidFill>
                  <a:srgbClr val="FF3300"/>
                </a:solidFill>
              </a:rPr>
              <a:t>刘成章</a:t>
            </a:r>
            <a:r>
              <a:rPr lang="zh-CN" altLang="en-US" dirty="0"/>
              <a:t>，生于</a:t>
            </a:r>
            <a:r>
              <a:rPr lang="en-US" altLang="zh-CN" dirty="0"/>
              <a:t>1937</a:t>
            </a:r>
            <a:r>
              <a:rPr lang="zh-CN" altLang="en-US" dirty="0"/>
              <a:t>年，陕西延安市人，现任陕西省作家协会副主席，中国散文学会常务理事。</a:t>
            </a:r>
            <a:r>
              <a:rPr lang="zh-CN" altLang="en-US" b="1" dirty="0">
                <a:solidFill>
                  <a:srgbClr val="FF3300"/>
                </a:solidFill>
              </a:rPr>
              <a:t>散文集</a:t>
            </a:r>
            <a:r>
              <a:rPr lang="en-US" altLang="zh-CN" b="1" dirty="0">
                <a:solidFill>
                  <a:srgbClr val="FF3300"/>
                </a:solidFill>
              </a:rPr>
              <a:t>《</a:t>
            </a:r>
            <a:r>
              <a:rPr lang="zh-CN" altLang="en-US" b="1" dirty="0">
                <a:solidFill>
                  <a:srgbClr val="FF3300"/>
                </a:solidFill>
              </a:rPr>
              <a:t>羊想云彩</a:t>
            </a:r>
            <a:r>
              <a:rPr lang="en-US" altLang="zh-CN" b="1" dirty="0">
                <a:solidFill>
                  <a:srgbClr val="FF3300"/>
                </a:solidFill>
              </a:rPr>
              <a:t>》</a:t>
            </a:r>
            <a:r>
              <a:rPr lang="zh-CN" altLang="en-US" b="1" dirty="0">
                <a:solidFill>
                  <a:srgbClr val="FF3300"/>
                </a:solidFill>
              </a:rPr>
              <a:t>获首届鲁迅文学奖。</a:t>
            </a:r>
            <a:r>
              <a:rPr lang="en-US" altLang="zh-CN" dirty="0"/>
              <a:t>《</a:t>
            </a:r>
            <a:r>
              <a:rPr lang="zh-CN" altLang="en-US" dirty="0"/>
              <a:t>安塞腰鼓</a:t>
            </a:r>
            <a:r>
              <a:rPr lang="en-US" altLang="zh-CN" dirty="0"/>
              <a:t>》</a:t>
            </a:r>
            <a:r>
              <a:rPr lang="zh-CN" altLang="en-US" dirty="0"/>
              <a:t>写于</a:t>
            </a:r>
            <a:r>
              <a:rPr lang="en-US" altLang="zh-CN" dirty="0"/>
              <a:t>1986</a:t>
            </a:r>
            <a:r>
              <a:rPr lang="zh-CN" altLang="en-US" dirty="0"/>
              <a:t>年，它是一曲陕北人生命、活力的火烈颂歌，是一首黄土高原沉实、厚重内蕴的诗性礼赞。 </a:t>
            </a:r>
            <a:endParaRPr lang="zh-CN" altLang="en-US" dirty="0"/>
          </a:p>
        </p:txBody>
      </p:sp>
      <p:pic>
        <p:nvPicPr>
          <p:cNvPr id="14342" name="Picture 6" descr="good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6363" y="4800600"/>
            <a:ext cx="1417637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81000" y="2286000"/>
            <a:ext cx="8229600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/>
              <a:t>亢奋   蓦然   晦暗   羁绊    磅礴  烧灼   冗杂   骤雨   飞溅    搏击 包裹   磅礴   蓬勃   隐秘    辐射元气淋漓    戛然而止  惊心动魄 叹为观止      奔突    颤栗</a:t>
            </a:r>
            <a:endParaRPr lang="zh-CN" altLang="en-US" sz="4400" dirty="0"/>
          </a:p>
        </p:txBody>
      </p:sp>
      <p:sp>
        <p:nvSpPr>
          <p:cNvPr id="46086" name="WordArt 6"/>
          <p:cNvSpPr>
            <a:spLocks noChangeArrowheads="1" noChangeShapeType="1" noTextEdit="1"/>
          </p:cNvSpPr>
          <p:nvPr/>
        </p:nvSpPr>
        <p:spPr bwMode="auto">
          <a:xfrm>
            <a:off x="381000" y="762000"/>
            <a:ext cx="4953000" cy="1219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生字生词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3400" y="533400"/>
            <a:ext cx="8001000" cy="503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亢奋</a:t>
            </a:r>
            <a:r>
              <a:rPr lang="en-US" altLang="zh-CN" sz="3600" dirty="0"/>
              <a:t>(</a:t>
            </a:r>
            <a:r>
              <a:rPr lang="en-US" altLang="zh-CN" sz="3600" dirty="0" err="1"/>
              <a:t>kàng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fèn</a:t>
            </a:r>
            <a:r>
              <a:rPr lang="en-US" altLang="zh-CN" sz="3600" dirty="0"/>
              <a:t>)             </a:t>
            </a:r>
            <a:r>
              <a:rPr lang="zh-CN" altLang="en-US" sz="3600" dirty="0"/>
              <a:t>蓦然</a:t>
            </a:r>
            <a:r>
              <a:rPr lang="en-US" altLang="zh-CN" sz="3600" dirty="0"/>
              <a:t>(</a:t>
            </a:r>
            <a:r>
              <a:rPr lang="en-US" altLang="zh-CN" sz="3600" dirty="0" err="1"/>
              <a:t>mò</a:t>
            </a:r>
            <a:r>
              <a:rPr lang="en-US" altLang="zh-CN" sz="3600" dirty="0"/>
              <a:t> </a:t>
            </a:r>
            <a:r>
              <a:rPr lang="en-US" altLang="zh-CN" sz="3600" dirty="0" err="1"/>
              <a:t>rán</a:t>
            </a:r>
            <a:r>
              <a:rPr lang="en-US" altLang="zh-CN" sz="3600" dirty="0"/>
              <a:t>)   </a:t>
            </a:r>
            <a:r>
              <a:rPr lang="zh-CN" altLang="en-US" sz="3600" dirty="0"/>
              <a:t>晦暗</a:t>
            </a:r>
            <a:r>
              <a:rPr lang="en-US" altLang="zh-CN" sz="3600" dirty="0"/>
              <a:t>(</a:t>
            </a:r>
            <a:r>
              <a:rPr lang="en-US" altLang="zh-CN" sz="3600" dirty="0" err="1"/>
              <a:t>huì</a:t>
            </a:r>
            <a:r>
              <a:rPr lang="en-US" altLang="zh-CN" sz="3600" dirty="0"/>
              <a:t> </a:t>
            </a:r>
            <a:r>
              <a:rPr lang="en-US" altLang="zh-CN" sz="3600" dirty="0" err="1"/>
              <a:t>àn</a:t>
            </a:r>
            <a:r>
              <a:rPr lang="en-US" altLang="zh-CN" sz="3600" dirty="0"/>
              <a:t>)                 </a:t>
            </a:r>
            <a:r>
              <a:rPr lang="zh-CN" altLang="en-US" sz="3600" dirty="0"/>
              <a:t>羁绊</a:t>
            </a:r>
            <a:r>
              <a:rPr lang="en-US" altLang="zh-CN" sz="3600" dirty="0"/>
              <a:t>(</a:t>
            </a:r>
            <a:r>
              <a:rPr lang="en-US" altLang="zh-CN" sz="3600" dirty="0" err="1"/>
              <a:t>jī</a:t>
            </a:r>
            <a:r>
              <a:rPr lang="en-US" altLang="zh-CN" sz="3600" dirty="0"/>
              <a:t> </a:t>
            </a:r>
            <a:r>
              <a:rPr lang="en-US" altLang="zh-CN" sz="3600" dirty="0" err="1"/>
              <a:t>bàn</a:t>
            </a:r>
            <a:r>
              <a:rPr lang="en-US" altLang="zh-CN" sz="3600" dirty="0"/>
              <a:t>)     </a:t>
            </a:r>
            <a:r>
              <a:rPr lang="zh-CN" altLang="en-US" sz="3600" dirty="0"/>
              <a:t>磅礴</a:t>
            </a:r>
            <a:r>
              <a:rPr lang="en-US" altLang="zh-CN" sz="3600" dirty="0"/>
              <a:t>(</a:t>
            </a:r>
            <a:r>
              <a:rPr lang="en-US" altLang="zh-CN" sz="3600" dirty="0" err="1"/>
              <a:t>páng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bó</a:t>
            </a:r>
            <a:r>
              <a:rPr lang="en-US" altLang="zh-CN" sz="3600" dirty="0"/>
              <a:t>)              </a:t>
            </a:r>
            <a:r>
              <a:rPr lang="zh-CN" altLang="en-US" sz="3600" dirty="0"/>
              <a:t>烧灼</a:t>
            </a:r>
            <a:r>
              <a:rPr lang="en-US" altLang="zh-CN" sz="3600" dirty="0"/>
              <a:t>(</a:t>
            </a:r>
            <a:r>
              <a:rPr lang="en-US" altLang="zh-CN" sz="3600" dirty="0" err="1"/>
              <a:t>shāo</a:t>
            </a:r>
            <a:r>
              <a:rPr lang="en-US" altLang="zh-CN" sz="3600" dirty="0"/>
              <a:t> </a:t>
            </a:r>
            <a:r>
              <a:rPr lang="en-US" altLang="zh-CN" sz="3600" dirty="0" err="1"/>
              <a:t>zhuó</a:t>
            </a:r>
            <a:r>
              <a:rPr lang="en-US" altLang="zh-CN" sz="3600" dirty="0"/>
              <a:t>)   </a:t>
            </a:r>
            <a:r>
              <a:rPr lang="zh-CN" altLang="en-US" sz="3600" dirty="0"/>
              <a:t>冗杂</a:t>
            </a:r>
            <a:r>
              <a:rPr lang="en-US" altLang="zh-CN" sz="3600" dirty="0"/>
              <a:t>(</a:t>
            </a:r>
            <a:r>
              <a:rPr lang="en-US" altLang="zh-CN" sz="3600" dirty="0" err="1"/>
              <a:t>rǒng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zá</a:t>
            </a:r>
            <a:r>
              <a:rPr lang="en-US" altLang="zh-CN" sz="3600" dirty="0"/>
              <a:t>)               </a:t>
            </a:r>
            <a:r>
              <a:rPr lang="zh-CN" altLang="en-US" sz="3600" dirty="0"/>
              <a:t>骤雨</a:t>
            </a:r>
            <a:r>
              <a:rPr lang="en-US" altLang="zh-CN" sz="3600" dirty="0"/>
              <a:t>(</a:t>
            </a:r>
            <a:r>
              <a:rPr lang="en-US" altLang="zh-CN" sz="3600" dirty="0" err="1"/>
              <a:t>zhòu</a:t>
            </a:r>
            <a:r>
              <a:rPr lang="en-US" altLang="zh-CN" sz="3600" dirty="0"/>
              <a:t> </a:t>
            </a:r>
            <a:r>
              <a:rPr lang="en-US" altLang="zh-CN" sz="3600" dirty="0" err="1"/>
              <a:t>yǔ</a:t>
            </a:r>
            <a:r>
              <a:rPr lang="en-US" altLang="zh-CN" sz="3600" dirty="0"/>
              <a:t>)   </a:t>
            </a:r>
            <a:r>
              <a:rPr lang="zh-CN" altLang="en-US" sz="3600" dirty="0"/>
              <a:t>飞溅</a:t>
            </a:r>
            <a:r>
              <a:rPr lang="en-US" altLang="zh-CN" sz="3600" dirty="0"/>
              <a:t>(</a:t>
            </a:r>
            <a:r>
              <a:rPr lang="en-US" altLang="zh-CN" sz="3600" dirty="0" err="1"/>
              <a:t>fēi</a:t>
            </a:r>
            <a:r>
              <a:rPr lang="en-US" altLang="zh-CN" sz="3600" dirty="0"/>
              <a:t> </a:t>
            </a:r>
            <a:r>
              <a:rPr lang="en-US" altLang="zh-CN" sz="3600" dirty="0" err="1"/>
              <a:t>jiàn</a:t>
            </a:r>
            <a:r>
              <a:rPr lang="en-US" altLang="zh-CN" sz="3600" dirty="0"/>
              <a:t>)                 </a:t>
            </a:r>
            <a:r>
              <a:rPr lang="zh-CN" altLang="en-US" sz="3600" dirty="0"/>
              <a:t>搏击</a:t>
            </a:r>
            <a:r>
              <a:rPr lang="en-US" altLang="zh-CN" sz="3600" dirty="0"/>
              <a:t>(</a:t>
            </a:r>
            <a:r>
              <a:rPr lang="en-US" altLang="zh-CN" sz="3600" dirty="0" err="1"/>
              <a:t>bó</a:t>
            </a:r>
            <a:r>
              <a:rPr lang="en-US" altLang="zh-CN" sz="3600" dirty="0"/>
              <a:t> </a:t>
            </a:r>
            <a:r>
              <a:rPr lang="en-US" altLang="zh-CN" sz="3600" dirty="0" err="1"/>
              <a:t>jī</a:t>
            </a:r>
            <a:r>
              <a:rPr lang="en-US" altLang="zh-CN" sz="3600" dirty="0"/>
              <a:t>)            </a:t>
            </a:r>
            <a:r>
              <a:rPr lang="zh-CN" altLang="en-US" sz="3600" dirty="0"/>
              <a:t>包裹</a:t>
            </a:r>
            <a:r>
              <a:rPr lang="en-US" altLang="zh-CN" sz="3600" dirty="0"/>
              <a:t>(</a:t>
            </a:r>
            <a:r>
              <a:rPr lang="en-US" altLang="zh-CN" sz="3600" dirty="0" err="1"/>
              <a:t>bāo</a:t>
            </a:r>
            <a:r>
              <a:rPr lang="en-US" altLang="zh-CN" sz="3600" dirty="0"/>
              <a:t> </a:t>
            </a:r>
            <a:r>
              <a:rPr lang="en-US" altLang="zh-CN" sz="3600" dirty="0" err="1"/>
              <a:t>guǒ</a:t>
            </a:r>
            <a:r>
              <a:rPr lang="en-US" altLang="zh-CN" sz="3600" dirty="0"/>
              <a:t>)               </a:t>
            </a:r>
            <a:r>
              <a:rPr lang="zh-CN" altLang="en-US" sz="3600" dirty="0"/>
              <a:t>磅礴</a:t>
            </a:r>
            <a:r>
              <a:rPr lang="en-US" altLang="zh-CN" sz="3600" dirty="0"/>
              <a:t>(</a:t>
            </a:r>
            <a:r>
              <a:rPr lang="en-US" altLang="zh-CN" sz="3600" dirty="0" err="1"/>
              <a:t>páng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bó</a:t>
            </a:r>
            <a:r>
              <a:rPr lang="en-US" altLang="zh-CN" sz="3600" dirty="0"/>
              <a:t>)   </a:t>
            </a:r>
            <a:r>
              <a:rPr lang="zh-CN" altLang="en-US" sz="3600" dirty="0"/>
              <a:t>蓬勃</a:t>
            </a:r>
            <a:r>
              <a:rPr lang="en-US" altLang="zh-CN" sz="3600" dirty="0"/>
              <a:t>(</a:t>
            </a:r>
            <a:r>
              <a:rPr lang="en-US" altLang="zh-CN" sz="3600" dirty="0" err="1"/>
              <a:t>péng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bó</a:t>
            </a:r>
            <a:r>
              <a:rPr lang="en-US" altLang="zh-CN" sz="3600" dirty="0"/>
              <a:t>)               </a:t>
            </a:r>
            <a:r>
              <a:rPr lang="zh-CN" altLang="en-US" sz="3600" dirty="0"/>
              <a:t>隐秘</a:t>
            </a:r>
            <a:r>
              <a:rPr lang="en-US" altLang="zh-CN" sz="3600" dirty="0"/>
              <a:t>(</a:t>
            </a:r>
            <a:r>
              <a:rPr lang="en-US" altLang="zh-CN" sz="3600" dirty="0" err="1"/>
              <a:t>yǐn</a:t>
            </a:r>
            <a:r>
              <a:rPr lang="en-US" altLang="zh-CN" sz="3600" dirty="0"/>
              <a:t> </a:t>
            </a:r>
            <a:r>
              <a:rPr lang="en-US" altLang="zh-CN" sz="3600" dirty="0" err="1"/>
              <a:t>mì</a:t>
            </a:r>
            <a:r>
              <a:rPr lang="en-US" altLang="zh-CN" sz="3600" dirty="0"/>
              <a:t>)    </a:t>
            </a:r>
            <a:r>
              <a:rPr lang="zh-CN" altLang="en-US" sz="3600" dirty="0"/>
              <a:t>辐射</a:t>
            </a:r>
            <a:r>
              <a:rPr lang="en-US" altLang="zh-CN" sz="3600" dirty="0"/>
              <a:t>(</a:t>
            </a:r>
            <a:r>
              <a:rPr lang="en-US" altLang="zh-CN" sz="3600" dirty="0" err="1"/>
              <a:t>fú</a:t>
            </a:r>
            <a:r>
              <a:rPr lang="en-US" altLang="zh-CN" sz="3600" dirty="0"/>
              <a:t> </a:t>
            </a:r>
            <a:r>
              <a:rPr lang="en-US" altLang="zh-CN" sz="3600" dirty="0" err="1"/>
              <a:t>shè</a:t>
            </a:r>
            <a:r>
              <a:rPr lang="en-US" altLang="zh-CN" sz="3600" dirty="0"/>
              <a:t>)                  </a:t>
            </a:r>
            <a:r>
              <a:rPr lang="zh-CN" altLang="en-US" sz="3600" dirty="0"/>
              <a:t>奔突</a:t>
            </a:r>
            <a:r>
              <a:rPr lang="en-US" altLang="zh-CN" sz="3600" dirty="0"/>
              <a:t>(</a:t>
            </a:r>
            <a:r>
              <a:rPr lang="en-US" altLang="zh-CN" sz="3600" dirty="0" err="1"/>
              <a:t>bēn</a:t>
            </a:r>
            <a:r>
              <a:rPr lang="en-US" altLang="zh-CN" sz="3600" dirty="0"/>
              <a:t> </a:t>
            </a:r>
            <a:r>
              <a:rPr lang="en-US" altLang="zh-CN" sz="3600" dirty="0" err="1"/>
              <a:t>tū</a:t>
            </a:r>
            <a:r>
              <a:rPr lang="en-US" altLang="zh-CN" sz="3600" dirty="0"/>
              <a:t>)   </a:t>
            </a:r>
            <a:r>
              <a:rPr lang="zh-CN" altLang="en-US" sz="3600" dirty="0"/>
              <a:t>颤栗（</a:t>
            </a:r>
            <a:r>
              <a:rPr lang="en-US" altLang="zh-CN" sz="3600" dirty="0" err="1"/>
              <a:t>chàn</a:t>
            </a:r>
            <a:r>
              <a:rPr lang="en-US" altLang="zh-CN" sz="3600" dirty="0"/>
              <a:t> </a:t>
            </a:r>
            <a:r>
              <a:rPr lang="zh-CN" altLang="zh-CN" sz="3600" dirty="0"/>
              <a:t>lì</a:t>
            </a:r>
            <a:r>
              <a:rPr lang="zh-CN" altLang="en-US" sz="3600" dirty="0"/>
              <a:t>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/>
              <a:t>元气淋漓</a:t>
            </a:r>
            <a:r>
              <a:rPr lang="en-US" altLang="zh-CN" sz="3600" dirty="0"/>
              <a:t>(</a:t>
            </a:r>
            <a:r>
              <a:rPr lang="en-US" altLang="zh-CN" sz="3600" dirty="0" err="1"/>
              <a:t>yuán</a:t>
            </a:r>
            <a:r>
              <a:rPr lang="en-US" altLang="zh-CN" sz="3600" dirty="0"/>
              <a:t> </a:t>
            </a:r>
            <a:r>
              <a:rPr lang="en-US" altLang="zh-CN" sz="3600" dirty="0" err="1"/>
              <a:t>qì</a:t>
            </a:r>
            <a:r>
              <a:rPr lang="en-US" altLang="zh-CN" sz="3600" dirty="0"/>
              <a:t> </a:t>
            </a:r>
            <a:r>
              <a:rPr lang="en-US" altLang="zh-CN" sz="3600" dirty="0" err="1"/>
              <a:t>lín</a:t>
            </a:r>
            <a:r>
              <a:rPr lang="en-US" altLang="zh-CN" sz="3600" dirty="0"/>
              <a:t> </a:t>
            </a:r>
            <a:r>
              <a:rPr lang="en-US" altLang="zh-CN" sz="3600" dirty="0" err="1"/>
              <a:t>lí</a:t>
            </a:r>
            <a:r>
              <a:rPr lang="en-US" altLang="zh-CN" sz="3600" dirty="0"/>
              <a:t>)</a:t>
            </a:r>
            <a:endParaRPr lang="en-US" altLang="zh-CN" sz="3600" dirty="0"/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/>
              <a:t>惊心动魄</a:t>
            </a:r>
            <a:r>
              <a:rPr lang="en-US" altLang="zh-CN" sz="3600" dirty="0"/>
              <a:t>(</a:t>
            </a:r>
            <a:r>
              <a:rPr lang="en-US" altLang="zh-CN" sz="3600" dirty="0" err="1"/>
              <a:t>jīng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xīn</a:t>
            </a:r>
            <a:r>
              <a:rPr lang="en-US" altLang="zh-CN" sz="3600" dirty="0"/>
              <a:t> </a:t>
            </a:r>
            <a:r>
              <a:rPr lang="en-US" altLang="zh-CN" sz="3600" dirty="0" err="1"/>
              <a:t>dòng</a:t>
            </a:r>
            <a:r>
              <a:rPr lang="en-US" altLang="zh-CN" sz="3600" dirty="0"/>
              <a:t> </a:t>
            </a:r>
            <a:r>
              <a:rPr lang="en-US" altLang="zh-CN" sz="3600" dirty="0" err="1"/>
              <a:t>pò</a:t>
            </a:r>
            <a:r>
              <a:rPr lang="en-US" altLang="zh-CN" sz="3600" dirty="0"/>
              <a:t>) </a:t>
            </a:r>
            <a:endParaRPr lang="en-US" altLang="zh-CN" sz="3600" dirty="0"/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/>
              <a:t>戛然而止</a:t>
            </a:r>
            <a:r>
              <a:rPr lang="en-US" altLang="zh-CN" sz="3600" dirty="0"/>
              <a:t>(</a:t>
            </a:r>
            <a:r>
              <a:rPr lang="en-US" altLang="zh-CN" sz="3600" dirty="0" err="1"/>
              <a:t>jiá</a:t>
            </a:r>
            <a:r>
              <a:rPr lang="en-US" altLang="zh-CN" sz="3600" dirty="0"/>
              <a:t>)</a:t>
            </a:r>
            <a:r>
              <a:rPr lang="zh-CN" altLang="en-US" sz="2400" dirty="0"/>
              <a:t>声音突然中止</a:t>
            </a:r>
            <a:r>
              <a:rPr lang="zh-CN" altLang="en-US" sz="3600" dirty="0"/>
              <a:t>  </a:t>
            </a:r>
            <a:endParaRPr lang="zh-CN" altLang="en-US" sz="3600" dirty="0"/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dirty="0"/>
              <a:t>叹为观止</a:t>
            </a:r>
            <a:r>
              <a:rPr lang="zh-CN" altLang="en-US" sz="2400" dirty="0"/>
              <a:t>赞美看到的事物好到了极点</a:t>
            </a:r>
            <a:endParaRPr lang="zh-CN" altLang="en-US" sz="2400" dirty="0"/>
          </a:p>
          <a:p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/>
          <a:lstStyle/>
          <a:p>
            <a:r>
              <a:rPr lang="zh-CN" altLang="en-US"/>
              <a:t>欣赏完视频，你有什么感受？</a:t>
            </a:r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819400"/>
            <a:ext cx="6096000" cy="838200"/>
          </a:xfrm>
        </p:spPr>
        <p:txBody>
          <a:bodyPr/>
          <a:lstStyle/>
          <a:p>
            <a:r>
              <a:rPr lang="zh-CN" altLang="en-US" dirty="0"/>
              <a:t>磅礴的气势和巨大的生命力。</a:t>
            </a:r>
            <a:endParaRPr lang="zh-CN" altLang="en-US" dirty="0"/>
          </a:p>
        </p:txBody>
      </p:sp>
      <p:pic>
        <p:nvPicPr>
          <p:cNvPr id="29700" name="Picture 4" descr="11414_20076922445115815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72400" y="54864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FF3300"/>
                </a:solidFill>
              </a:rPr>
              <a:t>直接</a:t>
            </a:r>
            <a:r>
              <a:rPr lang="zh-CN" altLang="en-US" sz="4000"/>
              <a:t>赞美安塞腰鼓的语句有哪些？</a:t>
            </a:r>
            <a:endParaRPr lang="zh-CN" altLang="en-US" sz="400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r>
              <a:rPr lang="zh-CN" altLang="en-US" dirty="0"/>
              <a:t>好一个安塞腰鼓！</a:t>
            </a:r>
            <a:endParaRPr lang="zh-CN" altLang="en-US" dirty="0"/>
          </a:p>
          <a:p>
            <a:r>
              <a:rPr lang="en-US" altLang="zh-CN" dirty="0"/>
              <a:t>17</a:t>
            </a:r>
            <a:r>
              <a:rPr lang="zh-CN" altLang="en-US" dirty="0"/>
              <a:t>好一个安塞腰鼓！</a:t>
            </a:r>
            <a:endParaRPr lang="zh-CN" altLang="en-US" dirty="0"/>
          </a:p>
          <a:p>
            <a:r>
              <a:rPr lang="en-US" altLang="zh-CN" dirty="0"/>
              <a:t>22</a:t>
            </a:r>
            <a:r>
              <a:rPr lang="zh-CN" altLang="en-US" dirty="0"/>
              <a:t>好一个安塞腰鼓！</a:t>
            </a:r>
            <a:endParaRPr lang="zh-CN" altLang="en-US" dirty="0"/>
          </a:p>
          <a:p>
            <a:r>
              <a:rPr lang="en-US" altLang="zh-CN" dirty="0"/>
              <a:t>24</a:t>
            </a:r>
            <a:r>
              <a:rPr lang="zh-CN" altLang="en-US" dirty="0"/>
              <a:t>好一个痛快了山河、蓬勃了想象力的安塞腰鼓！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它们分别赞美了安塞腰鼓哪方面的好？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3440</Words>
  <Application>WPS 演示</Application>
  <PresentationFormat>全屏显示(4:3)</PresentationFormat>
  <Paragraphs>113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华文中宋</vt:lpstr>
      <vt:lpstr>微软雅黑</vt:lpstr>
      <vt:lpstr>Calibri</vt:lpstr>
      <vt:lpstr>www.youyi100.com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欣赏完视频，你有什么感受？</vt:lpstr>
      <vt:lpstr>直接赞美安塞腰鼓的语句有哪些？</vt:lpstr>
      <vt:lpstr>PowerPoint 演示文稿</vt:lpstr>
      <vt:lpstr>对文章朗读处理的分析——音韵美</vt:lpstr>
      <vt:lpstr>PowerPoint 演示文稿</vt:lpstr>
      <vt:lpstr>PowerPoint 演示文稿</vt:lpstr>
      <vt:lpstr>PowerPoint 演示文稿</vt:lpstr>
      <vt:lpstr>这篇文章与我们平时接触到的有什么不同？</vt:lpstr>
      <vt:lpstr>对文本写作特点分析——形式美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关于这篇文章主旨的讨论</vt:lpstr>
      <vt:lpstr>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cp:lastPrinted>2113-01-01T00:00:00Z</cp:lastPrinted>
  <dcterms:created xsi:type="dcterms:W3CDTF">2017-06-05T10:37:02Z</dcterms:created>
  <dcterms:modified xsi:type="dcterms:W3CDTF">2017-06-05T10:37:02Z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2052-10.1.0.6490</vt:lpwstr>
  </property>
</Properties>
</file>