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81" r:id="rId6"/>
    <p:sldId id="282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60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95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C5BB3-AC18-43B6-95DF-F6BFA3894673}" type="datetimeFigureOut">
              <a:rPr lang="zh-CN" altLang="en-US" smtClean="0"/>
              <a:t>2017/10/29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FBC6B-25DE-440B-8A76-5E9C12BA772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C5BB3-AC18-43B6-95DF-F6BFA3894673}" type="datetimeFigureOut">
              <a:rPr lang="zh-CN" altLang="en-US" smtClean="0"/>
              <a:t>2017/10/29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FBC6B-25DE-440B-8A76-5E9C12BA772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C5BB3-AC18-43B6-95DF-F6BFA3894673}" type="datetimeFigureOut">
              <a:rPr lang="zh-CN" altLang="en-US" smtClean="0"/>
              <a:t>2017/10/29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FBC6B-25DE-440B-8A76-5E9C12BA772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248C5BB3-AC18-43B6-95DF-F6BFA3894673}" type="datetimeFigureOut">
              <a:rPr lang="zh-CN" altLang="en-US" smtClean="0"/>
              <a:t>2017/10/29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FBC6B-25DE-440B-8A76-5E9C12BA772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C5BB3-AC18-43B6-95DF-F6BFA3894673}" type="datetimeFigureOut">
              <a:rPr lang="zh-CN" altLang="en-US" smtClean="0"/>
              <a:t>2017/10/29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FBC6B-25DE-440B-8A76-5E9C12BA772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C5BB3-AC18-43B6-95DF-F6BFA3894673}" type="datetimeFigureOut">
              <a:rPr lang="zh-CN" altLang="en-US" smtClean="0"/>
              <a:t>2017/10/29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FBC6B-25DE-440B-8A76-5E9C12BA772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C5BB3-AC18-43B6-95DF-F6BFA3894673}" type="datetimeFigureOut">
              <a:rPr lang="zh-CN" altLang="en-US" smtClean="0"/>
              <a:t>2017/10/29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FBC6B-25DE-440B-8A76-5E9C12BA772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C5BB3-AC18-43B6-95DF-F6BFA3894673}" type="datetimeFigureOut">
              <a:rPr lang="zh-CN" altLang="en-US" smtClean="0"/>
              <a:t>2017/10/29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FBC6B-25DE-440B-8A76-5E9C12BA772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C5BB3-AC18-43B6-95DF-F6BFA3894673}" type="datetimeFigureOut">
              <a:rPr lang="zh-CN" altLang="en-US" smtClean="0"/>
              <a:t>2017/10/29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FBC6B-25DE-440B-8A76-5E9C12BA772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C5BB3-AC18-43B6-95DF-F6BFA3894673}" type="datetimeFigureOut">
              <a:rPr lang="zh-CN" altLang="en-US" smtClean="0"/>
              <a:t>2017/10/29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FBC6B-25DE-440B-8A76-5E9C12BA772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C5BB3-AC18-43B6-95DF-F6BFA3894673}" type="datetimeFigureOut">
              <a:rPr lang="zh-CN" altLang="en-US" smtClean="0"/>
              <a:t>2017/10/29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FBC6B-25DE-440B-8A76-5E9C12BA772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248C5BB3-AC18-43B6-95DF-F6BFA3894673}" type="datetimeFigureOut">
              <a:rPr lang="zh-CN" altLang="en-US" smtClean="0"/>
              <a:t>2017/10/29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B20FBC6B-25DE-440B-8A76-5E9C12BA772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26032;&#35838;&#26631;&#23454;&#39564;&#25945;&#23398;\&#21776;&#35799;%20&#27743;&#30036;&#29420;&#27493;&#23547;&#33457;.mp3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20851;&#20110;&#35838;&#20214;\&#25105;&#30340;&#35838;&#20214;&#32032;&#26448;\20&#27743;&#30036;&#29420;&#27493;&#23547;&#33457;&#21776;&#26460;&#29995;.mp3" TargetMode="Externa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20851;&#20110;&#35838;&#20214;\&#25105;&#30340;&#35838;&#20214;&#32032;&#26448;\20&#27743;&#30036;&#29420;&#27493;&#23547;&#33457;&#21776;&#26460;&#29995;.mp3" TargetMode="Externa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20851;&#20110;&#35838;&#20214;\&#25105;&#30340;&#35838;&#20214;&#32032;&#26448;\20&#27743;&#30036;&#29420;&#27493;&#23547;&#33457;&#21776;&#26460;&#29995;.mp3" TargetMode="External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20851;&#20110;&#35838;&#20214;\&#25105;&#30340;&#35838;&#20214;&#32032;&#26448;\20&#27743;&#30036;&#29420;&#27493;&#23547;&#33457;&#21776;&#26460;&#29995;.mp3" TargetMode="External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hyperlink" Target="http://tv.sohu.com/20101125/n277913938.s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gi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42910" y="2643182"/>
            <a:ext cx="7772400" cy="1538286"/>
          </a:xfrm>
        </p:spPr>
        <p:txBody>
          <a:bodyPr>
            <a:noAutofit/>
          </a:bodyPr>
          <a:lstStyle/>
          <a:p>
            <a:r>
              <a:rPr lang="en-US" altLang="zh-CN" sz="9600" b="1" dirty="0" smtClean="0">
                <a:latin typeface="华文楷体" pitchFamily="2" charset="-122"/>
                <a:ea typeface="华文楷体" pitchFamily="2" charset="-122"/>
              </a:rPr>
              <a:t>16</a:t>
            </a:r>
            <a:r>
              <a:rPr lang="zh-CN" altLang="en-US" sz="9600" b="1" dirty="0" smtClean="0">
                <a:latin typeface="华文楷体" pitchFamily="2" charset="-122"/>
                <a:ea typeface="华文楷体" pitchFamily="2" charset="-122"/>
              </a:rPr>
              <a:t>古诗二首</a:t>
            </a:r>
            <a:endParaRPr lang="zh-CN" altLang="en-US" sz="96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11188" y="1628775"/>
            <a:ext cx="6696075" cy="4535488"/>
          </a:xfrm>
        </p:spPr>
        <p:txBody>
          <a:bodyPr>
            <a:normAutofit lnSpcReduction="10000"/>
          </a:bodyPr>
          <a:lstStyle/>
          <a:p>
            <a:pPr eaLnBrk="1" hangingPunct="1">
              <a:buFontTx/>
              <a:buNone/>
            </a:pPr>
            <a:r>
              <a:rPr lang="zh-CN" altLang="en-US" smtClean="0">
                <a:solidFill>
                  <a:schemeClr val="hlink"/>
                </a:solidFill>
              </a:rPr>
              <a:t>            </a:t>
            </a:r>
            <a:r>
              <a:rPr lang="zh-CN" altLang="en-US" sz="4000" b="1" smtClean="0"/>
              <a:t>江</a:t>
            </a:r>
            <a:r>
              <a:rPr lang="en-US" sz="4000" b="1" smtClean="0"/>
              <a:t> </a:t>
            </a:r>
            <a:r>
              <a:rPr lang="zh-CN" altLang="en-US" sz="4000" b="1" smtClean="0"/>
              <a:t>畔</a:t>
            </a:r>
            <a:r>
              <a:rPr lang="en-US" sz="4000" b="1" smtClean="0"/>
              <a:t> </a:t>
            </a:r>
            <a:r>
              <a:rPr lang="zh-CN" altLang="en-US" sz="4000" b="1" smtClean="0"/>
              <a:t>独</a:t>
            </a:r>
            <a:r>
              <a:rPr lang="en-US" sz="4000" b="1" smtClean="0"/>
              <a:t> </a:t>
            </a:r>
            <a:r>
              <a:rPr lang="zh-CN" altLang="en-US" sz="4000" b="1" smtClean="0"/>
              <a:t>步</a:t>
            </a:r>
            <a:r>
              <a:rPr lang="en-US" sz="4000" b="1" smtClean="0"/>
              <a:t> </a:t>
            </a:r>
            <a:r>
              <a:rPr lang="zh-CN" altLang="en-US" sz="4000" b="1" smtClean="0"/>
              <a:t>寻</a:t>
            </a:r>
            <a:r>
              <a:rPr lang="en-US" sz="4000" b="1" smtClean="0"/>
              <a:t> </a:t>
            </a:r>
            <a:r>
              <a:rPr lang="zh-CN" altLang="en-US" sz="4000" b="1" smtClean="0"/>
              <a:t>花</a:t>
            </a:r>
          </a:p>
          <a:p>
            <a:pPr eaLnBrk="1" hangingPunct="1">
              <a:buFontTx/>
              <a:buNone/>
            </a:pPr>
            <a:r>
              <a:rPr lang="zh-CN" altLang="en-US" sz="2800" smtClean="0"/>
              <a:t>			   </a:t>
            </a:r>
            <a:r>
              <a:rPr lang="zh-CN" altLang="en-US" smtClean="0"/>
              <a:t>【唐】杜甫</a:t>
            </a:r>
          </a:p>
          <a:p>
            <a:pPr eaLnBrk="1" hangingPunct="1">
              <a:buFontTx/>
              <a:buNone/>
            </a:pPr>
            <a:r>
              <a:rPr lang="zh-CN" altLang="en-US" smtClean="0"/>
              <a:t>          </a:t>
            </a:r>
            <a:r>
              <a:rPr lang="zh-CN" altLang="en-US" sz="3600" b="1" smtClean="0"/>
              <a:t>黄 四 娘 家 花 满 蹊,</a:t>
            </a:r>
            <a:endParaRPr lang="zh-CN" altLang="en-US" sz="4000" b="1" smtClean="0"/>
          </a:p>
          <a:p>
            <a:pPr eaLnBrk="1" hangingPunct="1">
              <a:buFontTx/>
              <a:buNone/>
            </a:pPr>
            <a:r>
              <a:rPr lang="zh-CN" altLang="en-US" sz="3600" b="1" smtClean="0"/>
              <a:t>         千 朵 万 朵 压 枝 低。</a:t>
            </a:r>
          </a:p>
          <a:p>
            <a:pPr eaLnBrk="1" hangingPunct="1">
              <a:buFontTx/>
              <a:buNone/>
            </a:pPr>
            <a:r>
              <a:rPr lang="zh-CN" altLang="en-US" sz="3600" b="1" smtClean="0"/>
              <a:t>         留 连 戏 蝶 时 时 舞,</a:t>
            </a:r>
          </a:p>
          <a:p>
            <a:pPr eaLnBrk="1" hangingPunct="1">
              <a:buFontTx/>
              <a:buNone/>
            </a:pPr>
            <a:r>
              <a:rPr lang="zh-CN" altLang="en-US" sz="3600" b="1" smtClean="0"/>
              <a:t>         自 在 娇 莺 恰 恰 啼。</a:t>
            </a:r>
          </a:p>
          <a:p>
            <a:pPr eaLnBrk="1" hangingPunct="1">
              <a:buFontTx/>
              <a:buNone/>
            </a:pPr>
            <a:r>
              <a:rPr lang="en-US" altLang="zh-CN" sz="3600" b="1" smtClean="0">
                <a:solidFill>
                  <a:srgbClr val="FF00FF"/>
                </a:solidFill>
              </a:rPr>
              <a:t> </a:t>
            </a:r>
            <a:endParaRPr lang="zh-CN" altLang="en-US" sz="3600" b="1" smtClean="0">
              <a:solidFill>
                <a:srgbClr val="FF00FF"/>
              </a:solidFill>
            </a:endParaRPr>
          </a:p>
        </p:txBody>
      </p:sp>
      <p:pic>
        <p:nvPicPr>
          <p:cNvPr id="7171" name="唐诗 江畔独步寻花.mp3" descr="唐诗 江畔独步寻花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4925" y="6308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0" y="0"/>
            <a:ext cx="80645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 sz="4400" b="1" i="1" u="sng">
              <a:solidFill>
                <a:schemeClr val="hlink"/>
              </a:solidFill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843213" y="1628775"/>
            <a:ext cx="1890712" cy="3941763"/>
            <a:chOff x="0" y="0"/>
            <a:chExt cx="1191" cy="2483"/>
          </a:xfrm>
        </p:grpSpPr>
        <p:sp>
          <p:nvSpPr>
            <p:cNvPr id="7176" name="Text Box 6"/>
            <p:cNvSpPr txBox="1">
              <a:spLocks noChangeArrowheads="1"/>
            </p:cNvSpPr>
            <p:nvPr/>
          </p:nvSpPr>
          <p:spPr bwMode="auto">
            <a:xfrm>
              <a:off x="544" y="816"/>
              <a:ext cx="374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4000" b="1">
                  <a:solidFill>
                    <a:srgbClr val="FF0000"/>
                  </a:solidFill>
                </a:rPr>
                <a:t>／</a:t>
              </a:r>
            </a:p>
          </p:txBody>
        </p:sp>
        <p:sp>
          <p:nvSpPr>
            <p:cNvPr id="7177" name="Text Box 7"/>
            <p:cNvSpPr txBox="1">
              <a:spLocks noChangeArrowheads="1"/>
            </p:cNvSpPr>
            <p:nvPr/>
          </p:nvSpPr>
          <p:spPr bwMode="auto">
            <a:xfrm>
              <a:off x="623" y="1224"/>
              <a:ext cx="374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4000" b="1">
                  <a:solidFill>
                    <a:srgbClr val="FF0000"/>
                  </a:solidFill>
                </a:rPr>
                <a:t>／</a:t>
              </a:r>
            </a:p>
          </p:txBody>
        </p:sp>
        <p:sp>
          <p:nvSpPr>
            <p:cNvPr id="7178" name="Text Box 8"/>
            <p:cNvSpPr txBox="1">
              <a:spLocks noChangeArrowheads="1"/>
            </p:cNvSpPr>
            <p:nvPr/>
          </p:nvSpPr>
          <p:spPr bwMode="auto">
            <a:xfrm>
              <a:off x="590" y="1633"/>
              <a:ext cx="374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4000" b="1">
                  <a:solidFill>
                    <a:srgbClr val="FF0000"/>
                  </a:solidFill>
                </a:rPr>
                <a:t>／</a:t>
              </a:r>
            </a:p>
          </p:txBody>
        </p:sp>
        <p:sp>
          <p:nvSpPr>
            <p:cNvPr id="7179" name="Text Box 9"/>
            <p:cNvSpPr txBox="1">
              <a:spLocks noChangeArrowheads="1"/>
            </p:cNvSpPr>
            <p:nvPr/>
          </p:nvSpPr>
          <p:spPr bwMode="auto">
            <a:xfrm>
              <a:off x="590" y="2041"/>
              <a:ext cx="374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4000" b="1">
                  <a:solidFill>
                    <a:srgbClr val="FF0000"/>
                  </a:solidFill>
                </a:rPr>
                <a:t>／</a:t>
              </a:r>
            </a:p>
          </p:txBody>
        </p:sp>
        <p:sp>
          <p:nvSpPr>
            <p:cNvPr id="7180" name="Text Box 10"/>
            <p:cNvSpPr txBox="1">
              <a:spLocks noChangeArrowheads="1"/>
            </p:cNvSpPr>
            <p:nvPr/>
          </p:nvSpPr>
          <p:spPr bwMode="auto">
            <a:xfrm>
              <a:off x="0" y="0"/>
              <a:ext cx="374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4000" b="1">
                  <a:solidFill>
                    <a:srgbClr val="FF0000"/>
                  </a:solidFill>
                </a:rPr>
                <a:t>／</a:t>
              </a:r>
            </a:p>
          </p:txBody>
        </p:sp>
        <p:sp>
          <p:nvSpPr>
            <p:cNvPr id="7181" name="Text Box 11"/>
            <p:cNvSpPr txBox="1">
              <a:spLocks noChangeArrowheads="1"/>
            </p:cNvSpPr>
            <p:nvPr/>
          </p:nvSpPr>
          <p:spPr bwMode="auto">
            <a:xfrm>
              <a:off x="817" y="0"/>
              <a:ext cx="374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4000" b="1">
                  <a:solidFill>
                    <a:srgbClr val="FF0000"/>
                  </a:solidFill>
                </a:rPr>
                <a:t>／</a:t>
              </a:r>
            </a:p>
          </p:txBody>
        </p:sp>
      </p:grpSp>
      <p:sp>
        <p:nvSpPr>
          <p:cNvPr id="7174" name="TextBox 13"/>
          <p:cNvSpPr txBox="1">
            <a:spLocks noChangeArrowheads="1"/>
          </p:cNvSpPr>
          <p:nvPr/>
        </p:nvSpPr>
        <p:spPr bwMode="auto">
          <a:xfrm>
            <a:off x="5286375" y="2428875"/>
            <a:ext cx="503238" cy="584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/>
              <a:t>xĪ</a:t>
            </a:r>
            <a:endParaRPr lang="zh-CN" altLang="en-US" sz="3200"/>
          </a:p>
        </p:txBody>
      </p:sp>
      <p:sp>
        <p:nvSpPr>
          <p:cNvPr id="7175" name="TextBox 16"/>
          <p:cNvSpPr txBox="1">
            <a:spLocks noChangeArrowheads="1"/>
          </p:cNvSpPr>
          <p:nvPr/>
        </p:nvSpPr>
        <p:spPr bwMode="auto">
          <a:xfrm>
            <a:off x="2571750" y="1143000"/>
            <a:ext cx="866775" cy="584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/>
              <a:t>pàn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7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2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71"/>
                </p:tgtEl>
              </p:cMediaNode>
            </p:audio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71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23720" fill="hold"/>
                                        <p:tgtEl>
                                          <p:spTgt spid="71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1"/>
                  </p:tgtEl>
                </p:cond>
              </p:nextCondLst>
            </p:seq>
          </p:childTnLst>
        </p:cTn>
      </p:par>
    </p:tnLst>
    <p:bldLst>
      <p:bldP spid="7170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图片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1476375" y="1125538"/>
            <a:ext cx="6048375" cy="463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54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江畔独步寻花</a:t>
            </a:r>
            <a:r>
              <a:rPr lang="zh-CN" altLang="en-US" sz="40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  <a:p>
            <a:pPr algn="ctr"/>
            <a:r>
              <a:rPr lang="zh-CN" altLang="en-US" sz="32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       </a:t>
            </a:r>
            <a:endParaRPr lang="zh-CN" altLang="en-US" sz="1600" b="1">
              <a:solidFill>
                <a:schemeClr val="accent2"/>
              </a:solidFill>
              <a:latin typeface="宋体" charset="-122"/>
            </a:endParaRPr>
          </a:p>
          <a:p>
            <a:pPr algn="ctr"/>
            <a:r>
              <a:rPr lang="zh-CN" altLang="en-US" sz="36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4400" b="1">
                <a:latin typeface="楷体_GB2312" pitchFamily="49" charset="-122"/>
                <a:ea typeface="楷体_GB2312" pitchFamily="49" charset="-122"/>
              </a:rPr>
              <a:t>黄四娘家花满蹊，</a:t>
            </a:r>
          </a:p>
          <a:p>
            <a:pPr algn="ctr"/>
            <a:r>
              <a:rPr lang="zh-CN" altLang="en-US" sz="4400" b="1">
                <a:latin typeface="楷体_GB2312" pitchFamily="49" charset="-122"/>
                <a:ea typeface="楷体_GB2312" pitchFamily="49" charset="-122"/>
              </a:rPr>
              <a:t>  千朵万朵压枝低。</a:t>
            </a:r>
          </a:p>
          <a:p>
            <a:pPr algn="ctr"/>
            <a:r>
              <a:rPr lang="zh-CN" altLang="en-US" sz="4400" b="1">
                <a:latin typeface="楷体_GB2312" pitchFamily="49" charset="-122"/>
                <a:ea typeface="楷体_GB2312" pitchFamily="49" charset="-122"/>
              </a:rPr>
              <a:t>  留连戏蝶时时舞，</a:t>
            </a:r>
          </a:p>
          <a:p>
            <a:pPr algn="ctr"/>
            <a:r>
              <a:rPr lang="zh-CN" altLang="en-US" sz="4400" b="1">
                <a:latin typeface="楷体_GB2312" pitchFamily="49" charset="-122"/>
                <a:ea typeface="楷体_GB2312" pitchFamily="49" charset="-122"/>
              </a:rPr>
              <a:t>  自在娇莺恰恰啼。</a:t>
            </a:r>
          </a:p>
          <a:p>
            <a:r>
              <a:rPr lang="en-US" altLang="zh-CN" sz="36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             </a:t>
            </a:r>
            <a:r>
              <a:rPr lang="en-US" altLang="zh-CN" sz="32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sz="32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唐</a:t>
            </a:r>
            <a:r>
              <a:rPr lang="en-US" altLang="zh-CN" sz="32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】</a:t>
            </a:r>
            <a:r>
              <a:rPr lang="zh-CN" altLang="en-US" sz="32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杜甫</a:t>
            </a:r>
            <a:r>
              <a:rPr lang="zh-CN" altLang="en-US" sz="1400"/>
              <a:t> </a:t>
            </a: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2195513" y="4581525"/>
            <a:ext cx="4572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3013" name="20江畔独步寻花唐杜甫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042988" y="1052513"/>
            <a:ext cx="215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0" y="2571750"/>
            <a:ext cx="2741613" cy="258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如何知道古诗的意思？</a:t>
            </a:r>
            <a:endParaRPr lang="en-US" altLang="zh-CN" b="1">
              <a:solidFill>
                <a:srgbClr val="FF0000"/>
              </a:solidFill>
            </a:endParaRPr>
          </a:p>
          <a:p>
            <a:endParaRPr lang="en-US" altLang="zh-CN" b="1">
              <a:solidFill>
                <a:srgbClr val="FF0000"/>
              </a:solidFill>
            </a:endParaRPr>
          </a:p>
          <a:p>
            <a:endParaRPr lang="en-US" altLang="zh-CN" b="1">
              <a:solidFill>
                <a:srgbClr val="FF0000"/>
              </a:solidFill>
            </a:endParaRPr>
          </a:p>
          <a:p>
            <a:r>
              <a:rPr lang="zh-CN" altLang="en-US" b="1">
                <a:solidFill>
                  <a:srgbClr val="FF0000"/>
                </a:solidFill>
              </a:rPr>
              <a:t>借助释，明诗意。</a:t>
            </a:r>
            <a:endParaRPr lang="en-US" altLang="zh-CN" b="1">
              <a:solidFill>
                <a:srgbClr val="FF0000"/>
              </a:solidFill>
            </a:endParaRPr>
          </a:p>
          <a:p>
            <a:endParaRPr lang="en-US" altLang="zh-CN" b="1">
              <a:solidFill>
                <a:srgbClr val="FF0000"/>
              </a:solidFill>
            </a:endParaRPr>
          </a:p>
          <a:p>
            <a:r>
              <a:rPr lang="zh-CN" altLang="en-US" b="1">
                <a:solidFill>
                  <a:srgbClr val="FF0000"/>
                </a:solidFill>
              </a:rPr>
              <a:t>抓字眼，明诗意。</a:t>
            </a:r>
            <a:endParaRPr lang="en-US" altLang="zh-CN" b="1">
              <a:solidFill>
                <a:srgbClr val="FF0000"/>
              </a:solidFill>
            </a:endParaRPr>
          </a:p>
          <a:p>
            <a:endParaRPr lang="en-US" altLang="zh-CN" b="1">
              <a:solidFill>
                <a:srgbClr val="FF0000"/>
              </a:solidFill>
            </a:endParaRPr>
          </a:p>
          <a:p>
            <a:r>
              <a:rPr lang="zh-CN" altLang="en-US" b="1">
                <a:solidFill>
                  <a:srgbClr val="FF0000"/>
                </a:solidFill>
              </a:rPr>
              <a:t>把每个字的意思加起来，</a:t>
            </a:r>
            <a:endParaRPr lang="en-US" altLang="zh-CN" b="1">
              <a:solidFill>
                <a:srgbClr val="FF0000"/>
              </a:solidFill>
            </a:endParaRPr>
          </a:p>
          <a:p>
            <a:r>
              <a:rPr lang="zh-CN" altLang="en-US" b="1">
                <a:solidFill>
                  <a:srgbClr val="FF0000"/>
                </a:solidFill>
              </a:rPr>
              <a:t>连成一句通顺的话。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30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013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图片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1476375" y="1125538"/>
            <a:ext cx="6048375" cy="463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54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江畔独步寻花</a:t>
            </a:r>
            <a:r>
              <a:rPr lang="zh-CN" altLang="en-US" sz="40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  <a:p>
            <a:pPr algn="ctr"/>
            <a:r>
              <a:rPr lang="zh-CN" altLang="en-US" sz="32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       </a:t>
            </a:r>
            <a:endParaRPr lang="zh-CN" altLang="en-US" sz="1600" b="1">
              <a:solidFill>
                <a:schemeClr val="accent2"/>
              </a:solidFill>
              <a:latin typeface="宋体" charset="-122"/>
            </a:endParaRPr>
          </a:p>
          <a:p>
            <a:pPr algn="ctr"/>
            <a:r>
              <a:rPr lang="zh-CN" altLang="en-US" sz="36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4400" b="1">
                <a:latin typeface="楷体_GB2312" pitchFamily="49" charset="-122"/>
                <a:ea typeface="楷体_GB2312" pitchFamily="49" charset="-122"/>
              </a:rPr>
              <a:t>黄四娘家花满蹊，</a:t>
            </a:r>
          </a:p>
          <a:p>
            <a:pPr algn="ctr"/>
            <a:r>
              <a:rPr lang="zh-CN" altLang="en-US" sz="4400" b="1">
                <a:latin typeface="楷体_GB2312" pitchFamily="49" charset="-122"/>
                <a:ea typeface="楷体_GB2312" pitchFamily="49" charset="-122"/>
              </a:rPr>
              <a:t>  千朵万朵压枝低。</a:t>
            </a:r>
          </a:p>
          <a:p>
            <a:pPr algn="ctr"/>
            <a:r>
              <a:rPr lang="zh-CN" altLang="en-US" sz="4400" b="1">
                <a:latin typeface="楷体_GB2312" pitchFamily="49" charset="-122"/>
                <a:ea typeface="楷体_GB2312" pitchFamily="49" charset="-122"/>
              </a:rPr>
              <a:t>  留连戏蝶时时舞，</a:t>
            </a:r>
          </a:p>
          <a:p>
            <a:pPr algn="ctr"/>
            <a:r>
              <a:rPr lang="zh-CN" altLang="en-US" sz="4400" b="1">
                <a:latin typeface="楷体_GB2312" pitchFamily="49" charset="-122"/>
                <a:ea typeface="楷体_GB2312" pitchFamily="49" charset="-122"/>
              </a:rPr>
              <a:t>  自在娇莺恰恰啼。</a:t>
            </a:r>
          </a:p>
          <a:p>
            <a:r>
              <a:rPr lang="en-US" altLang="zh-CN" sz="36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             </a:t>
            </a:r>
            <a:r>
              <a:rPr lang="en-US" altLang="zh-CN" sz="32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sz="32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唐</a:t>
            </a:r>
            <a:r>
              <a:rPr lang="en-US" altLang="zh-CN" sz="32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】</a:t>
            </a:r>
            <a:r>
              <a:rPr lang="zh-CN" altLang="en-US" sz="32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杜甫</a:t>
            </a:r>
            <a:r>
              <a:rPr lang="zh-CN" altLang="en-US" sz="1400"/>
              <a:t> </a:t>
            </a: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2195513" y="4581525"/>
            <a:ext cx="4572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3013" name="20江畔独步寻花唐杜甫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042988" y="1052513"/>
            <a:ext cx="215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0" y="2571750"/>
            <a:ext cx="2276475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满：开满</a:t>
            </a:r>
            <a:endParaRPr lang="en-US" altLang="zh-CN" b="1">
              <a:solidFill>
                <a:srgbClr val="FF0000"/>
              </a:solidFill>
            </a:endParaRPr>
          </a:p>
          <a:p>
            <a:r>
              <a:rPr lang="zh-CN" altLang="en-US" b="1">
                <a:solidFill>
                  <a:srgbClr val="FF0000"/>
                </a:solidFill>
              </a:rPr>
              <a:t>蹊：小路</a:t>
            </a:r>
            <a:endParaRPr lang="en-US" altLang="zh-CN" b="1">
              <a:solidFill>
                <a:srgbClr val="FF0000"/>
              </a:solidFill>
            </a:endParaRPr>
          </a:p>
          <a:p>
            <a:r>
              <a:rPr lang="zh-CN" altLang="en-US" b="1">
                <a:solidFill>
                  <a:srgbClr val="FF0000"/>
                </a:solidFill>
              </a:rPr>
              <a:t>枝：枝条</a:t>
            </a:r>
            <a:endParaRPr lang="en-US" altLang="zh-CN" b="1">
              <a:solidFill>
                <a:srgbClr val="FF0000"/>
              </a:solidFill>
            </a:endParaRPr>
          </a:p>
          <a:p>
            <a:r>
              <a:rPr lang="zh-CN" altLang="en-US" b="1">
                <a:solidFill>
                  <a:srgbClr val="FF0000"/>
                </a:solidFill>
              </a:rPr>
              <a:t>留连：舍不得离开</a:t>
            </a:r>
            <a:endParaRPr lang="en-US" altLang="zh-CN" b="1">
              <a:solidFill>
                <a:srgbClr val="FF0000"/>
              </a:solidFill>
            </a:endParaRPr>
          </a:p>
          <a:p>
            <a:r>
              <a:rPr lang="zh-CN" altLang="en-US" b="1">
                <a:solidFill>
                  <a:srgbClr val="FF0000"/>
                </a:solidFill>
              </a:rPr>
              <a:t>戏蝶：戏耍的蝴蝶</a:t>
            </a:r>
            <a:endParaRPr lang="en-US" altLang="zh-CN" b="1">
              <a:solidFill>
                <a:srgbClr val="FF0000"/>
              </a:solidFill>
            </a:endParaRPr>
          </a:p>
          <a:p>
            <a:r>
              <a:rPr lang="zh-CN" altLang="en-US" b="1">
                <a:solidFill>
                  <a:srgbClr val="FF0000"/>
                </a:solidFill>
              </a:rPr>
              <a:t>时时舞：不停地飞舞</a:t>
            </a:r>
            <a:endParaRPr lang="en-US" altLang="zh-CN" b="1">
              <a:solidFill>
                <a:srgbClr val="FF0000"/>
              </a:solidFill>
            </a:endParaRPr>
          </a:p>
          <a:p>
            <a:r>
              <a:rPr lang="zh-CN" altLang="en-US" b="1">
                <a:solidFill>
                  <a:srgbClr val="FF0000"/>
                </a:solidFill>
              </a:rPr>
              <a:t>自在：悠闲</a:t>
            </a:r>
            <a:endParaRPr lang="en-US" altLang="zh-CN" b="1">
              <a:solidFill>
                <a:srgbClr val="FF0000"/>
              </a:solidFill>
            </a:endParaRPr>
          </a:p>
          <a:p>
            <a:r>
              <a:rPr lang="zh-CN" altLang="en-US" b="1">
                <a:solidFill>
                  <a:srgbClr val="FF0000"/>
                </a:solidFill>
              </a:rPr>
              <a:t>娇：娇小</a:t>
            </a:r>
            <a:endParaRPr lang="en-US" altLang="zh-CN" b="1">
              <a:solidFill>
                <a:srgbClr val="FF0000"/>
              </a:solidFill>
            </a:endParaRPr>
          </a:p>
          <a:p>
            <a:r>
              <a:rPr lang="zh-CN" altLang="en-US" b="1">
                <a:solidFill>
                  <a:srgbClr val="FF0000"/>
                </a:solidFill>
              </a:rPr>
              <a:t>莺：黄莺</a:t>
            </a:r>
            <a:endParaRPr lang="en-US" altLang="zh-CN" b="1">
              <a:solidFill>
                <a:srgbClr val="FF0000"/>
              </a:solidFill>
            </a:endParaRPr>
          </a:p>
          <a:p>
            <a:r>
              <a:rPr lang="zh-CN" altLang="en-US" b="1">
                <a:solidFill>
                  <a:srgbClr val="FF0000"/>
                </a:solidFill>
              </a:rPr>
              <a:t>恰恰：不停地</a:t>
            </a:r>
            <a:endParaRPr lang="en-US" altLang="zh-CN" b="1">
              <a:solidFill>
                <a:srgbClr val="FF0000"/>
              </a:solidFill>
            </a:endParaRPr>
          </a:p>
          <a:p>
            <a:r>
              <a:rPr lang="zh-CN" altLang="en-US" b="1">
                <a:solidFill>
                  <a:srgbClr val="FF0000"/>
                </a:solidFill>
              </a:rPr>
              <a:t>啼：叫</a:t>
            </a:r>
            <a:endParaRPr lang="en-US" altLang="zh-CN" b="1">
              <a:solidFill>
                <a:srgbClr val="FF0000"/>
              </a:solidFill>
            </a:endParaRPr>
          </a:p>
          <a:p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30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013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1293841" y="2617792"/>
            <a:ext cx="612140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600" b="1" dirty="0">
                <a:solidFill>
                  <a:srgbClr val="FF0066"/>
                </a:solidFill>
                <a:ea typeface="楷体_GB2312" pitchFamily="49" charset="-122"/>
              </a:rPr>
              <a:t>黄四娘家花满蹊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4751416" y="1538292"/>
            <a:ext cx="854075" cy="119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</a:rPr>
              <a:t>鲜花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5626129" y="1538292"/>
            <a:ext cx="854075" cy="119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</a:rPr>
              <a:t>开满</a:t>
            </a: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6418291" y="1538292"/>
            <a:ext cx="854075" cy="119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</a:rPr>
              <a:t>小路</a:t>
            </a: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1509741" y="1825630"/>
            <a:ext cx="51847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i="1" u="sng">
                <a:solidFill>
                  <a:schemeClr val="accent2"/>
                </a:solidFill>
              </a:rPr>
              <a:t>释诗句：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616104" y="3675067"/>
            <a:ext cx="7027862" cy="39687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/>
              <a:t>黄四娘家周围的小路边上开满了各种各样的鲜花，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2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66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66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250825" y="260350"/>
            <a:ext cx="630237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>
                <a:solidFill>
                  <a:srgbClr val="FF0066"/>
                </a:solidFill>
                <a:ea typeface="楷体_GB2312" pitchFamily="49" charset="-122"/>
              </a:rPr>
              <a:t>千朵万朵压枝低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965200" y="1550988"/>
            <a:ext cx="22240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/>
              <a:t>形容数量多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4643438" y="1341438"/>
            <a:ext cx="854075" cy="119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4400" b="1"/>
              <a:t>枝条</a:t>
            </a: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6154738" y="981075"/>
            <a:ext cx="793750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4000" b="1"/>
              <a:t>低垂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1189038" y="3575050"/>
            <a:ext cx="7027862" cy="39687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/>
              <a:t>大片大片的、无比繁茂的花朵把花枝都给压弯了。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" dur="20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allAtOnce" autoUpdateAnimBg="0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-101600" y="0"/>
            <a:ext cx="6113463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>
                <a:solidFill>
                  <a:srgbClr val="FF0066"/>
                </a:solidFill>
                <a:ea typeface="楷体_GB2312" pitchFamily="49" charset="-122"/>
              </a:rPr>
              <a:t>留连戏蝶时时舞</a:t>
            </a:r>
          </a:p>
        </p:txBody>
      </p:sp>
      <p:pic>
        <p:nvPicPr>
          <p:cNvPr id="12292" name="Picture 4" descr="花蝴蝶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24525" y="3068638"/>
            <a:ext cx="1368425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5" descr="振翅的蝴蝶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975" y="3573463"/>
            <a:ext cx="792163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468313" y="1196975"/>
            <a:ext cx="792162" cy="263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舍不得离开</a:t>
            </a: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1692275" y="1125538"/>
            <a:ext cx="852488" cy="120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</a:rPr>
              <a:t>嬉戏</a:t>
            </a: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3779838" y="1052513"/>
            <a:ext cx="733425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时常</a:t>
            </a: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5076825" y="1052513"/>
            <a:ext cx="671513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</a:rPr>
              <a:t>飞舞</a:t>
            </a: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274763" y="4799013"/>
            <a:ext cx="7027862" cy="39687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/>
              <a:t>嬉戏的蝴蝶时常在花丛中起舞，舍不得离开，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allAtOnce" autoUpdateAnimBg="0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zh-CN" altLang="en-US" sz="8000" b="1" smtClean="0">
                <a:solidFill>
                  <a:srgbClr val="FF0000"/>
                </a:solidFill>
              </a:rPr>
              <a:t>自在娇莺恰恰啼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76375" y="1341438"/>
            <a:ext cx="936625" cy="2592387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800" b="1" smtClean="0"/>
              <a:t>   </a:t>
            </a:r>
            <a:r>
              <a:rPr lang="zh-CN" altLang="en-US" sz="3600" b="1" smtClean="0"/>
              <a:t>安</a:t>
            </a:r>
            <a:r>
              <a:rPr lang="zh-CN" altLang="en-US" b="1" smtClean="0"/>
              <a:t>闲</a:t>
            </a:r>
            <a:r>
              <a:rPr lang="zh-CN" altLang="en-US" sz="3600" b="1" smtClean="0"/>
              <a:t>舒适</a:t>
            </a: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3203575" y="1700213"/>
            <a:ext cx="915988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4800" b="1"/>
              <a:t>娇小可爱</a:t>
            </a: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4211638" y="1628775"/>
            <a:ext cx="854075" cy="119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4400" b="1"/>
              <a:t>黄莺</a:t>
            </a: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5867400" y="1485900"/>
            <a:ext cx="854075" cy="119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4400" b="1"/>
              <a:t>不断</a:t>
            </a: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7307263" y="1628775"/>
            <a:ext cx="854075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4400" b="1"/>
              <a:t>叫</a:t>
            </a: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1428728" y="4857760"/>
            <a:ext cx="7027862" cy="39687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/>
              <a:t>此时，自由自在的小黄莺正在枝头上欢快地鸣叫着。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750" y="620713"/>
            <a:ext cx="7772400" cy="12954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zh-CN" altLang="en-US" smtClean="0">
                <a:solidFill>
                  <a:srgbClr val="FF00FF"/>
                </a:solidFill>
              </a:rPr>
              <a:t>江畔独步寻花</a:t>
            </a:r>
            <a:br>
              <a:rPr lang="zh-CN" altLang="en-US" smtClean="0">
                <a:solidFill>
                  <a:srgbClr val="FF00FF"/>
                </a:solidFill>
              </a:rPr>
            </a:br>
            <a:endParaRPr lang="zh-CN" altLang="en-US" sz="2400" smtClean="0">
              <a:solidFill>
                <a:srgbClr val="FF00FF"/>
              </a:solidFill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42988" y="1773238"/>
            <a:ext cx="6400800" cy="4033837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zh-CN" altLang="en-US" b="1" smtClean="0">
                <a:solidFill>
                  <a:srgbClr val="FF0000"/>
                </a:solidFill>
              </a:rPr>
              <a:t>黄 四 娘 家 花 满 蹊，</a:t>
            </a:r>
          </a:p>
          <a:p>
            <a:pPr eaLnBrk="1" hangingPunct="1"/>
            <a:endParaRPr lang="zh-CN" altLang="en-US" b="1" smtClean="0">
              <a:solidFill>
                <a:srgbClr val="FF0000"/>
              </a:solidFill>
            </a:endParaRPr>
          </a:p>
          <a:p>
            <a:pPr eaLnBrk="1" hangingPunct="1"/>
            <a:r>
              <a:rPr lang="zh-CN" altLang="en-US" b="1" smtClean="0">
                <a:solidFill>
                  <a:srgbClr val="FF0000"/>
                </a:solidFill>
              </a:rPr>
              <a:t>千 朵 万 朵 压 枝 低。</a:t>
            </a:r>
          </a:p>
          <a:p>
            <a:pPr eaLnBrk="1" hangingPunct="1"/>
            <a:endParaRPr lang="zh-CN" altLang="en-US" b="1" smtClean="0">
              <a:solidFill>
                <a:srgbClr val="FF0000"/>
              </a:solidFill>
            </a:endParaRPr>
          </a:p>
          <a:p>
            <a:pPr eaLnBrk="1" hangingPunct="1"/>
            <a:r>
              <a:rPr lang="zh-CN" altLang="en-US" b="1" smtClean="0">
                <a:solidFill>
                  <a:srgbClr val="FF0000"/>
                </a:solidFill>
              </a:rPr>
              <a:t>留 连 戏 蝶 时 时 舞，</a:t>
            </a:r>
          </a:p>
          <a:p>
            <a:pPr eaLnBrk="1" hangingPunct="1"/>
            <a:endParaRPr lang="zh-CN" altLang="en-US" b="1" smtClean="0">
              <a:solidFill>
                <a:srgbClr val="FF0000"/>
              </a:solidFill>
            </a:endParaRPr>
          </a:p>
          <a:p>
            <a:pPr eaLnBrk="1" hangingPunct="1"/>
            <a:r>
              <a:rPr lang="zh-CN" altLang="en-US" b="1" smtClean="0">
                <a:solidFill>
                  <a:srgbClr val="FF0000"/>
                </a:solidFill>
              </a:rPr>
              <a:t>自 在 娇 莺 恰 恰 啼</a:t>
            </a:r>
            <a:r>
              <a:rPr lang="zh-CN" altLang="en-US" smtClean="0">
                <a:solidFill>
                  <a:srgbClr val="FF0000"/>
                </a:solidFill>
              </a:rPr>
              <a:t>。</a:t>
            </a:r>
          </a:p>
          <a:p>
            <a:pPr eaLnBrk="1" hangingPunct="1"/>
            <a:endParaRPr lang="zh-CN" altLang="en-US" smtClean="0">
              <a:solidFill>
                <a:srgbClr val="FF0000"/>
              </a:solidFill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189038" y="2495550"/>
            <a:ext cx="7199312" cy="3851275"/>
            <a:chOff x="0" y="0"/>
            <a:chExt cx="9525" cy="6067"/>
          </a:xfrm>
        </p:grpSpPr>
        <p:sp>
          <p:nvSpPr>
            <p:cNvPr id="15367" name="Text Box 5"/>
            <p:cNvSpPr txBox="1">
              <a:spLocks noChangeArrowheads="1"/>
            </p:cNvSpPr>
            <p:nvPr/>
          </p:nvSpPr>
          <p:spPr bwMode="auto">
            <a:xfrm>
              <a:off x="1" y="0"/>
              <a:ext cx="9299" cy="6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/>
                <a:t>黄四娘家周围的小路边上开满了各种各样的鲜花，</a:t>
              </a:r>
            </a:p>
          </p:txBody>
        </p:sp>
        <p:sp>
          <p:nvSpPr>
            <p:cNvPr id="15368" name="Text Box 6"/>
            <p:cNvSpPr txBox="1">
              <a:spLocks noChangeArrowheads="1"/>
            </p:cNvSpPr>
            <p:nvPr/>
          </p:nvSpPr>
          <p:spPr bwMode="auto">
            <a:xfrm>
              <a:off x="0" y="1701"/>
              <a:ext cx="9299" cy="6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/>
                <a:t>大片大片的、无比繁茂的花朵把花枝都给压弯了。</a:t>
              </a:r>
            </a:p>
          </p:txBody>
        </p:sp>
        <p:sp>
          <p:nvSpPr>
            <p:cNvPr id="15369" name="Text Box 7"/>
            <p:cNvSpPr txBox="1">
              <a:spLocks noChangeArrowheads="1"/>
            </p:cNvSpPr>
            <p:nvPr/>
          </p:nvSpPr>
          <p:spPr bwMode="auto">
            <a:xfrm>
              <a:off x="113" y="3629"/>
              <a:ext cx="9299" cy="6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/>
                <a:t>嬉戏的蝴蝶时常在花丛中起舞，舍不得离开，</a:t>
              </a:r>
            </a:p>
          </p:txBody>
        </p:sp>
        <p:sp>
          <p:nvSpPr>
            <p:cNvPr id="15370" name="Text Box 8"/>
            <p:cNvSpPr txBox="1">
              <a:spLocks noChangeArrowheads="1"/>
            </p:cNvSpPr>
            <p:nvPr/>
          </p:nvSpPr>
          <p:spPr bwMode="auto">
            <a:xfrm>
              <a:off x="227" y="5443"/>
              <a:ext cx="9299" cy="6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/>
                <a:t>此时，自由自在的小黄莺正在枝头上欢快地鸣叫着。</a:t>
              </a:r>
            </a:p>
          </p:txBody>
        </p:sp>
      </p:grpSp>
      <p:sp>
        <p:nvSpPr>
          <p:cNvPr id="15365" name="Text Box 9"/>
          <p:cNvSpPr txBox="1">
            <a:spLocks noChangeArrowheads="1"/>
          </p:cNvSpPr>
          <p:nvPr/>
        </p:nvSpPr>
        <p:spPr bwMode="auto">
          <a:xfrm>
            <a:off x="107950" y="-9525"/>
            <a:ext cx="71294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 i="1" u="sng">
                <a:solidFill>
                  <a:schemeClr val="accent2"/>
                </a:solidFill>
              </a:rPr>
              <a:t>明诗意：</a:t>
            </a:r>
          </a:p>
        </p:txBody>
      </p:sp>
      <p:sp>
        <p:nvSpPr>
          <p:cNvPr id="15366" name="Text Box 10"/>
          <p:cNvSpPr txBox="1">
            <a:spLocks noChangeArrowheads="1"/>
          </p:cNvSpPr>
          <p:nvPr/>
        </p:nvSpPr>
        <p:spPr bwMode="auto">
          <a:xfrm>
            <a:off x="4932363" y="6491288"/>
            <a:ext cx="2376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FF"/>
                </a:solidFill>
              </a:rPr>
              <a:t>【唐】杜甫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图片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1476375" y="1125538"/>
            <a:ext cx="6048375" cy="4678362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54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江畔独步寻花</a:t>
            </a:r>
            <a:r>
              <a:rPr lang="zh-CN" altLang="en-US" sz="40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  <a:p>
            <a:pPr algn="ctr"/>
            <a:r>
              <a:rPr lang="zh-CN" altLang="en-US" sz="32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       </a:t>
            </a:r>
            <a:endParaRPr lang="zh-CN" altLang="en-US" sz="1600" b="1">
              <a:solidFill>
                <a:schemeClr val="accent2"/>
              </a:solidFill>
              <a:latin typeface="宋体" charset="-122"/>
            </a:endParaRPr>
          </a:p>
          <a:p>
            <a:pPr algn="ctr"/>
            <a:r>
              <a:rPr lang="zh-CN" altLang="en-US" sz="36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4400" b="1">
                <a:latin typeface="楷体_GB2312" pitchFamily="49" charset="-122"/>
                <a:ea typeface="楷体_GB2312" pitchFamily="49" charset="-122"/>
              </a:rPr>
              <a:t>黄四娘家</a:t>
            </a:r>
            <a:r>
              <a:rPr lang="zh-CN" altLang="en-US" sz="4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花</a:t>
            </a:r>
            <a:r>
              <a:rPr lang="zh-CN" altLang="en-US" sz="4400" b="1">
                <a:latin typeface="楷体_GB2312" pitchFamily="49" charset="-122"/>
                <a:ea typeface="楷体_GB2312" pitchFamily="49" charset="-122"/>
              </a:rPr>
              <a:t>满蹊，</a:t>
            </a:r>
          </a:p>
          <a:p>
            <a:pPr algn="ctr"/>
            <a:r>
              <a:rPr lang="zh-CN" altLang="en-US" sz="4400" b="1">
                <a:latin typeface="楷体_GB2312" pitchFamily="49" charset="-122"/>
                <a:ea typeface="楷体_GB2312" pitchFamily="49" charset="-122"/>
              </a:rPr>
              <a:t>  千朵万朵压枝低。</a:t>
            </a:r>
          </a:p>
          <a:p>
            <a:pPr algn="ctr"/>
            <a:r>
              <a:rPr lang="zh-CN" altLang="en-US" sz="4400" b="1">
                <a:latin typeface="楷体_GB2312" pitchFamily="49" charset="-122"/>
                <a:ea typeface="楷体_GB2312" pitchFamily="49" charset="-122"/>
              </a:rPr>
              <a:t>  留连戏</a:t>
            </a:r>
            <a:r>
              <a:rPr lang="zh-CN" altLang="en-US" sz="4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蝶</a:t>
            </a:r>
            <a:r>
              <a:rPr lang="zh-CN" altLang="en-US" sz="4400" b="1">
                <a:latin typeface="楷体_GB2312" pitchFamily="49" charset="-122"/>
                <a:ea typeface="楷体_GB2312" pitchFamily="49" charset="-122"/>
              </a:rPr>
              <a:t>时时舞，</a:t>
            </a:r>
          </a:p>
          <a:p>
            <a:pPr algn="ctr"/>
            <a:r>
              <a:rPr lang="zh-CN" altLang="en-US" sz="4400" b="1">
                <a:latin typeface="楷体_GB2312" pitchFamily="49" charset="-122"/>
                <a:ea typeface="楷体_GB2312" pitchFamily="49" charset="-122"/>
              </a:rPr>
              <a:t>  自在娇</a:t>
            </a:r>
            <a:r>
              <a:rPr lang="zh-CN" altLang="en-US" sz="4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莺</a:t>
            </a:r>
            <a:r>
              <a:rPr lang="zh-CN" altLang="en-US" sz="4400" b="1">
                <a:latin typeface="楷体_GB2312" pitchFamily="49" charset="-122"/>
                <a:ea typeface="楷体_GB2312" pitchFamily="49" charset="-122"/>
              </a:rPr>
              <a:t>恰恰啼。</a:t>
            </a:r>
          </a:p>
          <a:p>
            <a:r>
              <a:rPr lang="en-US" altLang="zh-CN" sz="36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             </a:t>
            </a:r>
            <a:r>
              <a:rPr lang="en-US" altLang="zh-CN" sz="32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sz="32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唐</a:t>
            </a:r>
            <a:r>
              <a:rPr lang="en-US" altLang="zh-CN" sz="32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】</a:t>
            </a:r>
            <a:r>
              <a:rPr lang="zh-CN" altLang="en-US" sz="32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杜甫</a:t>
            </a:r>
            <a:r>
              <a:rPr lang="zh-CN" altLang="en-US" sz="1400"/>
              <a:t> 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2195513" y="4581525"/>
            <a:ext cx="4572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7893" name="20江畔独步寻花唐杜甫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042988" y="1052513"/>
            <a:ext cx="215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78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89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5" descr="2009515025491295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412875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z="4000" smtClean="0"/>
              <a:t>   思考：这首诗表达了什么感情？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700213"/>
            <a:ext cx="8229600" cy="4525962"/>
          </a:xfrm>
        </p:spPr>
        <p:txBody>
          <a:bodyPr/>
          <a:lstStyle/>
          <a:p>
            <a:pPr eaLnBrk="1" hangingPunct="1"/>
            <a:endParaRPr lang="zh-CN" altLang="en-US" sz="4000" b="1" smtClean="0">
              <a:solidFill>
                <a:srgbClr val="FF00FF"/>
              </a:solidFill>
            </a:endParaRPr>
          </a:p>
          <a:p>
            <a:pPr eaLnBrk="1" hangingPunct="1"/>
            <a:r>
              <a:rPr lang="zh-CN" altLang="en-US" sz="4000" b="1" smtClean="0">
                <a:solidFill>
                  <a:srgbClr val="FF00FF"/>
                </a:solidFill>
              </a:rPr>
              <a:t>这首诗就是通过描绘一幅万紫千红、繁花似锦的春景图，表现了诗人对春的热爱。</a:t>
            </a:r>
          </a:p>
        </p:txBody>
      </p:sp>
      <p:sp>
        <p:nvSpPr>
          <p:cNvPr id="18437" name="Text Box 4"/>
          <p:cNvSpPr txBox="1">
            <a:spLocks noChangeArrowheads="1"/>
          </p:cNvSpPr>
          <p:nvPr/>
        </p:nvSpPr>
        <p:spPr bwMode="auto">
          <a:xfrm>
            <a:off x="395288" y="333375"/>
            <a:ext cx="44640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i="1" u="sng">
                <a:solidFill>
                  <a:schemeClr val="accent2"/>
                </a:solidFill>
              </a:rPr>
              <a:t>悟诗情：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 smtClean="0"/>
          </a:p>
          <a:p>
            <a:endParaRPr lang="zh-CN" altLang="en-US" dirty="0"/>
          </a:p>
        </p:txBody>
      </p:sp>
      <p:pic>
        <p:nvPicPr>
          <p:cNvPr id="1025" name="Picture 1" descr="C:\Users\Administrator\Documents\Tencent Files\1014604387\Image\C2C\GJ}56J@}DXY44~S{I@ZE[LU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571612"/>
            <a:ext cx="2685551" cy="2638436"/>
          </a:xfrm>
          <a:prstGeom prst="rect">
            <a:avLst/>
          </a:prstGeom>
          <a:noFill/>
        </p:spPr>
      </p:pic>
      <p:pic>
        <p:nvPicPr>
          <p:cNvPr id="1026" name="Picture 2" descr="C:\Users\Administrator\Documents\Tencent Files\1014604387\Image\C2C\LRQVYX1`4TC4]}BHZE}M`8P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857232"/>
            <a:ext cx="5581650" cy="5038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图片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1476375" y="1125538"/>
            <a:ext cx="6048375" cy="4678362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54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江畔独步寻花</a:t>
            </a:r>
            <a:r>
              <a:rPr lang="zh-CN" altLang="en-US" sz="40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  <a:p>
            <a:pPr algn="ctr"/>
            <a:r>
              <a:rPr lang="zh-CN" altLang="en-US" sz="32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       </a:t>
            </a:r>
            <a:endParaRPr lang="zh-CN" altLang="en-US" sz="1600" b="1">
              <a:solidFill>
                <a:schemeClr val="accent2"/>
              </a:solidFill>
              <a:latin typeface="宋体" charset="-122"/>
            </a:endParaRPr>
          </a:p>
          <a:p>
            <a:pPr algn="ctr"/>
            <a:r>
              <a:rPr lang="zh-CN" altLang="en-US" sz="36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4400" b="1">
                <a:latin typeface="楷体_GB2312" pitchFamily="49" charset="-122"/>
                <a:ea typeface="楷体_GB2312" pitchFamily="49" charset="-122"/>
              </a:rPr>
              <a:t>黄四娘家</a:t>
            </a:r>
            <a:r>
              <a:rPr lang="zh-CN" altLang="en-US" sz="4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花</a:t>
            </a:r>
            <a:r>
              <a:rPr lang="zh-CN" altLang="en-US" sz="4400" b="1">
                <a:latin typeface="楷体_GB2312" pitchFamily="49" charset="-122"/>
                <a:ea typeface="楷体_GB2312" pitchFamily="49" charset="-122"/>
              </a:rPr>
              <a:t>满蹊，</a:t>
            </a:r>
          </a:p>
          <a:p>
            <a:pPr algn="ctr"/>
            <a:r>
              <a:rPr lang="zh-CN" altLang="en-US" sz="4400" b="1">
                <a:latin typeface="楷体_GB2312" pitchFamily="49" charset="-122"/>
                <a:ea typeface="楷体_GB2312" pitchFamily="49" charset="-122"/>
              </a:rPr>
              <a:t>  千朵万朵压枝低。</a:t>
            </a:r>
          </a:p>
          <a:p>
            <a:pPr algn="ctr"/>
            <a:r>
              <a:rPr lang="zh-CN" altLang="en-US" sz="4400" b="1">
                <a:latin typeface="楷体_GB2312" pitchFamily="49" charset="-122"/>
                <a:ea typeface="楷体_GB2312" pitchFamily="49" charset="-122"/>
              </a:rPr>
              <a:t>  留连戏</a:t>
            </a:r>
            <a:r>
              <a:rPr lang="zh-CN" altLang="en-US" sz="4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蝶</a:t>
            </a:r>
            <a:r>
              <a:rPr lang="zh-CN" altLang="en-US" sz="4400" b="1">
                <a:latin typeface="楷体_GB2312" pitchFamily="49" charset="-122"/>
                <a:ea typeface="楷体_GB2312" pitchFamily="49" charset="-122"/>
              </a:rPr>
              <a:t>时时舞，</a:t>
            </a:r>
          </a:p>
          <a:p>
            <a:pPr algn="ctr"/>
            <a:r>
              <a:rPr lang="zh-CN" altLang="en-US" sz="4400" b="1">
                <a:latin typeface="楷体_GB2312" pitchFamily="49" charset="-122"/>
                <a:ea typeface="楷体_GB2312" pitchFamily="49" charset="-122"/>
              </a:rPr>
              <a:t>  自在娇</a:t>
            </a:r>
            <a:r>
              <a:rPr lang="zh-CN" altLang="en-US" sz="4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莺</a:t>
            </a:r>
            <a:r>
              <a:rPr lang="zh-CN" altLang="en-US" sz="4400" b="1">
                <a:latin typeface="楷体_GB2312" pitchFamily="49" charset="-122"/>
                <a:ea typeface="楷体_GB2312" pitchFamily="49" charset="-122"/>
              </a:rPr>
              <a:t>恰恰啼。</a:t>
            </a:r>
          </a:p>
          <a:p>
            <a:r>
              <a:rPr lang="en-US" altLang="zh-CN" sz="36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             </a:t>
            </a:r>
            <a:r>
              <a:rPr lang="en-US" altLang="zh-CN" sz="32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sz="32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唐</a:t>
            </a:r>
            <a:r>
              <a:rPr lang="en-US" altLang="zh-CN" sz="32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】</a:t>
            </a:r>
            <a:r>
              <a:rPr lang="zh-CN" altLang="en-US" sz="32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杜甫</a:t>
            </a:r>
            <a:r>
              <a:rPr lang="zh-CN" altLang="en-US" sz="1400"/>
              <a:t> 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2195513" y="4581525"/>
            <a:ext cx="4572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7893" name="20江畔独步寻花唐杜甫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042988" y="1052513"/>
            <a:ext cx="215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78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89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2009515025491295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2555875" y="1700213"/>
            <a:ext cx="38877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900113" y="981075"/>
            <a:ext cx="7273925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作品背景</a:t>
            </a:r>
            <a:r>
              <a:rPr lang="en-US" altLang="zh-CN" sz="3200" b="1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:</a:t>
            </a:r>
          </a:p>
          <a:p>
            <a:r>
              <a:rPr lang="en-US" altLang="zh-CN" sz="32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   706</a:t>
            </a:r>
            <a:r>
              <a:rPr lang="zh-CN" altLang="en-US" sz="32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年（唐肃宗上元元年），诗人杜甫在漂泊半生之后，终于有了安身之所，在四川成都的西郊浣花溪畔建成草堂。因为有了安身的处所，心情比较舒畅。在春暖花开时节，他独自在江畔散步赏花，情随景生，写下了这首</a:t>
            </a:r>
            <a:r>
              <a:rPr lang="en-US" altLang="zh-CN" sz="32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2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江畔独步寻花</a:t>
            </a:r>
            <a:r>
              <a:rPr lang="en-US" altLang="zh-CN" sz="32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2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 descr="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6588125" y="2565400"/>
            <a:ext cx="3490913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4800" b="1">
              <a:solidFill>
                <a:schemeClr val="accent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692275" y="981075"/>
            <a:ext cx="54006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1187450" y="692150"/>
            <a:ext cx="6624638" cy="626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chemeClr val="accent2"/>
                </a:solidFill>
              </a:rPr>
              <a:t>   </a:t>
            </a:r>
            <a:r>
              <a:rPr lang="zh-CN" altLang="en-US" sz="5400" b="1">
                <a:solidFill>
                  <a:srgbClr val="9966FF"/>
                </a:solidFill>
              </a:rPr>
              <a:t>江畔独步寻花</a:t>
            </a:r>
            <a:r>
              <a:rPr lang="zh-CN" altLang="en-US" sz="5400" b="1">
                <a:solidFill>
                  <a:schemeClr val="accent2"/>
                </a:solidFill>
              </a:rPr>
              <a:t> </a:t>
            </a:r>
          </a:p>
          <a:p>
            <a:r>
              <a:rPr lang="zh-CN" altLang="en-US" sz="5400" b="1">
                <a:solidFill>
                  <a:schemeClr val="accent2"/>
                </a:solidFill>
              </a:rPr>
              <a:t>        </a:t>
            </a:r>
          </a:p>
          <a:p>
            <a:r>
              <a:rPr lang="zh-CN" altLang="en-US" sz="5400" b="1">
                <a:solidFill>
                  <a:schemeClr val="accent2"/>
                </a:solidFill>
              </a:rPr>
              <a:t>  </a:t>
            </a:r>
            <a:r>
              <a:rPr lang="zh-CN" altLang="en-US" sz="5400" b="1">
                <a:solidFill>
                  <a:srgbClr val="FF0066"/>
                </a:solidFill>
              </a:rPr>
              <a:t>黄四娘家花满蹊，</a:t>
            </a:r>
          </a:p>
          <a:p>
            <a:r>
              <a:rPr lang="zh-CN" altLang="en-US" sz="5400" b="1">
                <a:solidFill>
                  <a:srgbClr val="FF0066"/>
                </a:solidFill>
              </a:rPr>
              <a:t>  千朵万朵压枝低。</a:t>
            </a:r>
          </a:p>
          <a:p>
            <a:r>
              <a:rPr lang="zh-CN" altLang="en-US" sz="5400" b="1">
                <a:solidFill>
                  <a:srgbClr val="FF0066"/>
                </a:solidFill>
              </a:rPr>
              <a:t>  留连戏蝶时时舞，</a:t>
            </a:r>
          </a:p>
          <a:p>
            <a:r>
              <a:rPr lang="zh-CN" altLang="en-US" sz="5400" b="1">
                <a:solidFill>
                  <a:srgbClr val="FF0066"/>
                </a:solidFill>
              </a:rPr>
              <a:t>  自在娇莺恰恰啼。</a:t>
            </a:r>
          </a:p>
          <a:p>
            <a:r>
              <a:rPr lang="en-US" altLang="zh-CN" sz="5400" b="1">
                <a:solidFill>
                  <a:schemeClr val="accent2"/>
                </a:solidFill>
              </a:rPr>
              <a:t>              【</a:t>
            </a:r>
            <a:r>
              <a:rPr lang="zh-CN" altLang="en-US" sz="5400" b="1">
                <a:solidFill>
                  <a:schemeClr val="accent2"/>
                </a:solidFill>
              </a:rPr>
              <a:t>唐</a:t>
            </a:r>
            <a:r>
              <a:rPr lang="en-US" altLang="zh-CN" sz="5400" b="1">
                <a:solidFill>
                  <a:schemeClr val="accent2"/>
                </a:solidFill>
              </a:rPr>
              <a:t>】</a:t>
            </a:r>
            <a:r>
              <a:rPr lang="zh-CN" altLang="en-US" sz="5400" b="1">
                <a:solidFill>
                  <a:schemeClr val="accent2"/>
                </a:solidFill>
              </a:rPr>
              <a:t>杜甫</a:t>
            </a:r>
            <a:r>
              <a:rPr lang="zh-CN" altLang="en-US"/>
              <a:t> </a:t>
            </a:r>
          </a:p>
          <a:p>
            <a:pPr>
              <a:spcBef>
                <a:spcPct val="50000"/>
              </a:spcBef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0" fill="hold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0" fill="hold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0" fill="hold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mtClean="0">
                <a:hlinkClick r:id="rId2"/>
              </a:rPr>
              <a:t>安史之乱</a:t>
            </a:r>
            <a:endParaRPr lang="zh-CN" altLang="en-US" smtClean="0"/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323850" y="1484313"/>
            <a:ext cx="8281988" cy="493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/>
              <a:t>        </a:t>
            </a:r>
            <a:r>
              <a:rPr lang="zh-CN" altLang="en-US" sz="2000" b="1"/>
              <a:t>安史之乱是</a:t>
            </a:r>
            <a:r>
              <a:rPr lang="zh-CN" altLang="en-US" sz="2000" b="1">
                <a:solidFill>
                  <a:srgbClr val="FF0000"/>
                </a:solidFill>
              </a:rPr>
              <a:t>唐玄宗、唐肃宗</a:t>
            </a:r>
            <a:r>
              <a:rPr lang="zh-CN" altLang="en-US" sz="2000" b="1"/>
              <a:t>时期，边关守将</a:t>
            </a:r>
            <a:r>
              <a:rPr lang="zh-CN" altLang="en-US" sz="2000" b="1" u="sng">
                <a:solidFill>
                  <a:srgbClr val="FF0000"/>
                </a:solidFill>
              </a:rPr>
              <a:t>安禄山、史思明</a:t>
            </a:r>
            <a:r>
              <a:rPr lang="zh-CN" altLang="en-US" sz="2000" b="1"/>
              <a:t>发起的反唐叛乱，也是</a:t>
            </a:r>
            <a:r>
              <a:rPr lang="zh-CN" altLang="en-US" sz="2000" b="1">
                <a:solidFill>
                  <a:srgbClr val="FF0000"/>
                </a:solidFill>
              </a:rPr>
              <a:t>唐朝由盛而衰的转折点</a:t>
            </a:r>
            <a:r>
              <a:rPr lang="zh-CN" altLang="en-US" sz="2000" b="1"/>
              <a:t>。开元后期，由于大唐盛世安定繁荣的日子已久，唐玄宗逐渐丧失了以前那种励精图治的精神。他纵情享乐，宠爱杨贵妃，信任宦官高力士，把朝政全交给宰相李林甫处理。李林甫为了巩固本身权位，多用胡人担任节度使。结果给胡人节度使安禄山起兵反唐的机会。</a:t>
            </a:r>
          </a:p>
          <a:p>
            <a:r>
              <a:rPr lang="zh-CN" altLang="en-US" sz="2000" b="1"/>
              <a:t>       安禄山本是混血胡人，貌似忠诚，生性狡诈；由于得到玄宗和杨贵妃的欢心，身兼范阳、河东、平卢三镇节使。安禄山见唐室政治腐败，武备废弛，便于公元755年，以讨杨国忠为名，自范阳率兵南下，很快就攻占了洛阳，自称大燕皇帝。第二年，唐军在潼关溃败，安禄山便长驱直入长安。唐玄宗匆忙南逃，后来叛军内部发生分裂，安禄山为儿子庆绪所杀。唐军联同回纥援兵乘机反攻，收复了长安和洛阳。不久安禄山部将史思明杀安庆绪，重新攻陷洛阳，也称大燕皇帝，后又被儿子朝义杀害。于是唐朝再借回纥兵，收复洛阳，史朝义自杀，</a:t>
            </a:r>
            <a:r>
              <a:rPr lang="zh-CN" altLang="en-US" sz="2000" b="1">
                <a:solidFill>
                  <a:srgbClr val="FF0000"/>
                </a:solidFill>
              </a:rPr>
              <a:t>这场持续了八年</a:t>
            </a:r>
            <a:r>
              <a:rPr lang="zh-CN" altLang="en-US" sz="2000" b="1"/>
              <a:t>的「安史之乱」</a:t>
            </a:r>
            <a:r>
              <a:rPr lang="en-US" altLang="zh-CN" sz="2000" b="1"/>
              <a:t>上元元年</a:t>
            </a:r>
            <a:r>
              <a:rPr lang="zh-CN" altLang="en-US" sz="2000" b="1"/>
              <a:t>才告结束。</a:t>
            </a:r>
            <a:endParaRPr lang="zh-CN" altLang="en-US" b="1"/>
          </a:p>
          <a:p>
            <a:endParaRPr lang="zh-CN" altLang="en-US" b="1"/>
          </a:p>
        </p:txBody>
      </p:sp>
      <p:pic>
        <p:nvPicPr>
          <p:cNvPr id="22532" name="Picture 4">
            <a:hlinkClick r:id="rId3" action="ppaction://hlinksldjump"/>
          </p:cNvPr>
          <p:cNvPicPr>
            <a:picLocks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8388350" y="6092825"/>
            <a:ext cx="577850" cy="506413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200911131616392727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3" descr="花蝴蝶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5883275"/>
            <a:ext cx="792162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 descr="振翅的蝴蝶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4300" y="5805488"/>
            <a:ext cx="647700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200911131616392727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 descr="花蝴蝶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5883275"/>
            <a:ext cx="792162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 descr="振翅的蝴蝶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4300" y="5805488"/>
            <a:ext cx="647700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539750" y="1628775"/>
            <a:ext cx="6481763" cy="377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FF0000"/>
                </a:solidFill>
              </a:rPr>
              <a:t>黄师塔前江水东，</a:t>
            </a:r>
          </a:p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FF0000"/>
                </a:solidFill>
              </a:rPr>
              <a:t>春光懒困倚微风。</a:t>
            </a:r>
          </a:p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FF0000"/>
                </a:solidFill>
              </a:rPr>
              <a:t>桃花一簇开无主，</a:t>
            </a:r>
          </a:p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FF0000"/>
                </a:solidFill>
              </a:rPr>
              <a:t>可爱深红爱浅红。</a:t>
            </a: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827088" y="549275"/>
            <a:ext cx="40322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chemeClr val="folHlink"/>
                </a:solidFill>
              </a:rPr>
              <a:t>江畔独步寻花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mtClean="0">
                <a:solidFill>
                  <a:srgbClr val="FF0066"/>
                </a:solidFill>
              </a:rPr>
              <a:t>作业布置：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700213"/>
            <a:ext cx="8229600" cy="4525962"/>
          </a:xfrm>
        </p:spPr>
        <p:txBody>
          <a:bodyPr/>
          <a:lstStyle/>
          <a:p>
            <a:pPr eaLnBrk="1" hangingPunct="1"/>
            <a:r>
              <a:rPr lang="en-US" altLang="zh-CN" smtClean="0">
                <a:solidFill>
                  <a:schemeClr val="hlink"/>
                </a:solidFill>
              </a:rPr>
              <a:t>1</a:t>
            </a:r>
            <a:r>
              <a:rPr lang="zh-CN" altLang="en-US" smtClean="0">
                <a:solidFill>
                  <a:schemeClr val="hlink"/>
                </a:solidFill>
              </a:rPr>
              <a:t>、把这首诗改写成一篇写景的小短文。</a:t>
            </a:r>
          </a:p>
          <a:p>
            <a:pPr eaLnBrk="1" hangingPunct="1"/>
            <a:r>
              <a:rPr lang="en-US" altLang="zh-CN" smtClean="0">
                <a:solidFill>
                  <a:schemeClr val="hlink"/>
                </a:solidFill>
              </a:rPr>
              <a:t>2</a:t>
            </a:r>
            <a:r>
              <a:rPr lang="zh-CN" altLang="en-US" smtClean="0">
                <a:solidFill>
                  <a:schemeClr val="hlink"/>
                </a:solidFill>
              </a:rPr>
              <a:t>、寻找杜甫另外的五首</a:t>
            </a:r>
            <a:r>
              <a:rPr lang="en-US" altLang="zh-CN" smtClean="0">
                <a:solidFill>
                  <a:schemeClr val="hlink"/>
                </a:solidFill>
              </a:rPr>
              <a:t>《</a:t>
            </a:r>
            <a:r>
              <a:rPr lang="zh-CN" altLang="en-US" smtClean="0">
                <a:solidFill>
                  <a:schemeClr val="hlink"/>
                </a:solidFill>
              </a:rPr>
              <a:t>江畔独步寻花</a:t>
            </a:r>
            <a:r>
              <a:rPr lang="en-US" altLang="zh-CN" smtClean="0">
                <a:solidFill>
                  <a:schemeClr val="hlink"/>
                </a:solidFill>
              </a:rPr>
              <a:t>》</a:t>
            </a:r>
            <a:r>
              <a:rPr lang="zh-CN" altLang="en-US" smtClean="0">
                <a:solidFill>
                  <a:schemeClr val="hlink"/>
                </a:solidFill>
              </a:rPr>
              <a:t>，读一读，体会诗人杜甫在那五首诗中所表达的感情。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AutoShape 1" descr="C:\Users\Administrator\Documents\Tencent Files\1014604387\Image\C2C\5N_$SX`JEM_FCQZ64(5MS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86" name="AutoShape 2" descr="C:\Users\Administrator\Documents\Tencent Files\1014604387\Image\C2C\5N_$SX`JEM_FCQZ64(5MS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87" name="AutoShape 3" descr="C:\Users\Administrator\Documents\Tencent Files\1014604387\Image\C2C\5N_$SX`JEM_FCQZ64(5MS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88" name="AutoShape 4" descr="C:\Users\Administrator\Documents\Tencent Files\1014604387\Image\C2C\5N_$SX`JEM_FCQZ64(5MS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1989" name="Picture 5" descr="C:\Users\Administrator\Documents\Tencent Files\1014604387\Image\C2C\ZZW0V1N%@@))LQ2ELCGLPLL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1643050"/>
            <a:ext cx="3590943" cy="3624503"/>
          </a:xfrm>
          <a:prstGeom prst="rect">
            <a:avLst/>
          </a:prstGeom>
          <a:noFill/>
        </p:spPr>
      </p:pic>
      <p:pic>
        <p:nvPicPr>
          <p:cNvPr id="10" name="图片 9" descr="QQ图片2017102916534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1643050"/>
            <a:ext cx="3709281" cy="3571900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2786050" y="3571876"/>
            <a:ext cx="714380" cy="64294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643702" y="4000504"/>
            <a:ext cx="714380" cy="64294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1" descr="C:\Users\Administrator\Documents\Tencent Files\1014604387\Image\C2C\BXTL%DC~XT{KNP@0PJ2BH@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0"/>
            <a:ext cx="3071834" cy="3153388"/>
          </a:xfrm>
          <a:prstGeom prst="rect">
            <a:avLst/>
          </a:prstGeom>
          <a:noFill/>
        </p:spPr>
      </p:pic>
      <p:pic>
        <p:nvPicPr>
          <p:cNvPr id="40962" name="Picture 2" descr="C:\Users\Administrator\Documents\Tencent Files\1014604387\Image\C2C\{{}RVA3616KOY`AEOB4RU1I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285728"/>
            <a:ext cx="2744868" cy="2643206"/>
          </a:xfrm>
          <a:prstGeom prst="rect">
            <a:avLst/>
          </a:prstGeom>
          <a:noFill/>
        </p:spPr>
      </p:pic>
      <p:pic>
        <p:nvPicPr>
          <p:cNvPr id="40963" name="Picture 3" descr="C:\Users\Administrator\Documents\Tencent Files\1014604387\Image\C2C\1X~`SGD`KO5_U5C]T[{32FH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90" y="3286123"/>
            <a:ext cx="2786082" cy="2812871"/>
          </a:xfrm>
          <a:prstGeom prst="rect">
            <a:avLst/>
          </a:prstGeom>
          <a:noFill/>
        </p:spPr>
      </p:pic>
      <p:pic>
        <p:nvPicPr>
          <p:cNvPr id="40964" name="Picture 4" descr="C:\Users\Administrator\Documents\Tencent Files\1014604387\Image\C2C\BJ]Q9{V5Y$NQRHMA~5RC39K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90" y="3214686"/>
            <a:ext cx="2726441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0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43504" y="1600200"/>
            <a:ext cx="3543296" cy="4686320"/>
          </a:xfrm>
        </p:spPr>
        <p:txBody>
          <a:bodyPr/>
          <a:lstStyle/>
          <a:p>
            <a:r>
              <a:rPr lang="zh-CN" altLang="en-US" dirty="0" smtClean="0"/>
              <a:t>吴均（</a:t>
            </a:r>
            <a:r>
              <a:rPr lang="en-US" altLang="zh-CN" dirty="0" smtClean="0"/>
              <a:t>469</a:t>
            </a:r>
            <a:r>
              <a:rPr lang="zh-CN" altLang="en-US" dirty="0" smtClean="0"/>
              <a:t>年－</a:t>
            </a:r>
            <a:r>
              <a:rPr lang="en-US" altLang="zh-CN" dirty="0" smtClean="0"/>
              <a:t>520</a:t>
            </a:r>
            <a:r>
              <a:rPr lang="zh-CN" altLang="en-US" dirty="0" smtClean="0"/>
              <a:t>年），字叔庠。南朝梁史学家，文学家，时官吴兴主簿。明人辑有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吴朝清集</a:t>
            </a:r>
            <a:r>
              <a:rPr lang="en-US" altLang="zh-CN" dirty="0" smtClean="0"/>
              <a:t>》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pic>
        <p:nvPicPr>
          <p:cNvPr id="43010" name="Picture 2" descr="http://img.gushiwen.org/authorImg/wuju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000108"/>
            <a:ext cx="2950389" cy="4214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3471858" cy="4686320"/>
          </a:xfrm>
        </p:spPr>
        <p:txBody>
          <a:bodyPr/>
          <a:lstStyle/>
          <a:p>
            <a:pPr>
              <a:buNone/>
            </a:pPr>
            <a:r>
              <a:rPr lang="zh-CN" altLang="en-US" dirty="0" smtClean="0"/>
              <a:t>      山中杂诗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</a:t>
            </a:r>
            <a:r>
              <a:rPr lang="en-US" altLang="zh-CN" dirty="0" smtClean="0"/>
              <a:t>   </a:t>
            </a:r>
            <a:r>
              <a:rPr lang="zh-CN" altLang="en-US" dirty="0" smtClean="0"/>
              <a:t>山</a:t>
            </a:r>
            <a:r>
              <a:rPr lang="zh-CN" altLang="en-US" dirty="0" smtClean="0"/>
              <a:t>际见来烟，</a:t>
            </a:r>
            <a:br>
              <a:rPr lang="zh-CN" altLang="en-US" dirty="0" smtClean="0"/>
            </a:br>
            <a:r>
              <a:rPr lang="zh-CN" altLang="en-US" dirty="0" smtClean="0"/>
              <a:t>竹中窥落日。</a:t>
            </a:r>
            <a:br>
              <a:rPr lang="zh-CN" altLang="en-US" dirty="0" smtClean="0"/>
            </a:br>
            <a:r>
              <a:rPr lang="zh-CN" altLang="en-US" dirty="0" smtClean="0"/>
              <a:t>鸟向檐上飞，</a:t>
            </a:r>
            <a:br>
              <a:rPr lang="zh-CN" altLang="en-US" dirty="0" smtClean="0"/>
            </a:br>
            <a:r>
              <a:rPr lang="zh-CN" altLang="en-US" dirty="0" smtClean="0"/>
              <a:t>云从窗里出。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857620" y="1142984"/>
            <a:ext cx="471487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山与天相接的地方缭绕着阵阵岚气云烟， </a:t>
            </a:r>
            <a:r>
              <a:rPr lang="zh-CN" altLang="en-US" sz="3200" dirty="0" smtClean="0"/>
              <a:t/>
            </a:r>
            <a:br>
              <a:rPr lang="zh-CN" altLang="en-US" sz="3200" dirty="0" smtClean="0"/>
            </a:br>
            <a:r>
              <a:rPr lang="zh-CN" altLang="en-US" sz="3200" dirty="0" smtClean="0"/>
              <a:t>从</a:t>
            </a:r>
            <a:r>
              <a:rPr lang="zh-CN" altLang="en-US" sz="3200" dirty="0"/>
              <a:t>竹林的缝隙里看洒落下夕阳的余晖。 </a:t>
            </a:r>
            <a:r>
              <a:rPr lang="zh-CN" altLang="en-US" sz="3200" dirty="0" smtClean="0"/>
              <a:t/>
            </a:r>
            <a:br>
              <a:rPr lang="zh-CN" altLang="en-US" sz="3200" dirty="0" smtClean="0"/>
            </a:br>
            <a:r>
              <a:rPr lang="zh-CN" altLang="en-US" sz="3200" dirty="0" smtClean="0"/>
              <a:t>鸟儿</a:t>
            </a:r>
            <a:r>
              <a:rPr lang="zh-CN" altLang="en-US" sz="3200" dirty="0"/>
              <a:t>欢快地在房檐上飞来飞去， </a:t>
            </a:r>
            <a:r>
              <a:rPr lang="zh-CN" altLang="en-US" sz="3200" dirty="0" smtClean="0"/>
              <a:t/>
            </a:r>
            <a:br>
              <a:rPr lang="zh-CN" altLang="en-US" sz="3200" dirty="0" smtClean="0"/>
            </a:br>
            <a:r>
              <a:rPr lang="zh-CN" altLang="en-US" sz="3200" dirty="0" smtClean="0"/>
              <a:t>洁白</a:t>
            </a:r>
            <a:r>
              <a:rPr lang="zh-CN" altLang="en-US" sz="3200" dirty="0"/>
              <a:t>的云儿竟然从窗户里飘了出来。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85750" y="4214813"/>
            <a:ext cx="8497888" cy="2190750"/>
          </a:xfrm>
          <a:solidFill>
            <a:schemeClr val="accent2"/>
          </a:solidFill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4400" b="1" smtClean="0"/>
              <a:t>  </a:t>
            </a:r>
            <a:r>
              <a:rPr lang="zh-CN" altLang="en-US" sz="4400" b="1" smtClean="0">
                <a:solidFill>
                  <a:srgbClr val="FF0000"/>
                </a:solidFill>
              </a:rPr>
              <a:t>独自一个人在江边一边散步，一边赏花。</a:t>
            </a:r>
          </a:p>
        </p:txBody>
      </p:sp>
      <p:sp>
        <p:nvSpPr>
          <p:cNvPr id="4099" name="Text Box 4"/>
          <p:cNvSpPr txBox="1">
            <a:spLocks noChangeArrowheads="1"/>
          </p:cNvSpPr>
          <p:nvPr/>
        </p:nvSpPr>
        <p:spPr bwMode="auto">
          <a:xfrm>
            <a:off x="34925" y="188913"/>
            <a:ext cx="66230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 i="1" u="sng">
                <a:solidFill>
                  <a:schemeClr val="accent2"/>
                </a:solidFill>
              </a:rPr>
              <a:t>解题意：</a:t>
            </a:r>
          </a:p>
        </p:txBody>
      </p:sp>
      <p:sp>
        <p:nvSpPr>
          <p:cNvPr id="4100" name="Text Box 5"/>
          <p:cNvSpPr txBox="1">
            <a:spLocks noChangeArrowheads="1"/>
          </p:cNvSpPr>
          <p:nvPr/>
        </p:nvSpPr>
        <p:spPr bwMode="auto">
          <a:xfrm>
            <a:off x="1582738" y="1130300"/>
            <a:ext cx="5797550" cy="823913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FF00FF"/>
                </a:solidFill>
              </a:rPr>
              <a:t>江畔独步</a:t>
            </a:r>
            <a:r>
              <a:rPr lang="zh-CN" altLang="en-US" sz="4800" b="1" u="sng">
                <a:solidFill>
                  <a:srgbClr val="FF0000"/>
                </a:solidFill>
              </a:rPr>
              <a:t>寻花</a:t>
            </a:r>
            <a:r>
              <a:rPr lang="zh-CN" altLang="en-US" sz="4800" b="1">
                <a:solidFill>
                  <a:srgbClr val="FF00FF"/>
                </a:solidFill>
              </a:rPr>
              <a:t>  </a:t>
            </a:r>
          </a:p>
        </p:txBody>
      </p:sp>
      <p:sp>
        <p:nvSpPr>
          <p:cNvPr id="5125" name="TextBox 6"/>
          <p:cNvSpPr txBox="1">
            <a:spLocks noChangeArrowheads="1"/>
          </p:cNvSpPr>
          <p:nvPr/>
        </p:nvSpPr>
        <p:spPr bwMode="auto">
          <a:xfrm>
            <a:off x="642938" y="2071688"/>
            <a:ext cx="34798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/>
              <a:t>江畔：江边</a:t>
            </a:r>
            <a:endParaRPr lang="en-US" altLang="zh-CN" sz="3200" b="1"/>
          </a:p>
          <a:p>
            <a:r>
              <a:rPr lang="zh-CN" altLang="en-US" sz="3200" b="1"/>
              <a:t>独步：独自一个人</a:t>
            </a:r>
            <a:endParaRPr lang="en-US" altLang="zh-CN" sz="3200" b="1"/>
          </a:p>
          <a:p>
            <a:r>
              <a:rPr lang="zh-CN" altLang="en-US" sz="3200" b="1"/>
              <a:t>寻花：赏花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uild="p" autoUpdateAnimBg="0"/>
      <p:bldP spid="51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4"/>
          <p:cNvSpPr txBox="1">
            <a:spLocks noChangeArrowheads="1"/>
          </p:cNvSpPr>
          <p:nvPr/>
        </p:nvSpPr>
        <p:spPr bwMode="auto">
          <a:xfrm>
            <a:off x="0" y="5805488"/>
            <a:ext cx="2808288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i="1" u="sng">
                <a:solidFill>
                  <a:schemeClr val="accent2"/>
                </a:solidFill>
              </a:rPr>
              <a:t>知诗人：</a:t>
            </a:r>
          </a:p>
        </p:txBody>
      </p:sp>
      <p:sp>
        <p:nvSpPr>
          <p:cNvPr id="5123" name="WordArt 5"/>
          <p:cNvSpPr>
            <a:spLocks noChangeArrowheads="1" noChangeShapeType="1" noTextEdit="1"/>
          </p:cNvSpPr>
          <p:nvPr/>
        </p:nvSpPr>
        <p:spPr bwMode="auto">
          <a:xfrm>
            <a:off x="900113" y="549275"/>
            <a:ext cx="6443662" cy="20875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谁知道大诗人杜甫？请谈一谈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597275" y="304800"/>
            <a:ext cx="5546725" cy="6553200"/>
          </a:xfrm>
        </p:spPr>
        <p:txBody>
          <a:bodyPr/>
          <a:lstStyle/>
          <a:p>
            <a:pPr algn="l" eaLnBrk="1" hangingPunct="1"/>
            <a:r>
              <a:rPr lang="zh-CN" altLang="en-US" sz="2400" smtClean="0"/>
              <a:t> </a:t>
            </a:r>
            <a:r>
              <a:rPr lang="en-US" altLang="zh-CN" sz="2400" smtClean="0"/>
              <a:t>  </a:t>
            </a:r>
            <a:r>
              <a:rPr lang="zh-CN" altLang="en-US" sz="4000" b="1" smtClean="0"/>
              <a:t>杜甫：</a:t>
            </a:r>
            <a:r>
              <a:rPr lang="zh-CN" altLang="en-US" sz="2800" b="1" smtClean="0"/>
              <a:t>字子美，号少陵野老，河南巩县人。是唐代诗人，他写的诗多是反映生活的苦难，人们称他为</a:t>
            </a:r>
            <a:r>
              <a:rPr lang="zh-CN" altLang="en-US" sz="2800" b="1" smtClean="0">
                <a:solidFill>
                  <a:srgbClr val="FF0000"/>
                </a:solidFill>
              </a:rPr>
              <a:t>“诗圣”，</a:t>
            </a:r>
            <a:r>
              <a:rPr lang="zh-CN" altLang="en-US" sz="2800" b="1" smtClean="0"/>
              <a:t>他是一个</a:t>
            </a:r>
            <a:r>
              <a:rPr lang="zh-CN" altLang="en-US" sz="2800" b="1" smtClean="0">
                <a:solidFill>
                  <a:srgbClr val="FF0000"/>
                </a:solidFill>
              </a:rPr>
              <a:t>现实主义诗人</a:t>
            </a:r>
            <a:r>
              <a:rPr lang="zh-CN" altLang="en-US" sz="2800" b="1" smtClean="0"/>
              <a:t>，和</a:t>
            </a:r>
            <a:r>
              <a:rPr lang="zh-CN" altLang="en-US" sz="2800" b="1" smtClean="0">
                <a:solidFill>
                  <a:srgbClr val="FF0000"/>
                </a:solidFill>
              </a:rPr>
              <a:t>诗仙李白并</a:t>
            </a:r>
            <a:r>
              <a:rPr lang="zh-CN" altLang="en-US" sz="2800" b="1" smtClean="0"/>
              <a:t>称为“</a:t>
            </a:r>
            <a:r>
              <a:rPr lang="zh-CN" altLang="en-US" sz="2800" b="1" smtClean="0">
                <a:solidFill>
                  <a:srgbClr val="FF0000"/>
                </a:solidFill>
              </a:rPr>
              <a:t>大李杜”</a:t>
            </a:r>
            <a:r>
              <a:rPr lang="zh-CN" altLang="en-US" sz="2800" b="1" smtClean="0"/>
              <a:t>，他的一生跌荡起伏，在经历了</a:t>
            </a:r>
            <a:r>
              <a:rPr lang="zh-CN" altLang="en-US" sz="2800" b="1" smtClean="0">
                <a:hlinkClick r:id="rId2" action="ppaction://hlinksldjump"/>
              </a:rPr>
              <a:t>安史之乱</a:t>
            </a:r>
            <a:r>
              <a:rPr lang="zh-CN" altLang="en-US" sz="2800" b="1" smtClean="0"/>
              <a:t>的动荡不安后，杜甫来到了成都锦江边的草堂居住，过上了安宁的日子，这一年春天来了，百花争艳，鸟语花香，吸引着他走出草堂，一路上他被春天的美景所打动，写下了这首</a:t>
            </a:r>
            <a:r>
              <a:rPr lang="en-US" altLang="zh-CN" sz="2800" b="1" smtClean="0"/>
              <a:t>《</a:t>
            </a:r>
            <a:r>
              <a:rPr lang="zh-CN" altLang="en-US" sz="2800" b="1" smtClean="0"/>
              <a:t>江畔独步寻花</a:t>
            </a:r>
            <a:r>
              <a:rPr lang="en-US" altLang="zh-CN" sz="2800" b="1" smtClean="0"/>
              <a:t>》</a:t>
            </a:r>
            <a:r>
              <a:rPr lang="en-US" sz="2800" b="1" smtClean="0"/>
              <a:t>。</a:t>
            </a:r>
            <a:br>
              <a:rPr lang="en-US" sz="2800" b="1" smtClean="0"/>
            </a:br>
            <a:endParaRPr lang="zh-CN" altLang="en-US" sz="2800" b="1" smtClean="0">
              <a:solidFill>
                <a:srgbClr val="FF0000"/>
              </a:solidFill>
            </a:endParaRPr>
          </a:p>
        </p:txBody>
      </p:sp>
      <p:pic>
        <p:nvPicPr>
          <p:cNvPr id="6147" name="Picture 3" descr="2007072415352969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4813"/>
            <a:ext cx="3635375" cy="612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0" y="0"/>
            <a:ext cx="22685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1" u="sng">
                <a:solidFill>
                  <a:schemeClr val="accent2"/>
                </a:solidFill>
              </a:rPr>
              <a:t>知诗人：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ldLvl="0" autoUpdateAnimBg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27</TotalTime>
  <Words>1174</Words>
  <Application>Microsoft Office PowerPoint</Application>
  <PresentationFormat>全屏显示(4:3)</PresentationFormat>
  <Paragraphs>140</Paragraphs>
  <Slides>27</Slides>
  <Notes>0</Notes>
  <HiddenSlides>0</HiddenSlides>
  <MMClips>5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暗香扑面</vt:lpstr>
      <vt:lpstr>16古诗二首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   杜甫：字子美，号少陵野老，河南巩县人。是唐代诗人，他写的诗多是反映生活的苦难，人们称他为“诗圣”，他是一个现实主义诗人，和诗仙李白并称为“大李杜”，他的一生跌荡起伏，在经历了安史之乱的动荡不安后，杜甫来到了成都锦江边的草堂居住，过上了安宁的日子，这一年春天来了，百花争艳，鸟语花香，吸引着他走出草堂，一路上他被春天的美景所打动，写下了这首《江畔独步寻花》。 </vt:lpstr>
      <vt:lpstr>幻灯片 10</vt:lpstr>
      <vt:lpstr>幻灯片 11</vt:lpstr>
      <vt:lpstr>幻灯片 12</vt:lpstr>
      <vt:lpstr>幻灯片 13</vt:lpstr>
      <vt:lpstr>幻灯片 14</vt:lpstr>
      <vt:lpstr>幻灯片 15</vt:lpstr>
      <vt:lpstr>自在娇莺恰恰啼</vt:lpstr>
      <vt:lpstr>江畔独步寻花 </vt:lpstr>
      <vt:lpstr>幻灯片 18</vt:lpstr>
      <vt:lpstr>   思考：这首诗表达了什么感情？</vt:lpstr>
      <vt:lpstr>幻灯片 20</vt:lpstr>
      <vt:lpstr>幻灯片 21</vt:lpstr>
      <vt:lpstr>幻灯片 22</vt:lpstr>
      <vt:lpstr>安史之乱</vt:lpstr>
      <vt:lpstr>幻灯片 24</vt:lpstr>
      <vt:lpstr>幻灯片 25</vt:lpstr>
      <vt:lpstr>作业布置：</vt:lpstr>
      <vt:lpstr>幻灯片 27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Windows</cp:lastModifiedBy>
  <cp:revision>语文备课大师【全免费】</cp:revision>
  <dcterms:created xsi:type="dcterms:W3CDTF">2017-10-29T08:49:22Z</dcterms:created>
  <dcterms:modified xsi:type="dcterms:W3CDTF">2017-10-29T09:16:56Z</dcterms:modified>
</cp:coreProperties>
</file>