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80" r:id="rId3"/>
    <p:sldId id="258" r:id="rId4"/>
    <p:sldId id="260" r:id="rId5"/>
    <p:sldId id="261" r:id="rId6"/>
    <p:sldId id="282" r:id="rId7"/>
    <p:sldId id="283" r:id="rId8"/>
    <p:sldId id="274" r:id="rId9"/>
    <p:sldId id="275" r:id="rId10"/>
    <p:sldId id="276" r:id="rId11"/>
    <p:sldId id="277" r:id="rId12"/>
    <p:sldId id="278" r:id="rId13"/>
    <p:sldId id="279" r:id="rId14"/>
    <p:sldId id="284" r:id="rId15"/>
    <p:sldId id="290" r:id="rId16"/>
    <p:sldId id="285" r:id="rId17"/>
    <p:sldId id="286" r:id="rId18"/>
    <p:sldId id="264" r:id="rId19"/>
    <p:sldId id="265" r:id="rId20"/>
    <p:sldId id="267" r:id="rId21"/>
    <p:sldId id="271" r:id="rId22"/>
    <p:sldId id="287" r:id="rId23"/>
    <p:sldId id="288" r:id="rId24"/>
    <p:sldId id="292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-41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98391-72A7-4E42-A77B-37A53E61666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D554A-4265-4DCC-AC82-340049044A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36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识记生字词</a:t>
            </a:r>
          </a:p>
        </p:txBody>
      </p:sp>
    </p:spTree>
    <p:extLst>
      <p:ext uri="{BB962C8B-B14F-4D97-AF65-F5344CB8AC3E}">
        <p14:creationId xmlns:p14="http://schemas.microsoft.com/office/powerpoint/2010/main" val="1262624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218" name="Picture 2" descr="https://timgsa.baidu.com/timg?image&amp;quality=80&amp;size=b9999_10000&amp;sec=1524914365339&amp;di=693f2440a3e5189cf4b30311d6e6289a&amp;imgtype=0&amp;src=http%3A%2F%2Fimg.pconline.com.cn%2Fimages%2Fupload%2Fupc%2Ftx%2Fitbbs%2F1501%2F02%2Fc11%2F1407178_1420202127276_mthumb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EAE5DF"/>
              </a:clrFrom>
              <a:clrTo>
                <a:srgbClr val="EAE5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6925"/>
            <a:ext cx="2952750" cy="4438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57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324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398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https://timgsa.baidu.com/timg?image&amp;quality=80&amp;size=b9999_10000&amp;sec=1524914365339&amp;di=693f2440a3e5189cf4b30311d6e6289a&amp;imgtype=0&amp;src=http%3A%2F%2Fimg.pconline.com.cn%2Fimages%2Fupload%2Fupc%2Ftx%2Fitbbs%2F1501%2F02%2Fc11%2F1407178_1420202127276_mthumb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EAE5DF"/>
              </a:clrFrom>
              <a:clrTo>
                <a:srgbClr val="EAE5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6925"/>
            <a:ext cx="2952750" cy="4438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20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06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142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6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189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266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07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656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8BB75-BDB0-4FA3-B0F9-B0013F708AE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FB68-7882-4204-BB8A-D3E174DC5E6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https://timgsa.baidu.com/timg?image&amp;quality=80&amp;size=b9999_10000&amp;sec=1524914365339&amp;di=693f2440a3e5189cf4b30311d6e6289a&amp;imgtype=0&amp;src=http%3A%2F%2Fimg.pconline.com.cn%2Fimages%2Fupload%2Fupc%2Ftx%2Fitbbs%2F1501%2F02%2Fc11%2F1407178_1420202127276_mthumb.jpg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EAE5DF"/>
              </a:clrFrom>
              <a:clrTo>
                <a:srgbClr val="EAE5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6925"/>
            <a:ext cx="2952750" cy="4438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831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1564435" y="1119472"/>
            <a:ext cx="91440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9600" dirty="0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 </a:t>
            </a:r>
            <a:r>
              <a:rPr lang="zh-CN" altLang="en-US" sz="9600" dirty="0" smtClean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荷花淀</a:t>
            </a:r>
            <a:endParaRPr lang="zh-CN" altLang="en-US" sz="9600" dirty="0">
              <a:solidFill>
                <a:schemeClr val="accent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0" name="Picture 6" descr="https://timgsa.baidu.com/timg?image&amp;quality=80&amp;size=b9999_10000&amp;sec=1524914909136&amp;di=a204122ee68d852a36a90a1c9765202f&amp;imgtype=jpg&amp;src=http%3A%2F%2Fimg0.imgtn.bdimg.com%2Fit%2Fu%3D4134625025%2C3092610267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258" y="2864224"/>
            <a:ext cx="5295900" cy="3343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83852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3" name="AutoShape 11"/>
          <p:cNvSpPr>
            <a:spLocks noChangeArrowheads="1"/>
          </p:cNvSpPr>
          <p:nvPr/>
        </p:nvSpPr>
        <p:spPr bwMode="auto">
          <a:xfrm>
            <a:off x="1524000" y="549275"/>
            <a:ext cx="9144000" cy="3887788"/>
          </a:xfrm>
          <a:prstGeom prst="cloudCallout">
            <a:avLst>
              <a:gd name="adj1" fmla="val -44287"/>
              <a:gd name="adj2" fmla="val 61148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1524001" y="0"/>
            <a:ext cx="35464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/>
              <a:t>水生嫂形象：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224338" y="1052513"/>
            <a:ext cx="4108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勤劳善良  温柔体贴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4151314" y="1773239"/>
            <a:ext cx="414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智慧 柔韧 多情坚强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4151314" y="2420939"/>
            <a:ext cx="41472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支持丈夫  顾全大局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224339" y="3141663"/>
            <a:ext cx="51530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充满爱心 爱家乡 爱亲人 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2892426" y="4727576"/>
            <a:ext cx="43561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/>
              <a:t>这都是她由家庭妇女成长为游击战士的</a:t>
            </a:r>
            <a:r>
              <a:rPr lang="zh-CN" altLang="en-US" sz="4000" dirty="0">
                <a:solidFill>
                  <a:srgbClr val="CC6600"/>
                </a:solidFill>
              </a:rPr>
              <a:t>思想基础</a:t>
            </a:r>
          </a:p>
        </p:txBody>
      </p:sp>
    </p:spTree>
    <p:extLst>
      <p:ext uri="{BB962C8B-B14F-4D97-AF65-F5344CB8AC3E}">
        <p14:creationId xmlns:p14="http://schemas.microsoft.com/office/powerpoint/2010/main" val="289148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 animBg="1"/>
      <p:bldP spid="18437" grpId="0"/>
      <p:bldP spid="18438" grpId="0"/>
      <p:bldP spid="18440" grpId="0"/>
      <p:bldP spid="184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524000" y="274639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情节                对话                       性格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514554" y="1844676"/>
            <a:ext cx="1107996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/>
              <a:t>商量探夫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927351" y="1052513"/>
            <a:ext cx="5832475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“</a:t>
            </a:r>
            <a:r>
              <a:rPr lang="zh-CN" altLang="en-US" sz="2800"/>
              <a:t>听说他们还在这里没走。我不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/>
              <a:t>拖尾巴，可是忘下了一件衣裳。”  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8401050" y="1196975"/>
            <a:ext cx="226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6600"/>
                </a:solidFill>
              </a:rPr>
              <a:t>机智伶俐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8401050" y="2205038"/>
            <a:ext cx="226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6600"/>
                </a:solidFill>
              </a:rPr>
              <a:t>爽朗直率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8401050" y="3141663"/>
            <a:ext cx="226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6600"/>
                </a:solidFill>
              </a:rPr>
              <a:t>性急冒失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8401050" y="4365625"/>
            <a:ext cx="2266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6600"/>
                </a:solidFill>
              </a:rPr>
              <a:t>忸怩羞涩</a:t>
            </a:r>
          </a:p>
        </p:txBody>
      </p:sp>
      <p:sp>
        <p:nvSpPr>
          <p:cNvPr id="19469" name="AutoShape 13"/>
          <p:cNvSpPr>
            <a:spLocks/>
          </p:cNvSpPr>
          <p:nvPr/>
        </p:nvSpPr>
        <p:spPr bwMode="auto">
          <a:xfrm rot="-5400000">
            <a:off x="6519070" y="2358233"/>
            <a:ext cx="504825" cy="6535737"/>
          </a:xfrm>
          <a:prstGeom prst="leftBrace">
            <a:avLst>
              <a:gd name="adj1" fmla="val 10788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575050" y="5949950"/>
            <a:ext cx="61483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C6600"/>
                </a:solidFill>
              </a:rPr>
              <a:t>乐观可爱的水乡女儿群体形象</a:t>
            </a: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2962275" y="2852738"/>
            <a:ext cx="5005388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“</a:t>
            </a:r>
            <a:r>
              <a:rPr lang="zh-CN" altLang="en-US" sz="2800"/>
              <a:t>哪里就碰得那么巧，我们快去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/>
              <a:t>快回来。”</a:t>
            </a:r>
          </a:p>
        </p:txBody>
      </p:sp>
      <p:sp>
        <p:nvSpPr>
          <p:cNvPr id="19474" name="Rectangle 18"/>
          <p:cNvSpPr>
            <a:spLocks noChangeArrowheads="1"/>
          </p:cNvSpPr>
          <p:nvPr/>
        </p:nvSpPr>
        <p:spPr bwMode="auto">
          <a:xfrm>
            <a:off x="2855913" y="3929282"/>
            <a:ext cx="59554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“</a:t>
            </a:r>
            <a:r>
              <a:rPr lang="zh-CN" altLang="en-US" sz="2800"/>
              <a:t>我本来不想去，可是俺婆婆非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800"/>
              <a:t>叫我再去看看他，有什么看头啊！”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2928939" y="2273242"/>
            <a:ext cx="5413661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/>
              <a:t>“</a:t>
            </a:r>
            <a:r>
              <a:rPr lang="zh-CN" altLang="en-US" sz="2800"/>
              <a:t>我有句要紧的话得和他说说。”</a:t>
            </a:r>
          </a:p>
          <a:p>
            <a:endParaRPr lang="en-US" altLang="zh-CN" sz="1800" b="0"/>
          </a:p>
        </p:txBody>
      </p:sp>
    </p:spTree>
    <p:extLst>
      <p:ext uri="{BB962C8B-B14F-4D97-AF65-F5344CB8AC3E}">
        <p14:creationId xmlns:p14="http://schemas.microsoft.com/office/powerpoint/2010/main" val="148170361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  <p:bldP spid="19466" grpId="0"/>
      <p:bldP spid="19467" grpId="0"/>
      <p:bldP spid="19469" grpId="0" animBg="1"/>
      <p:bldP spid="19470" grpId="0"/>
      <p:bldP spid="19472" grpId="0"/>
      <p:bldP spid="194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1524000" y="274638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/>
              <a:t>情节         对话                                性格</a:t>
            </a:r>
          </a:p>
        </p:txBody>
      </p:sp>
      <p:sp>
        <p:nvSpPr>
          <p:cNvPr id="23555" name="Text Box 5"/>
          <p:cNvSpPr txBox="1">
            <a:spLocks noChangeArrowheads="1"/>
          </p:cNvSpPr>
          <p:nvPr/>
        </p:nvSpPr>
        <p:spPr bwMode="auto">
          <a:xfrm>
            <a:off x="1514813" y="2133601"/>
            <a:ext cx="1015663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/>
              <a:t>胜利之后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2711450" y="1196976"/>
            <a:ext cx="53292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“</a:t>
            </a:r>
            <a:r>
              <a:rPr lang="zh-CN" altLang="en-US" sz="3200"/>
              <a:t>啊，好像我们给他们丢了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/>
              <a:t>什么人似的。” 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8328025" y="2133601"/>
            <a:ext cx="20510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70C0"/>
                </a:solidFill>
              </a:rPr>
              <a:t>不甘落后追求进步追求平等</a:t>
            </a:r>
          </a:p>
          <a:p>
            <a:pPr eaLnBrk="1" hangingPunct="1"/>
            <a:r>
              <a:rPr lang="zh-CN" altLang="en-US" dirty="0">
                <a:solidFill>
                  <a:srgbClr val="0070C0"/>
                </a:solidFill>
              </a:rPr>
              <a:t>勇敢自信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782889" y="2708276"/>
            <a:ext cx="59769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“</a:t>
            </a:r>
            <a:r>
              <a:rPr lang="zh-CN" altLang="en-US" sz="3200"/>
              <a:t>水生嫂，回去我们也成立队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/>
              <a:t>伍，不然以后还能出门吗！”</a:t>
            </a:r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2711451" y="4292601"/>
            <a:ext cx="5895975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/>
              <a:t>“</a:t>
            </a:r>
            <a:r>
              <a:rPr lang="zh-CN" altLang="en-US" sz="3200"/>
              <a:t>刚当上兵就小看我们，过二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/>
              <a:t>年，更把我们看得一钱不值了，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/>
              <a:t>谁比谁落后多少呢！”</a:t>
            </a:r>
          </a:p>
        </p:txBody>
      </p:sp>
    </p:spTree>
    <p:extLst>
      <p:ext uri="{BB962C8B-B14F-4D97-AF65-F5344CB8AC3E}">
        <p14:creationId xmlns:p14="http://schemas.microsoft.com/office/powerpoint/2010/main" val="11181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91" grpId="0"/>
      <p:bldP spid="204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524000" y="274638"/>
            <a:ext cx="914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    </a:t>
            </a:r>
            <a:r>
              <a:rPr lang="zh-CN" altLang="en-US">
                <a:solidFill>
                  <a:srgbClr val="000099"/>
                </a:solidFill>
              </a:rPr>
              <a:t>情节         对话          性格             变化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1992313" y="2781301"/>
            <a:ext cx="1331912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99"/>
                </a:solidFill>
              </a:rPr>
              <a:t>商量探夫</a:t>
            </a: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1992314" y="1412876"/>
            <a:ext cx="13176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99"/>
                </a:solidFill>
              </a:rPr>
              <a:t>夫妻夜话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1992313" y="4468814"/>
            <a:ext cx="117316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99"/>
                </a:solidFill>
              </a:rPr>
              <a:t>胜利之后</a:t>
            </a:r>
          </a:p>
        </p:txBody>
      </p:sp>
      <p:sp>
        <p:nvSpPr>
          <p:cNvPr id="24582" name="Text Box 19"/>
          <p:cNvSpPr txBox="1">
            <a:spLocks noChangeArrowheads="1"/>
          </p:cNvSpPr>
          <p:nvPr/>
        </p:nvSpPr>
        <p:spPr bwMode="auto">
          <a:xfrm>
            <a:off x="4079875" y="1484313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……</a:t>
            </a:r>
          </a:p>
        </p:txBody>
      </p:sp>
      <p:sp>
        <p:nvSpPr>
          <p:cNvPr id="24583" name="Text Box 20"/>
          <p:cNvSpPr txBox="1">
            <a:spLocks noChangeArrowheads="1"/>
          </p:cNvSpPr>
          <p:nvPr/>
        </p:nvSpPr>
        <p:spPr bwMode="auto">
          <a:xfrm>
            <a:off x="6383338" y="1557338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……</a:t>
            </a:r>
          </a:p>
        </p:txBody>
      </p:sp>
      <p:sp>
        <p:nvSpPr>
          <p:cNvPr id="24584" name="Text Box 21"/>
          <p:cNvSpPr txBox="1">
            <a:spLocks noChangeArrowheads="1"/>
          </p:cNvSpPr>
          <p:nvPr/>
        </p:nvSpPr>
        <p:spPr bwMode="auto">
          <a:xfrm>
            <a:off x="6383338" y="4724400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……</a:t>
            </a:r>
          </a:p>
        </p:txBody>
      </p:sp>
      <p:sp>
        <p:nvSpPr>
          <p:cNvPr id="24585" name="Text Box 22"/>
          <p:cNvSpPr txBox="1">
            <a:spLocks noChangeArrowheads="1"/>
          </p:cNvSpPr>
          <p:nvPr/>
        </p:nvSpPr>
        <p:spPr bwMode="auto">
          <a:xfrm>
            <a:off x="4079875" y="4724400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……</a:t>
            </a:r>
          </a:p>
        </p:txBody>
      </p:sp>
      <p:sp>
        <p:nvSpPr>
          <p:cNvPr id="24586" name="Text Box 23"/>
          <p:cNvSpPr txBox="1">
            <a:spLocks noChangeArrowheads="1"/>
          </p:cNvSpPr>
          <p:nvPr/>
        </p:nvSpPr>
        <p:spPr bwMode="auto">
          <a:xfrm>
            <a:off x="4079875" y="2997200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……</a:t>
            </a:r>
          </a:p>
        </p:txBody>
      </p:sp>
      <p:sp>
        <p:nvSpPr>
          <p:cNvPr id="24587" name="Text Box 24"/>
          <p:cNvSpPr txBox="1">
            <a:spLocks noChangeArrowheads="1"/>
          </p:cNvSpPr>
          <p:nvPr/>
        </p:nvSpPr>
        <p:spPr bwMode="auto">
          <a:xfrm>
            <a:off x="6311900" y="2997200"/>
            <a:ext cx="1225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……</a:t>
            </a: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8969844" y="1804988"/>
            <a:ext cx="12446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99"/>
                </a:solidFill>
              </a:rPr>
              <a:t>家庭主妇</a:t>
            </a:r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9048751" y="4508501"/>
            <a:ext cx="11715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0099"/>
                </a:solidFill>
              </a:rPr>
              <a:t>游击战士</a:t>
            </a:r>
          </a:p>
        </p:txBody>
      </p:sp>
      <p:sp>
        <p:nvSpPr>
          <p:cNvPr id="24590" name="AutoShape 29"/>
          <p:cNvSpPr>
            <a:spLocks/>
          </p:cNvSpPr>
          <p:nvPr/>
        </p:nvSpPr>
        <p:spPr bwMode="auto">
          <a:xfrm>
            <a:off x="7896226" y="1916113"/>
            <a:ext cx="936625" cy="1490662"/>
          </a:xfrm>
          <a:prstGeom prst="rightBrace">
            <a:avLst>
              <a:gd name="adj1" fmla="val 1326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591" name="AutoShape 30"/>
          <p:cNvSpPr>
            <a:spLocks/>
          </p:cNvSpPr>
          <p:nvPr/>
        </p:nvSpPr>
        <p:spPr bwMode="auto">
          <a:xfrm>
            <a:off x="8040688" y="4724400"/>
            <a:ext cx="792162" cy="769938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35" name="AutoShape 31"/>
          <p:cNvSpPr>
            <a:spLocks noChangeArrowheads="1"/>
          </p:cNvSpPr>
          <p:nvPr/>
        </p:nvSpPr>
        <p:spPr bwMode="auto">
          <a:xfrm rot="5400000">
            <a:off x="9019382" y="3529807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78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1" grpId="0"/>
      <p:bldP spid="21532" grpId="0"/>
      <p:bldP spid="215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83850" y="783522"/>
            <a:ext cx="32752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环境描写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47046" y="2272553"/>
            <a:ext cx="8229600" cy="32004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dirty="0" smtClean="0">
                <a:ea typeface="黑体" panose="02010609060101010101" pitchFamily="49" charset="-122"/>
              </a:rPr>
              <a:t>对于景物描写，晚清著名词人王国维曾概括说：“一切景语皆情语。”请同学们思考：</a:t>
            </a:r>
            <a:r>
              <a:rPr lang="zh-CN" altLang="en-US" sz="3600" dirty="0" smtClean="0">
                <a:solidFill>
                  <a:srgbClr val="0070C0"/>
                </a:solidFill>
                <a:ea typeface="黑体" panose="02010609060101010101" pitchFamily="49" charset="-122"/>
              </a:rPr>
              <a:t>本文有几处景物描写？各描写了哪些景物？描写的特色是什么？在文中起了什么作用？</a:t>
            </a:r>
          </a:p>
          <a:p>
            <a:endParaRPr lang="zh-CN" altLang="zh-CN" sz="36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0068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2686069" y="398033"/>
            <a:ext cx="7345362" cy="582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000" b="1" dirty="0">
                <a:latin typeface="楷体_GB2312" pitchFamily="49" charset="-122"/>
              </a:rPr>
              <a:t>诗化的环境描写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latin typeface="楷体_GB2312" pitchFamily="49" charset="-122"/>
              </a:rPr>
              <a:t>⒈充满诗情画意：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皎洁的明月；干净的庭院；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洁白的雪地，洁白的云彩；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银白的世界，透明的薄雾；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清爽的凉风；新鲜的荷香。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latin typeface="楷体_GB2312" pitchFamily="49" charset="-122"/>
              </a:rPr>
              <a:t>⒉寂静无声</a:t>
            </a:r>
            <a:r>
              <a:rPr lang="zh-CN" altLang="en-US" sz="3200" b="1" dirty="0">
                <a:latin typeface="楷体_GB2312" pitchFamily="49" charset="-122"/>
              </a:rPr>
              <a:t>（有点失望，有些伤心）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4"/>
                </a:solidFill>
                <a:latin typeface="楷体_GB2312" pitchFamily="49" charset="-122"/>
              </a:rPr>
              <a:t>⒊密密层层，铜墙铁壁，监视，哨兵</a:t>
            </a:r>
          </a:p>
        </p:txBody>
      </p:sp>
    </p:spTree>
    <p:extLst>
      <p:ext uri="{BB962C8B-B14F-4D97-AF65-F5344CB8AC3E}">
        <p14:creationId xmlns:p14="http://schemas.microsoft.com/office/powerpoint/2010/main" val="94665612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524000" y="549276"/>
            <a:ext cx="495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三处</a:t>
            </a:r>
            <a:r>
              <a:rPr lang="zh-CN" altLang="en-US" sz="4000" b="1" i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景物描写</a:t>
            </a:r>
            <a:r>
              <a:rPr lang="zh-CN" altLang="en-US" sz="4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及作用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524000" y="1270001"/>
            <a:ext cx="3582988" cy="474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70000"/>
              </a:spcBef>
              <a:buClr>
                <a:schemeClr val="accent1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一、开头部分对水生家小院及白洋淀夜景的描写</a:t>
            </a:r>
          </a:p>
          <a:p>
            <a:pPr eaLnBrk="0" hangingPunct="0">
              <a:spcBef>
                <a:spcPct val="70000"/>
              </a:spcBef>
              <a:buClr>
                <a:schemeClr val="accent1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二、正午时淀上风光的描写</a:t>
            </a:r>
          </a:p>
          <a:p>
            <a:pPr eaLnBrk="0" hangingPunct="0">
              <a:spcBef>
                <a:spcPct val="70000"/>
              </a:spcBef>
              <a:defRPr/>
            </a:pP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0" hangingPunct="0">
              <a:spcBef>
                <a:spcPct val="70000"/>
              </a:spcBef>
              <a:buClr>
                <a:schemeClr val="accent1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三、对战争场面的</a:t>
            </a:r>
          </a:p>
          <a:p>
            <a:pPr eaLnBrk="0" hangingPunct="0">
              <a:spcBef>
                <a:spcPct val="70000"/>
              </a:spcBef>
              <a:buClr>
                <a:schemeClr val="accent1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描写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183188" y="1371600"/>
            <a:ext cx="558641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Times New Roman" panose="02020603050405020304" pitchFamily="18" charset="0"/>
              </a:rPr>
              <a:t>1、提供了人物活动的背景，</a:t>
            </a:r>
          </a:p>
          <a:p>
            <a:r>
              <a:rPr lang="zh-CN" altLang="en-US" sz="2400" b="1">
                <a:latin typeface="Times New Roman" panose="02020603050405020304" pitchFamily="18" charset="0"/>
              </a:rPr>
              <a:t>2、营造了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清新欢愉</a:t>
            </a:r>
            <a:r>
              <a:rPr lang="zh-CN" altLang="en-US" sz="2400" b="1">
                <a:latin typeface="Times New Roman" panose="02020603050405020304" pitchFamily="18" charset="0"/>
              </a:rPr>
              <a:t>的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宁静</a:t>
            </a:r>
            <a:r>
              <a:rPr lang="zh-CN" altLang="en-US" sz="2400" b="1">
                <a:latin typeface="Times New Roman" panose="02020603050405020304" pitchFamily="18" charset="0"/>
              </a:rPr>
              <a:t>气氛，</a:t>
            </a:r>
          </a:p>
          <a:p>
            <a:r>
              <a:rPr lang="zh-CN" altLang="en-US" sz="2400" b="1">
                <a:latin typeface="Times New Roman" panose="02020603050405020304" pitchFamily="18" charset="0"/>
              </a:rPr>
              <a:t>3、烘托了水生嫂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勤劳纯朴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rPr>
              <a:t>善良温顺</a:t>
            </a:r>
            <a:r>
              <a:rPr lang="zh-CN" altLang="en-US" sz="2400" b="1">
                <a:latin typeface="Times New Roman" panose="02020603050405020304" pitchFamily="18" charset="0"/>
              </a:rPr>
              <a:t>的形象。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029200" y="2819400"/>
            <a:ext cx="5791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这样的景物，开阔明丽，使女人们失望伤心的心情马上开朗起来，同时，“水面没有一只船”又暗示情况异常，为鬼子追她们埋下伏笔，推动情节发展。</a:t>
            </a:r>
          </a:p>
        </p:txBody>
      </p:sp>
      <p:sp>
        <p:nvSpPr>
          <p:cNvPr id="21510" name="AutoShape 6"/>
          <p:cNvSpPr>
            <a:spLocks/>
          </p:cNvSpPr>
          <p:nvPr/>
        </p:nvSpPr>
        <p:spPr bwMode="auto">
          <a:xfrm>
            <a:off x="4953000" y="14478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511" name="AutoShape 7"/>
          <p:cNvSpPr>
            <a:spLocks/>
          </p:cNvSpPr>
          <p:nvPr/>
        </p:nvSpPr>
        <p:spPr bwMode="auto">
          <a:xfrm>
            <a:off x="4572000" y="4419600"/>
            <a:ext cx="228600" cy="1905000"/>
          </a:xfrm>
          <a:prstGeom prst="leftBrace">
            <a:avLst>
              <a:gd name="adj1" fmla="val 69444"/>
              <a:gd name="adj2" fmla="val 50000"/>
            </a:avLst>
          </a:prstGeom>
          <a:noFill/>
          <a:ln w="952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1512" name="Picture 8" descr="荷塘月色-荷花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r="5000"/>
          <a:stretch>
            <a:fillRect/>
          </a:stretch>
        </p:blipFill>
        <p:spPr bwMode="auto">
          <a:xfrm>
            <a:off x="9677400" y="476250"/>
            <a:ext cx="990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4802188" y="4419600"/>
            <a:ext cx="58658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/>
              <a:t>1</a:t>
            </a:r>
            <a:r>
              <a:rPr lang="zh-CN" altLang="en-US" sz="2400" b="1"/>
              <a:t>、使令人恐怖的战争场面充满了</a:t>
            </a:r>
            <a:r>
              <a:rPr lang="zh-CN" altLang="en-US" sz="2400" b="1">
                <a:solidFill>
                  <a:srgbClr val="FF3300"/>
                </a:solidFill>
              </a:rPr>
              <a:t>诗情画意</a:t>
            </a:r>
            <a:r>
              <a:rPr lang="zh-CN" altLang="en-US" sz="2400" b="1"/>
              <a:t>，</a:t>
            </a:r>
          </a:p>
          <a:p>
            <a:pPr eaLnBrk="1" hangingPunct="1"/>
            <a:r>
              <a:rPr lang="zh-CN" altLang="zh-CN" sz="2400" b="1"/>
              <a:t>2</a:t>
            </a:r>
            <a:r>
              <a:rPr lang="zh-CN" altLang="en-US" sz="2400" b="1"/>
              <a:t>、暗示出这里将发生一场消灭敌人的战斗，</a:t>
            </a:r>
          </a:p>
          <a:p>
            <a:pPr eaLnBrk="1" hangingPunct="1"/>
            <a:r>
              <a:rPr lang="zh-CN" altLang="zh-CN" sz="2400" b="1"/>
              <a:t>3</a:t>
            </a:r>
            <a:r>
              <a:rPr lang="zh-CN" altLang="en-US" sz="2400" b="1"/>
              <a:t>、推动了情节的发展，表现根据地人民</a:t>
            </a:r>
            <a:r>
              <a:rPr lang="zh-CN" altLang="en-US" sz="2400" b="1">
                <a:solidFill>
                  <a:srgbClr val="FF3300"/>
                </a:solidFill>
              </a:rPr>
              <a:t>同仇敌忾</a:t>
            </a:r>
            <a:r>
              <a:rPr lang="zh-CN" altLang="en-US" sz="2400" b="1"/>
              <a:t>的斗争。</a:t>
            </a:r>
          </a:p>
          <a:p>
            <a:pPr eaLnBrk="1" hangingPunct="1"/>
            <a:endParaRPr lang="zh-CN" altLang="zh-CN" sz="2400" b="1"/>
          </a:p>
        </p:txBody>
      </p:sp>
      <p:sp>
        <p:nvSpPr>
          <p:cNvPr id="21514" name="AutoShape 10"/>
          <p:cNvSpPr>
            <a:spLocks/>
          </p:cNvSpPr>
          <p:nvPr/>
        </p:nvSpPr>
        <p:spPr bwMode="auto">
          <a:xfrm>
            <a:off x="4876800" y="28194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rgbClr val="FF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77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09" grpId="0" autoUpdateAnimBg="0"/>
      <p:bldP spid="21510" grpId="0" animBg="1"/>
      <p:bldP spid="21511" grpId="0" animBg="1"/>
      <p:bldP spid="21513" grpId="0" autoUpdateAnimBg="0"/>
      <p:bldP spid="215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76999" y="724348"/>
            <a:ext cx="45951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人物形象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标题 2"/>
          <p:cNvSpPr txBox="1">
            <a:spLocks/>
          </p:cNvSpPr>
          <p:nvPr/>
        </p:nvSpPr>
        <p:spPr>
          <a:xfrm>
            <a:off x="5057883" y="2585424"/>
            <a:ext cx="82296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4864">
              <a:defRPr/>
            </a:pPr>
            <a:r>
              <a:rPr lang="zh-CN" altLang="zh-CN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人</a:t>
            </a:r>
            <a:r>
              <a:rPr lang="en-US" altLang="zh-CN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</a:t>
            </a:r>
            <a:r>
              <a:rPr lang="zh-CN" altLang="zh-CN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美</a:t>
            </a:r>
            <a:br>
              <a:rPr lang="zh-CN" altLang="zh-CN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endParaRPr lang="zh-CN" alt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7" name="内容占位符 1"/>
          <p:cNvSpPr txBox="1">
            <a:spLocks/>
          </p:cNvSpPr>
          <p:nvPr/>
        </p:nvSpPr>
        <p:spPr>
          <a:xfrm>
            <a:off x="5972283" y="3499824"/>
            <a:ext cx="7543800" cy="3733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buFontTx/>
              <a:buNone/>
            </a:pPr>
            <a:r>
              <a:rPr lang="en-US" altLang="zh-CN" sz="4400" b="1" dirty="0" smtClean="0">
                <a:sym typeface="Wingdings" panose="05000000000000000000" pitchFamily="2" charset="2"/>
              </a:rPr>
              <a:t></a:t>
            </a:r>
            <a:r>
              <a:rPr lang="zh-CN" altLang="zh-CN" dirty="0" smtClean="0"/>
              <a:t>水生嫂</a:t>
            </a:r>
          </a:p>
          <a:p>
            <a:pPr latinLnBrk="1">
              <a:buFontTx/>
              <a:buNone/>
            </a:pPr>
            <a:r>
              <a:rPr lang="en-US" altLang="zh-CN" dirty="0" smtClean="0"/>
              <a:t>  </a:t>
            </a:r>
            <a:r>
              <a:rPr lang="zh-CN" altLang="zh-CN" dirty="0" smtClean="0"/>
              <a:t>四个女人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90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3"/>
          <p:cNvSpPr>
            <a:spLocks noChangeArrowheads="1"/>
          </p:cNvSpPr>
          <p:nvPr/>
        </p:nvSpPr>
        <p:spPr bwMode="auto">
          <a:xfrm>
            <a:off x="2580043" y="691180"/>
            <a:ext cx="7086600" cy="542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200"/>
              </a:lnSpc>
            </a:pPr>
            <a:r>
              <a:rPr lang="zh-CN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水生嫂</a:t>
            </a:r>
            <a:endParaRPr lang="en-US" altLang="zh-CN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latinLnBrk="1" hangingPunct="1">
              <a:lnSpc>
                <a:spcPts val="5200"/>
              </a:lnSpc>
            </a:pPr>
            <a:r>
              <a:rPr lang="en-US" altLang="zh-CN" sz="3200" dirty="0">
                <a:latin typeface="宋体" panose="02010600030101010101" pitchFamily="2" charset="-122"/>
              </a:rPr>
              <a:t>    1.</a:t>
            </a:r>
            <a:r>
              <a:rPr lang="zh-CN" altLang="zh-CN" sz="3200" dirty="0">
                <a:latin typeface="宋体" panose="02010600030101010101" pitchFamily="2" charset="-122"/>
              </a:rPr>
              <a:t>女人抬头笑着问：“今天怎么回来得这么晚？”站起来要去端饭。——</a:t>
            </a:r>
            <a:r>
              <a:rPr lang="zh-CN" altLang="zh-CN" sz="3200" dirty="0" smtClean="0">
                <a:latin typeface="宋体" panose="02010600030101010101" pitchFamily="2" charset="-122"/>
              </a:rPr>
              <a:t>《荷花淀》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pPr eaLnBrk="1" latinLnBrk="1" hangingPunct="1">
              <a:lnSpc>
                <a:spcPts val="5200"/>
              </a:lnSpc>
            </a:pPr>
            <a:endParaRPr lang="zh-CN" altLang="zh-CN" sz="3200" dirty="0">
              <a:latin typeface="宋体" panose="02010600030101010101" pitchFamily="2" charset="-122"/>
            </a:endParaRPr>
          </a:p>
          <a:p>
            <a:pPr eaLnBrk="1" latinLnBrk="1" hangingPunct="1">
              <a:lnSpc>
                <a:spcPts val="5200"/>
              </a:lnSpc>
            </a:pPr>
            <a:r>
              <a:rPr lang="en-US" altLang="zh-CN" sz="3200" dirty="0">
                <a:latin typeface="宋体" panose="02010600030101010101" pitchFamily="2" charset="-122"/>
              </a:rPr>
              <a:t>    </a:t>
            </a:r>
            <a:r>
              <a:rPr lang="zh-CN" altLang="zh-CN" sz="3200" dirty="0">
                <a:latin typeface="宋体" panose="02010600030101010101" pitchFamily="2" charset="-122"/>
              </a:rPr>
              <a:t>表现了水生嫂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对丈夫关切、担心、体贴之情</a:t>
            </a:r>
            <a:r>
              <a:rPr lang="zh-CN" altLang="zh-CN" sz="3200" dirty="0">
                <a:latin typeface="宋体" panose="02010600030101010101" pitchFamily="2" charset="-122"/>
              </a:rPr>
              <a:t>，“站起来要去端饭”也体现了水生嫂的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贤惠</a:t>
            </a:r>
            <a:r>
              <a:rPr lang="zh-CN" altLang="zh-CN" sz="3200" dirty="0">
                <a:latin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91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内容占位符 1"/>
          <p:cNvSpPr>
            <a:spLocks noGrp="1"/>
          </p:cNvSpPr>
          <p:nvPr>
            <p:ph idx="1"/>
          </p:nvPr>
        </p:nvSpPr>
        <p:spPr>
          <a:xfrm>
            <a:off x="2133600" y="990600"/>
            <a:ext cx="7543800" cy="403860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dirty="0" smtClean="0"/>
              <a:t>    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“</a:t>
            </a:r>
            <a:r>
              <a:rPr lang="zh-CN" altLang="zh-CN" dirty="0" smtClean="0"/>
              <a:t>怎么了，你？”问这句话是由于水生嫂看出水生笑得不像平常，反映出她的</a:t>
            </a:r>
            <a:r>
              <a:rPr lang="zh-CN" altLang="en-US" dirty="0" smtClean="0">
                <a:solidFill>
                  <a:srgbClr val="FF0000"/>
                </a:solidFill>
              </a:rPr>
              <a:t>体贴</a:t>
            </a:r>
            <a:r>
              <a:rPr lang="zh-CN" altLang="zh-CN" dirty="0" smtClean="0">
                <a:solidFill>
                  <a:srgbClr val="FF0000"/>
                </a:solidFill>
              </a:rPr>
              <a:t>聪慧</a:t>
            </a:r>
            <a:r>
              <a:rPr lang="zh-CN" altLang="zh-CN" dirty="0" smtClean="0"/>
              <a:t>。这些地方都写出女人细腻的感情活动。水生一露面，她就觉察到有异常的情况发生。</a:t>
            </a:r>
            <a:endParaRPr lang="zh-CN" altLang="en-US" dirty="0" smtClean="0"/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322755" y="3403900"/>
            <a:ext cx="70104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+mn-lt"/>
                <a:ea typeface="+mn-ea"/>
              </a:rPr>
              <a:t>她问丈夫，回答又吞吞吐吐，这就更加引起女人的疑心，她就继续追问，非弄个水落石出不可。“怎么了， ”后面用逗号更能反映出</a:t>
            </a:r>
            <a:r>
              <a:rPr lang="zh-CN" altLang="zh-CN" sz="2800" dirty="0">
                <a:solidFill>
                  <a:srgbClr val="FF0000"/>
                </a:solidFill>
                <a:latin typeface="+mn-lt"/>
                <a:ea typeface="+mn-ea"/>
              </a:rPr>
              <a:t>急切、体贴</a:t>
            </a:r>
            <a:r>
              <a:rPr lang="zh-CN" altLang="zh-CN" sz="2800" dirty="0">
                <a:latin typeface="+mn-lt"/>
                <a:ea typeface="+mn-ea"/>
              </a:rPr>
              <a:t>的心情。</a:t>
            </a:r>
          </a:p>
        </p:txBody>
      </p:sp>
    </p:spTree>
    <p:extLst>
      <p:ext uri="{BB962C8B-B14F-4D97-AF65-F5344CB8AC3E}">
        <p14:creationId xmlns:p14="http://schemas.microsoft.com/office/powerpoint/2010/main" val="32532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649070" y="1228165"/>
            <a:ext cx="7597588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101010"/>
                </a:solidFill>
                <a:latin typeface="ˎ̥"/>
              </a:rPr>
              <a:t>    </a:t>
            </a: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相传在很久很久以前，一个中秋节的晚上，嫦娥偷吃了仙药后不由自主地往上飘，就在她离月宫还差一步的时候，随身佩戴的宝镜却掉了下来，这块宝镜摔成了大大小小的</a:t>
            </a: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  <a:cs typeface="ˎ̥"/>
              </a:rPr>
              <a:t>99</a:t>
            </a: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个碎片，于是地上便有了大大小小99个水淀。</a:t>
            </a:r>
            <a:r>
              <a:rPr lang="zh-CN" altLang="en-US" sz="2800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荷花淀</a:t>
            </a: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便是其中的一个淀泊，它属白洋淀水域，白洋淀又名西淀，位于河北省。这是一片面积为五百平方公里的水域，淀周堤</a:t>
            </a:r>
            <a:r>
              <a:rPr lang="zh-CN" altLang="en-US" sz="2800" dirty="0">
                <a:solidFill>
                  <a:srgbClr val="1F0A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埝</a:t>
            </a: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环绕，淀内地形复杂，纵横交织着3700条沟壕，把淀面分割成43个大大小小的淀泊，形成淀内有淀、淀间大小沟壕相通的水网泽国景观。 </a:t>
            </a:r>
            <a:b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 dirty="0">
                <a:solidFill>
                  <a:srgbClr val="10101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191001" y="228601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ea typeface="黑体" panose="02010609060101010101" pitchFamily="49" charset="-122"/>
              </a:rPr>
              <a:t>白洋淀的传说</a:t>
            </a:r>
          </a:p>
        </p:txBody>
      </p:sp>
    </p:spTree>
    <p:extLst>
      <p:ext uri="{BB962C8B-B14F-4D97-AF65-F5344CB8AC3E}">
        <p14:creationId xmlns:p14="http://schemas.microsoft.com/office/powerpoint/2010/main" val="128420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6139" y="606015"/>
            <a:ext cx="800458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latin typeface="+mn-ea"/>
              </a:rPr>
              <a:t>    2.</a:t>
            </a:r>
            <a:r>
              <a:rPr lang="zh-CN" altLang="zh-CN" sz="2000" dirty="0">
                <a:latin typeface="+mn-ea"/>
              </a:rPr>
              <a:t>她问</a:t>
            </a:r>
            <a:r>
              <a:rPr lang="en-US" altLang="zh-CN" sz="2000" dirty="0">
                <a:latin typeface="+mn-ea"/>
              </a:rPr>
              <a:t>:</a:t>
            </a:r>
            <a:r>
              <a:rPr lang="zh-CN" altLang="zh-CN" sz="2000" dirty="0">
                <a:latin typeface="+mn-ea"/>
              </a:rPr>
              <a:t>“他们几个呢？”水生说：“还在区上。爹哩？” 水生小声说： “明天我就到大部队上去了。” 女人的手指震动了一下，像是叫苇眉子划破了手，她把一个手指放在嘴里吮了一下</a:t>
            </a:r>
            <a:r>
              <a:rPr lang="zh-CN" altLang="zh-CN" sz="2000" dirty="0" smtClean="0">
                <a:latin typeface="+mn-ea"/>
              </a:rPr>
              <a:t>。</a:t>
            </a:r>
            <a:r>
              <a:rPr lang="en-US" altLang="zh-CN" sz="2000" dirty="0" smtClean="0">
                <a:latin typeface="+mn-ea"/>
              </a:rPr>
              <a:t>  </a:t>
            </a:r>
            <a:r>
              <a:rPr lang="zh-CN" altLang="zh-CN" sz="2000" dirty="0">
                <a:latin typeface="+mn-ea"/>
              </a:rPr>
              <a:t>——《荷花淀》</a:t>
            </a:r>
          </a:p>
          <a:p>
            <a:pPr>
              <a:lnSpc>
                <a:spcPct val="150000"/>
              </a:lnSpc>
              <a:defRPr/>
            </a:pPr>
            <a:endParaRPr lang="zh-CN" altLang="en-US" sz="2000" dirty="0">
              <a:latin typeface="+mn-ea"/>
            </a:endParaRPr>
          </a:p>
        </p:txBody>
      </p:sp>
      <p:sp>
        <p:nvSpPr>
          <p:cNvPr id="3" name="内容占位符 1"/>
          <p:cNvSpPr>
            <a:spLocks noGrp="1"/>
          </p:cNvSpPr>
          <p:nvPr>
            <p:ph idx="1"/>
          </p:nvPr>
        </p:nvSpPr>
        <p:spPr>
          <a:xfrm>
            <a:off x="2179319" y="2819400"/>
            <a:ext cx="8101405" cy="4038600"/>
          </a:xfrm>
        </p:spPr>
        <p:txBody>
          <a:bodyPr>
            <a:noAutofit/>
          </a:bodyPr>
          <a:lstStyle/>
          <a:p>
            <a:pPr latinLnBrk="1">
              <a:lnSpc>
                <a:spcPct val="160000"/>
              </a:lnSpc>
              <a:buNone/>
            </a:pPr>
            <a:r>
              <a:rPr lang="en-US" altLang="zh-CN" sz="2000" dirty="0" smtClean="0"/>
              <a:t>     </a:t>
            </a: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水生答非所问，故意岔开话题，水生嫂觉察丈夫有心事，不便直问，只得再次试探</a:t>
            </a:r>
            <a:r>
              <a:rPr lang="zh-CN" altLang="en-US" sz="2000" dirty="0" smtClean="0"/>
              <a:t>。</a:t>
            </a:r>
            <a:r>
              <a:rPr lang="zh-CN" altLang="zh-CN" sz="2000" dirty="0" smtClean="0"/>
              <a:t>这里没有直接描写人物的心</a:t>
            </a:r>
            <a:r>
              <a:rPr lang="zh-CN" altLang="en-US" sz="2000" dirty="0" smtClean="0"/>
              <a:t>理</a:t>
            </a:r>
            <a:r>
              <a:rPr lang="zh-CN" altLang="zh-CN" sz="2000" dirty="0" smtClean="0"/>
              <a:t>活动，实际上却是含蓄地描写了。既写出女人非常</a:t>
            </a:r>
            <a:r>
              <a:rPr lang="zh-CN" altLang="zh-CN" sz="2000" dirty="0" smtClean="0">
                <a:solidFill>
                  <a:srgbClr val="FF0000"/>
                </a:solidFill>
              </a:rPr>
              <a:t>关心丈夫，全神贯注听丈夫</a:t>
            </a:r>
            <a:r>
              <a:rPr lang="zh-CN" altLang="zh-CN" sz="2000" dirty="0" smtClean="0">
                <a:solidFill>
                  <a:srgbClr val="FF0000"/>
                </a:solidFill>
              </a:rPr>
              <a:t>讲话</a:t>
            </a:r>
            <a:r>
              <a:rPr lang="zh-CN" altLang="en-US" sz="2000" dirty="0" smtClean="0"/>
              <a:t>，</a:t>
            </a:r>
            <a:r>
              <a:rPr lang="zh-CN" altLang="zh-CN" sz="2000" dirty="0"/>
              <a:t>才不留心手里的苇眉子；又</a:t>
            </a:r>
            <a:r>
              <a:rPr lang="zh-CN" altLang="zh-CN" sz="2000" dirty="0">
                <a:solidFill>
                  <a:srgbClr val="FF0000"/>
                </a:solidFill>
              </a:rPr>
              <a:t>写出丈夫参军</a:t>
            </a:r>
            <a:r>
              <a:rPr lang="zh-CN" altLang="zh-CN" sz="2000" dirty="0"/>
              <a:t>的消息，在女人内心所引起的震动。但女人是</a:t>
            </a:r>
            <a:r>
              <a:rPr lang="zh-CN" altLang="zh-CN" sz="2000" dirty="0">
                <a:solidFill>
                  <a:srgbClr val="FF0000"/>
                </a:solidFill>
              </a:rPr>
              <a:t>识大体</a:t>
            </a:r>
            <a:r>
              <a:rPr lang="zh-CN" altLang="zh-CN" sz="2000" dirty="0"/>
              <a:t>的，她克制住自己对丈夫依恋的感情，不让这种感情过分流露出来</a:t>
            </a:r>
            <a:r>
              <a:rPr lang="zh-CN" altLang="en-US" sz="2000" dirty="0" smtClean="0"/>
              <a:t>。</a:t>
            </a:r>
            <a:r>
              <a:rPr lang="zh-CN" altLang="zh-CN" sz="2000" dirty="0"/>
              <a:t>所以毫不声张，作品写她“把一个手指放在嘴里吮了一下”。这样细腻的感情活动，就通过一个简单的细节，形象地表现出来了。</a:t>
            </a:r>
            <a:endParaRPr lang="zh-CN" altLang="en-US" sz="2000" dirty="0"/>
          </a:p>
          <a:p>
            <a:pPr latinLnBrk="1">
              <a:lnSpc>
                <a:spcPct val="160000"/>
              </a:lnSpc>
              <a:buNone/>
            </a:pPr>
            <a:endParaRPr lang="zh-CN" altLang="en-US" sz="2000" dirty="0"/>
          </a:p>
          <a:p>
            <a:pPr latinLnBrk="1">
              <a:lnSpc>
                <a:spcPct val="160000"/>
              </a:lnSpc>
              <a:buNone/>
            </a:pPr>
            <a:endParaRPr lang="zh-CN" altLang="zh-CN" sz="2000" dirty="0" smtClean="0"/>
          </a:p>
          <a:p>
            <a:pPr>
              <a:lnSpc>
                <a:spcPct val="160000"/>
              </a:lnSpc>
            </a:pPr>
            <a:endParaRPr lang="zh-CN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64558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矩形 3"/>
          <p:cNvSpPr>
            <a:spLocks noChangeArrowheads="1"/>
          </p:cNvSpPr>
          <p:nvPr/>
        </p:nvSpPr>
        <p:spPr bwMode="auto">
          <a:xfrm>
            <a:off x="1708674" y="319144"/>
            <a:ext cx="9533068" cy="809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>
              <a:lnSpc>
                <a:spcPts val="52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000" dirty="0" smtClean="0">
                <a:latin typeface="+mn-ea"/>
                <a:ea typeface="+mn-ea"/>
              </a:rPr>
              <a:t>3</a:t>
            </a:r>
            <a:r>
              <a:rPr lang="en-US" altLang="zh-CN" sz="2000" dirty="0">
                <a:latin typeface="+mn-ea"/>
                <a:ea typeface="+mn-ea"/>
              </a:rPr>
              <a:t>.</a:t>
            </a:r>
            <a:r>
              <a:rPr lang="zh-CN" altLang="zh-CN" sz="2000" dirty="0">
                <a:latin typeface="+mn-ea"/>
                <a:ea typeface="+mn-ea"/>
              </a:rPr>
              <a:t>女人低着头说：“你总是很积极的。”</a:t>
            </a:r>
            <a:r>
              <a:rPr lang="zh-CN" altLang="en-US" sz="2000" dirty="0">
                <a:latin typeface="+mn-ea"/>
                <a:ea typeface="+mn-ea"/>
              </a:rPr>
              <a:t> </a:t>
            </a:r>
            <a:r>
              <a:rPr lang="en-US" altLang="zh-CN" sz="2000" dirty="0">
                <a:latin typeface="+mn-ea"/>
                <a:ea typeface="+mn-ea"/>
              </a:rPr>
              <a:t>——《</a:t>
            </a:r>
            <a:r>
              <a:rPr lang="zh-CN" altLang="en-US" sz="2000" dirty="0">
                <a:latin typeface="+mn-ea"/>
                <a:ea typeface="+mn-ea"/>
              </a:rPr>
              <a:t>荷花淀</a:t>
            </a:r>
            <a:r>
              <a:rPr lang="en-US" altLang="zh-CN" sz="2000" dirty="0" smtClean="0">
                <a:latin typeface="+mn-ea"/>
                <a:ea typeface="+mn-ea"/>
              </a:rPr>
              <a:t>》</a:t>
            </a:r>
          </a:p>
          <a:p>
            <a:pPr eaLnBrk="1" latinLnBrk="1" hangingPunct="1">
              <a:lnSpc>
                <a:spcPts val="5200"/>
              </a:lnSpc>
            </a:pPr>
            <a:endParaRPr lang="zh-CN" altLang="zh-CN" sz="2000" dirty="0">
              <a:latin typeface="+mn-ea"/>
              <a:ea typeface="+mn-ea"/>
            </a:endParaRPr>
          </a:p>
          <a:p>
            <a:pPr eaLnBrk="1" latinLnBrk="1" hangingPunct="1">
              <a:lnSpc>
                <a:spcPts val="5200"/>
              </a:lnSpc>
            </a:pPr>
            <a:r>
              <a:rPr lang="en-US" altLang="zh-CN" sz="2000" dirty="0">
                <a:latin typeface="+mn-ea"/>
                <a:ea typeface="+mn-ea"/>
              </a:rPr>
              <a:t>    </a:t>
            </a:r>
            <a:r>
              <a:rPr lang="zh-CN" altLang="zh-CN" sz="2000" dirty="0">
                <a:latin typeface="+mn-ea"/>
                <a:ea typeface="+mn-ea"/>
              </a:rPr>
              <a:t>简单的一句话，包含着丰富、细致的感情活动，是值得我们仔细捉摸、深入体会的。“你总是……”这种口气，本来是表示</a:t>
            </a:r>
            <a:r>
              <a:rPr lang="zh-CN" altLang="zh-CN" sz="2000" dirty="0">
                <a:solidFill>
                  <a:srgbClr val="FF0000"/>
                </a:solidFill>
                <a:latin typeface="+mn-ea"/>
                <a:ea typeface="+mn-ea"/>
              </a:rPr>
              <a:t>不满</a:t>
            </a:r>
            <a:r>
              <a:rPr lang="zh-CN" altLang="zh-CN" sz="2000" dirty="0">
                <a:latin typeface="+mn-ea"/>
                <a:ea typeface="+mn-ea"/>
              </a:rPr>
              <a:t>的</a:t>
            </a:r>
            <a:r>
              <a:rPr lang="zh-CN" altLang="zh-CN" sz="2000" dirty="0" smtClean="0">
                <a:latin typeface="+mn-ea"/>
                <a:ea typeface="+mn-ea"/>
              </a:rPr>
              <a:t>。</a:t>
            </a:r>
            <a:r>
              <a:rPr lang="zh-CN" altLang="zh-CN" sz="2000" dirty="0" smtClean="0"/>
              <a:t>用</a:t>
            </a:r>
            <a:r>
              <a:rPr lang="zh-CN" altLang="zh-CN" sz="2000" dirty="0"/>
              <a:t>不满的口气说话，是为了表现女人</a:t>
            </a:r>
            <a:r>
              <a:rPr lang="zh-CN" altLang="zh-CN" sz="2000" dirty="0">
                <a:solidFill>
                  <a:srgbClr val="FF0000"/>
                </a:solidFill>
              </a:rPr>
              <a:t>对丈夫依恋</a:t>
            </a:r>
            <a:r>
              <a:rPr lang="zh-CN" altLang="zh-CN" sz="2000" dirty="0"/>
              <a:t>的感情。“总是……”什么呢？“总是很积极的”。这是</a:t>
            </a:r>
            <a:r>
              <a:rPr lang="zh-CN" altLang="zh-CN" sz="2000" dirty="0">
                <a:solidFill>
                  <a:srgbClr val="FF0000"/>
                </a:solidFill>
              </a:rPr>
              <a:t>对丈夫的称赞</a:t>
            </a:r>
            <a:r>
              <a:rPr lang="zh-CN" altLang="zh-CN" sz="2000" dirty="0"/>
              <a:t>。所以这句话是用一种不满的口气表达了女人满意的心情</a:t>
            </a:r>
            <a:r>
              <a:rPr lang="zh-CN" altLang="en-US" sz="2000" dirty="0" smtClean="0"/>
              <a:t>。</a:t>
            </a:r>
            <a:r>
              <a:rPr lang="zh-CN" altLang="zh-CN" sz="2000" dirty="0"/>
              <a:t>写出女人的复杂的思想活动。尽管这个普通劳动妇女对丈夫的参军，还有点恋恋不舍，但她是识大体的，她没有因为留恋夫妇生活，而拉丈夫的后腿，相反，她称赞丈夫的积极，</a:t>
            </a:r>
            <a:r>
              <a:rPr lang="zh-CN" altLang="zh-CN" sz="2000" b="1" dirty="0"/>
              <a:t>满意</a:t>
            </a:r>
            <a:r>
              <a:rPr lang="zh-CN" altLang="zh-CN" sz="2000" dirty="0"/>
              <a:t>丈夫的行动。</a:t>
            </a:r>
            <a:endParaRPr lang="zh-CN" altLang="en-US" sz="2000" dirty="0"/>
          </a:p>
          <a:p>
            <a:pPr>
              <a:lnSpc>
                <a:spcPts val="5200"/>
              </a:lnSpc>
              <a:buNone/>
            </a:pPr>
            <a:endParaRPr lang="zh-CN" altLang="zh-CN" sz="2000" dirty="0"/>
          </a:p>
          <a:p>
            <a:pPr>
              <a:lnSpc>
                <a:spcPts val="5200"/>
              </a:lnSpc>
            </a:pPr>
            <a:endParaRPr lang="zh-CN" altLang="en-US" sz="2000" dirty="0"/>
          </a:p>
          <a:p>
            <a:pPr eaLnBrk="1" latinLnBrk="1" hangingPunct="1">
              <a:lnSpc>
                <a:spcPts val="5200"/>
              </a:lnSpc>
            </a:pPr>
            <a:endParaRPr lang="zh-CN" altLang="en-US" sz="20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886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808180" y="886610"/>
            <a:ext cx="8305800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/>
              <a:t>思考：像</a:t>
            </a:r>
            <a:r>
              <a:rPr lang="zh-CN" altLang="en-US" sz="2800" dirty="0"/>
              <a:t>水生和水生嫂这样的普通农民的变化体现在哪些方面</a:t>
            </a:r>
            <a:r>
              <a:rPr lang="zh-CN" altLang="en-US" sz="2800" dirty="0" smtClean="0"/>
              <a:t>？为什么会有这样的变化？</a:t>
            </a:r>
            <a:endParaRPr lang="en-US" altLang="zh-CN" sz="2800" dirty="0" smtClean="0"/>
          </a:p>
          <a:p>
            <a:pPr eaLnBrk="1" hangingPunct="1"/>
            <a:endParaRPr lang="en-US" altLang="zh-CN" sz="2800" dirty="0"/>
          </a:p>
          <a:p>
            <a:pPr eaLnBrk="1" hangingPunct="1"/>
            <a:r>
              <a:rPr lang="en-US" altLang="zh-CN" sz="3200" dirty="0">
                <a:solidFill>
                  <a:srgbClr val="0070C0"/>
                </a:solidFill>
              </a:rPr>
              <a:t>1</a:t>
            </a:r>
            <a:r>
              <a:rPr lang="zh-CN" altLang="en-US" sz="3200" dirty="0">
                <a:solidFill>
                  <a:srgbClr val="0070C0"/>
                </a:solidFill>
              </a:rPr>
              <a:t>、这些普通农民在战争中逐渐成长为反抗侵略的战士</a:t>
            </a:r>
            <a:r>
              <a:rPr lang="zh-CN" altLang="en-US" sz="3200" dirty="0" smtClean="0">
                <a:solidFill>
                  <a:srgbClr val="0070C0"/>
                </a:solidFill>
              </a:rPr>
              <a:t>。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rgbClr val="0070C0"/>
                </a:solidFill>
              </a:rPr>
              <a:t>2</a:t>
            </a:r>
            <a:r>
              <a:rPr lang="zh-CN" altLang="en-US" sz="3200" dirty="0">
                <a:solidFill>
                  <a:srgbClr val="0070C0"/>
                </a:solidFill>
              </a:rPr>
              <a:t>、他们由只关注自己一家一户的命运进而关注更多人民群众的命运</a:t>
            </a:r>
            <a:r>
              <a:rPr lang="zh-CN" altLang="en-US" sz="3200" dirty="0" smtClean="0">
                <a:solidFill>
                  <a:srgbClr val="0070C0"/>
                </a:solidFill>
              </a:rPr>
              <a:t>。</a:t>
            </a:r>
            <a:endParaRPr lang="en-US" altLang="zh-CN" sz="3200" dirty="0" smtClean="0">
              <a:solidFill>
                <a:srgbClr val="0070C0"/>
              </a:solidFill>
            </a:endParaRPr>
          </a:p>
          <a:p>
            <a:pPr eaLnBrk="1" hangingPunct="1"/>
            <a:endParaRPr lang="en-US" altLang="zh-CN" sz="3200" dirty="0">
              <a:solidFill>
                <a:srgbClr val="0070C0"/>
              </a:solidFill>
            </a:endParaRPr>
          </a:p>
          <a:p>
            <a:pPr eaLnBrk="1" hangingPunct="1"/>
            <a:r>
              <a:rPr lang="zh-CN" altLang="en-US" sz="3200" dirty="0">
                <a:solidFill>
                  <a:srgbClr val="C00000"/>
                </a:solidFill>
              </a:rPr>
              <a:t>这种变化的</a:t>
            </a:r>
            <a:r>
              <a:rPr lang="zh-CN" altLang="en-US" sz="3200" dirty="0">
                <a:solidFill>
                  <a:srgbClr val="FFC000"/>
                </a:solidFill>
              </a:rPr>
              <a:t>根本原因</a:t>
            </a:r>
            <a:r>
              <a:rPr lang="zh-CN" altLang="en-US" sz="3200" dirty="0">
                <a:solidFill>
                  <a:srgbClr val="C00000"/>
                </a:solidFill>
              </a:rPr>
              <a:t>是帝国主义的侵略，</a:t>
            </a:r>
            <a:r>
              <a:rPr lang="zh-CN" altLang="en-US" sz="3200" dirty="0">
                <a:solidFill>
                  <a:srgbClr val="FFC000"/>
                </a:solidFill>
              </a:rPr>
              <a:t>直接原因</a:t>
            </a:r>
            <a:r>
              <a:rPr lang="zh-CN" altLang="en-US" sz="3200" dirty="0">
                <a:solidFill>
                  <a:srgbClr val="C00000"/>
                </a:solidFill>
              </a:rPr>
              <a:t>是我党领导的根据地抗日活动的影响。</a:t>
            </a:r>
            <a:endParaRPr lang="en-US" altLang="zh-CN" sz="3200" dirty="0">
              <a:solidFill>
                <a:srgbClr val="C00000"/>
              </a:solidFill>
            </a:endParaRPr>
          </a:p>
          <a:p>
            <a:pPr eaLnBrk="1" hangingPunct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626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905001" y="5170882"/>
            <a:ext cx="19623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latin typeface="宋体" panose="02010600030101010101" pitchFamily="2" charset="-122"/>
              </a:rPr>
              <a:t>主题</a:t>
            </a: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905001" y="1584383"/>
            <a:ext cx="8321675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小说以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中国妇女</a:t>
            </a:r>
            <a:r>
              <a:rPr lang="zh-CN" altLang="en-US" sz="3200" b="1" dirty="0">
                <a:latin typeface="宋体" panose="02010600030101010101" pitchFamily="2" charset="-122"/>
              </a:rPr>
              <a:t>为切入点，描写一群勤劳善良的劳动妇女，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他们深爱着自己的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丈夫，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当</a:t>
            </a:r>
            <a:r>
              <a:rPr lang="zh-CN" altLang="en-US" sz="3200" b="1" dirty="0">
                <a:latin typeface="宋体" panose="02010600030101010101" pitchFamily="2" charset="-122"/>
              </a:rPr>
              <a:t>自己的家园遭到日本侵略者的践踏时，他们又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积极支持</a:t>
            </a:r>
            <a:r>
              <a:rPr lang="zh-CN" altLang="en-US" sz="3200" b="1" dirty="0">
                <a:latin typeface="宋体" panose="02010600030101010101" pitchFamily="2" charset="-122"/>
              </a:rPr>
              <a:t>丈夫参军，同时他们自身也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不甘于落后，勇敢的投入到保家卫国的战斗中</a:t>
            </a:r>
            <a:r>
              <a:rPr lang="zh-CN" altLang="en-US" sz="3200" b="1" dirty="0">
                <a:latin typeface="宋体" panose="02010600030101010101" pitchFamily="2" charset="-122"/>
              </a:rPr>
              <a:t>。这是根据地人民的</a:t>
            </a:r>
            <a:r>
              <a:rPr lang="zh-CN" altLang="en-US" sz="3200" b="1" dirty="0">
                <a:solidFill>
                  <a:srgbClr val="1F0701"/>
                </a:solidFill>
                <a:latin typeface="宋体" panose="02010600030101010101" pitchFamily="2" charset="-122"/>
              </a:rPr>
              <a:t>精神风貌</a:t>
            </a:r>
            <a:r>
              <a:rPr lang="zh-CN" altLang="en-US" sz="3200" b="1" dirty="0">
                <a:latin typeface="宋体" panose="02010600030101010101" pitchFamily="2" charset="-122"/>
              </a:rPr>
              <a:t>，也是抗战胜利的</a:t>
            </a:r>
            <a:r>
              <a:rPr lang="zh-CN" altLang="en-US" sz="3200" b="1" dirty="0">
                <a:solidFill>
                  <a:srgbClr val="1F0701"/>
                </a:solidFill>
                <a:latin typeface="宋体" panose="02010600030101010101" pitchFamily="2" charset="-122"/>
              </a:rPr>
              <a:t>精神源泉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</a:p>
          <a:p>
            <a:pPr eaLnBrk="1" hangingPunct="1"/>
            <a:endParaRPr lang="zh-CN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3734263" y="5450113"/>
            <a:ext cx="1905000" cy="457200"/>
          </a:xfrm>
          <a:prstGeom prst="rightArrow">
            <a:avLst>
              <a:gd name="adj1" fmla="val 50000"/>
              <a:gd name="adj2" fmla="val 10416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861125" y="5265419"/>
            <a:ext cx="4770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夫妻之情、家国之爱</a:t>
            </a:r>
          </a:p>
        </p:txBody>
      </p:sp>
      <p:sp>
        <p:nvSpPr>
          <p:cNvPr id="2" name="矩形 1"/>
          <p:cNvSpPr/>
          <p:nvPr/>
        </p:nvSpPr>
        <p:spPr>
          <a:xfrm>
            <a:off x="5281007" y="381821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小结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9357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8" grpId="0" animBg="1"/>
      <p:bldP spid="1638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8"/>
          <p:cNvSpPr txBox="1">
            <a:spLocks noChangeArrowheads="1"/>
          </p:cNvSpPr>
          <p:nvPr/>
        </p:nvSpPr>
        <p:spPr bwMode="auto">
          <a:xfrm>
            <a:off x="2424113" y="1268413"/>
            <a:ext cx="75755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400" b="1">
                <a:latin typeface="宋体" panose="02010600030101010101" pitchFamily="2" charset="-122"/>
              </a:rPr>
              <a:t>“</a:t>
            </a:r>
            <a:r>
              <a:rPr lang="zh-CN" altLang="en-US" sz="4400" b="1">
                <a:latin typeface="楷体_GB2312" pitchFamily="49" charset="-122"/>
              </a:rPr>
              <a:t>荷花淀派</a:t>
            </a:r>
            <a:r>
              <a:rPr lang="zh-CN" altLang="en-US" sz="4400" b="1">
                <a:latin typeface="宋体" panose="02010600030101010101" pitchFamily="2" charset="-122"/>
              </a:rPr>
              <a:t>”</a:t>
            </a:r>
            <a:r>
              <a:rPr lang="zh-CN" altLang="en-US" sz="4400" b="1">
                <a:latin typeface="楷体_GB2312" pitchFamily="49" charset="-122"/>
              </a:rPr>
              <a:t>艺术特色</a:t>
            </a:r>
          </a:p>
        </p:txBody>
      </p:sp>
      <p:sp>
        <p:nvSpPr>
          <p:cNvPr id="60419" name="Text Box 9"/>
          <p:cNvSpPr txBox="1">
            <a:spLocks noChangeArrowheads="1"/>
          </p:cNvSpPr>
          <p:nvPr/>
        </p:nvSpPr>
        <p:spPr bwMode="auto">
          <a:xfrm>
            <a:off x="2784475" y="2781301"/>
            <a:ext cx="7488238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散文式清新秀美的语言，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浓郁的诗情画意，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</a:rPr>
              <a:t>在细腻的描写中开拓诗一般的意境 </a:t>
            </a:r>
          </a:p>
        </p:txBody>
      </p:sp>
    </p:spTree>
    <p:extLst>
      <p:ext uri="{BB962C8B-B14F-4D97-AF65-F5344CB8AC3E}">
        <p14:creationId xmlns:p14="http://schemas.microsoft.com/office/powerpoint/2010/main" val="385008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13541" y="502937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作业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9406" y="2072451"/>
            <a:ext cx="76379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、片段练习：要求能围绕一</a:t>
            </a:r>
            <a:r>
              <a:rPr kumimoji="1" lang="zh-CN" altLang="en-US" sz="3200" b="1" dirty="0" smtClean="0">
                <a:latin typeface="楷体_GB2312" pitchFamily="49" charset="-122"/>
                <a:ea typeface="楷体_GB2312" pitchFamily="49" charset="-122"/>
              </a:rPr>
              <a:t>个主题写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一段人物对话，要突出人物个性</a:t>
            </a:r>
            <a:r>
              <a:rPr kumimoji="1" lang="zh-CN" altLang="en-US" sz="32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kumimoji="1"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、课外阅读孙犁的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芦花荡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及“荷花淀派”其他作家的作品。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410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/>
          </p:cNvSpPr>
          <p:nvPr>
            <p:ph type="title"/>
          </p:nvPr>
        </p:nvSpPr>
        <p:spPr>
          <a:xfrm>
            <a:off x="1981200" y="838200"/>
            <a:ext cx="8229600" cy="1143000"/>
          </a:xfrm>
        </p:spPr>
        <p:txBody>
          <a:bodyPr/>
          <a:lstStyle/>
          <a:p>
            <a:pPr marL="54864">
              <a:defRPr/>
            </a:pPr>
            <a:r>
              <a:rPr lang="zh-CN" alt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一</a:t>
            </a:r>
            <a:r>
              <a:rPr lang="zh-CN" altLang="zh-CN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、作者简介</a:t>
            </a:r>
            <a:endParaRPr lang="zh-CN" altLang="en-US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0800" y="1981200"/>
            <a:ext cx="7239000" cy="32983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000"/>
              </a:lnSpc>
              <a:defRPr/>
            </a:pPr>
            <a:r>
              <a:rPr lang="en-US" altLang="zh-CN" sz="3600" dirty="0">
                <a:latin typeface="+mn-ea"/>
              </a:rPr>
              <a:t>    </a:t>
            </a:r>
            <a:r>
              <a:rPr lang="zh-CN" altLang="zh-CN" sz="3600" dirty="0">
                <a:solidFill>
                  <a:srgbClr val="FF0000"/>
                </a:solidFill>
                <a:latin typeface="+mn-ea"/>
              </a:rPr>
              <a:t>孙犁</a:t>
            </a:r>
            <a:r>
              <a:rPr lang="zh-CN" altLang="zh-CN" sz="3600" dirty="0">
                <a:latin typeface="+mn-ea"/>
              </a:rPr>
              <a:t>（</a:t>
            </a:r>
            <a:r>
              <a:rPr lang="en-US" altLang="zh-CN" sz="3600" dirty="0">
                <a:latin typeface="+mn-ea"/>
              </a:rPr>
              <a:t>1913</a:t>
            </a:r>
            <a:r>
              <a:rPr lang="zh-CN" altLang="zh-CN" sz="3600" dirty="0">
                <a:latin typeface="+mn-ea"/>
              </a:rPr>
              <a:t>――</a:t>
            </a:r>
            <a:r>
              <a:rPr lang="en-US" altLang="zh-CN" sz="3600" dirty="0">
                <a:latin typeface="+mn-ea"/>
              </a:rPr>
              <a:t>1996</a:t>
            </a:r>
            <a:r>
              <a:rPr lang="zh-CN" altLang="zh-CN" sz="3600" dirty="0">
                <a:latin typeface="+mn-ea"/>
              </a:rPr>
              <a:t>），原名孙树勋，河北人，现代作家</a:t>
            </a:r>
            <a:r>
              <a:rPr lang="zh-CN" altLang="zh-CN" sz="3600" dirty="0" smtClean="0">
                <a:latin typeface="+mn-ea"/>
              </a:rPr>
              <a:t>。抗日战争</a:t>
            </a:r>
            <a:r>
              <a:rPr lang="zh-CN" altLang="zh-CN" sz="3600" dirty="0">
                <a:latin typeface="+mn-ea"/>
              </a:rPr>
              <a:t>爆发后，在晋察冀根据地从事革命文化工作。</a:t>
            </a:r>
            <a:r>
              <a:rPr lang="en-US" altLang="zh-CN" sz="3600" dirty="0">
                <a:latin typeface="+mn-ea"/>
              </a:rPr>
              <a:t>1944</a:t>
            </a:r>
            <a:r>
              <a:rPr lang="zh-CN" altLang="zh-CN" sz="3600" dirty="0">
                <a:latin typeface="+mn-ea"/>
              </a:rPr>
              <a:t>年去延安鲁迅艺术学院。</a:t>
            </a:r>
            <a:endParaRPr lang="zh-CN" altLang="en-US" sz="3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80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2514600" y="1444626"/>
            <a:ext cx="7162800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主要作品有长篇小说《风云初记》，中篇小说《铁木前传》，短篇小说集《白洋淀》、《荷花淀》、《采蒲台》、《嘱咐》，小说散文集《白洋淀纪事》等。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76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"/>
          <p:cNvSpPr>
            <a:spLocks noChangeArrowheads="1"/>
          </p:cNvSpPr>
          <p:nvPr/>
        </p:nvSpPr>
        <p:spPr bwMode="auto">
          <a:xfrm>
            <a:off x="2178424" y="497542"/>
            <a:ext cx="8901953" cy="67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2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+mn-lt"/>
                <a:ea typeface="+mn-ea"/>
              </a:rPr>
              <a:t>孙犁小说语言清新自然、朴素洗练，被称为“</a:t>
            </a:r>
            <a:r>
              <a:rPr lang="zh-CN" altLang="zh-CN" sz="2800" dirty="0">
                <a:solidFill>
                  <a:srgbClr val="FF0000"/>
                </a:solidFill>
                <a:latin typeface="+mn-lt"/>
                <a:ea typeface="+mn-ea"/>
              </a:rPr>
              <a:t>诗体小说</a:t>
            </a:r>
            <a:r>
              <a:rPr lang="zh-CN" altLang="zh-CN" sz="2800" dirty="0">
                <a:latin typeface="+mn-lt"/>
                <a:ea typeface="+mn-ea"/>
              </a:rPr>
              <a:t>”。《荷花淀》以白洋淀明媚如画的风当作背景，具有</a:t>
            </a:r>
            <a:r>
              <a:rPr lang="zh-CN" altLang="zh-CN" sz="2800" dirty="0">
                <a:solidFill>
                  <a:srgbClr val="FF0000"/>
                </a:solidFill>
                <a:latin typeface="+mn-lt"/>
                <a:ea typeface="+mn-ea"/>
              </a:rPr>
              <a:t>朴素、明丽、清新、柔美</a:t>
            </a:r>
            <a:r>
              <a:rPr lang="zh-CN" altLang="zh-CN" sz="2800" dirty="0">
                <a:latin typeface="+mn-lt"/>
                <a:ea typeface="+mn-ea"/>
              </a:rPr>
              <a:t>的风格。洋溢着诗情，带有浓郁的浪漫主义色彩。</a:t>
            </a:r>
            <a:endParaRPr lang="en-US" altLang="zh-CN" sz="2800" dirty="0">
              <a:latin typeface="+mn-lt"/>
              <a:ea typeface="+mn-ea"/>
            </a:endParaRPr>
          </a:p>
          <a:p>
            <a:pPr eaLnBrk="1" hangingPunct="1">
              <a:lnSpc>
                <a:spcPts val="5200"/>
              </a:lnSpc>
            </a:pPr>
            <a:r>
              <a:rPr lang="en-US" altLang="zh-CN" sz="2800" dirty="0">
                <a:latin typeface="+mn-lt"/>
                <a:ea typeface="+mn-ea"/>
              </a:rPr>
              <a:t>《</a:t>
            </a:r>
            <a:r>
              <a:rPr lang="zh-CN" altLang="en-US" sz="2800" dirty="0">
                <a:latin typeface="+mn-lt"/>
                <a:ea typeface="+mn-ea"/>
              </a:rPr>
              <a:t>荷花淀</a:t>
            </a:r>
            <a:r>
              <a:rPr lang="en-US" altLang="zh-CN" sz="2800" dirty="0">
                <a:latin typeface="+mn-lt"/>
                <a:ea typeface="+mn-ea"/>
              </a:rPr>
              <a:t>》</a:t>
            </a:r>
            <a:r>
              <a:rPr lang="zh-CN" altLang="en-US" sz="2800" dirty="0">
                <a:latin typeface="+mn-lt"/>
                <a:ea typeface="+mn-ea"/>
              </a:rPr>
              <a:t>以绘画的色泽、诗意的调子、语言的浮雕性和音乐的节奏感，展现了解放前中国人民的战斗与生活，塑造了一系列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善良、美丽、勇敢的农村女性形象</a:t>
            </a:r>
            <a:r>
              <a:rPr lang="zh-CN" altLang="en-US" sz="2800" dirty="0">
                <a:latin typeface="+mn-lt"/>
                <a:ea typeface="+mn-ea"/>
              </a:rPr>
              <a:t>，洋溢着</a:t>
            </a:r>
            <a:r>
              <a:rPr lang="zh-CN" altLang="en-US" sz="2800" dirty="0">
                <a:solidFill>
                  <a:srgbClr val="FF0000"/>
                </a:solidFill>
                <a:latin typeface="+mn-lt"/>
                <a:ea typeface="+mn-ea"/>
              </a:rPr>
              <a:t>积极、昂扬的浪漫主义精神</a:t>
            </a:r>
            <a:r>
              <a:rPr lang="zh-CN" altLang="en-US" sz="2800" dirty="0">
                <a:latin typeface="+mn-lt"/>
                <a:ea typeface="+mn-ea"/>
              </a:rPr>
              <a:t>。</a:t>
            </a:r>
          </a:p>
          <a:p>
            <a:pPr eaLnBrk="1" hangingPunct="1">
              <a:lnSpc>
                <a:spcPts val="5200"/>
              </a:lnSpc>
            </a:pP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5200"/>
              </a:lnSpc>
            </a:pP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052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69"/>
          <p:cNvSpPr>
            <a:spLocks noChangeArrowheads="1"/>
          </p:cNvSpPr>
          <p:nvPr/>
        </p:nvSpPr>
        <p:spPr bwMode="auto">
          <a:xfrm>
            <a:off x="1398878" y="2171254"/>
            <a:ext cx="9329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缠</a:t>
            </a:r>
            <a:r>
              <a:rPr lang="zh-CN" altLang="en-US" sz="3200" b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绞</a:t>
            </a:r>
            <a:r>
              <a:rPr lang="zh-CN" altLang="en-US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   ）     </a:t>
            </a:r>
            <a:r>
              <a:rPr lang="zh-CN" altLang="zh-CN" sz="3200" b="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菱</a:t>
            </a:r>
            <a:r>
              <a:rPr lang="zh-CN" altLang="zh-CN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en-US" altLang="zh-CN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   </a:t>
            </a:r>
            <a:r>
              <a:rPr lang="zh-CN" altLang="en-US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    </a:t>
            </a:r>
            <a:r>
              <a:rPr lang="zh-CN" altLang="zh-CN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荷花</a:t>
            </a:r>
            <a:r>
              <a:rPr lang="zh-CN" altLang="zh-CN" sz="3200" b="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淀</a:t>
            </a:r>
            <a:r>
              <a:rPr lang="en-US" altLang="zh-CN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(    )</a:t>
            </a:r>
            <a:r>
              <a:rPr lang="zh-CN" altLang="zh-CN" sz="3200" b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 sz="320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" name="TextBox 3"/>
          <p:cNvSpPr txBox="1">
            <a:spLocks noChangeArrowheads="1"/>
          </p:cNvSpPr>
          <p:nvPr/>
        </p:nvSpPr>
        <p:spPr bwMode="auto">
          <a:xfrm>
            <a:off x="9123115" y="2275446"/>
            <a:ext cx="11976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diàn</a:t>
            </a:r>
            <a:endParaRPr lang="zh-CN" altLang="en-US" sz="32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" name="TextBox 5"/>
          <p:cNvSpPr txBox="1">
            <a:spLocks noChangeArrowheads="1"/>
          </p:cNvSpPr>
          <p:nvPr/>
        </p:nvSpPr>
        <p:spPr bwMode="auto">
          <a:xfrm>
            <a:off x="5737465" y="2236370"/>
            <a:ext cx="1368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línɡ</a:t>
            </a:r>
            <a:endParaRPr lang="zh-CN" altLang="en-US" sz="32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TextBox 11"/>
          <p:cNvSpPr txBox="1">
            <a:spLocks noChangeArrowheads="1"/>
          </p:cNvSpPr>
          <p:nvPr/>
        </p:nvSpPr>
        <p:spPr bwMode="auto">
          <a:xfrm>
            <a:off x="2493225" y="2236370"/>
            <a:ext cx="15398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0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jiǎo</a:t>
            </a:r>
            <a:endParaRPr lang="zh-CN" altLang="en-US" sz="32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52594" y="658655"/>
            <a:ext cx="26782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字词积累</a:t>
            </a:r>
            <a:endParaRPr lang="en-US" altLang="zh-CN" sz="40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TextBox 1"/>
          <p:cNvSpPr txBox="1">
            <a:spLocks noChangeArrowheads="1"/>
          </p:cNvSpPr>
          <p:nvPr/>
        </p:nvSpPr>
        <p:spPr bwMode="auto">
          <a:xfrm>
            <a:off x="1632292" y="2065831"/>
            <a:ext cx="931881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en-US" altLang="zh-CN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藕断丝连：</a:t>
            </a:r>
            <a:endParaRPr lang="en-US" altLang="zh-CN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铜墙铁壁：</a:t>
            </a:r>
            <a:endParaRPr lang="en-US" altLang="zh-CN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800" b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406877" y="3463918"/>
            <a:ext cx="6425455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比喻表面上好像已断了关系，实际上仍然牵挂着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多指爱情上的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3406877" y="4727821"/>
            <a:ext cx="6425455" cy="113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比喻十分坚固、不可摧毁的事物。也说铁壁铜墙。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857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3" grpId="0"/>
      <p:bldP spid="7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68266" y="609600"/>
            <a:ext cx="51054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梳理故事情节</a:t>
            </a:r>
            <a:endParaRPr lang="zh-CN" altLang="en-US" sz="6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971794" y="2227727"/>
            <a:ext cx="25908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11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第一部分：</a:t>
            </a:r>
          </a:p>
          <a:p>
            <a:pPr eaLnBrk="1" hangingPunct="1">
              <a:spcBef>
                <a:spcPct val="11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第二部分：</a:t>
            </a:r>
          </a:p>
          <a:p>
            <a:pPr eaLnBrk="1" hangingPunct="1">
              <a:spcBef>
                <a:spcPct val="11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第三部分：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791194" y="2151527"/>
            <a:ext cx="236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夫妻话别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867394" y="3599327"/>
            <a:ext cx="2222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探夫遇敌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867394" y="4894727"/>
            <a:ext cx="2222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助夫杀敌</a:t>
            </a:r>
          </a:p>
        </p:txBody>
      </p:sp>
    </p:spTree>
    <p:extLst>
      <p:ext uri="{BB962C8B-B14F-4D97-AF65-F5344CB8AC3E}">
        <p14:creationId xmlns:p14="http://schemas.microsoft.com/office/powerpoint/2010/main" val="148039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524000" y="274638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/>
              <a:t>情节              对话                   性格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2135188" y="2565400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1514554" y="1844676"/>
            <a:ext cx="1107996" cy="312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/>
              <a:t>夫妻夜话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927350" y="1341438"/>
            <a:ext cx="59769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一问：“今天怎么回来得这么晚？”</a:t>
            </a: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3143250" y="3213100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071813" y="3357563"/>
            <a:ext cx="3600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你总是很积极的。”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9105245" y="1325563"/>
            <a:ext cx="1979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C6600"/>
                </a:solidFill>
              </a:rPr>
              <a:t>关切责备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9105245" y="1757363"/>
            <a:ext cx="1979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C6600"/>
                </a:solidFill>
              </a:rPr>
              <a:t>聪明智慧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9105245" y="2189163"/>
            <a:ext cx="1979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C6600"/>
                </a:solidFill>
              </a:rPr>
              <a:t>柔中有韧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9105245" y="2622551"/>
            <a:ext cx="19796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C6600"/>
                </a:solidFill>
              </a:rPr>
              <a:t>嗔怪关心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9014570" y="3419008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C6600"/>
                </a:solidFill>
              </a:rPr>
              <a:t>自豪埋怨</a:t>
            </a: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9014571" y="4355633"/>
            <a:ext cx="1685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C6600"/>
                </a:solidFill>
              </a:rPr>
              <a:t>爱的理解</a:t>
            </a: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9014571" y="3923833"/>
            <a:ext cx="1755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CC6600"/>
                </a:solidFill>
              </a:rPr>
              <a:t>勇挑重担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9014570" y="4858871"/>
            <a:ext cx="1828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C6600"/>
                </a:solidFill>
              </a:rPr>
              <a:t>情深意重</a:t>
            </a:r>
          </a:p>
        </p:txBody>
      </p:sp>
      <p:sp>
        <p:nvSpPr>
          <p:cNvPr id="19472" name="Text Box 19"/>
          <p:cNvSpPr txBox="1">
            <a:spLocks noChangeArrowheads="1"/>
          </p:cNvSpPr>
          <p:nvPr/>
        </p:nvSpPr>
        <p:spPr bwMode="auto">
          <a:xfrm>
            <a:off x="7896225" y="5013325"/>
            <a:ext cx="184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9014570" y="5508158"/>
            <a:ext cx="1835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CC6600"/>
                </a:solidFill>
              </a:rPr>
              <a:t>温柔和顺</a:t>
            </a: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2927351" y="1841442"/>
            <a:ext cx="4152099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二问：“他们几个呢？”</a:t>
            </a:r>
          </a:p>
          <a:p>
            <a:endParaRPr lang="en-US" altLang="zh-CN" sz="1800" b="0"/>
          </a:p>
        </p:txBody>
      </p:sp>
      <p:sp>
        <p:nvSpPr>
          <p:cNvPr id="16411" name="Rectangle 27"/>
          <p:cNvSpPr>
            <a:spLocks noChangeArrowheads="1"/>
          </p:cNvSpPr>
          <p:nvPr/>
        </p:nvSpPr>
        <p:spPr bwMode="auto">
          <a:xfrm>
            <a:off x="2927351" y="2347447"/>
            <a:ext cx="64155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三问：“他们几个为什么还不回来？” </a:t>
            </a:r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2927351" y="2849505"/>
            <a:ext cx="4251485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/>
              <a:t>四问：“怎么了，你？” </a:t>
            </a:r>
          </a:p>
          <a:p>
            <a:endParaRPr lang="en-US" altLang="zh-CN" sz="1800" b="0"/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3071813" y="3786130"/>
            <a:ext cx="5873724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你走，我不拦你，家里怎么办？” </a:t>
            </a:r>
          </a:p>
          <a:p>
            <a:endParaRPr lang="en-US" altLang="zh-CN" sz="1800" b="0"/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3071814" y="4219109"/>
            <a:ext cx="51523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你明白家里的难处就好了。” </a:t>
            </a:r>
          </a:p>
        </p:txBody>
      </p:sp>
      <p:sp>
        <p:nvSpPr>
          <p:cNvPr id="16419" name="Rectangle 35"/>
          <p:cNvSpPr>
            <a:spLocks noChangeArrowheads="1"/>
          </p:cNvSpPr>
          <p:nvPr/>
        </p:nvSpPr>
        <p:spPr bwMode="auto">
          <a:xfrm>
            <a:off x="3071814" y="4722347"/>
            <a:ext cx="44310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你有什么话嘱咐我吧！” </a:t>
            </a:r>
          </a:p>
        </p:txBody>
      </p:sp>
      <p:sp>
        <p:nvSpPr>
          <p:cNvPr id="16421" name="Rectangle 37"/>
          <p:cNvSpPr>
            <a:spLocks noChangeArrowheads="1"/>
          </p:cNvSpPr>
          <p:nvPr/>
        </p:nvSpPr>
        <p:spPr bwMode="auto">
          <a:xfrm>
            <a:off x="3071813" y="5658972"/>
            <a:ext cx="33489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嗯，还有什么？” </a:t>
            </a:r>
          </a:p>
        </p:txBody>
      </p:sp>
      <p:sp>
        <p:nvSpPr>
          <p:cNvPr id="16423" name="Rectangle 39"/>
          <p:cNvSpPr>
            <a:spLocks noChangeArrowheads="1"/>
          </p:cNvSpPr>
          <p:nvPr/>
        </p:nvSpPr>
        <p:spPr bwMode="auto">
          <a:xfrm>
            <a:off x="3071813" y="5155734"/>
            <a:ext cx="1545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/>
              <a:t>“</a:t>
            </a:r>
            <a:r>
              <a:rPr lang="zh-CN" altLang="en-US" sz="2800"/>
              <a:t>嗯。” </a:t>
            </a:r>
          </a:p>
        </p:txBody>
      </p:sp>
    </p:spTree>
    <p:extLst>
      <p:ext uri="{BB962C8B-B14F-4D97-AF65-F5344CB8AC3E}">
        <p14:creationId xmlns:p14="http://schemas.microsoft.com/office/powerpoint/2010/main" val="728999407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6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4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  <p:bldP spid="16404" grpId="0"/>
      <p:bldP spid="16407" grpId="0"/>
      <p:bldP spid="16411" grpId="0"/>
      <p:bldP spid="16413" grpId="0"/>
      <p:bldP spid="16415" grpId="0"/>
      <p:bldP spid="16417" grpId="0"/>
      <p:bldP spid="16419" grpId="0"/>
      <p:bldP spid="16421" grpId="0"/>
      <p:bldP spid="164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279651" y="3500439"/>
            <a:ext cx="7489825" cy="3024187"/>
            <a:chOff x="521" y="2205"/>
            <a:chExt cx="4718" cy="1905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0488" name="AutoShape 10"/>
            <p:cNvSpPr>
              <a:spLocks noChangeArrowheads="1"/>
            </p:cNvSpPr>
            <p:nvPr/>
          </p:nvSpPr>
          <p:spPr bwMode="auto">
            <a:xfrm>
              <a:off x="521" y="2205"/>
              <a:ext cx="4718" cy="1905"/>
            </a:xfrm>
            <a:prstGeom prst="wedgeEllipseCallout">
              <a:avLst>
                <a:gd name="adj1" fmla="val -52417"/>
                <a:gd name="adj2" fmla="val -91944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20489" name="Text Box 11"/>
            <p:cNvSpPr txBox="1">
              <a:spLocks noChangeArrowheads="1"/>
            </p:cNvSpPr>
            <p:nvPr/>
          </p:nvSpPr>
          <p:spPr bwMode="auto">
            <a:xfrm>
              <a:off x="1338" y="2568"/>
              <a:ext cx="3295" cy="10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6600FF"/>
                  </a:solidFill>
                </a:rPr>
                <a:t>平衡情绪，不让丈夫</a:t>
              </a:r>
            </a:p>
            <a:p>
              <a:pPr eaLnBrk="1" hangingPunct="1"/>
              <a:r>
                <a:rPr lang="zh-CN" altLang="en-US">
                  <a:solidFill>
                    <a:srgbClr val="6600FF"/>
                  </a:solidFill>
                </a:rPr>
                <a:t>看到自己的软弱，显示了</a:t>
              </a:r>
            </a:p>
            <a:p>
              <a:pPr eaLnBrk="1" hangingPunct="1"/>
              <a:r>
                <a:rPr lang="zh-CN" altLang="en-US">
                  <a:solidFill>
                    <a:srgbClr val="6600FF"/>
                  </a:solidFill>
                </a:rPr>
                <a:t>她性格中</a:t>
              </a:r>
              <a:r>
                <a:rPr lang="zh-CN" altLang="en-US">
                  <a:solidFill>
                    <a:srgbClr val="CC3300"/>
                  </a:solidFill>
                </a:rPr>
                <a:t>坚强</a:t>
              </a:r>
              <a:r>
                <a:rPr lang="zh-CN" altLang="en-US">
                  <a:solidFill>
                    <a:srgbClr val="6600FF"/>
                  </a:solidFill>
                </a:rPr>
                <a:t>的一面。</a:t>
              </a:r>
            </a:p>
          </p:txBody>
        </p:sp>
      </p:grp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847851" y="620713"/>
            <a:ext cx="83534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	</a:t>
            </a:r>
            <a:r>
              <a:rPr lang="zh-CN" altLang="en-US" dirty="0">
                <a:solidFill>
                  <a:srgbClr val="6600FF"/>
                </a:solidFill>
              </a:rPr>
              <a:t>女人的手指</a:t>
            </a:r>
            <a:r>
              <a:rPr lang="zh-CN" altLang="en-US" dirty="0">
                <a:solidFill>
                  <a:srgbClr val="CC3300"/>
                </a:solidFill>
              </a:rPr>
              <a:t>震动</a:t>
            </a:r>
            <a:r>
              <a:rPr lang="zh-CN" altLang="en-US" dirty="0">
                <a:solidFill>
                  <a:srgbClr val="6600FF"/>
                </a:solidFill>
              </a:rPr>
              <a:t>了一下，想是叫苇眉子划破了手，她把一个手指放在嘴里</a:t>
            </a:r>
            <a:r>
              <a:rPr lang="zh-CN" altLang="en-US" dirty="0">
                <a:solidFill>
                  <a:srgbClr val="CC3300"/>
                </a:solidFill>
              </a:rPr>
              <a:t>吮</a:t>
            </a:r>
            <a:r>
              <a:rPr lang="zh-CN" altLang="en-US" dirty="0">
                <a:solidFill>
                  <a:srgbClr val="6600FF"/>
                </a:solidFill>
              </a:rPr>
              <a:t>了一下。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919289" y="2565400"/>
            <a:ext cx="3240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solidFill>
                  <a:srgbClr val="000099"/>
                </a:solidFill>
                <a:ea typeface="华文行楷" panose="02010800040101010101" pitchFamily="2" charset="-122"/>
              </a:rPr>
              <a:t>细节描写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495550" y="3394076"/>
            <a:ext cx="7632700" cy="3463925"/>
            <a:chOff x="793" y="2115"/>
            <a:chExt cx="4513" cy="199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0486" name="AutoShape 14"/>
            <p:cNvSpPr>
              <a:spLocks noChangeArrowheads="1"/>
            </p:cNvSpPr>
            <p:nvPr/>
          </p:nvSpPr>
          <p:spPr bwMode="auto">
            <a:xfrm>
              <a:off x="793" y="2115"/>
              <a:ext cx="4513" cy="1996"/>
            </a:xfrm>
            <a:prstGeom prst="wedgeEllipseCallout">
              <a:avLst>
                <a:gd name="adj1" fmla="val -9809"/>
                <a:gd name="adj2" fmla="val -112642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/>
            </a:p>
          </p:txBody>
        </p:sp>
        <p:sp>
          <p:nvSpPr>
            <p:cNvPr id="20487" name="Text Box 15"/>
            <p:cNvSpPr txBox="1">
              <a:spLocks noChangeArrowheads="1"/>
            </p:cNvSpPr>
            <p:nvPr/>
          </p:nvSpPr>
          <p:spPr bwMode="auto">
            <a:xfrm>
              <a:off x="1610" y="2387"/>
              <a:ext cx="3097" cy="13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rgbClr val="6600FF"/>
                  </a:solidFill>
                </a:rPr>
                <a:t>丈夫明天就要到大部队去，的确出乎意料，不由自主地手指震动，这是</a:t>
              </a:r>
              <a:r>
                <a:rPr lang="zh-CN" altLang="en-US" dirty="0">
                  <a:solidFill>
                    <a:srgbClr val="CC3300"/>
                  </a:solidFill>
                </a:rPr>
                <a:t>内心震动</a:t>
              </a:r>
              <a:r>
                <a:rPr lang="zh-CN" altLang="en-US" dirty="0">
                  <a:solidFill>
                    <a:srgbClr val="6600FF"/>
                  </a:solidFill>
                </a:rPr>
                <a:t>的外在表现。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84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</TotalTime>
  <Words>1819</Words>
  <Paragraphs>156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ˎ̥</vt:lpstr>
      <vt:lpstr>黑体</vt:lpstr>
      <vt:lpstr>华文行楷</vt:lpstr>
      <vt:lpstr>楷体_GB2312</vt:lpstr>
      <vt:lpstr>宋体</vt:lpstr>
      <vt:lpstr>Arial</vt:lpstr>
      <vt:lpstr>Calibri</vt:lpstr>
      <vt:lpstr>Calibri Light</vt:lpstr>
      <vt:lpstr>Courier New</vt:lpstr>
      <vt:lpstr>Times New Roman</vt:lpstr>
      <vt:lpstr>Wingdings</vt:lpstr>
      <vt:lpstr>Office 主题</vt:lpstr>
      <vt:lpstr>PowerPoint 演示文稿</vt:lpstr>
      <vt:lpstr>PowerPoint 演示文稿</vt:lpstr>
      <vt:lpstr>一、作者简介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PC</cp:lastModifiedBy>
  <dcterms:created xsi:type="dcterms:W3CDTF">2018-04-28T08:11:16Z</dcterms:created>
  <dcterms:modified xsi:type="dcterms:W3CDTF">2018-09-15T17:58:05Z</dcterms:modified>
</cp:coreProperties>
</file>