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9" r:id="rId3"/>
    <p:sldId id="257" r:id="rId4"/>
    <p:sldId id="258" r:id="rId5"/>
    <p:sldId id="31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9" r:id="rId25"/>
    <p:sldId id="280" r:id="rId26"/>
    <p:sldId id="281" r:id="rId27"/>
    <p:sldId id="283" r:id="rId28"/>
    <p:sldId id="284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1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20220000">
            <a:off x="1498600" y="2644140"/>
            <a:ext cx="93853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赵生勤老师课件</a:t>
            </a:r>
            <a:endParaRPr lang="zh-CN" altLang="en-US" sz="9600" b="1">
              <a:solidFill>
                <a:schemeClr val="accent5">
                  <a:lumMod val="20000"/>
                  <a:lumOff val="8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00685" y="755650"/>
            <a:ext cx="1139063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学习是永恒的话题。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从《礼记·学记》中的“玉不琢，不成器”，到当今社会倡导的终身学习和个性化学习，数千年来，人们一直在不懈地探索学习之道，以更好地获取知识，提升能力和自身修养。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 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本单元的文章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从不同角度论述有关学习的问题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，或阐述学习的意义，或讨论学习的态度与方法，或描述读书的经历与感受，使我们获得不同的启迪。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 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学习本单元，以“学习之道”为核心，通过梳理、探究和反思，形成正确的学习观，改进学习方法，提高学习能力。要准确把握作者的观点和态度，关注作者思考问题的角度，学习他们有针对性地表达观点的方法；学会发现问题，从合适的角度以恰当的方式阐述自己的看法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13020" y="48895"/>
            <a:ext cx="23444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第六单元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55" name="矩形 6154"/>
          <p:cNvSpPr/>
          <p:nvPr/>
        </p:nvSpPr>
        <p:spPr>
          <a:xfrm>
            <a:off x="532765" y="3661410"/>
            <a:ext cx="1112647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    </a:t>
            </a:r>
            <a:r>
              <a:rPr lang="en-US" altLang="zh-CN" sz="36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作者以</a:t>
            </a:r>
            <a:r>
              <a:rPr lang="en-US" altLang="zh-CN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劝学</a:t>
            </a:r>
            <a:r>
              <a:rPr lang="en-US" altLang="zh-CN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为题目，勉励人们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要不停止地坚持学习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，只有这样才能增长知识，发展才能，培养高尚的品德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。“劝”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这个字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统领全篇</a:t>
            </a:r>
            <a:r>
              <a:rPr lang="zh-CN" altLang="en-US" sz="4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，告诉我们这是一篇勉励人们努力学习的文章。</a:t>
            </a:r>
            <a:endParaRPr lang="zh-CN" altLang="en-US" sz="4000" b="1" strike="noStrike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46605" y="263525"/>
            <a:ext cx="17132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题 解</a:t>
            </a:r>
            <a:endParaRPr lang="zh-CN" altLang="en-US" sz="4800" b="1">
              <a:solidFill>
                <a:srgbClr val="FF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0125" y="1978025"/>
            <a:ext cx="21640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劝   学</a:t>
            </a:r>
            <a:endParaRPr lang="zh-CN" altLang="en-US" sz="48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7715" y="2807653"/>
            <a:ext cx="9969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劝勉</a:t>
            </a:r>
            <a:endParaRPr lang="zh-CN" altLang="en-US" sz="32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77255" y="2807653"/>
            <a:ext cx="9969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</a:t>
            </a:r>
            <a:endParaRPr lang="zh-CN" altLang="en-US" sz="32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0125" y="779145"/>
            <a:ext cx="5065395" cy="1014730"/>
          </a:xfrm>
          <a:prstGeom prst="rect">
            <a:avLst/>
          </a:prstGeom>
          <a:noFill/>
          <a:ln w="28575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zh-CN" altLang="en-US" sz="32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劝：</a:t>
            </a:r>
            <a:r>
              <a:rPr lang="zh-CN" altLang="en-US" sz="2800" b="1" noProof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古义：劝勉，勉励，鼓励</a:t>
            </a:r>
            <a:endParaRPr lang="zh-CN" altLang="en-US" sz="2800" b="1" noProof="1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</a:t>
            </a:r>
            <a:r>
              <a:rPr lang="zh-CN" altLang="en-US" sz="2800" b="1" noProof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今义：劝告，劝说，劝阻</a:t>
            </a:r>
            <a:endParaRPr lang="zh-CN" altLang="en-US" sz="2800" b="1" noProof="1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/>
      <p:bldP spid="2" grpId="0"/>
      <p:bldP spid="3" grpId="0"/>
      <p:bldP spid="4" grpId="0"/>
      <p:bldP spid="5" grpId="0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1265"/>
          <p:cNvSpPr>
            <a:spLocks noGrp="1"/>
          </p:cNvSpPr>
          <p:nvPr>
            <p:ph type="title" idx="4294967295"/>
          </p:nvPr>
        </p:nvSpPr>
        <p:spPr>
          <a:xfrm>
            <a:off x="4958715" y="58420"/>
            <a:ext cx="2675255" cy="903605"/>
          </a:xfrm>
        </p:spPr>
        <p:txBody>
          <a:bodyPr wrap="square" anchor="b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正 字 音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42" name="文本占位符 11266"/>
          <p:cNvSpPr>
            <a:spLocks noGrp="1"/>
          </p:cNvSpPr>
          <p:nvPr>
            <p:ph idx="4294967295"/>
          </p:nvPr>
        </p:nvSpPr>
        <p:spPr>
          <a:xfrm>
            <a:off x="865505" y="962025"/>
            <a:ext cx="10460990" cy="5667375"/>
          </a:xfrm>
        </p:spPr>
        <p:txBody>
          <a:bodyPr anchor="t" anchorCtr="0">
            <a:noAutofit/>
          </a:bodyPr>
          <a:p>
            <a:pPr>
              <a:lnSpc>
                <a:spcPct val="110000"/>
              </a:lnSpc>
              <a:buNone/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中（　　　）　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輮（ 　  ）　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舆（  　）　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有（　　）　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槁暴（        ）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砺（    ）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参省（              ）             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臾（</a:t>
            </a:r>
            <a:r>
              <a:rPr lang="zh-CN" altLang="en-US" sz="4000" b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　   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楫（      ）    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生（       ）  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蛟（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）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跬（      ）    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骐骥（      ）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驽（    ）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锲（      ）    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镂（     ）   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跪（    ）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蟮（      ）   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螯（     ）    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跂（</a:t>
            </a:r>
            <a:r>
              <a:rPr lang="zh-CN" altLang="en-US" sz="4000" b="1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5891530" y="3599180"/>
            <a:ext cx="1165225" cy="386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xìng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62480" y="1128395"/>
            <a:ext cx="1466850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zhòng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40755" y="1106805"/>
            <a:ext cx="8674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róu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24378" y="1096010"/>
            <a:ext cx="6800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yú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40755" y="5928360"/>
            <a:ext cx="6470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áo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4835" y="5922645"/>
            <a:ext cx="11684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shàn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48520" y="5184775"/>
            <a:ext cx="802640" cy="3860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guì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91530" y="5086350"/>
            <a:ext cx="8102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lòu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20888" y="5088890"/>
            <a:ext cx="7537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qiè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06610" y="4249420"/>
            <a:ext cx="7283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nú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54775" y="4297998"/>
            <a:ext cx="91757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qí jì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20888" y="4393248"/>
            <a:ext cx="835025" cy="3860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kuǐ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4695" y="3509645"/>
            <a:ext cx="89217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jiāo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84058" y="2032635"/>
            <a:ext cx="908050" cy="3860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yòu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61100" y="1835150"/>
            <a:ext cx="15278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gǎo pù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06293" y="1937385"/>
            <a:ext cx="4279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lì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17458" y="2654618"/>
            <a:ext cx="20008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cān  xǐng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624695" y="2672398"/>
            <a:ext cx="6800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yú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777730" y="5922645"/>
            <a:ext cx="657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qǐ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24088" y="3500755"/>
            <a:ext cx="4286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jí</a:t>
            </a:r>
            <a:endParaRPr lang="en-US" altLang="zh-CN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2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2">
                                            <p:txEl>
                                              <p:charRg st="2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2">
                                            <p:txEl>
                                              <p:charRg st="2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2">
                                            <p:txEl>
                                              <p:charRg st="25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5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>
                                            <p:txEl>
                                              <p:charRg st="5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2">
                                            <p:txEl>
                                              <p:charRg st="5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42">
                                            <p:txEl>
                                              <p:charRg st="54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100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2">
                                            <p:txEl>
                                              <p:charRg st="100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2">
                                            <p:txEl>
                                              <p:charRg st="100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42">
                                            <p:txEl>
                                              <p:charRg st="100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137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2">
                                            <p:txEl>
                                              <p:charRg st="137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2">
                                            <p:txEl>
                                              <p:charRg st="137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42">
                                            <p:txEl>
                                              <p:charRg st="137" end="1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172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2">
                                            <p:txEl>
                                              <p:charRg st="172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42">
                                            <p:txEl>
                                              <p:charRg st="172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42">
                                            <p:txEl>
                                              <p:charRg st="172" end="2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209" end="2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42">
                                            <p:txEl>
                                              <p:charRg st="209" end="24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42">
                                            <p:txEl>
                                              <p:charRg st="209" end="24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42">
                                            <p:txEl>
                                              <p:charRg st="209" end="2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500"/>
                            </p:stCondLst>
                            <p:childTnLst>
                              <p:par>
                                <p:cTn id="1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000"/>
                            </p:stCondLst>
                            <p:childTnLst>
                              <p:par>
                                <p:cTn id="1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8500"/>
                            </p:stCondLst>
                            <p:childTnLst>
                              <p:par>
                                <p:cTn id="1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000"/>
                            </p:stCondLst>
                            <p:childTnLst>
                              <p:par>
                                <p:cTn id="1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500"/>
                            </p:stCondLst>
                            <p:childTnLst>
                              <p:par>
                                <p:cTn id="1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10242" grpId="0" uiExpand="1" build="p"/>
      <p:bldP spid="2" grpId="0"/>
      <p:bldP spid="3" grpId="0"/>
      <p:bldP spid="4" grpId="0"/>
      <p:bldP spid="14" grpId="0"/>
      <p:bldP spid="15" grpId="0"/>
      <p:bldP spid="16" grpId="0"/>
      <p:bldP spid="17" grpId="0"/>
      <p:bldP spid="18" grpId="0"/>
      <p:bldP spid="20" grpId="0"/>
      <p:bldP spid="11268" grpId="0"/>
      <p:bldP spid="13" grpId="0"/>
      <p:bldP spid="12" grpId="0"/>
      <p:bldP spid="11" grpId="0"/>
      <p:bldP spid="10" grpId="0"/>
      <p:bldP spid="9" grpId="0"/>
      <p:bldP spid="8" grpId="0"/>
      <p:bldP spid="7" grpId="0"/>
      <p:bldP spid="6" grpId="0"/>
      <p:bldP spid="5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28673">
            <a:hlinkClick r:id="rId1" action="ppaction://hlinksldjump"/>
          </p:cNvPr>
          <p:cNvSpPr txBox="1"/>
          <p:nvPr/>
        </p:nvSpPr>
        <p:spPr>
          <a:xfrm>
            <a:off x="1272223" y="2225675"/>
            <a:ext cx="1013460" cy="2654300"/>
          </a:xfrm>
          <a:prstGeom prst="rect">
            <a:avLst/>
          </a:prstGeom>
          <a:noFill/>
          <a:ln w="9525">
            <a:noFill/>
          </a:ln>
          <a:effectLst>
            <a:outerShdw dist="56796" dir="1593903" algn="ctr" rotWithShape="0">
              <a:schemeClr val="bg2"/>
            </a:outerShdw>
          </a:effectLst>
        </p:spPr>
        <p:txBody>
          <a:bodyPr vert="eaVert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劝   学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3597275" y="1228725"/>
            <a:ext cx="3938588" cy="7067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提出论点（</a:t>
            </a:r>
            <a:r>
              <a:rPr lang="en-US" altLang="zh-CN" sz="40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</a:t>
            </a:r>
            <a:r>
              <a:rPr lang="zh-CN" altLang="en-US" sz="40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段）</a:t>
            </a:r>
            <a:endParaRPr lang="zh-CN" altLang="en-US" sz="4000" b="1" noProof="1" dirty="0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8103553" y="1223645"/>
            <a:ext cx="2682875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（提出论点）</a:t>
            </a:r>
            <a:endParaRPr lang="zh-CN" altLang="en-US" sz="3600" b="1" noProof="1" dirty="0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3138" y="2811463"/>
            <a:ext cx="51212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ClrTx/>
            </a:pPr>
            <a:r>
              <a:rPr lang="zh-CN" altLang="en-US" sz="4400" b="1" noProof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为什么学（</a:t>
            </a:r>
            <a:r>
              <a:rPr lang="en-US" altLang="zh-CN" sz="4400" b="1" noProof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2</a:t>
            </a:r>
            <a:r>
              <a:rPr lang="zh-CN" altLang="en-US" sz="4400" b="1" noProof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</a:t>
            </a:r>
            <a:r>
              <a:rPr lang="en-US" altLang="zh-CN" sz="4400" b="1" noProof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3</a:t>
            </a:r>
            <a:r>
              <a:rPr lang="zh-CN" altLang="en-US" sz="4400" b="1" noProof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段）</a:t>
            </a:r>
            <a:endParaRPr lang="zh-CN" altLang="en-US" sz="4400" b="1" noProof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3138" y="5012055"/>
            <a:ext cx="38814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noProof="1" dirty="0">
                <a:solidFill>
                  <a:srgbClr val="80008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怎么学（</a:t>
            </a:r>
            <a:r>
              <a:rPr lang="en-US" altLang="zh-CN" sz="4400" b="1" noProof="1" dirty="0">
                <a:solidFill>
                  <a:srgbClr val="80008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4</a:t>
            </a:r>
            <a:r>
              <a:rPr lang="zh-CN" altLang="en-US" sz="4400" b="1" noProof="1" dirty="0">
                <a:solidFill>
                  <a:srgbClr val="80008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段）</a:t>
            </a:r>
            <a:endParaRPr lang="zh-CN" altLang="en-US" sz="4400" b="1" noProof="1" dirty="0">
              <a:solidFill>
                <a:srgbClr val="80008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20025" y="5135245"/>
            <a:ext cx="20142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（</a:t>
            </a:r>
            <a:r>
              <a:rPr lang="zh-CN" altLang="en-US" sz="3600" b="1" noProof="1" dirty="0">
                <a:solidFill>
                  <a:srgbClr val="80008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态度</a:t>
            </a:r>
            <a:r>
              <a:rPr lang="zh-CN" altLang="en-US" sz="3600" b="1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）</a:t>
            </a:r>
            <a:endParaRPr lang="zh-CN" altLang="en-US" sz="3600" b="1" noProof="1" dirty="0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8680" name="矩形 28679"/>
          <p:cNvSpPr/>
          <p:nvPr/>
        </p:nvSpPr>
        <p:spPr>
          <a:xfrm>
            <a:off x="3946525" y="204788"/>
            <a:ext cx="3535680" cy="76835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t">
            <a:spAutoFit/>
          </a:bodyPr>
          <a:p>
            <a:pPr fontAlgn="base"/>
            <a:r>
              <a:rPr lang="zh-CN" altLang="en-US" sz="44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梳理文章结构</a:t>
            </a:r>
            <a:endParaRPr lang="zh-CN" altLang="en-US" sz="44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681" name="文本框 28680">
            <a:hlinkClick r:id="rId1" action="ppaction://hlinksldjump"/>
          </p:cNvPr>
          <p:cNvSpPr txBox="1"/>
          <p:nvPr/>
        </p:nvSpPr>
        <p:spPr>
          <a:xfrm>
            <a:off x="10450513" y="2698433"/>
            <a:ext cx="871538" cy="30816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lnSpc>
                <a:spcPct val="90000"/>
              </a:lnSpc>
              <a:buClrTx/>
            </a:pPr>
            <a:r>
              <a:rPr lang="zh-CN" altLang="en-US" sz="54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论证过程</a:t>
            </a:r>
            <a:endParaRPr lang="zh-CN" altLang="en-US" sz="5400" b="1" noProof="1" dirty="0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54277" name="左大括号 54276"/>
          <p:cNvSpPr/>
          <p:nvPr/>
        </p:nvSpPr>
        <p:spPr>
          <a:xfrm>
            <a:off x="2795905" y="1485900"/>
            <a:ext cx="292100" cy="4133850"/>
          </a:xfrm>
          <a:prstGeom prst="leftBrace">
            <a:avLst>
              <a:gd name="adj1" fmla="val 129269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42100" y="3579813"/>
            <a:ext cx="33877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noProof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（意义和作用）</a:t>
            </a:r>
            <a:endParaRPr lang="zh-CN" altLang="en-US" sz="3600" b="1" noProof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bldLvl="0" animBg="1"/>
      <p:bldP spid="28678" grpId="0" bldLvl="0" animBg="1"/>
      <p:bldP spid="2" grpId="0"/>
      <p:bldP spid="3" grpId="0"/>
      <p:bldP spid="28681" grpId="0" bldLvl="0" animBg="1"/>
      <p:bldP spid="4" grpId="0"/>
      <p:bldP spid="28680" grpId="0" bldLvl="0" animBg="1"/>
      <p:bldP spid="11265" grpId="0" bldLvl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4344"/>
          <p:cNvSpPr txBox="1"/>
          <p:nvPr/>
        </p:nvSpPr>
        <p:spPr>
          <a:xfrm>
            <a:off x="2614613" y="1077913"/>
            <a:ext cx="559276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君子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曰：学不可以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已</a:t>
            </a:r>
            <a:r>
              <a:rPr lang="zh-CN" altLang="en-US" sz="440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7" name="文本框 14346"/>
          <p:cNvSpPr txBox="1"/>
          <p:nvPr/>
        </p:nvSpPr>
        <p:spPr>
          <a:xfrm>
            <a:off x="4757738" y="193675"/>
            <a:ext cx="17843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第一段</a:t>
            </a:r>
            <a:endParaRPr lang="zh-CN" altLang="en-US" sz="40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4348" name="文本框 14347"/>
          <p:cNvSpPr txBox="1"/>
          <p:nvPr/>
        </p:nvSpPr>
        <p:spPr>
          <a:xfrm>
            <a:off x="950595" y="2548255"/>
            <a:ext cx="10462895" cy="755650"/>
          </a:xfrm>
          <a:prstGeom prst="rect">
            <a:avLst/>
          </a:prstGeom>
          <a:noFill/>
          <a:ln w="1905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译文：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有学问有修养的人说，学习是不可以停止的。</a:t>
            </a:r>
            <a:endParaRPr lang="zh-CN" altLang="en-US" sz="36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349" name="文本框 14348"/>
          <p:cNvSpPr txBox="1"/>
          <p:nvPr/>
        </p:nvSpPr>
        <p:spPr>
          <a:xfrm>
            <a:off x="950595" y="3699510"/>
            <a:ext cx="10622915" cy="1960880"/>
          </a:xfrm>
          <a:prstGeom prst="rect">
            <a:avLst/>
          </a:prstGeom>
          <a:noFill/>
          <a:ln w="1905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含义</a:t>
            </a:r>
            <a:r>
              <a:rPr lang="zh-CN" altLang="en-US" sz="32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、学习的意义非常重要，所以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不能停止。</a:t>
            </a:r>
            <a:endParaRPr lang="zh-CN" altLang="en-US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          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②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、对学习应该采取的正确态度和方法，那就是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不能停止。</a:t>
            </a:r>
            <a:endParaRPr lang="zh-CN" altLang="en-US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293" name="文本框 1"/>
          <p:cNvSpPr txBox="1"/>
          <p:nvPr/>
        </p:nvSpPr>
        <p:spPr>
          <a:xfrm>
            <a:off x="2133600" y="1846263"/>
            <a:ext cx="29317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有学问、有修养的人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294" name="文本框 2"/>
          <p:cNvSpPr txBox="1"/>
          <p:nvPr/>
        </p:nvSpPr>
        <p:spPr>
          <a:xfrm>
            <a:off x="7125970" y="1846263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停止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3085" y="5808980"/>
            <a:ext cx="6193155" cy="645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p>
            <a:r>
              <a:rPr lang="en-US" altLang="zh-CN" sz="3600" b="1" noProof="1" dirty="0">
                <a:solidFill>
                  <a:srgbClr val="2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1</a:t>
            </a:r>
            <a:r>
              <a:rPr lang="zh-CN" altLang="en-US" sz="3600" b="1" noProof="1" dirty="0">
                <a:solidFill>
                  <a:srgbClr val="2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、提出论点：</a:t>
            </a:r>
            <a:r>
              <a:rPr lang="zh-CN" altLang="en-US" sz="3600" b="1" noProof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学不可以已。</a:t>
            </a:r>
            <a:endParaRPr lang="zh-CN" altLang="en-US" sz="3600" b="1" noProof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34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34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34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 uiExpand="1" build="p"/>
      <p:bldP spid="14347" grpId="0"/>
      <p:bldP spid="12289" grpId="0"/>
      <p:bldP spid="12293" grpId="0"/>
      <p:bldP spid="12294" grpId="0"/>
      <p:bldP spid="14349" grpId="0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6555" y="393065"/>
            <a:ext cx="1143952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40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4000" b="1" u="sng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青，取之于蓝</a:t>
            </a:r>
            <a:r>
              <a:rPr lang="zh-CN" altLang="en-US" sz="4000" b="1" noProof="1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4000" b="1" noProof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而</a:t>
            </a:r>
            <a:r>
              <a:rPr lang="zh-CN" altLang="en-US" sz="4000" b="1" u="sng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青于蓝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；冰，水</a:t>
            </a:r>
            <a:r>
              <a:rPr lang="zh-CN" altLang="en-US" sz="40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</a:t>
            </a:r>
            <a:r>
              <a:rPr lang="zh-CN" altLang="en-US" sz="40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之</a:t>
            </a:r>
            <a:r>
              <a:rPr lang="zh-CN" altLang="en-US" sz="4000" b="1" noProof="1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4000" b="1" noProof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而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寒</a:t>
            </a:r>
            <a:r>
              <a:rPr lang="zh-CN" altLang="en-US" sz="40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于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水；木直</a:t>
            </a:r>
            <a:r>
              <a:rPr lang="zh-CN" altLang="en-US" sz="4000" b="1" u="sng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中绳</a:t>
            </a:r>
            <a:r>
              <a:rPr lang="zh-CN" altLang="en-US" sz="4000" b="1" noProof="1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40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輮</a:t>
            </a:r>
            <a:r>
              <a:rPr lang="zh-CN" altLang="en-US" sz="4000" b="1" u="sng" noProof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以为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轮，其</a:t>
            </a:r>
            <a:r>
              <a:rPr lang="zh-CN" altLang="en-US" sz="40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曲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</a:t>
            </a:r>
            <a:r>
              <a:rPr lang="zh-CN" altLang="en-US" sz="40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规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zh-CN" altLang="en-US" sz="4000" b="1" u="sng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虽有槁暴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，不复</a:t>
            </a:r>
            <a:r>
              <a:rPr lang="zh-CN" altLang="en-US" sz="40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挺</a:t>
            </a:r>
            <a:r>
              <a:rPr lang="zh-CN" altLang="en-US" sz="4000" b="1" noProof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者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，輮使</a:t>
            </a:r>
            <a:r>
              <a:rPr lang="zh-CN" altLang="en-US" sz="40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之然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也</a:t>
            </a:r>
            <a:r>
              <a:rPr lang="zh-CN" altLang="en-US" sz="4000" b="1" noProof="1">
                <a:solidFill>
                  <a:srgbClr val="0066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zh-CN" altLang="en-US" sz="40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木</a:t>
            </a:r>
            <a:r>
              <a:rPr lang="zh-CN" altLang="en-US" sz="4000" b="1" u="sng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受绳</a:t>
            </a:r>
            <a:r>
              <a:rPr lang="zh-CN" altLang="en-US" sz="40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则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直，</a:t>
            </a:r>
            <a:r>
              <a:rPr lang="zh-CN" altLang="en-US" sz="40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金</a:t>
            </a:r>
            <a:r>
              <a:rPr lang="zh-CN" altLang="en-US" sz="4000" b="1" u="sng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就砺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则</a:t>
            </a:r>
            <a:r>
              <a:rPr lang="zh-CN" altLang="en-US" sz="40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利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，君子</a:t>
            </a:r>
            <a:r>
              <a:rPr lang="zh-CN" altLang="en-US" sz="4000" b="1" u="sng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博学</a:t>
            </a:r>
            <a:r>
              <a:rPr lang="zh-CN" altLang="en-US" sz="4000" b="1" noProof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而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</a:t>
            </a:r>
            <a:r>
              <a:rPr lang="zh-CN" altLang="en-US" sz="4000" b="1" u="sng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参省乎己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，则</a:t>
            </a:r>
            <a:r>
              <a:rPr lang="zh-CN" altLang="en-US" sz="40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</a:t>
            </a:r>
            <a:r>
              <a:rPr lang="zh-CN" altLang="en-US" sz="40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</a:t>
            </a:r>
            <a:r>
              <a:rPr lang="zh-CN" altLang="en-US" sz="4000" b="1" noProof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而</a:t>
            </a:r>
            <a:r>
              <a:rPr lang="zh-CN" altLang="en-US" sz="40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行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</a:t>
            </a:r>
            <a:r>
              <a:rPr lang="zh-CN" altLang="en-US" sz="40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过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矣。</a:t>
            </a:r>
            <a:endParaRPr lang="zh-CN" altLang="en-US" sz="4000" b="1" noProof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318" name="文本框 12"/>
          <p:cNvSpPr txBox="1"/>
          <p:nvPr/>
        </p:nvSpPr>
        <p:spPr>
          <a:xfrm>
            <a:off x="10447020" y="324168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表转折</a:t>
            </a:r>
            <a:endParaRPr lang="zh-CN" altLang="en-US" sz="24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0" name="文本框 15"/>
          <p:cNvSpPr txBox="1"/>
          <p:nvPr/>
        </p:nvSpPr>
        <p:spPr>
          <a:xfrm>
            <a:off x="8281670" y="1274128"/>
            <a:ext cx="249491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wéi 动 形成 凝结</a:t>
            </a:r>
            <a:endParaRPr lang="zh-CN" altLang="en-US" sz="24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327" name="文本框 24"/>
          <p:cNvSpPr txBox="1"/>
          <p:nvPr/>
        </p:nvSpPr>
        <p:spPr>
          <a:xfrm>
            <a:off x="7410450" y="2201228"/>
            <a:ext cx="793750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弯曲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32" name="文本框 30"/>
          <p:cNvSpPr txBox="1"/>
          <p:nvPr/>
        </p:nvSpPr>
        <p:spPr>
          <a:xfrm>
            <a:off x="1923415" y="3248025"/>
            <a:ext cx="14668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---</a:t>
            </a:r>
            <a:r>
              <a:rPr lang="zh-CN" altLang="en-US" sz="24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的原因</a:t>
            </a:r>
            <a:endParaRPr lang="zh-CN" altLang="en-US" sz="2400" b="1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41" name="文本框 40"/>
          <p:cNvSpPr txBox="1"/>
          <p:nvPr/>
        </p:nvSpPr>
        <p:spPr>
          <a:xfrm>
            <a:off x="376555" y="426085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锋利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43" name="文本框 42"/>
          <p:cNvSpPr txBox="1"/>
          <p:nvPr/>
        </p:nvSpPr>
        <p:spPr>
          <a:xfrm>
            <a:off x="2092643" y="4276090"/>
            <a:ext cx="17100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广泛地学习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50" name="文本框 49"/>
          <p:cNvSpPr txBox="1"/>
          <p:nvPr/>
        </p:nvSpPr>
        <p:spPr>
          <a:xfrm>
            <a:off x="3491548" y="3295650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表并列</a:t>
            </a:r>
            <a:endParaRPr lang="zh-CN" altLang="en-US" sz="2400" b="1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8145" y="5555615"/>
            <a:ext cx="6723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ClrTx/>
            </a:pPr>
            <a:r>
              <a:rPr lang="zh-CN" altLang="en-US" sz="2400" b="1" noProof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介词结构后置：</a:t>
            </a:r>
            <a:r>
              <a:rPr lang="zh-CN" altLang="en-US" sz="2400" b="1" noProof="1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取之于蓝，而青于蓝。</a:t>
            </a:r>
            <a:r>
              <a:rPr lang="zh-CN" altLang="en-US" sz="2400" b="1" noProof="1" dirty="0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而寒于水</a:t>
            </a:r>
            <a:endParaRPr lang="zh-CN" altLang="en-US" sz="2400" b="1" noProof="1" dirty="0">
              <a:solidFill>
                <a:srgbClr val="00B05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97990" y="127127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青从蓝草中取得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0920" y="296545"/>
            <a:ext cx="6902450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2E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青，淀青，一种染料。蓝，草名，叶子可提取肯青</a:t>
            </a:r>
            <a:endParaRPr lang="zh-CN" altLang="en-US" sz="2400" b="1">
              <a:solidFill>
                <a:srgbClr val="2E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94960" y="1290320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比蓝草颜色深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0240" y="2282825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合乎木匠用来取直的墨线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92905" y="224028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同“煣”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12175" y="228282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圆规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71050" y="2261235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即使又晒干了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35100" y="3249295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直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96685" y="3248025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经过墨线比量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19845" y="3248025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指金属制的刀斧等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89730" y="4288155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对自己检查、省察。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39135" y="4671060"/>
            <a:ext cx="568071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2E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参，检验。省，省察。乎，相当于“于”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4578" name="圆角矩形标注 13313"/>
          <p:cNvSpPr/>
          <p:nvPr/>
        </p:nvSpPr>
        <p:spPr>
          <a:xfrm>
            <a:off x="7410450" y="5555615"/>
            <a:ext cx="4315460" cy="407035"/>
          </a:xfrm>
          <a:prstGeom prst="wedgeRoundRectCallout">
            <a:avLst>
              <a:gd name="adj1" fmla="val 21380"/>
              <a:gd name="adj2" fmla="val -585257"/>
              <a:gd name="adj3" fmla="val 16667"/>
            </a:avLst>
          </a:prstGeom>
          <a:noFill/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rgbClr val="2E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就，接近、靠近。砺，磨刀石</a:t>
            </a:r>
            <a:endParaRPr lang="zh-CN" altLang="en-US" sz="2400" b="1">
              <a:solidFill>
                <a:srgbClr val="2E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2" name="圆角矩形标注 13313"/>
          <p:cNvSpPr/>
          <p:nvPr/>
        </p:nvSpPr>
        <p:spPr>
          <a:xfrm>
            <a:off x="1170305" y="5096510"/>
            <a:ext cx="3939540" cy="419735"/>
          </a:xfrm>
          <a:prstGeom prst="wedgeRoundRectCallout">
            <a:avLst>
              <a:gd name="adj1" fmla="val 60735"/>
              <a:gd name="adj2" fmla="val -710816"/>
              <a:gd name="adj3" fmla="val 16667"/>
            </a:avLst>
          </a:prstGeom>
          <a:noFill/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r>
              <a:rPr lang="zh-CN" altLang="en-US" sz="24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“以之为”省略，把</a:t>
            </a:r>
            <a:r>
              <a:rPr lang="en-US" altLang="zh-CN" sz="24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…</a:t>
            </a:r>
            <a:r>
              <a:rPr lang="zh-CN" altLang="en-US" sz="24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当做</a:t>
            </a:r>
            <a:endParaRPr lang="zh-CN" altLang="en-US" sz="2400" b="1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圆角矩形标注 13313"/>
          <p:cNvSpPr/>
          <p:nvPr/>
        </p:nvSpPr>
        <p:spPr>
          <a:xfrm>
            <a:off x="5669915" y="5061585"/>
            <a:ext cx="6478270" cy="464820"/>
          </a:xfrm>
          <a:prstGeom prst="wedgeRoundRectCallout">
            <a:avLst>
              <a:gd name="adj1" fmla="val 23789"/>
              <a:gd name="adj2" fmla="val -653415"/>
              <a:gd name="adj3" fmla="val 16667"/>
            </a:avLst>
          </a:prstGeom>
          <a:noFill/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r>
              <a:rPr lang="zh-CN" altLang="en-US" sz="2400" b="1">
                <a:solidFill>
                  <a:srgbClr val="2E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有，同“又”。稿暴，晒干。稿，枯。暴，晒。</a:t>
            </a:r>
            <a:endParaRPr lang="zh-CN" altLang="en-US" sz="2400" b="1">
              <a:solidFill>
                <a:srgbClr val="2E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4" name="圆角矩形标注 13313"/>
          <p:cNvSpPr/>
          <p:nvPr/>
        </p:nvSpPr>
        <p:spPr>
          <a:xfrm>
            <a:off x="9044305" y="4631690"/>
            <a:ext cx="2771775" cy="400685"/>
          </a:xfrm>
          <a:prstGeom prst="wedgeRoundRectCallout">
            <a:avLst>
              <a:gd name="adj1" fmla="val 18522"/>
              <a:gd name="adj2" fmla="val -391838"/>
              <a:gd name="adj3" fmla="val 16667"/>
            </a:avLst>
          </a:prstGeom>
          <a:noFill/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拿到磨刀石上去磨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5" name="圆角矩形标注 13313"/>
          <p:cNvSpPr/>
          <p:nvPr/>
        </p:nvSpPr>
        <p:spPr>
          <a:xfrm>
            <a:off x="-267652" y="-317"/>
            <a:ext cx="1038225" cy="509587"/>
          </a:xfrm>
          <a:prstGeom prst="wedgeRoundRectCallout">
            <a:avLst>
              <a:gd name="adj1" fmla="val 23407"/>
              <a:gd name="adj2" fmla="val -88282"/>
              <a:gd name="adj3" fmla="val 16667"/>
            </a:avLst>
          </a:prstGeom>
          <a:noFill/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099935" y="4217035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同“智”，见识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60165" y="6019800"/>
            <a:ext cx="3550285" cy="70675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p>
            <a:r>
              <a:rPr lang="en-US" altLang="zh-CN" sz="40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40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、学习的意义</a:t>
            </a:r>
            <a:endParaRPr lang="zh-CN" altLang="en-US" sz="40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500"/>
                            </p:stCondLst>
                            <p:childTnLst>
                              <p:par>
                                <p:cTn id="124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9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4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1"/>
      <p:bldP spid="13320" grpId="1"/>
      <p:bldP spid="13327" grpId="1"/>
      <p:bldP spid="13332" grpId="1"/>
      <p:bldP spid="13341" grpId="1"/>
      <p:bldP spid="13343" grpId="1"/>
      <p:bldP spid="13350" grpId="1"/>
      <p:bldP spid="28" grpId="0" animBg="1"/>
      <p:bldP spid="4" grpId="0"/>
      <p:bldP spid="5" grpId="0"/>
      <p:bldP spid="6" grpId="0"/>
      <p:bldP spid="13320" grpId="2"/>
      <p:bldP spid="13318" grpId="2"/>
      <p:bldP spid="8" grpId="0"/>
      <p:bldP spid="9" grpId="0"/>
      <p:bldP spid="22" grpId="0" bldLvl="0" animBg="1"/>
      <p:bldP spid="13327" grpId="2"/>
      <p:bldP spid="10" grpId="0"/>
      <p:bldP spid="11" grpId="0"/>
      <p:bldP spid="23" grpId="0" animBg="1"/>
      <p:bldP spid="14" grpId="0"/>
      <p:bldP spid="13332" grpId="2"/>
      <p:bldP spid="15" grpId="0"/>
      <p:bldP spid="16" grpId="0"/>
      <p:bldP spid="24" grpId="0" animBg="1"/>
      <p:bldP spid="24578" grpId="0" animBg="1"/>
      <p:bldP spid="13341" grpId="2"/>
      <p:bldP spid="13343" grpId="2"/>
      <p:bldP spid="13350" grpId="2"/>
      <p:bldP spid="19" grpId="0"/>
      <p:bldP spid="27" grpId="0"/>
      <p:bldP spid="7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70" name="文本框 15369"/>
          <p:cNvSpPr txBox="1"/>
          <p:nvPr/>
        </p:nvSpPr>
        <p:spPr>
          <a:xfrm>
            <a:off x="415290" y="1072515"/>
            <a:ext cx="11362055" cy="5573395"/>
          </a:xfrm>
          <a:prstGeom prst="rect">
            <a:avLst/>
          </a:prstGeom>
          <a:noFill/>
          <a:ln w="1905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靛青（这种染料），从蓝草中提取，可是比蓝草的颜色深。冰是水凝成的，但（它）比水（更）冷。（一块）木材笔直得合乎拉直的墨线，（用火烤）  使它弯曲成为车轮，它弯曲（的弧度）符合圆规（的要求），即使又晒干了，（也）不再挺直，（这是因为）弯曲使它（变成）这样的。所以木材经过墨线量过就直了，金属制成的刀剑放到磨刀石上（磨过）就锋利了。君子广泛地学习并且每天检查自己（的言行），就能（变得）聪慧，行为没有过失了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5430" y="278765"/>
            <a:ext cx="15011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 bldLvl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文本框 1"/>
          <p:cNvSpPr txBox="1"/>
          <p:nvPr/>
        </p:nvSpPr>
        <p:spPr>
          <a:xfrm>
            <a:off x="2334895" y="522605"/>
            <a:ext cx="3520440" cy="15684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青，取之于蓝，而青于蓝；冰，水为之，而寒于水。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340" name="文本框 2"/>
          <p:cNvSpPr txBox="1"/>
          <p:nvPr/>
        </p:nvSpPr>
        <p:spPr>
          <a:xfrm>
            <a:off x="6336665" y="505778"/>
            <a:ext cx="5181600" cy="1666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32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读书人，是由没有文化的人变成的，但是学习后，就比学习前层次高。可见，学习可以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提高人的水平。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en-US" altLang="zh-CN" sz="3200" b="1" u="sng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341" name="文本框 3"/>
          <p:cNvSpPr txBox="1"/>
          <p:nvPr/>
        </p:nvSpPr>
        <p:spPr>
          <a:xfrm>
            <a:off x="2244090" y="2319655"/>
            <a:ext cx="3615055" cy="166624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木直中绳，輮以为轮，其曲中规。虽有槁暴，不复挺者，輮使之然也。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342" name="文本框 4"/>
          <p:cNvSpPr txBox="1"/>
          <p:nvPr/>
        </p:nvSpPr>
        <p:spPr>
          <a:xfrm>
            <a:off x="6336348" y="2269808"/>
            <a:ext cx="523081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学习的意义还在于，经过了这一过程，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人性得到改变</a:t>
            </a:r>
            <a:r>
              <a:rPr lang="zh-CN" altLang="en-US" sz="32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，不会再回到过去的那种状态。</a:t>
            </a:r>
            <a:endParaRPr lang="zh-CN" altLang="en-US" sz="3200" b="1">
              <a:solidFill>
                <a:srgbClr val="3333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343" name="文本框 5"/>
          <p:cNvSpPr txBox="1"/>
          <p:nvPr/>
        </p:nvSpPr>
        <p:spPr>
          <a:xfrm>
            <a:off x="2320290" y="4215130"/>
            <a:ext cx="3534410" cy="206121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故木受绳则直，金就砺则利，君子博学而日参省乎己，则知明而行无过矣。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344" name="文本框 7"/>
          <p:cNvSpPr txBox="1"/>
          <p:nvPr/>
        </p:nvSpPr>
        <p:spPr>
          <a:xfrm>
            <a:off x="6562090" y="4461510"/>
            <a:ext cx="48539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本段旨在论述学习的意义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学习对人性改造的价值。</a:t>
            </a:r>
            <a:endParaRPr lang="zh-CN" altLang="en-US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345" name="文本框 8"/>
          <p:cNvSpPr txBox="1"/>
          <p:nvPr/>
        </p:nvSpPr>
        <p:spPr>
          <a:xfrm>
            <a:off x="950595" y="1428115"/>
            <a:ext cx="735013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、学习的意义</a:t>
            </a:r>
            <a:endParaRPr lang="zh-CN" altLang="en-US" sz="40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77" name="左大括号 54276"/>
          <p:cNvSpPr/>
          <p:nvPr/>
        </p:nvSpPr>
        <p:spPr>
          <a:xfrm>
            <a:off x="1685925" y="894715"/>
            <a:ext cx="463550" cy="4851400"/>
          </a:xfrm>
          <a:prstGeom prst="leftBrace">
            <a:avLst>
              <a:gd name="adj1" fmla="val 78767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  <p:bldP spid="14339" grpId="0" bldLvl="0" animBg="1"/>
      <p:bldP spid="14340" grpId="0"/>
      <p:bldP spid="14341" grpId="0" bldLvl="0" animBg="1"/>
      <p:bldP spid="14342" grpId="0"/>
      <p:bldP spid="14343" grpId="0" bldLvl="0" animBg="1"/>
      <p:bldP spid="143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6625"/>
          <p:cNvSpPr txBox="1"/>
          <p:nvPr/>
        </p:nvSpPr>
        <p:spPr>
          <a:xfrm>
            <a:off x="1337945" y="387033"/>
            <a:ext cx="587851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en-US" altLang="zh-CN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、找出第二段的中心句</a:t>
            </a:r>
            <a:endParaRPr lang="zh-CN" altLang="en-US" sz="40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1010920" y="1624965"/>
            <a:ext cx="105784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君子博学而日参省乎己，则知明而行无过矣。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endParaRPr lang="en-US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628" name="文本框 26627"/>
          <p:cNvSpPr txBox="1"/>
          <p:nvPr/>
        </p:nvSpPr>
        <p:spPr>
          <a:xfrm>
            <a:off x="2096453" y="2740025"/>
            <a:ext cx="28479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学习的意义</a:t>
            </a:r>
            <a:endParaRPr lang="zh-CN" altLang="en-US" sz="40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630" name="文本框 26629"/>
          <p:cNvSpPr txBox="1"/>
          <p:nvPr/>
        </p:nvSpPr>
        <p:spPr>
          <a:xfrm>
            <a:off x="1119505" y="3916680"/>
            <a:ext cx="69913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en-US" altLang="zh-CN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、第二段用了什么论证方法</a:t>
            </a:r>
            <a:r>
              <a:rPr lang="en-US" altLang="zh-CN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?</a:t>
            </a:r>
            <a:endParaRPr lang="en-US" altLang="zh-CN" sz="40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365" name="文本框 26630"/>
          <p:cNvSpPr txBox="1"/>
          <p:nvPr/>
        </p:nvSpPr>
        <p:spPr>
          <a:xfrm>
            <a:off x="2096453" y="5093335"/>
            <a:ext cx="2124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比喻论证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  <p:bldP spid="26630" grpId="0"/>
      <p:bldP spid="1536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1" name="组合 27651"/>
          <p:cNvGrpSpPr/>
          <p:nvPr/>
        </p:nvGrpSpPr>
        <p:grpSpPr>
          <a:xfrm>
            <a:off x="1706563" y="217712"/>
            <a:ext cx="5837237" cy="5316313"/>
            <a:chOff x="-1" y="-17"/>
            <a:chExt cx="3739" cy="3377"/>
          </a:xfrm>
        </p:grpSpPr>
        <p:sp>
          <p:nvSpPr>
            <p:cNvPr id="18434" name="矩形 27652"/>
            <p:cNvSpPr/>
            <p:nvPr/>
          </p:nvSpPr>
          <p:spPr>
            <a:xfrm>
              <a:off x="1386" y="2928"/>
              <a:ext cx="2352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</a:pPr>
              <a:endParaRPr lang="zh-CN" altLang="zh-CN" sz="2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5" name="矩形 27653"/>
            <p:cNvSpPr/>
            <p:nvPr/>
          </p:nvSpPr>
          <p:spPr>
            <a:xfrm>
              <a:off x="1386" y="2496"/>
              <a:ext cx="2352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</a:pPr>
              <a:endParaRPr lang="zh-CN" altLang="zh-CN" sz="2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6" name="矩形 27654"/>
            <p:cNvSpPr/>
            <p:nvPr/>
          </p:nvSpPr>
          <p:spPr>
            <a:xfrm>
              <a:off x="1386" y="1680"/>
              <a:ext cx="2352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</a:pPr>
              <a:endParaRPr lang="zh-CN" altLang="zh-CN" sz="2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7" name="矩形 27655"/>
            <p:cNvSpPr/>
            <p:nvPr/>
          </p:nvSpPr>
          <p:spPr>
            <a:xfrm>
              <a:off x="1386" y="1296"/>
              <a:ext cx="2352" cy="3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</a:pPr>
              <a:endParaRPr lang="zh-CN" altLang="zh-CN" sz="2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8" name="矩形 27656"/>
            <p:cNvSpPr/>
            <p:nvPr/>
          </p:nvSpPr>
          <p:spPr>
            <a:xfrm>
              <a:off x="1386" y="864"/>
              <a:ext cx="2352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</a:pPr>
              <a:endParaRPr lang="zh-CN" altLang="zh-CN" sz="2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9" name="矩形 27657"/>
            <p:cNvSpPr/>
            <p:nvPr/>
          </p:nvSpPr>
          <p:spPr>
            <a:xfrm>
              <a:off x="42" y="864"/>
              <a:ext cx="1344" cy="24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</a:pPr>
              <a:endParaRPr lang="zh-CN" altLang="zh-CN" sz="2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0" name="矩形 27658"/>
            <p:cNvSpPr/>
            <p:nvPr/>
          </p:nvSpPr>
          <p:spPr>
            <a:xfrm>
              <a:off x="1386" y="432"/>
              <a:ext cx="2352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</a:pPr>
              <a:endParaRPr lang="zh-CN" altLang="zh-CN" sz="2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1" name="矩形 27659"/>
            <p:cNvSpPr/>
            <p:nvPr/>
          </p:nvSpPr>
          <p:spPr>
            <a:xfrm>
              <a:off x="42" y="432"/>
              <a:ext cx="1344" cy="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</a:pPr>
              <a:endParaRPr lang="zh-CN" altLang="zh-CN" sz="2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42" name="直接连接符 27660"/>
            <p:cNvSpPr/>
            <p:nvPr/>
          </p:nvSpPr>
          <p:spPr>
            <a:xfrm>
              <a:off x="42" y="432"/>
              <a:ext cx="3696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43" name="直接连接符 27661"/>
            <p:cNvSpPr/>
            <p:nvPr/>
          </p:nvSpPr>
          <p:spPr>
            <a:xfrm>
              <a:off x="42" y="864"/>
              <a:ext cx="369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44" name="直接连接符 27662"/>
            <p:cNvSpPr/>
            <p:nvPr/>
          </p:nvSpPr>
          <p:spPr>
            <a:xfrm>
              <a:off x="42" y="3360"/>
              <a:ext cx="3696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45" name="直接连接符 27663"/>
            <p:cNvSpPr/>
            <p:nvPr/>
          </p:nvSpPr>
          <p:spPr>
            <a:xfrm>
              <a:off x="42" y="432"/>
              <a:ext cx="0" cy="2928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46" name="直接连接符 27664"/>
            <p:cNvSpPr/>
            <p:nvPr/>
          </p:nvSpPr>
          <p:spPr>
            <a:xfrm>
              <a:off x="1386" y="432"/>
              <a:ext cx="0" cy="292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47" name="直接连接符 27665"/>
            <p:cNvSpPr/>
            <p:nvPr/>
          </p:nvSpPr>
          <p:spPr>
            <a:xfrm>
              <a:off x="3738" y="432"/>
              <a:ext cx="0" cy="2928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48" name="直接连接符 27666"/>
            <p:cNvSpPr/>
            <p:nvPr/>
          </p:nvSpPr>
          <p:spPr>
            <a:xfrm>
              <a:off x="1386" y="1296"/>
              <a:ext cx="2352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49" name="直接连接符 27667"/>
            <p:cNvSpPr/>
            <p:nvPr/>
          </p:nvSpPr>
          <p:spPr>
            <a:xfrm>
              <a:off x="1386" y="1680"/>
              <a:ext cx="2352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50" name="直接连接符 27668"/>
            <p:cNvSpPr/>
            <p:nvPr/>
          </p:nvSpPr>
          <p:spPr>
            <a:xfrm>
              <a:off x="1386" y="2496"/>
              <a:ext cx="2352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51" name="直接连接符 27669"/>
            <p:cNvSpPr/>
            <p:nvPr/>
          </p:nvSpPr>
          <p:spPr>
            <a:xfrm>
              <a:off x="1386" y="2928"/>
              <a:ext cx="2352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52" name="文本框 27670"/>
            <p:cNvSpPr txBox="1"/>
            <p:nvPr/>
          </p:nvSpPr>
          <p:spPr>
            <a:xfrm>
              <a:off x="810" y="-17"/>
              <a:ext cx="1950" cy="4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40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学不可以已</a:t>
              </a:r>
              <a:endPara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53" name="文本框 27671"/>
            <p:cNvSpPr txBox="1"/>
            <p:nvPr/>
          </p:nvSpPr>
          <p:spPr>
            <a:xfrm>
              <a:off x="330" y="543"/>
              <a:ext cx="1104" cy="3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dist"/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2" charset="-122"/>
                </a:rPr>
                <a:t>分论点</a:t>
              </a:r>
              <a:endParaRPr lang="zh-CN" altLang="en-US" sz="280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8454" name="文本框 27672"/>
            <p:cNvSpPr txBox="1"/>
            <p:nvPr/>
          </p:nvSpPr>
          <p:spPr>
            <a:xfrm>
              <a:off x="1818" y="528"/>
              <a:ext cx="1402" cy="3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dist"/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2" charset="-122"/>
                </a:rPr>
                <a:t>比喻句</a:t>
              </a:r>
              <a:endParaRPr lang="zh-CN" altLang="en-US" sz="280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8455" name="文本框 27673"/>
            <p:cNvSpPr txBox="1"/>
            <p:nvPr/>
          </p:nvSpPr>
          <p:spPr>
            <a:xfrm>
              <a:off x="-1" y="1421"/>
              <a:ext cx="1462" cy="12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>
                <a:lnSpc>
                  <a:spcPct val="140000"/>
                </a:lnSpc>
              </a:pPr>
              <a:r>
                <a:rPr lang="zh-CN" altLang="en-US" sz="2800" b="1">
                  <a:latin typeface="华文中宋" panose="02010600040101010101" pitchFamily="2" charset="-122"/>
                  <a:ea typeface="华文中宋" panose="02010600040101010101" pitchFamily="2" charset="-122"/>
                </a:rPr>
                <a:t>学习的意义：</a:t>
              </a:r>
              <a:endPara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提高自己，</a:t>
              </a:r>
              <a:endPara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改变自己。</a:t>
              </a:r>
              <a:endPara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27675" name="文本框 27674"/>
          <p:cNvSpPr txBox="1"/>
          <p:nvPr/>
        </p:nvSpPr>
        <p:spPr>
          <a:xfrm>
            <a:off x="3886200" y="1714500"/>
            <a:ext cx="3657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青，取之于蓝，而青于蓝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676" name="文本框 27675"/>
          <p:cNvSpPr txBox="1"/>
          <p:nvPr/>
        </p:nvSpPr>
        <p:spPr>
          <a:xfrm>
            <a:off x="3872230" y="2284730"/>
            <a:ext cx="3581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冰，水为之而寒于水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677" name="文本框 27676"/>
          <p:cNvSpPr txBox="1"/>
          <p:nvPr/>
        </p:nvSpPr>
        <p:spPr>
          <a:xfrm>
            <a:off x="3872230" y="2974975"/>
            <a:ext cx="356870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木直中绳，</a:t>
            </a:r>
            <a:r>
              <a:rPr lang="zh-CN" altLang="en-US" sz="2400">
                <a:latin typeface="华文中宋" panose="02010600040101010101" pitchFamily="2" charset="-122"/>
                <a:ea typeface="华文中宋" panose="02010600040101010101" pitchFamily="2" charset="-122"/>
              </a:rPr>
              <a:t>輮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以为轮，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其曲中规。虽有槁暴，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不复挺者，</a:t>
            </a:r>
            <a:r>
              <a:rPr lang="zh-CN" altLang="en-US" sz="2400">
                <a:latin typeface="华文中宋" panose="02010600040101010101" pitchFamily="2" charset="-122"/>
                <a:ea typeface="华文中宋" panose="02010600040101010101" pitchFamily="2" charset="-122"/>
              </a:rPr>
              <a:t>輮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使之然也。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678" name="文本框 27677"/>
          <p:cNvSpPr txBox="1"/>
          <p:nvPr/>
        </p:nvSpPr>
        <p:spPr>
          <a:xfrm>
            <a:off x="3963035" y="4253230"/>
            <a:ext cx="2054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木受绳则直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679" name="文本框 27678"/>
          <p:cNvSpPr txBox="1"/>
          <p:nvPr/>
        </p:nvSpPr>
        <p:spPr>
          <a:xfrm>
            <a:off x="3989070" y="4879975"/>
            <a:ext cx="2054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金就砺则利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680" name="文本框 27679"/>
          <p:cNvSpPr txBox="1"/>
          <p:nvPr/>
        </p:nvSpPr>
        <p:spPr>
          <a:xfrm>
            <a:off x="8564880" y="4314825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木、金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81" name="燕尾形箭头 27680"/>
          <p:cNvSpPr/>
          <p:nvPr/>
        </p:nvSpPr>
        <p:spPr>
          <a:xfrm>
            <a:off x="7620000" y="1524000"/>
            <a:ext cx="685800" cy="10668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82" name="燕尾形箭头 27681"/>
          <p:cNvSpPr/>
          <p:nvPr/>
        </p:nvSpPr>
        <p:spPr>
          <a:xfrm>
            <a:off x="7620000" y="2819400"/>
            <a:ext cx="685800" cy="10668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83" name="燕尾形箭头 27682"/>
          <p:cNvSpPr/>
          <p:nvPr/>
        </p:nvSpPr>
        <p:spPr>
          <a:xfrm>
            <a:off x="7620000" y="4114800"/>
            <a:ext cx="685800" cy="10668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84" name="文本框 27683"/>
          <p:cNvSpPr txBox="1"/>
          <p:nvPr/>
        </p:nvSpPr>
        <p:spPr>
          <a:xfrm>
            <a:off x="10144760" y="5805805"/>
            <a:ext cx="591185" cy="583565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人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7685" name="组合 27684"/>
          <p:cNvGrpSpPr/>
          <p:nvPr/>
        </p:nvGrpSpPr>
        <p:grpSpPr>
          <a:xfrm>
            <a:off x="8542020" y="1828800"/>
            <a:ext cx="2193925" cy="460375"/>
            <a:chOff x="0" y="0"/>
            <a:chExt cx="1382" cy="290"/>
          </a:xfrm>
        </p:grpSpPr>
        <p:sp>
          <p:nvSpPr>
            <p:cNvPr id="18467" name="文本框 27685"/>
            <p:cNvSpPr txBox="1"/>
            <p:nvPr/>
          </p:nvSpPr>
          <p:spPr>
            <a:xfrm>
              <a:off x="0" y="0"/>
              <a:ext cx="62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变化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8468" name="文本框 27686"/>
            <p:cNvSpPr txBox="1"/>
            <p:nvPr/>
          </p:nvSpPr>
          <p:spPr>
            <a:xfrm>
              <a:off x="840" y="0"/>
              <a:ext cx="54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提高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8469" name="直接连接符 27687"/>
            <p:cNvSpPr/>
            <p:nvPr/>
          </p:nvSpPr>
          <p:spPr>
            <a:xfrm>
              <a:off x="480" y="144"/>
              <a:ext cx="384" cy="0"/>
            </a:xfrm>
            <a:prstGeom prst="line">
              <a:avLst/>
            </a:prstGeom>
            <a:ln w="76200" cap="flat" cmpd="sng">
              <a:solidFill>
                <a:srgbClr val="0000FF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27689" name="组合 27688"/>
          <p:cNvGrpSpPr/>
          <p:nvPr/>
        </p:nvGrpSpPr>
        <p:grpSpPr>
          <a:xfrm>
            <a:off x="8564880" y="3124200"/>
            <a:ext cx="2780665" cy="460375"/>
            <a:chOff x="0" y="0"/>
            <a:chExt cx="1706" cy="290"/>
          </a:xfrm>
        </p:grpSpPr>
        <p:sp>
          <p:nvSpPr>
            <p:cNvPr id="18471" name="文本框 27689"/>
            <p:cNvSpPr txBox="1"/>
            <p:nvPr/>
          </p:nvSpPr>
          <p:spPr>
            <a:xfrm>
              <a:off x="0" y="0"/>
              <a:ext cx="67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变化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8472" name="文本框 27690"/>
            <p:cNvSpPr txBox="1"/>
            <p:nvPr/>
          </p:nvSpPr>
          <p:spPr>
            <a:xfrm>
              <a:off x="816" y="0"/>
              <a:ext cx="89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改变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8473" name="直接连接符 27691"/>
            <p:cNvSpPr/>
            <p:nvPr/>
          </p:nvSpPr>
          <p:spPr>
            <a:xfrm>
              <a:off x="480" y="144"/>
              <a:ext cx="384" cy="0"/>
            </a:xfrm>
            <a:prstGeom prst="line">
              <a:avLst/>
            </a:prstGeom>
            <a:ln w="76200" cap="flat" cmpd="sng">
              <a:solidFill>
                <a:srgbClr val="0000FF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27693" name="直接连接符 27692"/>
          <p:cNvSpPr/>
          <p:nvPr/>
        </p:nvSpPr>
        <p:spPr>
          <a:xfrm>
            <a:off x="9759315" y="4545330"/>
            <a:ext cx="762000" cy="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694" name="直接连接符 27693"/>
          <p:cNvSpPr/>
          <p:nvPr/>
        </p:nvSpPr>
        <p:spPr>
          <a:xfrm>
            <a:off x="10492740" y="4545330"/>
            <a:ext cx="28575" cy="117221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7695" name="文本框 27694"/>
          <p:cNvSpPr txBox="1"/>
          <p:nvPr/>
        </p:nvSpPr>
        <p:spPr>
          <a:xfrm>
            <a:off x="1607820" y="5867400"/>
            <a:ext cx="7307580" cy="521970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君子博学而日参省乎己，则知明而行无过矣。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7696" name="直接连接符 27695"/>
          <p:cNvSpPr/>
          <p:nvPr/>
        </p:nvSpPr>
        <p:spPr>
          <a:xfrm flipH="1" flipV="1">
            <a:off x="8915400" y="6103620"/>
            <a:ext cx="1097280" cy="1397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7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7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7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5" grpId="0"/>
      <p:bldP spid="27676" grpId="0"/>
      <p:bldP spid="27677" grpId="0"/>
      <p:bldP spid="27678" grpId="0"/>
      <p:bldP spid="27679" grpId="0"/>
      <p:bldP spid="27680" grpId="0"/>
      <p:bldP spid="27684" grpId="0" bldLvl="0" animBg="1"/>
      <p:bldP spid="2769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28675"/>
          <p:cNvSpPr/>
          <p:nvPr/>
        </p:nvSpPr>
        <p:spPr>
          <a:xfrm>
            <a:off x="1141413" y="85725"/>
            <a:ext cx="4870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lvl="2" indent="0"/>
            <a:r>
              <a:rPr lang="en-US" altLang="zh-CN" sz="2400" b="1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2400" b="1">
              <a:solidFill>
                <a:srgbClr val="0066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7866063" y="711200"/>
            <a:ext cx="27432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学不可以已</a:t>
            </a:r>
            <a:endParaRPr lang="zh-CN" altLang="en-US" sz="40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1887538" y="269875"/>
            <a:ext cx="41243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第二段内容分析</a:t>
            </a:r>
            <a:endParaRPr lang="zh-CN" altLang="en-US" sz="44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679" name="左大括号 28678"/>
          <p:cNvSpPr/>
          <p:nvPr/>
        </p:nvSpPr>
        <p:spPr>
          <a:xfrm>
            <a:off x="7162800" y="1744663"/>
            <a:ext cx="333375" cy="2728912"/>
          </a:xfrm>
          <a:prstGeom prst="leftBrace">
            <a:avLst>
              <a:gd name="adj1" fmla="val 71283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0" name="文本框 28679"/>
          <p:cNvSpPr txBox="1"/>
          <p:nvPr/>
        </p:nvSpPr>
        <p:spPr>
          <a:xfrm>
            <a:off x="7162800" y="4719638"/>
            <a:ext cx="3200400" cy="1764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木受绳则直     </a:t>
            </a:r>
            <a:endParaRPr lang="zh-CN" altLang="en-US" sz="32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金就砺则利        </a:t>
            </a:r>
            <a:endParaRPr lang="zh-CN" altLang="en-US" sz="32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知明而行无过矣</a:t>
            </a:r>
            <a:endParaRPr lang="zh-CN" altLang="en-US" sz="32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681" name="下箭头 28680"/>
          <p:cNvSpPr/>
          <p:nvPr/>
        </p:nvSpPr>
        <p:spPr>
          <a:xfrm>
            <a:off x="6553200" y="1524000"/>
            <a:ext cx="228600" cy="3048000"/>
          </a:xfrm>
          <a:prstGeom prst="downArrow">
            <a:avLst>
              <a:gd name="adj1" fmla="val 50000"/>
              <a:gd name="adj2" fmla="val 331790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2" name="上箭头 28681"/>
          <p:cNvSpPr/>
          <p:nvPr/>
        </p:nvSpPr>
        <p:spPr>
          <a:xfrm>
            <a:off x="9372600" y="1524000"/>
            <a:ext cx="228600" cy="3048000"/>
          </a:xfrm>
          <a:prstGeom prst="upArrow">
            <a:avLst>
              <a:gd name="adj1" fmla="val 50000"/>
              <a:gd name="adj2" fmla="val 331790"/>
            </a:avLst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3" name="文本框 28682"/>
          <p:cNvSpPr txBox="1"/>
          <p:nvPr/>
        </p:nvSpPr>
        <p:spPr>
          <a:xfrm>
            <a:off x="9600883" y="2171700"/>
            <a:ext cx="675005" cy="17526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喻证法</a:t>
            </a:r>
            <a:endParaRPr lang="zh-CN" altLang="en-US" sz="3200" b="1">
              <a:solidFill>
                <a:srgbClr val="9933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685" name="文本框 28684"/>
          <p:cNvSpPr txBox="1"/>
          <p:nvPr/>
        </p:nvSpPr>
        <p:spPr>
          <a:xfrm>
            <a:off x="6011863" y="773113"/>
            <a:ext cx="19859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8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论点</a:t>
            </a:r>
            <a:r>
              <a:rPr lang="zh-CN" altLang="en-US" sz="2800" b="1" i="1">
                <a:solidFill>
                  <a:srgbClr val="66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i="1">
                <a:solidFill>
                  <a:srgbClr val="66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endParaRPr lang="en-US" altLang="zh-CN" sz="2800" b="1" i="1">
              <a:solidFill>
                <a:srgbClr val="66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92" name="文本框 28691"/>
          <p:cNvSpPr txBox="1"/>
          <p:nvPr/>
        </p:nvSpPr>
        <p:spPr>
          <a:xfrm>
            <a:off x="2044700" y="1506538"/>
            <a:ext cx="3406775" cy="645160"/>
          </a:xfrm>
          <a:prstGeom prst="rect">
            <a:avLst/>
          </a:prstGeom>
          <a:noFill/>
          <a:ln w="19050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学习的重要意义</a:t>
            </a:r>
            <a:endParaRPr lang="zh-CN" altLang="en-US" sz="36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28693" name="文本框 28692"/>
          <p:cNvSpPr txBox="1"/>
          <p:nvPr/>
        </p:nvSpPr>
        <p:spPr>
          <a:xfrm>
            <a:off x="7394575" y="1463675"/>
            <a:ext cx="197802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青出于蓝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冰寒于水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木直中绳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輮以为轮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金就砺则利</a:t>
            </a:r>
            <a:endParaRPr lang="zh-CN" altLang="en-US" sz="2800" b="1">
              <a:solidFill>
                <a:srgbClr val="0066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697" name="文本框 28696"/>
          <p:cNvSpPr txBox="1"/>
          <p:nvPr/>
        </p:nvSpPr>
        <p:spPr>
          <a:xfrm>
            <a:off x="6667183" y="2514600"/>
            <a:ext cx="675005" cy="1341438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8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论 据</a:t>
            </a:r>
            <a:endParaRPr lang="zh-CN" altLang="en-US" sz="3200" b="1">
              <a:solidFill>
                <a:srgbClr val="8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698" name="文本框 28697"/>
          <p:cNvSpPr txBox="1"/>
          <p:nvPr/>
        </p:nvSpPr>
        <p:spPr>
          <a:xfrm>
            <a:off x="6172200" y="4572000"/>
            <a:ext cx="12192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solidFill>
                  <a:srgbClr val="8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结论</a:t>
            </a:r>
            <a:endParaRPr lang="zh-CN" altLang="en-US" sz="3600" b="1">
              <a:solidFill>
                <a:srgbClr val="8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8700" name="文本框 28699"/>
          <p:cNvSpPr txBox="1"/>
          <p:nvPr/>
        </p:nvSpPr>
        <p:spPr>
          <a:xfrm>
            <a:off x="1931988" y="2514600"/>
            <a:ext cx="3721100" cy="3745865"/>
          </a:xfrm>
          <a:prstGeom prst="rect">
            <a:avLst/>
          </a:prstGeom>
          <a:noFill/>
          <a:ln w="222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人只有经过广泛地学习才能增长知识，培养品德，锻炼才干，成为一个有道德有学问的人。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9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9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9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68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67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8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869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8693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8693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>
                                            <p:txEl>
                                              <p:charRg st="15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8693">
                                            <p:txEl>
                                              <p:charRg st="15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8693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1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build="p"/>
      <p:bldP spid="28680" grpId="0" bldLvl="0" animBg="1"/>
      <p:bldP spid="28683" grpId="0"/>
      <p:bldP spid="28685" grpId="0" build="p"/>
      <p:bldP spid="28692" grpId="0" uiExpand="1" build="p"/>
      <p:bldP spid="28693" grpId="0" uiExpand="1" build="p"/>
      <p:bldP spid="28697" grpId="0"/>
      <p:bldP spid="28698" grpId="0"/>
      <p:bldP spid="28700" grpId="0" bldLvl="0" animBg="1"/>
      <p:bldP spid="286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3" name="图片 5122" descr="xunz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85" y="159385"/>
            <a:ext cx="6195695" cy="65671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9680" y="159385"/>
            <a:ext cx="5709285" cy="6538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193540" y="4739005"/>
            <a:ext cx="3581400" cy="1322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>
                <a:solidFill>
                  <a:srgbClr val="0000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8000" b="1">
                <a:solidFill>
                  <a:srgbClr val="0000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荀子</a:t>
            </a:r>
            <a:r>
              <a:rPr lang="en-US" altLang="zh-CN" sz="8000" b="1">
                <a:solidFill>
                  <a:srgbClr val="0000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en-US" altLang="zh-CN" sz="8000" b="1">
              <a:solidFill>
                <a:srgbClr val="00009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24660" y="336550"/>
            <a:ext cx="9267190" cy="45078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87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劝  学</a:t>
            </a:r>
            <a:endParaRPr lang="zh-CN" altLang="en-US" sz="287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9705" name="文本框 29704"/>
          <p:cNvSpPr txBox="1"/>
          <p:nvPr/>
        </p:nvSpPr>
        <p:spPr>
          <a:xfrm>
            <a:off x="1654175" y="1448435"/>
            <a:ext cx="9048115" cy="645160"/>
          </a:xfrm>
          <a:prstGeom prst="rect">
            <a:avLst/>
          </a:prstGeom>
          <a:solidFill>
            <a:srgbClr val="FFFF66">
              <a:alpha val="50000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学习文言文要能将文章用白话文读下来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9707" name="文本框 29706"/>
          <p:cNvSpPr txBox="1"/>
          <p:nvPr/>
        </p:nvSpPr>
        <p:spPr>
          <a:xfrm>
            <a:off x="1653540" y="2440305"/>
            <a:ext cx="9048750" cy="1198880"/>
          </a:xfrm>
          <a:prstGeom prst="rect">
            <a:avLst/>
          </a:prstGeom>
          <a:solidFill>
            <a:srgbClr val="FFFF66">
              <a:alpha val="50000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学习文言文的高要求是能用文言文进行简单写作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9709" name="文本框 29708"/>
          <p:cNvSpPr txBox="1"/>
          <p:nvPr/>
        </p:nvSpPr>
        <p:spPr>
          <a:xfrm>
            <a:off x="1654810" y="3997325"/>
            <a:ext cx="9048115" cy="645160"/>
          </a:xfrm>
          <a:prstGeom prst="rect">
            <a:avLst/>
          </a:prstGeom>
          <a:solidFill>
            <a:srgbClr val="FFFF66">
              <a:alpha val="50000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背诵要先懂内容然后逐步减少提示信息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9710" name="文本框 29709"/>
          <p:cNvSpPr txBox="1"/>
          <p:nvPr/>
        </p:nvSpPr>
        <p:spPr>
          <a:xfrm>
            <a:off x="1655445" y="5013325"/>
            <a:ext cx="9046845" cy="645160"/>
          </a:xfrm>
          <a:prstGeom prst="rect">
            <a:avLst/>
          </a:prstGeom>
          <a:solidFill>
            <a:srgbClr val="FFFF66">
              <a:alpha val="50000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学习语文要养成用笔的好习惯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24425" y="325438"/>
            <a:ext cx="176530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小  结</a:t>
            </a:r>
            <a:endParaRPr lang="zh-CN" altLang="en-US" sz="48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 bldLvl="0" animBg="1"/>
      <p:bldP spid="29707" grpId="0" bldLvl="0" animBg="1"/>
      <p:bldP spid="29709" grpId="0" bldLvl="0" animBg="1"/>
      <p:bldP spid="29710" grpId="0" bldLvl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3675" y="217170"/>
            <a:ext cx="1160653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b="1" noProof="1">
                <a:solidFill>
                  <a:schemeClr val="accent1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     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吾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尝</a:t>
            </a:r>
            <a:r>
              <a:rPr lang="zh-CN" altLang="en-US" sz="40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终日</a:t>
            </a:r>
            <a:r>
              <a:rPr lang="zh-CN" altLang="en-US" sz="40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而①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思矣，不如</a:t>
            </a:r>
            <a:r>
              <a:rPr lang="zh-CN" altLang="en-US" sz="40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须臾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之</a:t>
            </a: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所学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也；吾尝</a:t>
            </a:r>
            <a:r>
              <a:rPr lang="zh-CN" altLang="en-US" sz="40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跂</a:t>
            </a:r>
            <a:r>
              <a:rPr lang="zh-CN" altLang="en-US" sz="4000" b="1" noProof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而②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望矣，不如登高</a:t>
            </a:r>
            <a:r>
              <a:rPr lang="zh-CN" altLang="en-US" sz="400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之</a:t>
            </a:r>
            <a:r>
              <a:rPr lang="zh-CN" altLang="en-US" sz="4000" b="1" noProof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博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见也。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登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高</a:t>
            </a:r>
            <a:r>
              <a:rPr lang="zh-CN" altLang="en-US" sz="40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而③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招，臂非加长也，</a:t>
            </a:r>
            <a:r>
              <a:rPr lang="zh-CN" altLang="en-US" sz="40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而④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见者远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；顺风</a:t>
            </a:r>
            <a:r>
              <a:rPr lang="zh-CN" altLang="en-US" sz="40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而⑤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呼，声非加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疾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也，</a:t>
            </a:r>
            <a:r>
              <a:rPr lang="zh-CN" altLang="en-US" sz="40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而⑥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闻者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彰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假</a:t>
            </a:r>
            <a:r>
              <a:rPr lang="zh-CN" altLang="en-US" sz="4000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舆马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者，非</a:t>
            </a:r>
            <a:r>
              <a:rPr lang="zh-CN" altLang="en-US" sz="4000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利足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也，</a:t>
            </a:r>
            <a:r>
              <a:rPr lang="zh-CN" altLang="en-US" sz="4000" b="1">
                <a:solidFill>
                  <a:srgbClr val="2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而⑦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致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千里；假舟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楫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者，非</a:t>
            </a:r>
            <a:r>
              <a:rPr lang="zh-CN" altLang="en-US" sz="4000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能水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也，</a:t>
            </a:r>
            <a:r>
              <a:rPr lang="zh-CN" altLang="en-US" sz="4000" b="1">
                <a:solidFill>
                  <a:srgbClr val="2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而⑧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绝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江河。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君子</a:t>
            </a:r>
            <a:r>
              <a:rPr lang="zh-CN" altLang="en-US" sz="4000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生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非异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也，善假于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物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也。</a:t>
            </a:r>
            <a:endParaRPr lang="zh-CN" altLang="en-US" sz="400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3" name="文本框 4"/>
          <p:cNvSpPr txBox="1"/>
          <p:nvPr/>
        </p:nvSpPr>
        <p:spPr>
          <a:xfrm>
            <a:off x="1598930" y="1014095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曾经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4" name="文本框 5"/>
          <p:cNvSpPr txBox="1"/>
          <p:nvPr/>
        </p:nvSpPr>
        <p:spPr>
          <a:xfrm>
            <a:off x="2556510" y="1014095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整天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5" name="文本框 6"/>
          <p:cNvSpPr txBox="1"/>
          <p:nvPr/>
        </p:nvSpPr>
        <p:spPr>
          <a:xfrm>
            <a:off x="7071043" y="1014095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片刻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41595" y="1848168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 noProof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广博，宽广</a:t>
            </a:r>
            <a:endParaRPr lang="zh-CN" altLang="en-US" sz="2400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0490" name="文本框 11"/>
          <p:cNvSpPr txBox="1"/>
          <p:nvPr/>
        </p:nvSpPr>
        <p:spPr>
          <a:xfrm>
            <a:off x="7865110" y="1848168"/>
            <a:ext cx="20154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形作名，</a:t>
            </a:r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高处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95" name="文本框 22"/>
          <p:cNvSpPr txBox="1"/>
          <p:nvPr/>
        </p:nvSpPr>
        <p:spPr>
          <a:xfrm>
            <a:off x="4129405" y="4890135"/>
            <a:ext cx="31877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而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①</a:t>
            </a: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+mn-ea"/>
              </a:rPr>
              <a:t>②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③⑤</a:t>
            </a:r>
            <a:r>
              <a:rPr lang="zh-CN" altLang="en-US" sz="28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表修饰</a:t>
            </a:r>
            <a:r>
              <a:rPr lang="en-US" altLang="zh-CN" sz="28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  </a:t>
            </a:r>
            <a:endParaRPr lang="en-US" altLang="zh-CN" sz="28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④⑥</a:t>
            </a:r>
            <a:r>
              <a:rPr lang="zh-CN" altLang="en-US" sz="2800" b="1">
                <a:solidFill>
                  <a:srgbClr val="2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⑦⑧</a:t>
            </a:r>
            <a:r>
              <a:rPr lang="zh-CN" altLang="en-US" sz="28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表转折</a:t>
            </a:r>
            <a:endParaRPr lang="zh-CN" altLang="en-US" sz="28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675" y="184848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踏起脚后跟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34945" y="2715895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意思是远处的人也能看见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02240" y="271589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劲疾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4440" y="3583305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车马。这里指车子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4675" y="35833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借助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74545" y="35833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清楚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00800" y="358330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善于奔走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97035" y="358330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到达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01620" y="4436110"/>
            <a:ext cx="2931795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善于游水。</a:t>
            </a:r>
            <a:r>
              <a:rPr lang="zh-CN" altLang="en-US" sz="2400" b="1">
                <a:solidFill>
                  <a:srgbClr val="2E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水，游泳</a:t>
            </a:r>
            <a:endParaRPr lang="zh-CN" altLang="en-US" sz="2400" b="1">
              <a:solidFill>
                <a:srgbClr val="2E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77610" y="445071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横渡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65110" y="4458970"/>
            <a:ext cx="4153535" cy="7924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天性（同一般人）没有差别。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2E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生，同“性”，天性</a:t>
            </a:r>
            <a:endParaRPr lang="zh-CN" altLang="en-US" sz="2400" b="1">
              <a:solidFill>
                <a:srgbClr val="2E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5760" y="5251450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外物，包括各种客观条件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40183" y="5873433"/>
            <a:ext cx="3550285" cy="70675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、学习的作用</a:t>
            </a:r>
            <a:endParaRPr lang="zh-CN" altLang="en-US" sz="40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6228" y="4417695"/>
            <a:ext cx="25050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jí</a:t>
            </a:r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，船桨，代船。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1"/>
      <p:bldP spid="20484" grpId="1"/>
      <p:bldP spid="20495" grpId="1"/>
      <p:bldP spid="20485" grpId="1"/>
      <p:bldP spid="10" grpId="1"/>
      <p:bldP spid="20490" grpId="1"/>
      <p:bldP spid="2" grpId="0"/>
      <p:bldP spid="17" grpId="0" bldLvl="0" animBg="1"/>
      <p:bldP spid="20483" grpId="2"/>
      <p:bldP spid="20484" grpId="2"/>
      <p:bldP spid="20485" grpId="2"/>
      <p:bldP spid="3" grpId="0"/>
      <p:bldP spid="10" grpId="2"/>
      <p:bldP spid="20490" grpId="2"/>
      <p:bldP spid="4" grpId="0"/>
      <p:bldP spid="5" grpId="0"/>
      <p:bldP spid="8" grpId="0"/>
      <p:bldP spid="7" grpId="0"/>
      <p:bldP spid="6" grpId="0"/>
      <p:bldP spid="11" grpId="0"/>
      <p:bldP spid="12" grpId="0"/>
      <p:bldP spid="18" grpId="0"/>
      <p:bldP spid="13" grpId="0"/>
      <p:bldP spid="14" grpId="0"/>
      <p:bldP spid="15" grpId="0"/>
      <p:bldP spid="16" grpId="0"/>
      <p:bldP spid="20495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7" name="文本框 30726"/>
          <p:cNvSpPr txBox="1"/>
          <p:nvPr/>
        </p:nvSpPr>
        <p:spPr>
          <a:xfrm>
            <a:off x="602615" y="808990"/>
            <a:ext cx="11191240" cy="5852160"/>
          </a:xfrm>
          <a:prstGeom prst="rect">
            <a:avLst/>
          </a:prstGeom>
          <a:noFill/>
          <a:ln w="1905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en-US" altLang="zh-CN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我曾经整天地思考，比不上片刻的学习的收获；我曾经踮起脚跟眺望，比不上登上高处看得广阔。登上高处招手，手臂没有增加长度，但远处的人也能看见；顺着风呼喊，声音没有增大，但听的人听得清楚。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借助车马的人，不是使脚步快，却能到达千里之外；借助船只的人，不是能游泳，却能横渡江河。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有学问、有修养的人的资质（和一般人）没有不同，（可是聪明能干差异很大，这是因为他们）善于凭借和利用外物啊。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18760" y="102235"/>
            <a:ext cx="15544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 bldLvl="0" animBg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40961"/>
          <p:cNvSpPr txBox="1"/>
          <p:nvPr/>
        </p:nvSpPr>
        <p:spPr>
          <a:xfrm>
            <a:off x="1003300" y="1106170"/>
            <a:ext cx="74441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en-US" altLang="zh-CN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、找出第三段的中心句</a:t>
            </a:r>
            <a:endParaRPr lang="zh-CN" altLang="en-US" sz="40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1884045" y="2220278"/>
            <a:ext cx="67056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君子生非异也，善假于物也。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endParaRPr lang="en-US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3232785" y="3046095"/>
            <a:ext cx="29845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学习的作用</a:t>
            </a:r>
            <a:endParaRPr lang="zh-CN" altLang="en-US" sz="40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0966" name="文本框 40965"/>
          <p:cNvSpPr txBox="1"/>
          <p:nvPr/>
        </p:nvSpPr>
        <p:spPr>
          <a:xfrm>
            <a:off x="1003300" y="4116705"/>
            <a:ext cx="91065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en-US" altLang="zh-CN" sz="40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40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、作者是如何来阐述学习的作用的？</a:t>
            </a:r>
            <a:endParaRPr lang="zh-CN" altLang="en-US" sz="4000" b="1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2036445" y="5108575"/>
            <a:ext cx="64008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用了一系列比喻，比喻论证。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/>
      <p:bldP spid="40964" grpId="0"/>
      <p:bldP spid="40966" grpId="0"/>
      <p:bldP spid="409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4" name="文本框 40963"/>
          <p:cNvSpPr txBox="1"/>
          <p:nvPr/>
        </p:nvSpPr>
        <p:spPr>
          <a:xfrm>
            <a:off x="1227138" y="1955165"/>
            <a:ext cx="636587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学习的作用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63545" y="2136458"/>
            <a:ext cx="2218055" cy="35382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能事半功倍</a:t>
            </a:r>
            <a:endParaRPr lang="zh-CN" altLang="en-US" sz="32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能弥补不足</a:t>
            </a:r>
            <a:endParaRPr lang="zh-CN" altLang="en-US" sz="32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2034" name="右大括号 42033"/>
          <p:cNvSpPr/>
          <p:nvPr/>
        </p:nvSpPr>
        <p:spPr>
          <a:xfrm flipH="1">
            <a:off x="2262188" y="2381568"/>
            <a:ext cx="303212" cy="3048000"/>
          </a:xfrm>
          <a:prstGeom prst="rightBrace">
            <a:avLst>
              <a:gd name="adj1" fmla="val 65898"/>
              <a:gd name="adj2" fmla="val 50000"/>
            </a:avLst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右大括号 2"/>
          <p:cNvSpPr/>
          <p:nvPr/>
        </p:nvSpPr>
        <p:spPr>
          <a:xfrm flipH="1">
            <a:off x="6281103" y="1333818"/>
            <a:ext cx="304800" cy="2279650"/>
          </a:xfrm>
          <a:prstGeom prst="rightBrace">
            <a:avLst>
              <a:gd name="adj1" fmla="val 6578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右大括号 3"/>
          <p:cNvSpPr/>
          <p:nvPr/>
        </p:nvSpPr>
        <p:spPr>
          <a:xfrm flipH="1">
            <a:off x="6129338" y="4271328"/>
            <a:ext cx="304800" cy="2106612"/>
          </a:xfrm>
          <a:prstGeom prst="rightBrace">
            <a:avLst>
              <a:gd name="adj1" fmla="val 65914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16" name="文本框 42015"/>
          <p:cNvSpPr txBox="1"/>
          <p:nvPr/>
        </p:nvSpPr>
        <p:spPr>
          <a:xfrm>
            <a:off x="7058025" y="2891155"/>
            <a:ext cx="2351088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跂而望不如登高之博见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602" name="文本框 41986"/>
          <p:cNvSpPr txBox="1"/>
          <p:nvPr/>
        </p:nvSpPr>
        <p:spPr>
          <a:xfrm>
            <a:off x="7058025" y="1230630"/>
            <a:ext cx="22320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终日思不如须臾之所学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58025" y="4097655"/>
            <a:ext cx="1482725" cy="2453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登高招顺风呼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假舆马假舟楫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25645" y="378460"/>
            <a:ext cx="1755775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第三段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2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2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2016" grpId="0"/>
      <p:bldP spid="25602" grpId="0"/>
      <p:bldP spid="2" grpId="0"/>
      <p:bldP spid="5" grpId="0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5602" name="文本框 41986"/>
          <p:cNvSpPr txBox="1"/>
          <p:nvPr/>
        </p:nvSpPr>
        <p:spPr>
          <a:xfrm>
            <a:off x="2154238" y="236538"/>
            <a:ext cx="8310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吾尝终日而思矣，不如须臾之所学也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988" name="燕尾形箭头 41987"/>
          <p:cNvSpPr/>
          <p:nvPr/>
        </p:nvSpPr>
        <p:spPr>
          <a:xfrm>
            <a:off x="8458200" y="1735138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8458200" y="5753100"/>
            <a:ext cx="2019300" cy="460375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要靠后天学习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1990" name="文本框 41989"/>
          <p:cNvSpPr txBox="1"/>
          <p:nvPr/>
        </p:nvSpPr>
        <p:spPr>
          <a:xfrm>
            <a:off x="8991600" y="2527300"/>
            <a:ext cx="609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见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1991" name="直接连接符 41990"/>
          <p:cNvSpPr/>
          <p:nvPr/>
        </p:nvSpPr>
        <p:spPr>
          <a:xfrm flipH="1">
            <a:off x="10134600" y="5219700"/>
            <a:ext cx="0" cy="53340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1992" name="文本框 41991"/>
          <p:cNvSpPr txBox="1"/>
          <p:nvPr/>
        </p:nvSpPr>
        <p:spPr>
          <a:xfrm>
            <a:off x="2901950" y="5678488"/>
            <a:ext cx="4457700" cy="521970"/>
          </a:xfrm>
          <a:prstGeom prst="rect">
            <a:avLst/>
          </a:prstGeom>
          <a:solidFill>
            <a:srgbClr val="92D050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君子生非异也，善假于物也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1993" name="直接连接符 41992"/>
          <p:cNvSpPr/>
          <p:nvPr/>
        </p:nvSpPr>
        <p:spPr>
          <a:xfrm flipH="1">
            <a:off x="7391400" y="5943600"/>
            <a:ext cx="1066800" cy="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41994" name="表格 41993"/>
          <p:cNvGraphicFramePr/>
          <p:nvPr>
            <p:custDataLst>
              <p:tags r:id="rId1"/>
            </p:custDataLst>
          </p:nvPr>
        </p:nvGraphicFramePr>
        <p:xfrm>
          <a:off x="844550" y="943610"/>
          <a:ext cx="7409815" cy="4577080"/>
        </p:xfrm>
        <a:graphic>
          <a:graphicData uri="http://schemas.openxmlformats.org/drawingml/2006/table">
            <a:tbl>
              <a:tblPr/>
              <a:tblGrid>
                <a:gridCol w="1998345"/>
                <a:gridCol w="5411470"/>
              </a:tblGrid>
              <a:tr h="69342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buChar char="­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buChar char="­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buChar char="­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buChar char="­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6445">
                <a:tc rowSpan="5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buChar char="­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buChar char="­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buChar char="­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buChar char="­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14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buChar char="­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buChar char="­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78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buChar char="­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buChar char="­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4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buChar char="­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buChar char="­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buChar char="­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buChar char="­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/>
                    </a:p>
                  </a:txBody>
                  <a:tcPr vert="horz" anchor="t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28" name="文本框 42012"/>
          <p:cNvSpPr txBox="1"/>
          <p:nvPr/>
        </p:nvSpPr>
        <p:spPr>
          <a:xfrm>
            <a:off x="1377950" y="1011555"/>
            <a:ext cx="1524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dist"/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分论点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629" name="文本框 42013"/>
          <p:cNvSpPr txBox="1"/>
          <p:nvPr/>
        </p:nvSpPr>
        <p:spPr>
          <a:xfrm>
            <a:off x="4572000" y="1011238"/>
            <a:ext cx="22256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dist"/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比喻句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630" name="文本框 42014"/>
          <p:cNvSpPr txBox="1"/>
          <p:nvPr/>
        </p:nvSpPr>
        <p:spPr>
          <a:xfrm>
            <a:off x="1003459" y="2141855"/>
            <a:ext cx="1710055" cy="2330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lnSpc>
                <a:spcPct val="140000"/>
              </a:lnSpc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学习的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作用：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4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能事半功倍</a:t>
            </a:r>
            <a:endParaRPr lang="zh-CN" altLang="en-US" sz="24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4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能弥补不足</a:t>
            </a:r>
            <a:endParaRPr lang="zh-CN" altLang="en-US" sz="24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016" name="文本框 42015"/>
          <p:cNvSpPr txBox="1"/>
          <p:nvPr/>
        </p:nvSpPr>
        <p:spPr>
          <a:xfrm>
            <a:off x="2905760" y="1708785"/>
            <a:ext cx="4953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吾尝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跂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而望矣，不如登高之博见也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2017" name="文本框 42016"/>
          <p:cNvSpPr txBox="1"/>
          <p:nvPr/>
        </p:nvSpPr>
        <p:spPr>
          <a:xfrm>
            <a:off x="2971800" y="2517775"/>
            <a:ext cx="4953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登高而招，臂非加长也，而见者远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2018" name="文本框 42017"/>
          <p:cNvSpPr txBox="1"/>
          <p:nvPr/>
        </p:nvSpPr>
        <p:spPr>
          <a:xfrm>
            <a:off x="2971800" y="3375660"/>
            <a:ext cx="4953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顺风而呼，声非加疾也，而闻者彰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2019" name="文本框 42018"/>
          <p:cNvSpPr txBox="1"/>
          <p:nvPr/>
        </p:nvSpPr>
        <p:spPr>
          <a:xfrm>
            <a:off x="2981960" y="4088130"/>
            <a:ext cx="4800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假舆马者，非利足也，而致千里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2020" name="文本框 42019"/>
          <p:cNvSpPr txBox="1"/>
          <p:nvPr/>
        </p:nvSpPr>
        <p:spPr>
          <a:xfrm>
            <a:off x="3048000" y="4883785"/>
            <a:ext cx="4800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假舟楫者，非能水也，而绝江河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42021" name="组合 42020"/>
          <p:cNvGrpSpPr/>
          <p:nvPr/>
        </p:nvGrpSpPr>
        <p:grpSpPr>
          <a:xfrm>
            <a:off x="8839200" y="1760538"/>
            <a:ext cx="1828800" cy="460375"/>
            <a:chOff x="0" y="0"/>
            <a:chExt cx="1152" cy="290"/>
          </a:xfrm>
        </p:grpSpPr>
        <p:sp>
          <p:nvSpPr>
            <p:cNvPr id="27684" name="文本框 42021"/>
            <p:cNvSpPr txBox="1"/>
            <p:nvPr/>
          </p:nvSpPr>
          <p:spPr>
            <a:xfrm>
              <a:off x="0" y="0"/>
              <a:ext cx="52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学习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7685" name="文本框 42022"/>
            <p:cNvSpPr txBox="1"/>
            <p:nvPr/>
          </p:nvSpPr>
          <p:spPr>
            <a:xfrm>
              <a:off x="648" y="0"/>
              <a:ext cx="50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空想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7686" name="直接连接符 42023"/>
            <p:cNvSpPr/>
            <p:nvPr/>
          </p:nvSpPr>
          <p:spPr>
            <a:xfrm>
              <a:off x="480" y="48"/>
              <a:ext cx="192" cy="9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7687" name="直接连接符 42024"/>
            <p:cNvSpPr/>
            <p:nvPr/>
          </p:nvSpPr>
          <p:spPr>
            <a:xfrm flipV="1">
              <a:off x="480" y="144"/>
              <a:ext cx="192" cy="96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42026" name="文本框 42025"/>
          <p:cNvSpPr txBox="1"/>
          <p:nvPr/>
        </p:nvSpPr>
        <p:spPr>
          <a:xfrm>
            <a:off x="8991600" y="322580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闻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2027" name="文本框 42026"/>
          <p:cNvSpPr txBox="1"/>
          <p:nvPr/>
        </p:nvSpPr>
        <p:spPr>
          <a:xfrm>
            <a:off x="8975725" y="472440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水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2028" name="文本框 42027"/>
          <p:cNvSpPr txBox="1"/>
          <p:nvPr/>
        </p:nvSpPr>
        <p:spPr>
          <a:xfrm>
            <a:off x="8975725" y="407670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陆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2029" name="燕尾形箭头 42028"/>
          <p:cNvSpPr/>
          <p:nvPr/>
        </p:nvSpPr>
        <p:spPr>
          <a:xfrm>
            <a:off x="8458200" y="2514600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30" name="燕尾形箭头 42029"/>
          <p:cNvSpPr/>
          <p:nvPr/>
        </p:nvSpPr>
        <p:spPr>
          <a:xfrm>
            <a:off x="8458200" y="3200400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31" name="燕尾形箭头 42030"/>
          <p:cNvSpPr/>
          <p:nvPr/>
        </p:nvSpPr>
        <p:spPr>
          <a:xfrm>
            <a:off x="8458200" y="3962400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32" name="燕尾形箭头 42031"/>
          <p:cNvSpPr/>
          <p:nvPr/>
        </p:nvSpPr>
        <p:spPr>
          <a:xfrm>
            <a:off x="8458200" y="4724400"/>
            <a:ext cx="457200" cy="5334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033" name="文本框 42032"/>
          <p:cNvSpPr txBox="1"/>
          <p:nvPr/>
        </p:nvSpPr>
        <p:spPr>
          <a:xfrm>
            <a:off x="9887585" y="2628900"/>
            <a:ext cx="551815" cy="2534920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t" anchorCtr="0">
            <a:spAutoFit/>
          </a:bodyPr>
          <a:p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借助学习弥补不足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2034" name="右大括号 42033"/>
          <p:cNvSpPr/>
          <p:nvPr/>
        </p:nvSpPr>
        <p:spPr>
          <a:xfrm>
            <a:off x="9448800" y="2667000"/>
            <a:ext cx="304800" cy="2438400"/>
          </a:xfrm>
          <a:prstGeom prst="rightBrace">
            <a:avLst>
              <a:gd name="adj1" fmla="val 66000"/>
              <a:gd name="adj2" fmla="val 50000"/>
            </a:avLst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2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2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2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ldLvl="0" animBg="1"/>
      <p:bldP spid="41990" grpId="0"/>
      <p:bldP spid="41992" grpId="0" bldLvl="0" animBg="1"/>
      <p:bldP spid="42016" grpId="0"/>
      <p:bldP spid="42017" grpId="0"/>
      <p:bldP spid="42018" grpId="0"/>
      <p:bldP spid="42019" grpId="0"/>
      <p:bldP spid="42020" grpId="0"/>
      <p:bldP spid="42026" grpId="0"/>
      <p:bldP spid="42027" grpId="0"/>
      <p:bldP spid="42028" grpId="0"/>
      <p:bldP spid="42033" grpId="0" bldLvl="0" animBg="1"/>
      <p:bldP spid="25602" grpId="0"/>
      <p:bldP spid="25628" grpId="0"/>
      <p:bldP spid="25629" grpId="0"/>
      <p:bldP spid="256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1" name="文本框 45060"/>
          <p:cNvSpPr txBox="1"/>
          <p:nvPr/>
        </p:nvSpPr>
        <p:spPr>
          <a:xfrm>
            <a:off x="237490" y="87630"/>
            <a:ext cx="11789410" cy="590804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p>
            <a:pPr algn="just">
              <a:lnSpc>
                <a:spcPct val="135000"/>
              </a:lnSpc>
              <a:buClr>
                <a:schemeClr val="tx2"/>
              </a:buClr>
              <a:buFont typeface="Wingdings" panose="05000000000000000000" pitchFamily="2" charset="2"/>
            </a:pPr>
            <a:r>
              <a:rPr lang="en-US" altLang="zh-CN" sz="4000" b="1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积土成山，风雨</a:t>
            </a:r>
            <a:r>
              <a:rPr lang="zh-CN" altLang="en-US" sz="40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兴焉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；积水成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渊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蛟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龙生</a:t>
            </a:r>
            <a:r>
              <a:rPr lang="zh-CN" altLang="en-US" sz="4000" b="1" noProof="1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焉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；积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善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成德，</a:t>
            </a:r>
            <a:r>
              <a:rPr lang="zh-CN" altLang="en-US" sz="4000" b="1" noProof="1">
                <a:solidFill>
                  <a:srgbClr val="2E1AC8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而</a:t>
            </a:r>
            <a:r>
              <a:rPr lang="zh-CN" altLang="en-US" sz="40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神明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自</a:t>
            </a:r>
            <a:r>
              <a:rPr lang="zh-CN" altLang="en-US" sz="4000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得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lang="zh-CN" altLang="en-US" sz="40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圣心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备</a:t>
            </a:r>
            <a:r>
              <a:rPr lang="zh-CN" altLang="en-US" sz="4000" b="1" noProof="1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焉</a:t>
            </a:r>
            <a:r>
              <a:rPr lang="zh-CN" altLang="en-US" sz="40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故不积</a:t>
            </a:r>
            <a:r>
              <a:rPr lang="zh-CN" altLang="en-US" sz="40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跬</a:t>
            </a:r>
            <a:r>
              <a:rPr lang="zh-CN" altLang="en-US" sz="4000" b="1" u="sng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步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，</a:t>
            </a:r>
            <a:r>
              <a:rPr lang="zh-CN" altLang="en-US" sz="40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无以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至千里；不积小流，无以成江海。</a:t>
            </a:r>
            <a:r>
              <a:rPr lang="zh-CN" altLang="en-US" sz="40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骐骥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一跃，不能十步；</a:t>
            </a:r>
            <a:r>
              <a:rPr lang="zh-CN" altLang="en-US" sz="4000" b="1" u="sng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驽马</a:t>
            </a:r>
            <a:r>
              <a:rPr lang="zh-CN" altLang="en-US" sz="40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十驾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，</a:t>
            </a:r>
            <a:r>
              <a:rPr lang="zh-CN" altLang="en-US" sz="4000" b="1" u="sng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功在不舍</a:t>
            </a:r>
            <a:r>
              <a:rPr lang="zh-CN" altLang="en-US" sz="4000" b="1" noProof="1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锲</a:t>
            </a:r>
            <a:r>
              <a:rPr lang="zh-CN" altLang="en-US" sz="40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而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舍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之，朽木不折，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锲</a:t>
            </a:r>
            <a:r>
              <a:rPr lang="zh-CN" altLang="en-US" sz="40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而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舍</a:t>
            </a:r>
            <a:r>
              <a:rPr lang="zh-CN" altLang="en-US" sz="4000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金石可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镂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蚓无爪牙</a:t>
            </a:r>
            <a:r>
              <a:rPr lang="zh-CN" altLang="en-US" sz="4000" b="1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之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利，筋骨之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强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上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食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埃土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下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饮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黄泉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用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心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一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也。蟹</a:t>
            </a:r>
            <a:r>
              <a:rPr lang="zh-CN" altLang="en-US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六跪</a:t>
            </a:r>
            <a:r>
              <a:rPr lang="zh-CN" altLang="en-US" sz="4000" b="1">
                <a:solidFill>
                  <a:srgbClr val="2E1AC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而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二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螯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，非蛇鳝之穴无可寄托者，用心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躁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也。</a:t>
            </a:r>
            <a:endParaRPr lang="zh-CN" altLang="en-US" sz="4000" b="1" noProof="1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98168" y="821373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深水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82430" y="838200"/>
            <a:ext cx="1138555" cy="441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5000"/>
              </a:lnSpc>
            </a:pPr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一种龙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70" y="1646873"/>
            <a:ext cx="20154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形作名，善行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21610" y="846138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表顺承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78388" y="1656398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获得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92695" y="1692275"/>
            <a:ext cx="2212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语气助词“了</a:t>
            </a:r>
            <a:r>
              <a:rPr lang="en-US" altLang="zh-CN" sz="24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”</a:t>
            </a:r>
            <a:endParaRPr lang="en-US" altLang="zh-CN" sz="2400" b="1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836275" y="4110990"/>
            <a:ext cx="1190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表并列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9805" y="82169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在这里兴起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0435" y="57150"/>
            <a:ext cx="756729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000" b="1">
                <a:solidFill>
                  <a:srgbClr val="2E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兴，起。焉，兼词，相当于“于此”。下文“生焉”的“焉”同此</a:t>
            </a:r>
            <a:endParaRPr lang="zh-CN" altLang="en-US" sz="2000" b="1">
              <a:solidFill>
                <a:srgbClr val="2E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28645" y="170942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非凡的智慧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72455" y="168465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圣人的心怀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213975" y="164719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跨出一脚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7490" y="2452370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没有用来……的，无从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450705" y="247459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骏马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46070" y="325755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劣马拉车走十天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66515" y="2491105"/>
            <a:ext cx="2320925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2E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驾，一天的行程</a:t>
            </a:r>
            <a:endParaRPr lang="zh-CN" altLang="en-US" sz="2400" b="1">
              <a:solidFill>
                <a:srgbClr val="2E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19725" y="3315970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功效来源于走个不停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99860" y="2505075"/>
            <a:ext cx="2320925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2E1A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舍，停止、止息</a:t>
            </a:r>
            <a:endParaRPr lang="zh-CN" altLang="en-US" sz="2400" b="1">
              <a:solidFill>
                <a:srgbClr val="2E1A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927860" y="4110990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刻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007100" y="411416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雕刻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721610" y="491109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泥土，尘土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419725" y="491236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地下的泉水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117840" y="492061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专一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060940" y="5074920"/>
            <a:ext cx="1807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蟹的六条腿</a:t>
            </a:r>
            <a:r>
              <a:rPr lang="en-US" altLang="zh-CN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4365" y="572135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蟹钳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985760" y="5810250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浮躁，不专心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24370" y="82169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具备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706168" y="3275330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表假设</a:t>
            </a:r>
            <a:endParaRPr lang="zh-CN" altLang="en-US" sz="24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809355" y="412051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定语后置</a:t>
            </a:r>
            <a:endParaRPr lang="zh-CN" altLang="en-US" sz="24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28645" y="5995670"/>
            <a:ext cx="4732655" cy="70675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、学习方法和态度</a:t>
            </a:r>
            <a:endParaRPr lang="zh-CN" altLang="en-US" sz="40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4815" y="4902518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向上</a:t>
            </a:r>
            <a:endParaRPr lang="zh-CN" altLang="en-US" sz="24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31665" y="4916488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向下</a:t>
            </a:r>
            <a:endParaRPr lang="zh-CN" altLang="en-US" sz="24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61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1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061">
                                            <p:txEl>
                                              <p:charRg st="0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500"/>
                            </p:stCondLst>
                            <p:childTnLst>
                              <p:par>
                                <p:cTn id="1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9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9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9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1"/>
      <p:bldP spid="42" grpId="1"/>
      <p:bldP spid="8" grpId="1"/>
      <p:bldP spid="16" grpId="1"/>
      <p:bldP spid="2" grpId="0" animBg="1"/>
      <p:bldP spid="4" grpId="0"/>
      <p:bldP spid="15" grpId="0"/>
      <p:bldP spid="5" grpId="0"/>
      <p:bldP spid="6" grpId="0"/>
      <p:bldP spid="7" grpId="0"/>
      <p:bldP spid="9" grpId="0"/>
      <p:bldP spid="21" grpId="0"/>
      <p:bldP spid="10" grpId="0"/>
      <p:bldP spid="23" grpId="0"/>
      <p:bldP spid="41" grpId="0"/>
      <p:bldP spid="14" grpId="0"/>
      <p:bldP spid="24" grpId="0"/>
      <p:bldP spid="25" grpId="0"/>
      <p:bldP spid="28" grpId="0"/>
      <p:bldP spid="29" grpId="0"/>
      <p:bldP spid="30" grpId="0"/>
      <p:bldP spid="31" grpId="0"/>
      <p:bldP spid="32" grpId="0"/>
      <p:bldP spid="42" grpId="2"/>
      <p:bldP spid="33" grpId="0"/>
      <p:bldP spid="34" grpId="0"/>
      <p:bldP spid="44" grpId="0"/>
      <p:bldP spid="8" grpId="2"/>
      <p:bldP spid="35" grpId="0"/>
      <p:bldP spid="16" grpId="2"/>
      <p:bldP spid="36" grpId="0"/>
      <p:bldP spid="37" grpId="0"/>
      <p:bldP spid="38" grpId="0"/>
      <p:bldP spid="22" grpId="2"/>
      <p:bldP spid="39" grpId="0"/>
      <p:bldP spid="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3" name="文本框 45062"/>
          <p:cNvSpPr txBox="1"/>
          <p:nvPr/>
        </p:nvSpPr>
        <p:spPr>
          <a:xfrm>
            <a:off x="391795" y="672465"/>
            <a:ext cx="11408410" cy="6185535"/>
          </a:xfrm>
          <a:prstGeom prst="rect">
            <a:avLst/>
          </a:prstGeom>
          <a:noFill/>
          <a:ln w="19050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      堆积泥土成为高山，风雨从那里兴起；积聚水流成为深渊，蛟龙在那里生长；积累善行养成高尚的品德，最高的智慧就会得到，通达事理的思维就具备了。所以不积累每一步，就无法达到千里之外；不积聚细小河流，就无法形成江海。骏马跳跃一次，不能有十步远；劣马拉车走十天，（也能走得很远），它的成功在于不停地走。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如果雕刻几下就放弃，腐朽的木头也不会断；如果不停地刻下去，金石也能雕刻。蚯蚓没有锋利的爪牙，强健的筋骨，向上能吃到泥土，向下能喝到泉水，因为它心思专一啊。螃蟹有六条腿和两只蟹钳，没有蛇鳝的洞穴就无处容身（的原因），是因为心思浮躁啊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13350" y="0"/>
            <a:ext cx="15011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译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 bldLvl="0" animBg="1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框 53249"/>
          <p:cNvSpPr txBox="1"/>
          <p:nvPr/>
        </p:nvSpPr>
        <p:spPr>
          <a:xfrm>
            <a:off x="832485" y="1032510"/>
            <a:ext cx="74676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en-US" altLang="zh-CN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、第</a:t>
            </a:r>
            <a:r>
              <a:rPr lang="en-US" altLang="zh-CN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段主要讲了什么内容？</a:t>
            </a:r>
            <a:endParaRPr lang="zh-CN" altLang="en-US" sz="40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3251" name="文本框 53250"/>
          <p:cNvSpPr txBox="1"/>
          <p:nvPr/>
        </p:nvSpPr>
        <p:spPr>
          <a:xfrm>
            <a:off x="1561783" y="1719263"/>
            <a:ext cx="40306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学习的方法、态度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3252" name="文本框 53251"/>
          <p:cNvSpPr txBox="1"/>
          <p:nvPr/>
        </p:nvSpPr>
        <p:spPr>
          <a:xfrm>
            <a:off x="832485" y="2367280"/>
            <a:ext cx="97688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</a:pPr>
            <a:r>
              <a:rPr lang="en-US" altLang="zh-CN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、第</a:t>
            </a:r>
            <a:r>
              <a:rPr lang="en-US" altLang="zh-CN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段用了哪些论证方法来谈学习的方法的？</a:t>
            </a:r>
            <a:endParaRPr lang="zh-CN" altLang="en-US" sz="36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3253" name="文本框 53252"/>
          <p:cNvSpPr txBox="1"/>
          <p:nvPr/>
        </p:nvSpPr>
        <p:spPr>
          <a:xfrm>
            <a:off x="1217295" y="3462020"/>
            <a:ext cx="1167765" cy="252857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学习的方法、态度</a:t>
            </a:r>
            <a:endParaRPr lang="zh-CN" altLang="en-US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3254" name="左大括号 53253"/>
          <p:cNvSpPr/>
          <p:nvPr/>
        </p:nvSpPr>
        <p:spPr>
          <a:xfrm>
            <a:off x="2579370" y="3293745"/>
            <a:ext cx="288925" cy="2865120"/>
          </a:xfrm>
          <a:prstGeom prst="leftBrace">
            <a:avLst>
              <a:gd name="adj1" fmla="val 120388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5" name="文本框 53254"/>
          <p:cNvSpPr txBox="1"/>
          <p:nvPr/>
        </p:nvSpPr>
        <p:spPr>
          <a:xfrm>
            <a:off x="3178175" y="3149600"/>
            <a:ext cx="31543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积累    </a:t>
            </a:r>
            <a:r>
              <a:rPr lang="en-US" altLang="zh-CN" sz="32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32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个比喻</a:t>
            </a:r>
            <a:endParaRPr lang="zh-CN" altLang="en-US" sz="3200" b="1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3257" name="右箭头 53256"/>
          <p:cNvSpPr/>
          <p:nvPr/>
        </p:nvSpPr>
        <p:spPr>
          <a:xfrm>
            <a:off x="6332538" y="3327400"/>
            <a:ext cx="381000" cy="228600"/>
          </a:xfrm>
          <a:prstGeom prst="rightArrow">
            <a:avLst>
              <a:gd name="adj1" fmla="val 50000"/>
              <a:gd name="adj2" fmla="val 4147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8" name="文本框 53257"/>
          <p:cNvSpPr txBox="1"/>
          <p:nvPr/>
        </p:nvSpPr>
        <p:spPr>
          <a:xfrm>
            <a:off x="6970713" y="3065463"/>
            <a:ext cx="198120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比喻论证</a:t>
            </a:r>
            <a:endParaRPr lang="zh-CN" altLang="en-US" sz="3200" b="1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正反论证</a:t>
            </a:r>
            <a:endParaRPr lang="zh-CN" altLang="en-US" sz="3200" b="1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3259" name="文本框 53258"/>
          <p:cNvSpPr txBox="1"/>
          <p:nvPr/>
        </p:nvSpPr>
        <p:spPr>
          <a:xfrm>
            <a:off x="3184525" y="4267200"/>
            <a:ext cx="32416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坚持   </a:t>
            </a:r>
            <a:r>
              <a:rPr lang="zh-CN" altLang="en-US" sz="32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32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32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个比喻</a:t>
            </a:r>
            <a:endParaRPr lang="zh-CN" altLang="en-US" sz="3200" b="1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3261" name="文本框 53260"/>
          <p:cNvSpPr txBox="1"/>
          <p:nvPr/>
        </p:nvSpPr>
        <p:spPr>
          <a:xfrm>
            <a:off x="6970713" y="4266883"/>
            <a:ext cx="198120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比喻论证</a:t>
            </a:r>
            <a:endParaRPr lang="zh-CN" altLang="en-US" sz="3200" b="1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对比论证</a:t>
            </a:r>
            <a:endParaRPr lang="zh-CN" altLang="en-US" sz="3200" b="1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3262" name="文本框 53261"/>
          <p:cNvSpPr txBox="1"/>
          <p:nvPr/>
        </p:nvSpPr>
        <p:spPr>
          <a:xfrm>
            <a:off x="3184525" y="5632450"/>
            <a:ext cx="3149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专一    </a:t>
            </a:r>
            <a:r>
              <a:rPr lang="en-US" altLang="zh-CN" sz="32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2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个比喻</a:t>
            </a:r>
            <a:endParaRPr lang="zh-CN" altLang="en-US" sz="3200" b="1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3264" name="文本框 53263"/>
          <p:cNvSpPr txBox="1"/>
          <p:nvPr/>
        </p:nvSpPr>
        <p:spPr>
          <a:xfrm>
            <a:off x="6970713" y="5386388"/>
            <a:ext cx="2286000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比喻论证</a:t>
            </a:r>
            <a:endParaRPr lang="zh-CN" altLang="en-US" sz="3200" b="1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对比论证</a:t>
            </a:r>
            <a:endParaRPr lang="zh-CN" altLang="en-US" sz="3200" b="1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3265" name="右箭头 53264"/>
          <p:cNvSpPr/>
          <p:nvPr/>
        </p:nvSpPr>
        <p:spPr>
          <a:xfrm>
            <a:off x="6332855" y="4443413"/>
            <a:ext cx="381000" cy="228600"/>
          </a:xfrm>
          <a:prstGeom prst="rightArrow">
            <a:avLst>
              <a:gd name="adj1" fmla="val 50000"/>
              <a:gd name="adj2" fmla="val 4147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66" name="右箭头 53265"/>
          <p:cNvSpPr/>
          <p:nvPr/>
        </p:nvSpPr>
        <p:spPr>
          <a:xfrm>
            <a:off x="6332538" y="5876925"/>
            <a:ext cx="381000" cy="228600"/>
          </a:xfrm>
          <a:prstGeom prst="rightArrow">
            <a:avLst>
              <a:gd name="adj1" fmla="val 50000"/>
              <a:gd name="adj2" fmla="val 4147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 flipH="1">
            <a:off x="9590088" y="3240088"/>
            <a:ext cx="182562" cy="2001837"/>
          </a:xfrm>
          <a:prstGeom prst="leftBrace">
            <a:avLst>
              <a:gd name="adj1" fmla="val 121074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78098" y="3556000"/>
            <a:ext cx="6159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方法</a:t>
            </a:r>
            <a:endParaRPr lang="zh-CN" altLang="en-US" sz="36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93935" y="5521960"/>
            <a:ext cx="9969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态度</a:t>
            </a:r>
            <a:endParaRPr lang="zh-CN" altLang="en-US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09465" y="267335"/>
            <a:ext cx="2361565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课文探究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  <p:bldP spid="53251" grpId="0" animBg="1"/>
      <p:bldP spid="53252" grpId="0"/>
      <p:bldP spid="53253" grpId="0" animBg="1"/>
      <p:bldP spid="53255" grpId="0" animBg="1"/>
      <p:bldP spid="53258" grpId="0" animBg="1"/>
      <p:bldP spid="53259" grpId="0" animBg="1"/>
      <p:bldP spid="53261" grpId="0"/>
      <p:bldP spid="53262" grpId="0" animBg="1"/>
      <p:bldP spid="53264" grpId="0"/>
      <p:bldP spid="3" grpId="0"/>
      <p:bldP spid="4" grpId="0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54273"/>
          <p:cNvSpPr txBox="1"/>
          <p:nvPr/>
        </p:nvSpPr>
        <p:spPr>
          <a:xfrm>
            <a:off x="1090295" y="874395"/>
            <a:ext cx="2113280" cy="11988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学习方法和态度</a:t>
            </a:r>
            <a:endParaRPr lang="zh-CN" altLang="en-US" sz="36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75" name="直接连接符 54274"/>
          <p:cNvSpPr/>
          <p:nvPr/>
        </p:nvSpPr>
        <p:spPr>
          <a:xfrm flipH="1">
            <a:off x="2028508" y="2227580"/>
            <a:ext cx="14287" cy="1608138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4276" name="文本框 54275"/>
          <p:cNvSpPr txBox="1"/>
          <p:nvPr/>
        </p:nvSpPr>
        <p:spPr>
          <a:xfrm>
            <a:off x="1397635" y="4191000"/>
            <a:ext cx="1231900" cy="17532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积累</a:t>
            </a:r>
            <a:endParaRPr lang="zh-CN" altLang="en-US" sz="3600" b="1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坚持</a:t>
            </a:r>
            <a:endParaRPr lang="zh-CN" altLang="en-US" sz="3600" b="1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6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专心</a:t>
            </a:r>
            <a:endParaRPr lang="zh-CN" altLang="en-US" sz="3600" b="1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77" name="左大括号 54276"/>
          <p:cNvSpPr/>
          <p:nvPr/>
        </p:nvSpPr>
        <p:spPr>
          <a:xfrm>
            <a:off x="3397250" y="549275"/>
            <a:ext cx="415290" cy="5400675"/>
          </a:xfrm>
          <a:prstGeom prst="leftBrace">
            <a:avLst>
              <a:gd name="adj1" fmla="val 92813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81" name="文本框 54280"/>
          <p:cNvSpPr txBox="1"/>
          <p:nvPr/>
        </p:nvSpPr>
        <p:spPr>
          <a:xfrm>
            <a:off x="8354695" y="347663"/>
            <a:ext cx="922338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正面设喻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86" name="文本框 54285"/>
          <p:cNvSpPr txBox="1"/>
          <p:nvPr/>
        </p:nvSpPr>
        <p:spPr>
          <a:xfrm>
            <a:off x="8320405" y="1441450"/>
            <a:ext cx="99060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反面设喻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87" name="右大括号 54286"/>
          <p:cNvSpPr/>
          <p:nvPr/>
        </p:nvSpPr>
        <p:spPr>
          <a:xfrm>
            <a:off x="9516745" y="647065"/>
            <a:ext cx="231775" cy="1652588"/>
          </a:xfrm>
          <a:prstGeom prst="rightBrace">
            <a:avLst>
              <a:gd name="adj1" fmla="val 58592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88" name="文本框 54287"/>
          <p:cNvSpPr txBox="1"/>
          <p:nvPr/>
        </p:nvSpPr>
        <p:spPr>
          <a:xfrm>
            <a:off x="9867900" y="677863"/>
            <a:ext cx="1271588" cy="1395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</a:t>
            </a:r>
            <a:endParaRPr lang="zh-CN" altLang="en-US" sz="28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要积累</a:t>
            </a:r>
            <a:endParaRPr lang="zh-CN" altLang="en-US" sz="2800" b="1">
              <a:solidFill>
                <a:srgbClr val="3333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（对比）</a:t>
            </a:r>
            <a:endParaRPr lang="zh-CN" altLang="en-US" sz="2000" b="1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89" name="文本框 54288"/>
          <p:cNvSpPr txBox="1"/>
          <p:nvPr/>
        </p:nvSpPr>
        <p:spPr>
          <a:xfrm>
            <a:off x="4134485" y="2757805"/>
            <a:ext cx="3429000" cy="8235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骐骥一跃，不能十步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驽马十驾，功在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不舍</a:t>
            </a:r>
            <a:endParaRPr lang="zh-CN" altLang="en-US" sz="2800" b="1">
              <a:solidFill>
                <a:srgbClr val="FF00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90" name="右大括号 54289"/>
          <p:cNvSpPr/>
          <p:nvPr/>
        </p:nvSpPr>
        <p:spPr>
          <a:xfrm>
            <a:off x="7939405" y="2895600"/>
            <a:ext cx="228600" cy="685800"/>
          </a:xfrm>
          <a:prstGeom prst="rightBrace">
            <a:avLst>
              <a:gd name="adj1" fmla="val 25000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91" name="文本框 54290"/>
          <p:cNvSpPr txBox="1"/>
          <p:nvPr/>
        </p:nvSpPr>
        <p:spPr>
          <a:xfrm>
            <a:off x="8371523" y="2901950"/>
            <a:ext cx="981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对比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92" name="文本框 54291"/>
          <p:cNvSpPr txBox="1"/>
          <p:nvPr/>
        </p:nvSpPr>
        <p:spPr>
          <a:xfrm>
            <a:off x="4267200" y="4005263"/>
            <a:ext cx="3429000" cy="9093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锲而舍之，朽木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不折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锲而不舍，金石</a:t>
            </a:r>
            <a:r>
              <a:rPr lang="zh-CN" altLang="en-US" sz="2800" b="1">
                <a:solidFill>
                  <a:srgbClr val="FF006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可镂</a:t>
            </a:r>
            <a:endParaRPr lang="zh-CN" altLang="en-US" sz="2800" b="1">
              <a:solidFill>
                <a:srgbClr val="FF006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93" name="右大括号 54292"/>
          <p:cNvSpPr/>
          <p:nvPr/>
        </p:nvSpPr>
        <p:spPr>
          <a:xfrm>
            <a:off x="7987348" y="4016375"/>
            <a:ext cx="239712" cy="898525"/>
          </a:xfrm>
          <a:prstGeom prst="rightBrace">
            <a:avLst>
              <a:gd name="adj1" fmla="val 30802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94" name="文本框 54293"/>
          <p:cNvSpPr txBox="1"/>
          <p:nvPr/>
        </p:nvSpPr>
        <p:spPr>
          <a:xfrm>
            <a:off x="8405495" y="4147185"/>
            <a:ext cx="1019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对比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95" name="文本框 54294"/>
          <p:cNvSpPr txBox="1"/>
          <p:nvPr/>
        </p:nvSpPr>
        <p:spPr>
          <a:xfrm>
            <a:off x="4006215" y="5053648"/>
            <a:ext cx="4267200" cy="10388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蚓无爪牙之利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…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用心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也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蟹六跪而二螯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…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用心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躁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也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96" name="右大括号 54295"/>
          <p:cNvSpPr/>
          <p:nvPr/>
        </p:nvSpPr>
        <p:spPr>
          <a:xfrm>
            <a:off x="8248650" y="5229225"/>
            <a:ext cx="152400" cy="685800"/>
          </a:xfrm>
          <a:prstGeom prst="rightBrace">
            <a:avLst>
              <a:gd name="adj1" fmla="val 37500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97" name="文本框 54296"/>
          <p:cNvSpPr txBox="1"/>
          <p:nvPr/>
        </p:nvSpPr>
        <p:spPr>
          <a:xfrm>
            <a:off x="8529320" y="5293360"/>
            <a:ext cx="10271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对比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98" name="右大括号 54297"/>
          <p:cNvSpPr/>
          <p:nvPr/>
        </p:nvSpPr>
        <p:spPr>
          <a:xfrm>
            <a:off x="9556750" y="2995295"/>
            <a:ext cx="152400" cy="1676400"/>
          </a:xfrm>
          <a:prstGeom prst="rightBrace">
            <a:avLst>
              <a:gd name="adj1" fmla="val 90750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99" name="文本框 54298"/>
          <p:cNvSpPr txBox="1"/>
          <p:nvPr/>
        </p:nvSpPr>
        <p:spPr>
          <a:xfrm>
            <a:off x="9876155" y="2994978"/>
            <a:ext cx="12636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</a:t>
            </a:r>
            <a:endParaRPr lang="zh-CN" altLang="en-US" sz="28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要坚持</a:t>
            </a:r>
            <a:r>
              <a:rPr lang="zh-CN" altLang="en-US" sz="20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（对比）</a:t>
            </a:r>
            <a:endParaRPr lang="zh-CN" altLang="en-US" sz="2000" b="1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300" name="文本框 54299"/>
          <p:cNvSpPr txBox="1"/>
          <p:nvPr/>
        </p:nvSpPr>
        <p:spPr>
          <a:xfrm>
            <a:off x="9867900" y="4712970"/>
            <a:ext cx="1262063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</a:t>
            </a:r>
            <a:endParaRPr lang="zh-CN" altLang="en-US" sz="28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要专心</a:t>
            </a:r>
            <a:r>
              <a:rPr lang="zh-CN" altLang="en-US" sz="20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（对比）</a:t>
            </a:r>
            <a:endParaRPr lang="zh-CN" altLang="en-US" sz="2000" b="1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06215" y="1420495"/>
            <a:ext cx="3898265" cy="995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不积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跬步，无以至千里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不积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小流，无以成江海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6215" y="332105"/>
            <a:ext cx="34734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积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土成山，风雨兴焉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积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水成渊，蛟龙生焉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右大括号 54279"/>
          <p:cNvSpPr/>
          <p:nvPr/>
        </p:nvSpPr>
        <p:spPr>
          <a:xfrm>
            <a:off x="8019415" y="545465"/>
            <a:ext cx="152400" cy="576263"/>
          </a:xfrm>
          <a:prstGeom prst="rightBrace">
            <a:avLst>
              <a:gd name="adj1" fmla="val 31072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右大括号 54279"/>
          <p:cNvSpPr/>
          <p:nvPr/>
        </p:nvSpPr>
        <p:spPr>
          <a:xfrm>
            <a:off x="8036560" y="1623060"/>
            <a:ext cx="152400" cy="576263"/>
          </a:xfrm>
          <a:prstGeom prst="rightBrace">
            <a:avLst>
              <a:gd name="adj1" fmla="val 31072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4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4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4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4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4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4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6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500"/>
                            </p:stCondLst>
                            <p:childTnLst>
                              <p:par>
                                <p:cTn id="9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ldLvl="0" animBg="1"/>
      <p:bldP spid="54276" grpId="0" bldLvl="0" animBg="1"/>
      <p:bldP spid="54281" grpId="0"/>
      <p:bldP spid="54286" grpId="0"/>
      <p:bldP spid="54288" grpId="0"/>
      <p:bldP spid="54289" grpId="0"/>
      <p:bldP spid="54291" grpId="0"/>
      <p:bldP spid="54292" grpId="0"/>
      <p:bldP spid="54294" grpId="0"/>
      <p:bldP spid="54295" grpId="0"/>
      <p:bldP spid="54297" grpId="0"/>
      <p:bldP spid="54299" grpId="0"/>
      <p:bldP spid="543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5121" name="文本框 99"/>
          <p:cNvSpPr txBox="1"/>
          <p:nvPr/>
        </p:nvSpPr>
        <p:spPr>
          <a:xfrm>
            <a:off x="608965" y="143510"/>
            <a:ext cx="11179175" cy="6295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</a:t>
            </a:r>
            <a:r>
              <a:rPr lang="zh-CN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zh-CN" sz="3200">
              <a:solidFill>
                <a:srgbClr val="1E1E1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4000" b="1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 掌握并积累重要的文言文实词和虚词。</a:t>
            </a:r>
            <a:endParaRPr lang="zh-CN" altLang="zh-CN" sz="4000" b="1">
              <a:solidFill>
                <a:srgbClr val="1E1E1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4000" b="1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 掌握本文的论证方法：比喻论证、正反对比论证。</a:t>
            </a:r>
            <a:endParaRPr lang="zh-CN" altLang="zh-CN" sz="4000" b="1">
              <a:solidFill>
                <a:srgbClr val="1E1E1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4000" b="1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 认识本文论述的学习意义、作用、态度、方法，并用以指导自己的学习。</a:t>
            </a:r>
            <a:endParaRPr lang="zh-CN" altLang="zh-CN" sz="4000" b="1">
              <a:solidFill>
                <a:srgbClr val="1E1E1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4000" b="1">
                <a:solidFill>
                  <a:srgbClr val="1E1E1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4. 体味本文充分运用比喻进行说理的艺术特点。</a:t>
            </a:r>
            <a:endParaRPr lang="zh-CN" altLang="zh-CN" sz="4000" b="1">
              <a:solidFill>
                <a:srgbClr val="1E1E1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charRg st="2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5121">
                                            <p:txEl>
                                              <p:charRg st="21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charRg st="42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5121">
                                            <p:txEl>
                                              <p:charRg st="42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charRg st="75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5121">
                                            <p:txEl>
                                              <p:charRg st="75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charRg st="116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5121">
                                            <p:txEl>
                                              <p:charRg st="116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57555" y="1675130"/>
            <a:ext cx="10633710" cy="4276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70000"/>
              </a:lnSpc>
            </a:pPr>
            <a:r>
              <a:rPr lang="en-US" altLang="zh-CN" sz="4000" b="1">
                <a:solidFill>
                  <a:srgbClr val="0000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</a:t>
            </a:r>
            <a:r>
              <a:rPr lang="zh-CN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文章以朴素的唯物主义理论为基础，旁征博引，娓娓说理，反映了先秦儒家在教育方面的某些正确观点，其中阐述的关于学习的道理，在今天也具有很强的指导作用。</a:t>
            </a:r>
            <a:endParaRPr lang="zh-CN" altLang="zh-CN" sz="40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46" name="文本框 1"/>
          <p:cNvSpPr txBox="1"/>
          <p:nvPr/>
        </p:nvSpPr>
        <p:spPr>
          <a:xfrm>
            <a:off x="4973955" y="628650"/>
            <a:ext cx="19653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主   题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174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1645" y="303530"/>
            <a:ext cx="11313160" cy="62503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思考:那荀子劝勉我们学习什么呢?</a:t>
            </a:r>
            <a:endParaRPr lang="zh-CN" altLang="en-US" sz="36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“故木受绳则直,金就砺则利,君子博学而日参省乎己,则知明而行无过矣。”</a:t>
            </a:r>
            <a:endParaRPr lang="zh-CN" altLang="en-US" sz="2800" b="1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“积土成山,风雨兴焉;积水成渊,蛟龙生焉;积善成德,而神明自得,圣心备焉。”</a:t>
            </a:r>
            <a:endParaRPr lang="zh-CN" altLang="en-US" sz="3200" b="1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知明: 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智慧明达,它停留在人的知识和行为层面。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“知明”由博学和自我反省而得。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神明: 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神圣明达,它已经达到了人的道德修养层面。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“神明”由积善而来,它让人到达圣人之境。</a:t>
            </a:r>
            <a:endParaRPr lang="zh-CN" altLang="en-US" sz="32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zh-CN" altLang="en-US" sz="3200" b="1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人</a:t>
            </a:r>
            <a:r>
              <a:rPr lang="en-US" altLang="zh-CN" sz="3200" b="1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------</a:t>
            </a:r>
            <a:r>
              <a:rPr lang="zh-CN" altLang="en-US" sz="3200" b="1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君子</a:t>
            </a:r>
            <a:r>
              <a:rPr lang="en-US" altLang="zh-CN" sz="3200" b="1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------</a:t>
            </a:r>
            <a:r>
              <a:rPr lang="zh-CN" altLang="en-US" sz="3200" b="1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圣人</a:t>
            </a:r>
            <a:endParaRPr lang="zh-CN" altLang="en-US" sz="3200" b="1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63490" name="文本框 63489"/>
          <p:cNvSpPr txBox="1"/>
          <p:nvPr/>
        </p:nvSpPr>
        <p:spPr>
          <a:xfrm>
            <a:off x="578485" y="1441450"/>
            <a:ext cx="11002645" cy="50031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90000"/>
              </a:lnSpc>
              <a:spcBef>
                <a:spcPct val="50000"/>
              </a:spcBef>
            </a:pPr>
            <a:r>
              <a:rPr lang="en-US" altLang="zh-CN" sz="4800" b="1">
                <a:latin typeface="Times New Roman" panose="02020603050405020304" pitchFamily="18" charset="0"/>
                <a:ea typeface="黑体" panose="02010609060101010101" pitchFamily="2" charset="-122"/>
              </a:rPr>
              <a:t>       </a:t>
            </a:r>
            <a:r>
              <a: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运用大量生活中常见的</a:t>
            </a:r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比喻</a:t>
            </a:r>
            <a:r>
              <a: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，把抽象的道理说得</a:t>
            </a:r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明白、具体、生动、深入浅出</a:t>
            </a:r>
            <a:r>
              <a: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。这些比喻的运用灵活多样，生动形象，增强了表达效果，使论证更有力。</a:t>
            </a:r>
            <a:endParaRPr lang="zh-CN" altLang="en-US" sz="40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98695" y="443865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写作特点</a:t>
            </a:r>
            <a:endParaRPr lang="zh-CN" altLang="en-US" sz="44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64513"/>
          <p:cNvSpPr>
            <a:spLocks noGrp="1"/>
          </p:cNvSpPr>
          <p:nvPr>
            <p:ph type="title"/>
          </p:nvPr>
        </p:nvSpPr>
        <p:spPr>
          <a:xfrm>
            <a:off x="2652395" y="342265"/>
            <a:ext cx="7240905" cy="768350"/>
          </a:xfrm>
        </p:spPr>
        <p:txBody>
          <a:bodyPr wrap="square" anchor="b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从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劝学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看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荀子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的特色 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794" name="文本占位符 64514"/>
          <p:cNvSpPr>
            <a:spLocks noGrp="1"/>
          </p:cNvSpPr>
          <p:nvPr>
            <p:ph idx="1"/>
          </p:nvPr>
        </p:nvSpPr>
        <p:spPr>
          <a:xfrm>
            <a:off x="817880" y="1438910"/>
            <a:ext cx="10909300" cy="4932045"/>
          </a:xfrm>
        </p:spPr>
        <p:txBody>
          <a:bodyPr anchor="t" anchorCtr="0">
            <a:normAutofit lnSpcReduction="20000"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、用博喻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（集中许多并列的比喻，从同一角度反复论述问题）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、采用对比，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将两种相反的情况组织在一起，形成鲜明对比，增强文字说服力。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、句式整齐</a:t>
            </a:r>
            <a:r>
              <a:rPr lang="zh-CN" altLang="en-US" sz="36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在排偶中适当的夹进散句，文气流畅而不呆滞。 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29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4">
                                            <p:txEl>
                                              <p:charRg st="29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4">
                                            <p:txEl>
                                              <p:charRg st="29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794">
                                            <p:txEl>
                                              <p:charRg st="29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66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4">
                                            <p:txEl>
                                              <p:charRg st="66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4">
                                            <p:txEl>
                                              <p:charRg st="66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794">
                                            <p:txEl>
                                              <p:charRg st="66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794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63270" y="211455"/>
            <a:ext cx="1247775" cy="132207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板书设计</a:t>
            </a: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06988" y="611188"/>
            <a:ext cx="3211512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5400" b="1">
                <a:solidFill>
                  <a:srgbClr val="0000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劝学    </a:t>
            </a:r>
            <a:r>
              <a:rPr lang="zh-CN" altLang="en-US" sz="2800" b="1">
                <a:solidFill>
                  <a:srgbClr val="0000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荀子</a:t>
            </a:r>
            <a:endParaRPr lang="zh-CN" altLang="en-US" sz="2800" b="1">
              <a:solidFill>
                <a:srgbClr val="00009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060" y="3385820"/>
            <a:ext cx="9626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思路</a:t>
            </a:r>
            <a:endParaRPr lang="zh-CN" altLang="en-US" sz="54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56460" y="2367280"/>
            <a:ext cx="185737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4000" b="1">
                <a:latin typeface="华文行楷" panose="02010800040101010101" pitchFamily="2" charset="-122"/>
                <a:ea typeface="华文行楷" panose="02010800040101010101" pitchFamily="2" charset="-122"/>
              </a:rPr>
              <a:t>是什么</a:t>
            </a:r>
            <a:endParaRPr lang="zh-CN" altLang="en-US" sz="40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 b="1">
                <a:latin typeface="华文行楷" panose="02010800040101010101" pitchFamily="2" charset="-122"/>
                <a:ea typeface="华文行楷" panose="02010800040101010101" pitchFamily="2" charset="-122"/>
              </a:rPr>
              <a:t>为什么</a:t>
            </a:r>
            <a:endParaRPr lang="zh-CN" altLang="en-US" sz="40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40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40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40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 b="1">
                <a:latin typeface="华文行楷" panose="02010800040101010101" pitchFamily="2" charset="-122"/>
                <a:ea typeface="华文行楷" panose="02010800040101010101" pitchFamily="2" charset="-122"/>
              </a:rPr>
              <a:t>怎么样</a:t>
            </a:r>
            <a:endParaRPr lang="zh-CN" altLang="en-US" sz="40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65905" y="2444750"/>
            <a:ext cx="1197610" cy="4076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B0F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3600" b="1">
                <a:solidFill>
                  <a:srgbClr val="00B0F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段</a:t>
            </a:r>
            <a:endParaRPr lang="zh-CN" altLang="en-US" sz="3600" b="1">
              <a:solidFill>
                <a:srgbClr val="00B0F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B0F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endParaRPr lang="en-US" altLang="zh-CN" sz="3600" b="1">
              <a:solidFill>
                <a:srgbClr val="00B0F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B0F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-</a:t>
            </a:r>
            <a:endParaRPr lang="en-US" altLang="zh-CN" sz="3600" b="1">
              <a:solidFill>
                <a:srgbClr val="00B0F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B0F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3600" b="1">
                <a:solidFill>
                  <a:srgbClr val="00B0F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段</a:t>
            </a:r>
            <a:endParaRPr lang="zh-CN" altLang="en-US" sz="3600" b="1">
              <a:solidFill>
                <a:srgbClr val="00B0F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3600" b="1">
              <a:solidFill>
                <a:srgbClr val="00B0F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B0F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r>
              <a:rPr lang="zh-CN" altLang="en-US" sz="3600" b="1">
                <a:solidFill>
                  <a:srgbClr val="00B0F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段</a:t>
            </a:r>
            <a:endParaRPr lang="zh-CN" altLang="en-US" sz="3600" b="1">
              <a:solidFill>
                <a:srgbClr val="00B0F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07430" y="2447608"/>
            <a:ext cx="18462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中心论点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16270" y="3172460"/>
            <a:ext cx="238760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学习的重要性 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    (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比喻论证</a:t>
            </a: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endParaRPr lang="en-US" altLang="zh-CN" sz="24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46540" y="3143250"/>
            <a:ext cx="1385888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类相异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理相同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96585" y="4206240"/>
            <a:ext cx="2492375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思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---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直接经验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学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---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间接经验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57615" y="4464368"/>
            <a:ext cx="19640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被动、主动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27408" y="5702618"/>
            <a:ext cx="1965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学习的态度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92540" y="5501005"/>
            <a:ext cx="1928813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比喻论证，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对比论证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87" name="右大括号 54286"/>
          <p:cNvSpPr/>
          <p:nvPr/>
        </p:nvSpPr>
        <p:spPr>
          <a:xfrm flipH="1">
            <a:off x="8570595" y="3318510"/>
            <a:ext cx="95250" cy="603250"/>
          </a:xfrm>
          <a:prstGeom prst="rightBrace">
            <a:avLst>
              <a:gd name="adj1" fmla="val 59297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右大括号 15"/>
          <p:cNvSpPr/>
          <p:nvPr/>
        </p:nvSpPr>
        <p:spPr>
          <a:xfrm flipH="1">
            <a:off x="8557895" y="5670868"/>
            <a:ext cx="107950" cy="585787"/>
          </a:xfrm>
          <a:prstGeom prst="rightBrace">
            <a:avLst>
              <a:gd name="adj1" fmla="val 58635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18183" y="2444433"/>
            <a:ext cx="2821305" cy="52197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人</a:t>
            </a:r>
            <a:r>
              <a:rPr lang="en-US" altLang="zh-CN" sz="28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---</a:t>
            </a:r>
            <a:r>
              <a:rPr lang="zh-CN" altLang="en-US" sz="28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君子</a:t>
            </a:r>
            <a:r>
              <a:rPr lang="en-US" altLang="zh-CN" sz="28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---</a:t>
            </a:r>
            <a:r>
              <a:rPr lang="zh-CN" altLang="en-US" sz="28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圣人</a:t>
            </a:r>
            <a:endParaRPr lang="zh-CN" altLang="en-US" sz="2800" b="1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右大括号 1"/>
          <p:cNvSpPr/>
          <p:nvPr/>
        </p:nvSpPr>
        <p:spPr>
          <a:xfrm flipH="1">
            <a:off x="1598930" y="2679065"/>
            <a:ext cx="401320" cy="3166110"/>
          </a:xfrm>
          <a:prstGeom prst="rightBrace">
            <a:avLst>
              <a:gd name="adj1" fmla="val 59297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charRg st="1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charRg st="1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500"/>
                            </p:stCondLst>
                            <p:childTnLst>
                              <p:par>
                                <p:cTn id="8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3500"/>
                            </p:stCondLst>
                            <p:childTnLst>
                              <p:par>
                                <p:cTn id="9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  <p:bldP spid="9" grpId="0"/>
      <p:bldP spid="10" grpId="0"/>
      <p:bldP spid="54287" grpId="0" bldLvl="0" animBg="1"/>
      <p:bldP spid="11" grpId="0"/>
      <p:bldP spid="12" grpId="0"/>
      <p:bldP spid="13" grpId="0"/>
      <p:bldP spid="14" grpId="0"/>
      <p:bldP spid="16" grpId="0" bldLvl="0" animBg="1"/>
      <p:bldP spid="15" grpId="0"/>
      <p:bldP spid="18" grpId="0" bldLvl="0" animBg="1"/>
      <p:bldP spid="2" grpId="0" bldLvl="0" animBg="1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8193" descr="sea"/>
          <p:cNvPicPr>
            <a:picLocks noChangeAspect="1"/>
          </p:cNvPicPr>
          <p:nvPr/>
        </p:nvPicPr>
        <p:blipFill>
          <a:blip r:embed="rId1">
            <a:lum bright="-23996" contrast="35999"/>
          </a:blip>
          <a:stretch>
            <a:fillRect/>
          </a:stretch>
        </p:blipFill>
        <p:spPr>
          <a:xfrm>
            <a:off x="194310" y="149860"/>
            <a:ext cx="11824335" cy="6478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762125" y="952500"/>
            <a:ext cx="8666163" cy="520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16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文言基础知识归纳</a:t>
            </a:r>
            <a:endParaRPr lang="zh-CN" altLang="en-US" sz="166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Rectangle 1026"/>
          <p:cNvSpPr>
            <a:spLocks noGrp="1"/>
          </p:cNvSpPr>
          <p:nvPr>
            <p:ph type="title"/>
          </p:nvPr>
        </p:nvSpPr>
        <p:spPr>
          <a:xfrm>
            <a:off x="4413250" y="260986"/>
            <a:ext cx="2984500" cy="700405"/>
          </a:xfrm>
        </p:spPr>
        <p:txBody>
          <a:bodyPr vert="horz" wrap="square" lIns="91440" tIns="45720" rIns="91440" bIns="45720" anchor="ctr" anchorCtr="0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通 假 字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35" name="Rectangle 1027"/>
          <p:cNvSpPr>
            <a:spLocks noGrp="1"/>
          </p:cNvSpPr>
          <p:nvPr>
            <p:ph sz="half" idx="1"/>
          </p:nvPr>
        </p:nvSpPr>
        <p:spPr>
          <a:xfrm>
            <a:off x="887730" y="1172845"/>
            <a:ext cx="4499610" cy="5212080"/>
          </a:xfrm>
        </p:spPr>
        <p:txBody>
          <a:bodyPr vert="horz" wrap="square" lIns="91440" tIns="45720" rIns="91440" bIns="45720" anchor="t" anchorCtr="0"/>
          <a:p>
            <a:pPr defTabSz="914400"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1虽</a:t>
            </a: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有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槁</a:t>
            </a: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暴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defTabSz="914400"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defTabSz="914400"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2则</a:t>
            </a: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知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明而行无过矣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defTabSz="914400"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defTabSz="914400"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3君子</a:t>
            </a: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生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非异也</a:t>
            </a:r>
            <a:endParaRPr lang="en-US" altLang="zh-CN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defTabSz="914400"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endParaRPr lang="en-US" altLang="zh-CN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defTabSz="914400"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、木直中绳，</a:t>
            </a: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輮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以为轮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76570" y="1172845"/>
            <a:ext cx="6134735" cy="43554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defTabSz="914400">
              <a:lnSpc>
                <a:spcPct val="110000"/>
              </a:lnSpc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“有”通“又”。</a:t>
            </a:r>
            <a:endParaRPr lang="zh-CN" altLang="en-US" sz="36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 defTabSz="914400">
              <a:lnSpc>
                <a:spcPct val="110000"/>
              </a:lnSpc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“暴”通“曝”</a:t>
            </a:r>
            <a:endParaRPr lang="zh-CN" altLang="en-US" sz="36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 defTabSz="914400">
              <a:lnSpc>
                <a:spcPct val="110000"/>
              </a:lnSpc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“知”通“智”</a:t>
            </a:r>
            <a:r>
              <a:rPr lang="en-US" altLang="zh-CN" sz="36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zhì，</a:t>
            </a:r>
            <a:r>
              <a:rPr lang="zh-CN" altLang="en-US" sz="36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智慧。</a:t>
            </a:r>
            <a:endParaRPr lang="zh-CN" altLang="en-US" sz="36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 defTabSz="914400">
              <a:lnSpc>
                <a:spcPct val="110000"/>
              </a:lnSpc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endParaRPr lang="zh-CN" altLang="en-US" sz="36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l" defTabSz="914400">
              <a:lnSpc>
                <a:spcPct val="110000"/>
              </a:lnSpc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“生”通“性”，资质禀赋</a:t>
            </a:r>
            <a:endParaRPr lang="zh-CN" altLang="en-US" sz="36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 defTabSz="914400">
              <a:lnSpc>
                <a:spcPct val="110000"/>
              </a:lnSpc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endParaRPr lang="zh-CN" altLang="en-US" sz="36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l" defTabSz="914400">
              <a:lnSpc>
                <a:spcPct val="110000"/>
              </a:lnSpc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“輮”通“糅”，使</a:t>
            </a:r>
            <a:r>
              <a:rPr lang="en-US" altLang="zh-CN" sz="36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……</a:t>
            </a:r>
            <a:r>
              <a:rPr lang="zh-CN" altLang="en-US" sz="36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弯曲</a:t>
            </a:r>
            <a:endParaRPr lang="zh-CN" altLang="en-US" sz="36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403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403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035">
                                            <p:txEl>
                                              <p:charRg st="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4035">
                                            <p:txEl>
                                              <p:charRg st="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1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035">
                                            <p:txEl>
                                              <p:charRg st="1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4035">
                                            <p:txEl>
                                              <p:charRg st="1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4035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4035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  <p:bldP spid="44035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type="title"/>
          </p:nvPr>
        </p:nvSpPr>
        <p:spPr>
          <a:xfrm>
            <a:off x="4749800" y="243523"/>
            <a:ext cx="2692400" cy="700405"/>
          </a:xfrm>
        </p:spPr>
        <p:txBody>
          <a:bodyPr vert="horz" wrap="square" lIns="91440" tIns="45720" rIns="91440" bIns="45720" anchor="ctr" anchorCtr="0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词类活用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9795" y="831850"/>
            <a:ext cx="10590530" cy="57975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marR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、名词作状语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君子博学而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日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参省乎己    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  </a:t>
            </a:r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日：每日。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上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食埃土，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饮黄泉</a:t>
            </a:r>
            <a:endParaRPr kumimoji="0" lang="zh-CN" altLang="en-US" sz="3200" b="1" i="0" u="none" strike="noStrike" kern="1200" cap="none" spc="0" normalizeH="0" baseline="0" noProof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上、下：向上，（指在地面上），向下，（指在地下）。</a:t>
            </a:r>
            <a:endParaRPr kumimoji="0" lang="zh-CN" altLang="en-US" sz="3200" b="1" i="0" u="none" strike="noStrike" kern="1200" cap="none" spc="0" normalizeH="0" baseline="0" noProof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533400" indent="-533400" algn="l" defTabSz="914400">
              <a:lnSpc>
                <a:spcPct val="110000"/>
              </a:lnSpc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、名词作动词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533400" indent="-533400" algn="l" defTabSz="914400">
              <a:lnSpc>
                <a:spcPct val="110000"/>
              </a:lnSpc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假舟楫者，非能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水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也  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  </a:t>
            </a:r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水：游水</a:t>
            </a:r>
            <a:endParaRPr lang="zh-CN" altLang="en-US" sz="32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533400" indent="-533400" algn="l" defTabSz="914400">
              <a:lnSpc>
                <a:spcPct val="110000"/>
              </a:lnSpc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、使动用法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533400" indent="-533400" algn="l" defTabSz="914400">
              <a:lnSpc>
                <a:spcPct val="110000"/>
              </a:lnSpc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木直中绳，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輮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以为轮  </a:t>
            </a:r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r>
              <a:rPr lang="en-US" altLang="zh-CN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  </a:t>
            </a:r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輮：使</a:t>
            </a:r>
            <a:r>
              <a:rPr lang="en-US" altLang="zh-CN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……</a:t>
            </a:r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弯曲</a:t>
            </a:r>
            <a:endParaRPr lang="zh-CN" altLang="en-US" sz="32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533400" indent="-533400" algn="l" defTabSz="914400">
              <a:lnSpc>
                <a:spcPct val="110000"/>
              </a:lnSpc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、副词作动词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533400" indent="-533400" algn="l" defTabSz="914400">
              <a:lnSpc>
                <a:spcPct val="110000"/>
              </a:lnSpc>
              <a:buClr>
                <a:schemeClr val="bg2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金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就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砺则利           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       </a:t>
            </a:r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就：靠近接近</a:t>
            </a:r>
            <a:endParaRPr lang="zh-CN" altLang="en-US" sz="32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Rectangle 2"/>
          <p:cNvSpPr/>
          <p:nvPr/>
        </p:nvSpPr>
        <p:spPr>
          <a:xfrm>
            <a:off x="6003925" y="3048000"/>
            <a:ext cx="309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6" name="Text Box 3"/>
          <p:cNvSpPr txBox="1"/>
          <p:nvPr/>
        </p:nvSpPr>
        <p:spPr>
          <a:xfrm>
            <a:off x="726440" y="976630"/>
            <a:ext cx="629666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于：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、青取之</a:t>
            </a:r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于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蓝    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、而青</a:t>
            </a:r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于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蓝        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、君子生非异也，善假</a:t>
            </a:r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于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物也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而：</a:t>
            </a:r>
            <a:endParaRPr lang="zh-CN" altLang="en-US" sz="32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、冰水为之</a:t>
            </a:r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而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寒于水    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、君子博学</a:t>
            </a:r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而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日参省乎已    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、则知明</a:t>
            </a:r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而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行无过矣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、吾尝终日</a:t>
            </a:r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而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思矣      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、臂非加长也，</a:t>
            </a:r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而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见者远    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6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、积善成德，</a:t>
            </a:r>
            <a:r>
              <a:rPr lang="zh-CN" altLang="en-US" sz="32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而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神明自得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53935" y="1468755"/>
            <a:ext cx="423735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从</a:t>
            </a:r>
            <a:endParaRPr lang="zh-CN" altLang="en-US" sz="32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比</a:t>
            </a:r>
            <a:endParaRPr lang="zh-CN" altLang="en-US" sz="32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对于</a:t>
            </a:r>
            <a:endParaRPr lang="zh-CN" altLang="en-US" sz="32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32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表转折关系，却</a:t>
            </a:r>
            <a:endParaRPr lang="zh-CN" altLang="en-US" sz="32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表承接关系   并且</a:t>
            </a:r>
            <a:endParaRPr lang="zh-CN" altLang="en-US" sz="32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表并列关系</a:t>
            </a:r>
            <a:endParaRPr lang="zh-CN" altLang="en-US" sz="32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表修饰关系，</a:t>
            </a:r>
            <a:r>
              <a:rPr lang="en-US" altLang="zh-CN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地</a:t>
            </a:r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表转折关系，却</a:t>
            </a:r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2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表因果关系，因而 </a:t>
            </a:r>
            <a:r>
              <a:rPr lang="zh-CN" altLang="en-US" sz="2800" b="1" dirty="0">
                <a:solidFill>
                  <a:srgbClr val="2E1AC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2800" b="1" dirty="0">
              <a:solidFill>
                <a:srgbClr val="2E1AC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8" name="文本框 8"/>
          <p:cNvSpPr txBox="1"/>
          <p:nvPr/>
        </p:nvSpPr>
        <p:spPr>
          <a:xfrm>
            <a:off x="4778375" y="73025"/>
            <a:ext cx="2418080" cy="9036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一词多义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86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86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710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710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3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7106">
                                            <p:txEl>
                                              <p:charRg st="3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7106">
                                            <p:txEl>
                                              <p:charRg st="3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7106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7106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32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7106">
                                            <p:txEl>
                                              <p:charRg st="32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7106">
                                            <p:txEl>
                                              <p:charRg st="32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4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7106">
                                            <p:txEl>
                                              <p:charRg st="4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7106">
                                            <p:txEl>
                                              <p:charRg st="4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5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7106">
                                            <p:txEl>
                                              <p:charRg st="5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7106">
                                            <p:txEl>
                                              <p:charRg st="5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66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7106">
                                            <p:txEl>
                                              <p:charRg st="66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7106">
                                            <p:txEl>
                                              <p:charRg st="66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8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7106">
                                            <p:txEl>
                                              <p:charRg st="8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7106">
                                            <p:txEl>
                                              <p:charRg st="8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95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7106">
                                            <p:txEl>
                                              <p:charRg st="95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7106">
                                            <p:txEl>
                                              <p:charRg st="95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12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106">
                                            <p:txEl>
                                              <p:charRg st="112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7106">
                                            <p:txEl>
                                              <p:charRg st="112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30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7106">
                                            <p:txEl>
                                              <p:charRg st="130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7106">
                                            <p:txEl>
                                              <p:charRg st="130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Rectangle 2"/>
          <p:cNvSpPr/>
          <p:nvPr/>
        </p:nvSpPr>
        <p:spPr>
          <a:xfrm>
            <a:off x="6003925" y="3048000"/>
            <a:ext cx="309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0" name="Text Box 3"/>
          <p:cNvSpPr txBox="1"/>
          <p:nvPr/>
        </p:nvSpPr>
        <p:spPr>
          <a:xfrm>
            <a:off x="1022668" y="152400"/>
            <a:ext cx="5291137" cy="65544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焉：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、积土成山，风雨兴焉   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、而神明自得，圣心备焉   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、寡人之于也尽心焉耳矣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绝：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、忽然抚尺一下，群响毕绝   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、率妻子邑人来此绝境   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、以为妙绝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、佛印绝类弥勒             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、假舟辑者，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···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而绝江河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望：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、吾尝跂而望矣  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、日夜望将军至    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先达德隆望尊    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、适冬之望日前后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3492" name="Text Box 4"/>
          <p:cNvSpPr txBox="1"/>
          <p:nvPr/>
        </p:nvSpPr>
        <p:spPr>
          <a:xfrm>
            <a:off x="7334250" y="472440"/>
            <a:ext cx="3021013" cy="6123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、兼词  于此   </a:t>
            </a:r>
            <a:endParaRPr lang="zh-CN" altLang="en-US" sz="28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、语助词，无义   </a:t>
            </a:r>
            <a:endParaRPr lang="zh-CN" altLang="en-US" sz="28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、语助词，无义</a:t>
            </a:r>
            <a:endParaRPr lang="en-US" altLang="zh-CN" sz="28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zh-CN" altLang="en-US" sz="28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、停止          </a:t>
            </a:r>
            <a:endParaRPr lang="zh-CN" altLang="en-US" sz="28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、隔绝                                 </a:t>
            </a:r>
            <a:endParaRPr lang="zh-CN" altLang="en-US" sz="28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、到了极点                                </a:t>
            </a:r>
            <a:endParaRPr lang="zh-CN" altLang="en-US" sz="28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、非常                                  </a:t>
            </a:r>
            <a:endParaRPr lang="zh-CN" altLang="en-US" sz="28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en-US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、横渡</a:t>
            </a:r>
            <a:endParaRPr lang="zh-CN" altLang="en-US" sz="28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en-US" altLang="zh-CN" sz="28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、眺望                          </a:t>
            </a:r>
            <a:endParaRPr lang="zh-CN" altLang="en-US" sz="28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、盼望                        </a:t>
            </a:r>
            <a:endParaRPr lang="zh-CN" altLang="en-US" sz="28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、名望        </a:t>
            </a:r>
            <a:endParaRPr lang="zh-CN" altLang="en-US" sz="28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28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、农历每月十五</a:t>
            </a:r>
            <a:endParaRPr lang="zh-CN" altLang="en-US" sz="28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3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3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130">
                                            <p:txEl>
                                              <p:charRg st="3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30">
                                            <p:txEl>
                                              <p:charRg st="3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130">
                                            <p:txEl>
                                              <p:charRg st="3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1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8130">
                                            <p:txEl>
                                              <p:charRg st="1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130">
                                            <p:txEl>
                                              <p:charRg st="1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130">
                                            <p:txEl>
                                              <p:charRg st="19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3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30">
                                            <p:txEl>
                                              <p:charRg st="3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130">
                                            <p:txEl>
                                              <p:charRg st="3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8130">
                                            <p:txEl>
                                              <p:charRg st="36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4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8130">
                                            <p:txEl>
                                              <p:charRg st="4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130">
                                            <p:txEl>
                                              <p:charRg st="4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8130">
                                            <p:txEl>
                                              <p:charRg st="49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52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130">
                                            <p:txEl>
                                              <p:charRg st="52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130">
                                            <p:txEl>
                                              <p:charRg st="52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8130">
                                            <p:txEl>
                                              <p:charRg st="52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7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130">
                                            <p:txEl>
                                              <p:charRg st="7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130">
                                            <p:txEl>
                                              <p:charRg st="7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8130">
                                            <p:txEl>
                                              <p:charRg st="70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86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130">
                                            <p:txEl>
                                              <p:charRg st="86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130">
                                            <p:txEl>
                                              <p:charRg st="86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130">
                                            <p:txEl>
                                              <p:charRg st="86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93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130">
                                            <p:txEl>
                                              <p:charRg st="93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130">
                                            <p:txEl>
                                              <p:charRg st="93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130">
                                            <p:txEl>
                                              <p:charRg st="93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116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8130">
                                            <p:txEl>
                                              <p:charRg st="116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130">
                                            <p:txEl>
                                              <p:charRg st="116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8130">
                                            <p:txEl>
                                              <p:charRg st="116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131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130">
                                            <p:txEl>
                                              <p:charRg st="131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130">
                                            <p:txEl>
                                              <p:charRg st="131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8130">
                                            <p:txEl>
                                              <p:charRg st="131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13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130">
                                            <p:txEl>
                                              <p:charRg st="13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8130">
                                            <p:txEl>
                                              <p:charRg st="13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8130">
                                            <p:txEl>
                                              <p:charRg st="134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146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8130">
                                            <p:txEl>
                                              <p:charRg st="146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8130">
                                            <p:txEl>
                                              <p:charRg st="146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8130">
                                            <p:txEl>
                                              <p:charRg st="146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160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8130">
                                            <p:txEl>
                                              <p:charRg st="160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8130">
                                            <p:txEl>
                                              <p:charRg st="160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8130">
                                            <p:txEl>
                                              <p:charRg st="160" end="1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174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8130">
                                            <p:txEl>
                                              <p:charRg st="174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8130">
                                            <p:txEl>
                                              <p:charRg st="174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8130">
                                            <p:txEl>
                                              <p:charRg st="174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0060" y="880745"/>
            <a:ext cx="11406505" cy="5777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《劝学》和《师说》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都是我国古代探讨学习问题的名篇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。熟读这两篇文章，找出文中谈学习的名句，推敲句子的含义，以此为基础把握两篇文章关于学习的主要观点。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阅读时，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要注意联系作者的思想主张和写作背景来理解文章的观点，分析作者提出观点的依据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例如，苟子为何如此强调后天学习的重要性？韩愈是针对怎样的现状倡导师道回归的？这需要分别结合苟子的“性恶论”、韩愈所处时代士大夫“耻学于师”的风气来理解。还可以结合今天的社会生活，说说荀子和韩愈的学习观中，哪些仍然值得借鉴，哪些需要更新并赋予其新的内涵。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“而”是古代汉语中常见的连词，可用于表示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并列、承接、递进、转折、修饰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等多种语义关系。这两篇文章中的许多语句用了“而”，诵读时注意体会这些“而”字表现的语义关系。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6190" y="17399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学习提示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9458" name="文本框 19457"/>
          <p:cNvSpPr txBox="1"/>
          <p:nvPr/>
        </p:nvSpPr>
        <p:spPr>
          <a:xfrm>
            <a:off x="1198245" y="1464310"/>
            <a:ext cx="5489575" cy="3930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）瓮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中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之鳖</a:t>
            </a:r>
            <a:endParaRPr lang="zh-CN" altLang="en-US" sz="32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中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峨冠而多髯者为东坡</a:t>
            </a:r>
            <a:endParaRPr lang="zh-CN" altLang="en-US" sz="32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中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道而废</a:t>
            </a:r>
            <a:endParaRPr lang="zh-CN" altLang="en-US" sz="32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）木直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中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绳</a:t>
            </a:r>
            <a:endParaRPr lang="zh-CN" altLang="en-US" sz="32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）见其发矢十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中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八九</a:t>
            </a:r>
            <a:endParaRPr lang="zh-CN" altLang="en-US" sz="32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7793038" y="1120140"/>
            <a:ext cx="3097212" cy="42748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7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内、里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中间、当中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半、一半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符合、适合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命中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6083" name="文本框 1"/>
          <p:cNvSpPr txBox="1"/>
          <p:nvPr/>
        </p:nvSpPr>
        <p:spPr>
          <a:xfrm>
            <a:off x="2606675" y="539750"/>
            <a:ext cx="130175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4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中：</a:t>
            </a:r>
            <a:endParaRPr lang="zh-CN" altLang="en-US" sz="4400" b="1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  <p:bldP spid="4608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7890" name="文本框 37889"/>
          <p:cNvSpPr txBox="1"/>
          <p:nvPr/>
        </p:nvSpPr>
        <p:spPr>
          <a:xfrm>
            <a:off x="798513" y="274955"/>
            <a:ext cx="6697663" cy="60109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noProof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绝：</a:t>
            </a:r>
            <a:endParaRPr lang="zh-CN" altLang="en-US" sz="3200" b="1" noProof="1">
              <a:solidFill>
                <a:srgbClr val="3333FF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）忽然抚尺一下，群响毕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绝</a:t>
            </a:r>
            <a:endParaRPr lang="zh-CN" altLang="en-US" sz="3200" b="1" u="sng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）率妻子邑人来此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绝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境</a:t>
            </a:r>
            <a:endParaRPr lang="zh-CN" altLang="en-US" sz="32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）佛印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绝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类弥勒</a:t>
            </a:r>
            <a:endParaRPr lang="zh-CN" altLang="en-US" sz="32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）非能水也，而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绝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江河</a:t>
            </a:r>
            <a:endParaRPr lang="zh-CN" altLang="en-US" sz="32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）以为妙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绝</a:t>
            </a:r>
            <a:endParaRPr lang="zh-CN" altLang="en-US" sz="3200" b="1" u="sng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6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）络绎不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绝</a:t>
            </a:r>
            <a:endParaRPr lang="zh-CN" altLang="en-US" sz="3200" b="1" u="sng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7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绝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处逢生</a:t>
            </a:r>
            <a:endParaRPr lang="zh-CN" altLang="en-US" sz="32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8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绝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无仅有</a:t>
            </a:r>
            <a:endParaRPr lang="zh-CN" altLang="en-US" sz="32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7496175" y="1075055"/>
            <a:ext cx="4360545" cy="52108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终止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隔断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非常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横渡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到了极点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间断、断绝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走不通的，没有出路的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独一无二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39937"/>
          <p:cNvSpPr txBox="1"/>
          <p:nvPr/>
        </p:nvSpPr>
        <p:spPr>
          <a:xfrm>
            <a:off x="987425" y="266700"/>
            <a:ext cx="4464685" cy="4036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buClrTx/>
            </a:pPr>
            <a:r>
              <a:rPr lang="zh-CN" altLang="en-US" sz="3600" b="1" noProof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于：</a:t>
            </a:r>
            <a:endParaRPr lang="zh-CN" altLang="en-US" sz="2800" b="1" noProof="1">
              <a:solidFill>
                <a:srgbClr val="3333FF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buClrTx/>
            </a:pPr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</a:t>
            </a:r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）青，取之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于</a:t>
            </a:r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蓝</a:t>
            </a:r>
            <a:endParaRPr lang="zh-CN" altLang="en-US" sz="28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buClrTx/>
            </a:pPr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</a:t>
            </a:r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）而青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于</a:t>
            </a:r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蓝   </a:t>
            </a:r>
            <a:endParaRPr lang="zh-CN" altLang="en-US" sz="28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buClrTx/>
            </a:pPr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　　 而寒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于</a:t>
            </a:r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水</a:t>
            </a:r>
            <a:endParaRPr lang="zh-CN" altLang="en-US" sz="28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buClrTx/>
            </a:pPr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）善假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于</a:t>
            </a:r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物也</a:t>
            </a:r>
            <a:endParaRPr lang="zh-CN" altLang="en-US" sz="28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buClrTx/>
            </a:pPr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</a:t>
            </a:r>
            <a:r>
              <a:rPr lang="zh-CN" altLang="en-US" sz="28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</a:t>
            </a:r>
            <a:r>
              <a:rPr lang="zh-CN" altLang="en-US" sz="2800" b="1" noProof="1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箕畚运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于</a:t>
            </a:r>
            <a:r>
              <a:rPr lang="zh-CN" altLang="en-US" sz="2800" b="1" noProof="1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渤海之尾</a:t>
            </a:r>
            <a:endParaRPr lang="zh-CN" altLang="en-US" sz="2800" b="1" noProof="1">
              <a:solidFill>
                <a:srgbClr val="250105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buClrTx/>
            </a:pPr>
            <a:r>
              <a:rPr lang="zh-CN" altLang="en-US" sz="2800" b="1" noProof="1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2800" b="1" noProof="1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</a:t>
            </a:r>
            <a:r>
              <a:rPr lang="zh-CN" altLang="en-US" sz="2800" b="1" noProof="1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）暴见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于</a:t>
            </a:r>
            <a:r>
              <a:rPr lang="zh-CN" altLang="en-US" sz="2800" b="1" noProof="1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王</a:t>
            </a:r>
            <a:endParaRPr lang="zh-CN" altLang="en-US" sz="2800" b="1" noProof="1">
              <a:solidFill>
                <a:srgbClr val="250105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buClrTx/>
            </a:pPr>
            <a:r>
              <a:rPr lang="zh-CN" altLang="en-US" sz="2800" b="1" noProof="1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　　  受制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于</a:t>
            </a:r>
            <a:r>
              <a:rPr lang="zh-CN" altLang="en-US" sz="2800" b="1" noProof="1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人</a:t>
            </a:r>
            <a:endParaRPr lang="zh-CN" altLang="en-US" sz="2800" b="1" noProof="1">
              <a:solidFill>
                <a:srgbClr val="250105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buClrTx/>
            </a:pPr>
            <a:r>
              <a:rPr lang="zh-CN" altLang="en-US" sz="2800" b="1" noProof="1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2800" b="1" noProof="1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6</a:t>
            </a:r>
            <a:r>
              <a:rPr lang="zh-CN" altLang="en-US" sz="2800" b="1" noProof="1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）其一犬坐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于</a:t>
            </a:r>
            <a:r>
              <a:rPr lang="zh-CN" altLang="en-US" sz="2800" b="1" noProof="1">
                <a:solidFill>
                  <a:srgbClr val="25010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前</a:t>
            </a:r>
            <a:endParaRPr lang="zh-CN" altLang="en-US" sz="2800" b="1" noProof="1">
              <a:solidFill>
                <a:srgbClr val="250105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9939" name="文本框 39938"/>
          <p:cNvSpPr txBox="1"/>
          <p:nvPr/>
        </p:nvSpPr>
        <p:spPr>
          <a:xfrm>
            <a:off x="6572568" y="765175"/>
            <a:ext cx="3960812" cy="35382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介词，从</a:t>
            </a:r>
            <a:endParaRPr lang="zh-CN" altLang="en-US" sz="28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28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介词，比</a:t>
            </a:r>
            <a:endParaRPr lang="zh-CN" altLang="en-US" sz="28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引介动作对象，不译</a:t>
            </a:r>
            <a:endParaRPr lang="zh-CN" altLang="en-US" sz="28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介词，到</a:t>
            </a:r>
            <a:endParaRPr lang="zh-CN" altLang="en-US" sz="28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28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介词，表被动，被</a:t>
            </a:r>
            <a:endParaRPr lang="zh-CN" altLang="en-US" sz="28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介词，在</a:t>
            </a:r>
            <a:endParaRPr lang="zh-CN" altLang="en-US" sz="28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987108" y="4384993"/>
            <a:ext cx="5329237" cy="1876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假：</a:t>
            </a:r>
            <a:endParaRPr lang="zh-CN" altLang="en-US" sz="2800" b="1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）善假于物也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）乃悟前狼假寐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）是以时人多以书假余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6747510" y="4878070"/>
            <a:ext cx="25812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凭借、借助</a:t>
            </a:r>
            <a:endParaRPr lang="zh-CN" altLang="en-US" sz="28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假装</a:t>
            </a:r>
            <a:endParaRPr lang="zh-CN" altLang="en-US" sz="28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借</a:t>
            </a:r>
            <a:endParaRPr lang="zh-CN" altLang="en-US" sz="28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  <p:bldP spid="39939" grpId="0"/>
      <p:bldP spid="39940" grpId="0" animBg="1"/>
      <p:bldP spid="3994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Text Box 4"/>
          <p:cNvSpPr txBox="1"/>
          <p:nvPr/>
        </p:nvSpPr>
        <p:spPr>
          <a:xfrm>
            <a:off x="725805" y="1013460"/>
            <a:ext cx="4826635" cy="1918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金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就砺则利                         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endParaRPr lang="en-US" altLang="zh-CN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、上食埃土下饮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黄泉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9154" name="Text Box 5"/>
          <p:cNvSpPr txBox="1"/>
          <p:nvPr/>
        </p:nvSpPr>
        <p:spPr>
          <a:xfrm>
            <a:off x="725170" y="4065905"/>
            <a:ext cx="1102487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u="sng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蚓无爪牙之利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筋骨之强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，上食埃土，下饮黄泉，用心一也。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（句式特点：</a:t>
            </a:r>
            <a:r>
              <a:rPr lang="zh-CN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定语后置句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）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4519" name="Text Box 7"/>
          <p:cNvSpPr txBox="1"/>
          <p:nvPr/>
        </p:nvSpPr>
        <p:spPr>
          <a:xfrm>
            <a:off x="725805" y="5534025"/>
            <a:ext cx="108172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译：蚯蚓没有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锋利的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爪牙，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强壮的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筋骨，向上吃尘土向下喝地下水，用心专一。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1989" name="文本框 1"/>
          <p:cNvSpPr txBox="1"/>
          <p:nvPr/>
        </p:nvSpPr>
        <p:spPr>
          <a:xfrm>
            <a:off x="4625975" y="82550"/>
            <a:ext cx="2722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古今异义词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25975" y="3179763"/>
            <a:ext cx="24180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特殊句式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06745" y="2260600"/>
            <a:ext cx="5548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古义：</a:t>
            </a:r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地下水 </a:t>
            </a:r>
            <a:r>
              <a:rPr lang="en-US" altLang="zh-CN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今义：</a:t>
            </a:r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阴间</a:t>
            </a:r>
            <a:endParaRPr lang="zh-CN" altLang="en-US" sz="32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20235" y="1158875"/>
            <a:ext cx="71227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古义：</a:t>
            </a:r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泛指金属 </a:t>
            </a:r>
            <a:r>
              <a:rPr lang="en-US" altLang="zh-CN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今义：</a:t>
            </a:r>
            <a:r>
              <a:rPr lang="zh-CN" altLang="en-US" sz="3200" b="1" dirty="0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专指黄金</a:t>
            </a:r>
            <a:endParaRPr lang="zh-CN" altLang="en-US" sz="3200" b="1" dirty="0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  <p:bldP spid="49153" grpId="0"/>
      <p:bldP spid="4" grpId="0"/>
      <p:bldP spid="2" grpId="0"/>
      <p:bldP spid="3" grpId="0"/>
      <p:bldP spid="49154" grpId="0"/>
      <p:bldP spid="6451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2770" name="文本框 32769"/>
          <p:cNvSpPr txBox="1"/>
          <p:nvPr/>
        </p:nvSpPr>
        <p:spPr>
          <a:xfrm>
            <a:off x="1016318" y="3837623"/>
            <a:ext cx="5329238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200" b="1" noProof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闻：</a:t>
            </a:r>
            <a:endParaRPr lang="zh-CN" altLang="en-US" sz="3200" b="1" noProof="1">
              <a:solidFill>
                <a:srgbClr val="3333FF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buClrTx/>
            </a:pP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）声非加疾也，而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闻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者彰</a:t>
            </a:r>
            <a:endParaRPr lang="zh-CN" altLang="en-US" sz="32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buClrTx/>
            </a:pP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）博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闻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强志</a:t>
            </a:r>
            <a:endParaRPr lang="zh-CN" altLang="en-US" sz="32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buClrTx/>
            </a:pP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）不能称前时之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闻</a:t>
            </a:r>
            <a:endParaRPr lang="zh-CN" altLang="en-US" sz="3200" b="1" u="sng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2771" name="文本框 32770"/>
          <p:cNvSpPr txBox="1"/>
          <p:nvPr/>
        </p:nvSpPr>
        <p:spPr>
          <a:xfrm>
            <a:off x="8041640" y="4330383"/>
            <a:ext cx="3168650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听、听到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见闻、学识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声誉、名声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1656080" y="682625"/>
            <a:ext cx="7008495" cy="30441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3200" b="1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200" b="1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、顺风而呼，声非加</a:t>
            </a:r>
            <a:r>
              <a:rPr lang="zh-CN" altLang="en-US" sz="32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疾</a:t>
            </a:r>
            <a:r>
              <a:rPr lang="zh-CN" altLang="en-US" sz="3200" b="1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也</a:t>
            </a:r>
            <a:endParaRPr lang="zh-CN" altLang="en-US" sz="3200" b="1">
              <a:solidFill>
                <a:srgbClr val="0066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200" b="1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、君子</a:t>
            </a:r>
            <a:r>
              <a:rPr lang="zh-CN" altLang="en-US" sz="32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疾</a:t>
            </a:r>
            <a:r>
              <a:rPr lang="zh-CN" altLang="en-US" sz="3200" b="1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夫舍曰“欲之”而必为之辞</a:t>
            </a:r>
            <a:endParaRPr lang="zh-CN" altLang="en-US" sz="3200" b="1">
              <a:solidFill>
                <a:srgbClr val="0066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200" b="1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、老臣病足，曾不能</a:t>
            </a:r>
            <a:r>
              <a:rPr lang="zh-CN" altLang="en-US" sz="32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疾</a:t>
            </a:r>
            <a:r>
              <a:rPr lang="zh-CN" altLang="en-US" sz="3200" b="1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走</a:t>
            </a:r>
            <a:endParaRPr lang="zh-CN" altLang="en-US" sz="3200" b="1">
              <a:solidFill>
                <a:srgbClr val="0066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3200" b="1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、膑至。庞涓恐其贤于己，</a:t>
            </a:r>
            <a:r>
              <a:rPr lang="zh-CN" altLang="en-US" sz="32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疾</a:t>
            </a:r>
            <a:r>
              <a:rPr lang="zh-CN" altLang="en-US" sz="3200" b="1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之。</a:t>
            </a:r>
            <a:endParaRPr lang="zh-CN" altLang="en-US" sz="3200" b="1">
              <a:solidFill>
                <a:srgbClr val="0066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en-US" sz="3200" b="1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、君有</a:t>
            </a:r>
            <a:r>
              <a:rPr lang="zh-CN" altLang="en-US" sz="3200" b="1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疾</a:t>
            </a:r>
            <a:r>
              <a:rPr lang="zh-CN" altLang="en-US" sz="3200" b="1">
                <a:solidFill>
                  <a:srgbClr val="0066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，在奏理，汤熨之所及也</a:t>
            </a:r>
            <a:endParaRPr lang="zh-CN" altLang="en-US" sz="3200" b="1">
              <a:solidFill>
                <a:srgbClr val="0066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1749" name="矩形 32773"/>
          <p:cNvSpPr/>
          <p:nvPr/>
        </p:nvSpPr>
        <p:spPr>
          <a:xfrm>
            <a:off x="9516110" y="682625"/>
            <a:ext cx="1360170" cy="30441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强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憎恨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快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嫉妒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病</a:t>
            </a:r>
            <a:endParaRPr lang="zh-CN" altLang="en-US" sz="32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2775" name="文本框 32774"/>
          <p:cNvSpPr txBox="1"/>
          <p:nvPr/>
        </p:nvSpPr>
        <p:spPr>
          <a:xfrm>
            <a:off x="920115" y="549275"/>
            <a:ext cx="8813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疾：</a:t>
            </a:r>
            <a:endParaRPr lang="zh-CN" altLang="en-US" sz="36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32773" grpId="0" bldLvl="0" animBg="1"/>
      <p:bldP spid="32775" grpId="0"/>
      <p:bldP spid="3174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标题 59393"/>
          <p:cNvSpPr>
            <a:spLocks noGrp="1"/>
          </p:cNvSpPr>
          <p:nvPr>
            <p:ph type="title"/>
          </p:nvPr>
        </p:nvSpPr>
        <p:spPr>
          <a:xfrm>
            <a:off x="4303713" y="526733"/>
            <a:ext cx="3255962" cy="700405"/>
          </a:xfrm>
        </p:spPr>
        <p:txBody>
          <a:bodyPr wrap="square" anchor="b" anchorCtr="0">
            <a:spAutoFit/>
          </a:bodyPr>
          <a:p>
            <a:pPr algn="l"/>
            <a:r>
              <a:rPr lang="zh-CN" altLang="en-US" b="1">
                <a:solidFill>
                  <a:srgbClr val="0000CC"/>
                </a:solidFill>
              </a:rPr>
              <a:t>   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学以致用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48130" name="文本占位符 59394"/>
          <p:cNvSpPr>
            <a:spLocks noGrp="1"/>
          </p:cNvSpPr>
          <p:nvPr>
            <p:ph idx="1"/>
          </p:nvPr>
        </p:nvSpPr>
        <p:spPr>
          <a:xfrm>
            <a:off x="2076450" y="1627188"/>
            <a:ext cx="8229600" cy="4525962"/>
          </a:xfrm>
        </p:spPr>
        <p:txBody>
          <a:bodyPr anchor="t" anchorCtr="0"/>
          <a:p>
            <a:pPr>
              <a:buNone/>
            </a:pPr>
            <a:r>
              <a:rPr lang="zh-CN" altLang="en-US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判断下列句子是否为定语后置句。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en-US" altLang="zh-CN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buNone/>
            </a:pPr>
            <a:r>
              <a:rPr lang="en-US" altLang="zh-CN" b="1"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村中少年好事者，驯养一虫。（        ）</a:t>
            </a:r>
            <a:endParaRPr lang="zh-CN" altLang="en-US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buNone/>
            </a:pP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endParaRPr lang="zh-CN" altLang="en-US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buNone/>
            </a:pPr>
            <a:r>
              <a:rPr lang="en-US" altLang="zh-CN" b="1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于是集谢庄少年之精技者。（         ）</a:t>
            </a:r>
            <a:endParaRPr lang="zh-CN" altLang="en-US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buNone/>
            </a:pP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endParaRPr lang="zh-CN" altLang="en-US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buNone/>
            </a:pPr>
            <a:r>
              <a:rPr lang="en-US" altLang="zh-CN" b="1"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b="1">
                <a:latin typeface="华文中宋" panose="02010600040101010101" pitchFamily="2" charset="-122"/>
                <a:ea typeface="华文中宋" panose="02010600040101010101" pitchFamily="2" charset="-122"/>
              </a:rPr>
              <a:t>军书十二卷，卷卷有爷名。（         ）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9396" name="文本框 59395"/>
          <p:cNvSpPr txBox="1"/>
          <p:nvPr/>
        </p:nvSpPr>
        <p:spPr>
          <a:xfrm>
            <a:off x="7464425" y="2748915"/>
            <a:ext cx="8274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7" name="文本框 59396"/>
          <p:cNvSpPr txBox="1"/>
          <p:nvPr/>
        </p:nvSpPr>
        <p:spPr>
          <a:xfrm>
            <a:off x="7464425" y="3818890"/>
            <a:ext cx="736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8" name="文本框 59397"/>
          <p:cNvSpPr txBox="1"/>
          <p:nvPr/>
        </p:nvSpPr>
        <p:spPr>
          <a:xfrm>
            <a:off x="7326630" y="4853940"/>
            <a:ext cx="7327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ld"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13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3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13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130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130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8130">
                                            <p:txEl>
                                              <p:charRg st="17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48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130">
                                            <p:txEl>
                                              <p:charRg st="48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130">
                                            <p:txEl>
                                              <p:charRg st="48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8130">
                                            <p:txEl>
                                              <p:charRg st="48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charRg st="79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130">
                                            <p:txEl>
                                              <p:charRg st="79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130">
                                            <p:txEl>
                                              <p:charRg st="79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130">
                                            <p:txEl>
                                              <p:charRg st="79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  <p:bldP spid="48130" grpId="0" uiExpand="1" build="p"/>
      <p:bldP spid="59396" grpId="0"/>
      <p:bldP spid="59397" grpId="0"/>
      <p:bldP spid="5939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60417"/>
          <p:cNvSpPr txBox="1"/>
          <p:nvPr/>
        </p:nvSpPr>
        <p:spPr>
          <a:xfrm>
            <a:off x="4661535" y="331470"/>
            <a:ext cx="303085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关 于 设 喻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154" name="文本框 60418"/>
          <p:cNvSpPr txBox="1"/>
          <p:nvPr/>
        </p:nvSpPr>
        <p:spPr>
          <a:xfrm>
            <a:off x="624840" y="1294130"/>
            <a:ext cx="11017885" cy="4797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设喻是一种说明事理的方法，用于论证，即通常所说的“比喻论证”。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设喻的基本原则是“以其所知，喻其所不知”，也就是用生活中常见的事物来说明深刻的道理。寓言也是设喻的一种，如“刻舟求剑”“守株待兔”等，同样也有深入浅出的效果。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  <p:bldP spid="4915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文本框 61441"/>
          <p:cNvSpPr txBox="1"/>
          <p:nvPr/>
        </p:nvSpPr>
        <p:spPr>
          <a:xfrm>
            <a:off x="4351655" y="361315"/>
            <a:ext cx="38011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本文设喻的特点</a:t>
            </a:r>
            <a:endParaRPr lang="zh-CN" altLang="en-US" sz="40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1443" name="标题 61442"/>
          <p:cNvSpPr>
            <a:spLocks noGrp="1"/>
          </p:cNvSpPr>
          <p:nvPr>
            <p:ph type="title"/>
          </p:nvPr>
        </p:nvSpPr>
        <p:spPr>
          <a:xfrm>
            <a:off x="398780" y="1068070"/>
            <a:ext cx="11450955" cy="5502910"/>
          </a:xfrm>
        </p:spPr>
        <p:txBody>
          <a:bodyPr vert="horz" wrap="square" anchor="b" anchorCtr="0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32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(1)</a:t>
            </a:r>
            <a:r>
              <a:rPr lang="zh-CN" altLang="en-US" sz="32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以日常生活中常见的事情或现象作为</a:t>
            </a:r>
            <a:r>
              <a:rPr lang="zh-CN" altLang="en-US" sz="32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喻体</a:t>
            </a:r>
            <a:br>
              <a:rPr lang="zh-CN" altLang="en-US" sz="32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en-US" altLang="zh-CN" sz="32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(2)</a:t>
            </a:r>
            <a:r>
              <a:rPr lang="zh-CN" altLang="en-US" sz="32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设喻方式多样：</a:t>
            </a:r>
            <a:br>
              <a:rPr lang="zh-CN" altLang="en-US" sz="32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正面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设喻，如“青出于蓝”、“冰寒于水”、“輮木为轮”、“金就砺则利”等从正面阐明学习的重要性。</a:t>
            </a:r>
            <a:b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正反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设喻，如“蚓”和“蟹”、“骐骥”和“驽马”、“锲而舍之”和“锲而不舍”，通过正反对照把所要说明的道理说得更具体明白。</a:t>
            </a:r>
            <a:b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反复</a:t>
            </a:r>
            <a:r>
              <a:rPr lang="zh-CN" altLang="en-US" sz="32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设喻，如“跂而望”、“登高而招”、“顺风而呼”、“假舆马”、“假舟楫”，连用几个不同的比喻，使读者加深对道理的理解。 </a:t>
            </a:r>
            <a:endParaRPr lang="zh-CN" altLang="en-US" sz="32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框 62465"/>
          <p:cNvSpPr txBox="1"/>
          <p:nvPr/>
        </p:nvSpPr>
        <p:spPr>
          <a:xfrm>
            <a:off x="382905" y="281940"/>
            <a:ext cx="11426190" cy="6294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（３）设喻与说理结合紧密，形式十分灵活：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　　　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　 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有的是将道理隐含于比喻之中</a:t>
            </a:r>
            <a:r>
              <a:rPr lang="zh-CN" altLang="en-US" sz="3200" b="1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如“青出于蓝”、“冰寒于水”；“锲而舍之”、“锲而不舍”。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有的先设喻，后引出道理，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如第二段，作者先连用五个比喻，后引出“善假于物也”的道理。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有的先设喻，引出道理后，再用另外的比喻进一步论证，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如第三段第一层，作者先用“积土成山”“积水成渊”设喻，引出“积善成德”的道理，再用“不积跬步”、“不积水流”两个比喻从反面进一步论证。 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文本框 66561"/>
          <p:cNvSpPr txBox="1"/>
          <p:nvPr/>
        </p:nvSpPr>
        <p:spPr>
          <a:xfrm>
            <a:off x="4632325" y="274320"/>
            <a:ext cx="24815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能力迁移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564" name="文本框 66563"/>
          <p:cNvSpPr txBox="1"/>
          <p:nvPr/>
        </p:nvSpPr>
        <p:spPr>
          <a:xfrm>
            <a:off x="647700" y="1033780"/>
            <a:ext cx="108959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40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、每人写一个比喻句，阐述知识的重要性，比喻要恰当</a:t>
            </a:r>
            <a:endParaRPr lang="zh-CN" altLang="en-US" sz="36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6565" name="文本框 66564"/>
          <p:cNvSpPr txBox="1"/>
          <p:nvPr/>
        </p:nvSpPr>
        <p:spPr>
          <a:xfrm>
            <a:off x="502920" y="2285365"/>
            <a:ext cx="11288395" cy="4227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sym typeface="Symbol" panose="05050102010706020507" pitchFamily="18" charset="2"/>
              </a:rPr>
              <a:t>   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sym typeface="Symbol" panose="05050102010706020507" pitchFamily="18" charset="2"/>
              </a:rPr>
              <a:t>知识如血液一样宝贵。人缺少了血液，身体就会衰弱；人缺少了知识就会枯竭。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sym typeface="Symbol" panose="05050102010706020507" pitchFamily="18" charset="2"/>
              </a:rPr>
              <a:t>   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sym typeface="Symbol" panose="05050102010706020507" pitchFamily="18" charset="2"/>
              </a:rPr>
              <a:t>空虚的头脑若以知识来充实，犹如雨水浇灌着干旱的土地，使他能恢复生气。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sym typeface="Symbol" panose="05050102010706020507" pitchFamily="18" charset="2"/>
              </a:rPr>
              <a:t>  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sym typeface="Symbol" panose="05050102010706020507" pitchFamily="18" charset="2"/>
              </a:rPr>
              <a:t>知识是生活的明灯，没有知识的生活，犹如在黑暗中远征。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sym typeface="Symbol" panose="05050102010706020507" pitchFamily="18" charset="2"/>
              </a:rPr>
              <a:t>  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  <a:sym typeface="Symbol" panose="05050102010706020507" pitchFamily="18" charset="2"/>
              </a:rPr>
              <a:t>没有知识的头脑，像不长谷物的荒地。</a:t>
            </a:r>
            <a:r>
              <a:rPr lang="zh-CN" altLang="en-US" sz="2800" b="1">
                <a:solidFill>
                  <a:srgbClr val="99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Symbol" panose="05050102010706020507" pitchFamily="18" charset="2"/>
              </a:rPr>
              <a:t> </a:t>
            </a:r>
            <a:endParaRPr lang="zh-CN" altLang="en-US" sz="2800" b="1">
              <a:solidFill>
                <a:srgbClr val="99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5300" name="文本框 66567"/>
          <p:cNvSpPr txBox="1"/>
          <p:nvPr/>
        </p:nvSpPr>
        <p:spPr>
          <a:xfrm>
            <a:off x="2362200" y="5562600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 </a:t>
            </a:r>
            <a:endParaRPr lang="zh-CN" altLang="en-US" sz="2800" b="1">
              <a:solidFill>
                <a:srgbClr val="99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4" grpId="0"/>
      <p:bldP spid="665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" y="971550"/>
            <a:ext cx="3375660" cy="5739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68350" y="173990"/>
            <a:ext cx="23101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64635" y="319405"/>
            <a:ext cx="7635875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荀子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Wingdings" panose="05000000000000000000" pitchFamily="2" charset="2"/>
              </a:rPr>
              <a:t>：（约前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Wingdings" panose="05000000000000000000" pitchFamily="2" charset="2"/>
              </a:rPr>
              <a:t>313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Wingdings" panose="05000000000000000000" pitchFamily="2" charset="2"/>
              </a:rPr>
              <a:t>－－前</a:t>
            </a:r>
            <a:r>
              <a:rPr lang="en-US" altLang="zh-CN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Wingdings" panose="05000000000000000000" pitchFamily="2" charset="2"/>
              </a:rPr>
              <a:t>238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Wingdings" panose="05000000000000000000" pitchFamily="2" charset="2"/>
              </a:rPr>
              <a:t>）名</a:t>
            </a:r>
            <a:r>
              <a:rPr lang="zh-CN" altLang="en-US" sz="3200" b="1" noProof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Wingdings" panose="05000000000000000000" pitchFamily="2" charset="2"/>
              </a:rPr>
              <a:t>况，字卿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Wingdings" panose="05000000000000000000" pitchFamily="2" charset="2"/>
              </a:rPr>
              <a:t>，战国末期赵国人，他是我国古代的思想家、教育家、先秦儒家最后的代表，朴素唯物主义者。</a:t>
            </a:r>
            <a:r>
              <a:rPr lang="zh-CN" altLang="en-US" sz="3200" b="1" noProof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韩非和李斯都是他的学生。</a:t>
            </a:r>
            <a:r>
              <a:rPr lang="zh-CN" altLang="en-US" sz="3200" b="1" noProof="1" dirty="0">
                <a:solidFill>
                  <a:srgbClr val="3333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他特别强调教育的作用。主张选贤任能，兼用礼、法、术治理国家。他的许多思想被法家所吸取。</a:t>
            </a:r>
            <a:endParaRPr lang="zh-CN" altLang="en-US" sz="3200" b="1" noProof="1" dirty="0">
              <a:solidFill>
                <a:srgbClr val="3333FF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zh-CN" altLang="en-US" sz="3200" b="1" noProof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Wingdings" panose="05000000000000000000" pitchFamily="2" charset="2"/>
              </a:rPr>
              <a:t>主张“人性恶”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Wingdings" panose="05000000000000000000" pitchFamily="2" charset="2"/>
              </a:rPr>
              <a:t> ：强调后天的环境和学习可以改变人的恶的本性（明礼仪而化之）；</a:t>
            </a:r>
            <a:endParaRPr lang="zh-CN" altLang="en-US" sz="3200" b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Wingdings" panose="05000000000000000000" pitchFamily="2" charset="2"/>
            </a:endParaRPr>
          </a:p>
          <a:p>
            <a:r>
              <a:rPr lang="zh-CN" altLang="en-US" sz="3200" b="1" noProof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Wingdings" panose="05000000000000000000" pitchFamily="2" charset="2"/>
              </a:rPr>
              <a:t>主张“人定胜天”</a:t>
            </a:r>
            <a:r>
              <a:rPr lang="zh-CN" altLang="en-US" sz="3200" b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Wingdings" panose="05000000000000000000" pitchFamily="2" charset="2"/>
              </a:rPr>
              <a:t> ：他认为自然界不以人的意志为转移，但人可以靠主观努力去认识、改造、利用它。</a:t>
            </a:r>
            <a:r>
              <a:rPr lang="zh-CN" altLang="en-US" sz="3200" b="1" i="1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endParaRPr lang="zh-CN" altLang="en-US" sz="3200" b="1" i="1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文本框 65537"/>
          <p:cNvSpPr txBox="1"/>
          <p:nvPr/>
        </p:nvSpPr>
        <p:spPr>
          <a:xfrm>
            <a:off x="663575" y="422275"/>
            <a:ext cx="1105662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4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44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、请同学们运用对比设喻的方法，阐述学习要勤奋或谦虚。</a:t>
            </a:r>
            <a:endParaRPr lang="zh-CN" altLang="en-US" sz="44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5539" name="文本框 65538"/>
          <p:cNvSpPr txBox="1"/>
          <p:nvPr/>
        </p:nvSpPr>
        <p:spPr>
          <a:xfrm>
            <a:off x="489585" y="1867535"/>
            <a:ext cx="11230610" cy="4742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sym typeface="Symbol" panose="05050102010706020507" pitchFamily="18" charset="2"/>
              </a:rPr>
              <a:t>    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sym typeface="Symbol" panose="05050102010706020507" pitchFamily="18" charset="2"/>
              </a:rPr>
              <a:t>谦虚的人像翱翔高空的雄鹰，知道天高地阔，学海无涯，因而刻苦好学，永不自满；骄傲的人就像井底之蛙，以为天空只有井口那么大，因而浅尝辄止，夜郎自大。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  <a:sym typeface="Symbol" panose="05050102010706020507" pitchFamily="18" charset="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sym typeface="Symbol" panose="05050102010706020507" pitchFamily="18" charset="2"/>
              </a:rPr>
              <a:t>     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sym typeface="Symbol" panose="05050102010706020507" pitchFamily="18" charset="2"/>
              </a:rPr>
              <a:t>勤奋的人，像一颗明珠，无时无刻不放出光芒；而懒惰的人，像生了锈的铁，毫无用处。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  <a:sym typeface="Symbol" panose="05050102010706020507" pitchFamily="18" charset="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bldLvl="0" animBg="1"/>
      <p:bldP spid="6553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44880" y="1659890"/>
            <a:ext cx="10302240" cy="31534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99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课堂作业</a:t>
            </a:r>
            <a:endParaRPr lang="zh-CN" altLang="en-US" sz="199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Rectangle 2"/>
          <p:cNvSpPr>
            <a:spLocks noGrp="1"/>
          </p:cNvSpPr>
          <p:nvPr>
            <p:ph type="title" idx="4294967295"/>
          </p:nvPr>
        </p:nvSpPr>
        <p:spPr>
          <a:xfrm>
            <a:off x="5151438" y="142875"/>
            <a:ext cx="1812925" cy="865188"/>
          </a:xfrm>
        </p:spPr>
        <p:txBody>
          <a:bodyPr vert="horz" wrap="square" anchor="ctr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</a:rPr>
              <a:t>开始！</a:t>
            </a:r>
            <a:endParaRPr kumimoji="0" lang="zh-CN" altLang="en-US" sz="4400" b="1" i="0" u="none" strike="noStrike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73731" name="Text Box 3"/>
          <p:cNvSpPr txBox="1"/>
          <p:nvPr/>
        </p:nvSpPr>
        <p:spPr>
          <a:xfrm>
            <a:off x="773430" y="1371600"/>
            <a:ext cx="106381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 《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劝学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》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作者是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，也叫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，后世尊称他为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3732" name="Text Box 4"/>
          <p:cNvSpPr txBox="1"/>
          <p:nvPr/>
        </p:nvSpPr>
        <p:spPr>
          <a:xfrm>
            <a:off x="774065" y="2637155"/>
            <a:ext cx="105352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君子博学而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日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参省乎己  日：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endParaRPr lang="zh-CN" altLang="en-US" sz="3200" u="sng" noProof="1">
              <a:latin typeface="Times New Roman" panose="02020603050405020304" pitchFamily="18" charset="0"/>
            </a:endParaRPr>
          </a:p>
        </p:txBody>
      </p:sp>
      <p:sp>
        <p:nvSpPr>
          <p:cNvPr id="73733" name="Text Box 5"/>
          <p:cNvSpPr txBox="1"/>
          <p:nvPr/>
        </p:nvSpPr>
        <p:spPr>
          <a:xfrm>
            <a:off x="4114800" y="1371600"/>
            <a:ext cx="35902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荀子              荀况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3734" name="Text Box 7"/>
          <p:cNvSpPr txBox="1"/>
          <p:nvPr/>
        </p:nvSpPr>
        <p:spPr>
          <a:xfrm>
            <a:off x="287020" y="3559175"/>
            <a:ext cx="1102296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3.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木直【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中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】绳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endParaRPr lang="en-US" altLang="zh-CN" sz="3200" b="1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金就【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砺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】则  利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    ）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【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须臾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】之所学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 ）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而闻者【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彰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】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）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8374" name="Text Box 8"/>
          <p:cNvSpPr txBox="1"/>
          <p:nvPr/>
        </p:nvSpPr>
        <p:spPr>
          <a:xfrm>
            <a:off x="5808663" y="4365625"/>
            <a:ext cx="20891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6" name="Text Box 10"/>
          <p:cNvSpPr txBox="1"/>
          <p:nvPr/>
        </p:nvSpPr>
        <p:spPr>
          <a:xfrm>
            <a:off x="774065" y="5791200"/>
            <a:ext cx="8787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.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积土成山，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	</a:t>
            </a:r>
            <a:r>
              <a:rPr lang="en-US" altLang="zh-CN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；积水成渊，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	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200" b="1" u="sng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3737" name="Text Box 11"/>
          <p:cNvSpPr txBox="1"/>
          <p:nvPr/>
        </p:nvSpPr>
        <p:spPr>
          <a:xfrm>
            <a:off x="3187383" y="5750560"/>
            <a:ext cx="63738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风雨兴焉                   </a:t>
            </a:r>
            <a:r>
              <a:rPr lang="en-US" altLang="zh-CN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蛟龙生焉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58377" name="Text Box 14"/>
          <p:cNvSpPr txBox="1"/>
          <p:nvPr/>
        </p:nvSpPr>
        <p:spPr>
          <a:xfrm flipH="1">
            <a:off x="2133600" y="2819400"/>
            <a:ext cx="762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9" name="Text Box 15"/>
          <p:cNvSpPr txBox="1"/>
          <p:nvPr/>
        </p:nvSpPr>
        <p:spPr>
          <a:xfrm>
            <a:off x="6172200" y="2604135"/>
            <a:ext cx="3389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名词作状语  每天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3740" name="文本框 73739"/>
          <p:cNvSpPr txBox="1"/>
          <p:nvPr/>
        </p:nvSpPr>
        <p:spPr>
          <a:xfrm>
            <a:off x="1814195" y="184181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荀卿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3741" name="文本框 73740"/>
          <p:cNvSpPr txBox="1"/>
          <p:nvPr/>
        </p:nvSpPr>
        <p:spPr>
          <a:xfrm>
            <a:off x="4114800" y="358076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合符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3742" name="文本框 73741"/>
          <p:cNvSpPr txBox="1"/>
          <p:nvPr/>
        </p:nvSpPr>
        <p:spPr>
          <a:xfrm>
            <a:off x="4638675" y="430403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磨刀石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3743" name="文本框 73742"/>
          <p:cNvSpPr txBox="1"/>
          <p:nvPr/>
        </p:nvSpPr>
        <p:spPr>
          <a:xfrm>
            <a:off x="4294188" y="502729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片刻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3744" name="文本框 73743"/>
          <p:cNvSpPr txBox="1"/>
          <p:nvPr/>
        </p:nvSpPr>
        <p:spPr>
          <a:xfrm>
            <a:off x="8562340" y="503682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明显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2" grpId="0"/>
      <p:bldP spid="73733" grpId="0"/>
      <p:bldP spid="73734" grpId="0"/>
      <p:bldP spid="73736" grpId="0"/>
      <p:bldP spid="73737" grpId="0"/>
      <p:bldP spid="73739" grpId="0"/>
      <p:bldP spid="73740" grpId="0"/>
      <p:bldP spid="73741" grpId="0"/>
      <p:bldP spid="73742" grpId="0"/>
      <p:bldP spid="73743" grpId="0"/>
      <p:bldP spid="73744" grpId="0"/>
      <p:bldP spid="7373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/>
          </p:cNvSpPr>
          <p:nvPr>
            <p:ph type="title" idx="4294967295"/>
          </p:nvPr>
        </p:nvSpPr>
        <p:spPr>
          <a:xfrm>
            <a:off x="4267200" y="127000"/>
            <a:ext cx="3132138" cy="863600"/>
          </a:xfrm>
        </p:spPr>
        <p:txBody>
          <a:bodyPr vert="horz" wrap="square" anchor="ctr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</a:rPr>
              <a:t>你一定会做！</a:t>
            </a:r>
            <a:endParaRPr kumimoji="0" lang="zh-CN" altLang="en-US" sz="4000" b="1" i="0" u="none" strike="noStrike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74755" name="Text Box 3"/>
          <p:cNvSpPr txBox="1"/>
          <p:nvPr/>
        </p:nvSpPr>
        <p:spPr>
          <a:xfrm>
            <a:off x="755015" y="990600"/>
            <a:ext cx="109499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>
              <a:spcBef>
                <a:spcPct val="50000"/>
              </a:spcBef>
              <a:buAutoNum type="arabicPeriod"/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本文作者是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末期人，著名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</a:t>
            </a:r>
            <a:r>
              <a:rPr lang="en-US" altLang="zh-CN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家，属于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学派。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noProof="1">
              <a:latin typeface="Times New Roman" panose="02020603050405020304" pitchFamily="18" charset="0"/>
            </a:endParaRPr>
          </a:p>
        </p:txBody>
      </p:sp>
      <p:sp>
        <p:nvSpPr>
          <p:cNvPr id="59395" name="Text Box 4"/>
          <p:cNvSpPr txBox="1"/>
          <p:nvPr/>
        </p:nvSpPr>
        <p:spPr>
          <a:xfrm>
            <a:off x="6959600" y="2708275"/>
            <a:ext cx="34575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7" name="Text Box 5"/>
          <p:cNvSpPr txBox="1"/>
          <p:nvPr/>
        </p:nvSpPr>
        <p:spPr>
          <a:xfrm>
            <a:off x="6784975" y="1043305"/>
            <a:ext cx="10744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思想           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4758" name="Text Box 6"/>
          <p:cNvSpPr txBox="1"/>
          <p:nvPr/>
        </p:nvSpPr>
        <p:spPr>
          <a:xfrm>
            <a:off x="755015" y="2057400"/>
            <a:ext cx="111061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蚓无爪牙之利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爪牙：古义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en-US" altLang="zh-CN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今义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200" noProof="1">
              <a:latin typeface="Times New Roman" panose="02020603050405020304" pitchFamily="18" charset="0"/>
            </a:endParaRPr>
          </a:p>
        </p:txBody>
      </p:sp>
      <p:sp>
        <p:nvSpPr>
          <p:cNvPr id="74759" name="Text Box 7"/>
          <p:cNvSpPr txBox="1"/>
          <p:nvPr/>
        </p:nvSpPr>
        <p:spPr>
          <a:xfrm>
            <a:off x="9086850" y="2057400"/>
            <a:ext cx="23285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坏人的党羽</a:t>
            </a:r>
            <a:endParaRPr lang="zh-CN" altLang="en-US" sz="3200" noProof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60" name="Text Box 8"/>
          <p:cNvSpPr txBox="1"/>
          <p:nvPr/>
        </p:nvSpPr>
        <p:spPr>
          <a:xfrm>
            <a:off x="755650" y="3235960"/>
            <a:ext cx="11105515" cy="1370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假舟【楫】者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）君子【生】非异也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                     ） </a:t>
            </a:r>
            <a:b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声非加【疾】也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）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故不积【跬】步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4761" name="Text Box 9"/>
          <p:cNvSpPr txBox="1"/>
          <p:nvPr/>
        </p:nvSpPr>
        <p:spPr>
          <a:xfrm>
            <a:off x="8729345" y="3352800"/>
            <a:ext cx="32464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通</a:t>
            </a: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性</a:t>
            </a: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”，</a:t>
            </a: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禀赋</a:t>
            </a:r>
            <a:endParaRPr lang="zh-CN" altLang="en-US" sz="3200" b="1" noProof="1">
              <a:solidFill>
                <a:srgbClr val="FF505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4762" name="Text Box 10"/>
          <p:cNvSpPr txBox="1"/>
          <p:nvPr/>
        </p:nvSpPr>
        <p:spPr>
          <a:xfrm>
            <a:off x="755015" y="4886325"/>
            <a:ext cx="875855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故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，金就砺则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利，</a:t>
            </a:r>
            <a:r>
              <a:rPr lang="zh-CN" altLang="en-US" sz="32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，则知明而行无过矣。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noProof="1">
              <a:latin typeface="Times New Roman" panose="02020603050405020304" pitchFamily="18" charset="0"/>
            </a:endParaRPr>
          </a:p>
        </p:txBody>
      </p:sp>
      <p:sp>
        <p:nvSpPr>
          <p:cNvPr id="74763" name="Text Box 11"/>
          <p:cNvSpPr txBox="1"/>
          <p:nvPr/>
        </p:nvSpPr>
        <p:spPr>
          <a:xfrm>
            <a:off x="857885" y="4886325"/>
            <a:ext cx="452247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</a:t>
            </a: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木受绳则直 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君子博学而日参省乎己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noProof="1">
              <a:latin typeface="Times New Roman" panose="02020603050405020304" pitchFamily="18" charset="0"/>
            </a:endParaRPr>
          </a:p>
        </p:txBody>
      </p:sp>
      <p:sp>
        <p:nvSpPr>
          <p:cNvPr id="74764" name="Text Box 14"/>
          <p:cNvSpPr txBox="1"/>
          <p:nvPr/>
        </p:nvSpPr>
        <p:spPr>
          <a:xfrm>
            <a:off x="4027805" y="4023360"/>
            <a:ext cx="54864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快                                  半步</a:t>
            </a:r>
            <a:r>
              <a:rPr lang="zh-CN" altLang="en-US" sz="32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noProof="1">
              <a:latin typeface="Arial" panose="020B0604020202020204" pitchFamily="34" charset="0"/>
            </a:endParaRPr>
          </a:p>
        </p:txBody>
      </p:sp>
      <p:sp>
        <p:nvSpPr>
          <p:cNvPr id="74765" name="文本框 74764"/>
          <p:cNvSpPr txBox="1"/>
          <p:nvPr/>
        </p:nvSpPr>
        <p:spPr>
          <a:xfrm>
            <a:off x="6012815" y="2057400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爪子和牙齿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4766" name="文本框 74765"/>
          <p:cNvSpPr txBox="1"/>
          <p:nvPr/>
        </p:nvSpPr>
        <p:spPr>
          <a:xfrm>
            <a:off x="4115435" y="3352800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桨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4767" name="文本框 74766"/>
          <p:cNvSpPr txBox="1"/>
          <p:nvPr/>
        </p:nvSpPr>
        <p:spPr>
          <a:xfrm>
            <a:off x="9417685" y="95631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儒家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4768" name="文本框 74767"/>
          <p:cNvSpPr txBox="1"/>
          <p:nvPr/>
        </p:nvSpPr>
        <p:spPr>
          <a:xfrm>
            <a:off x="3310255" y="98488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战国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  <p:bldP spid="74757" grpId="0"/>
      <p:bldP spid="74758" grpId="0"/>
      <p:bldP spid="74759" grpId="0"/>
      <p:bldP spid="74760" grpId="0"/>
      <p:bldP spid="74761" grpId="0"/>
      <p:bldP spid="74762" grpId="0"/>
      <p:bldP spid="74763" grpId="0"/>
      <p:bldP spid="74764" grpId="0"/>
      <p:bldP spid="74765" grpId="0"/>
      <p:bldP spid="74766" grpId="0"/>
      <p:bldP spid="74767" grpId="0"/>
      <p:bldP spid="74768" grpId="0"/>
      <p:bldP spid="7475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Rectangle 2"/>
          <p:cNvSpPr>
            <a:spLocks noGrp="1"/>
          </p:cNvSpPr>
          <p:nvPr>
            <p:ph type="title" idx="4294967295"/>
          </p:nvPr>
        </p:nvSpPr>
        <p:spPr>
          <a:xfrm>
            <a:off x="3944620" y="481648"/>
            <a:ext cx="5327650" cy="863600"/>
          </a:xfrm>
        </p:spPr>
        <p:txBody>
          <a:bodyPr vert="horz" wrap="square" anchor="ctr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其实一点也 不难  ！</a:t>
            </a:r>
            <a:endParaRPr kumimoji="0" lang="zh-CN" altLang="en-US" sz="4400" b="1" i="0" u="none" strike="noStrike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5779" name="Text Box 3"/>
          <p:cNvSpPr txBox="1"/>
          <p:nvPr/>
        </p:nvSpPr>
        <p:spPr>
          <a:xfrm>
            <a:off x="591820" y="1752600"/>
            <a:ext cx="104978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写出本文的两个成语：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</a:t>
            </a:r>
            <a:r>
              <a:rPr lang="en-US" altLang="zh-CN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和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   </a:t>
            </a:r>
            <a:r>
              <a:rPr lang="en-US" altLang="zh-CN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		</a:t>
            </a:r>
            <a:endParaRPr lang="zh-CN" altLang="en-US" sz="3200" b="1" u="sng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5780" name="Text Box 4"/>
          <p:cNvSpPr txBox="1"/>
          <p:nvPr/>
        </p:nvSpPr>
        <p:spPr>
          <a:xfrm>
            <a:off x="4953000" y="1763395"/>
            <a:ext cx="59791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锲而不舍      青出于蓝而胜于蓝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5781" name="Text Box 5"/>
          <p:cNvSpPr txBox="1"/>
          <p:nvPr/>
        </p:nvSpPr>
        <p:spPr>
          <a:xfrm>
            <a:off x="592455" y="3810000"/>
            <a:ext cx="1126109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3.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【骐骥】一跃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    ）   驽马十【驾】（            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</a:t>
            </a:r>
            <a:endParaRPr lang="en-US" altLang="zh-CN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【锲】而舍之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   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）功在不【舍】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  ）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5782" name="Text Box 6"/>
          <p:cNvSpPr txBox="1"/>
          <p:nvPr/>
        </p:nvSpPr>
        <p:spPr>
          <a:xfrm>
            <a:off x="591820" y="2786380"/>
            <a:ext cx="100755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金就砺则利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金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：古义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今义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  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 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5783" name="Text Box 7"/>
          <p:cNvSpPr txBox="1"/>
          <p:nvPr/>
        </p:nvSpPr>
        <p:spPr>
          <a:xfrm>
            <a:off x="592455" y="5427345"/>
            <a:ext cx="79914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4.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吾尝终日而思矣，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	</a:t>
            </a:r>
            <a:r>
              <a:rPr lang="en-US" altLang="zh-CN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5784" name="Text Box 9"/>
          <p:cNvSpPr txBox="1"/>
          <p:nvPr/>
        </p:nvSpPr>
        <p:spPr>
          <a:xfrm>
            <a:off x="4953000" y="2743200"/>
            <a:ext cx="1143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金属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5785" name="Text Box 10"/>
          <p:cNvSpPr txBox="1"/>
          <p:nvPr/>
        </p:nvSpPr>
        <p:spPr>
          <a:xfrm>
            <a:off x="6934518" y="2786380"/>
            <a:ext cx="30972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一种贵重的金属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5786" name="Text Box 11"/>
          <p:cNvSpPr txBox="1"/>
          <p:nvPr/>
        </p:nvSpPr>
        <p:spPr>
          <a:xfrm>
            <a:off x="8500745" y="3826510"/>
            <a:ext cx="3352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马走一天的路程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5787" name="Text Box 12"/>
          <p:cNvSpPr txBox="1"/>
          <p:nvPr/>
        </p:nvSpPr>
        <p:spPr>
          <a:xfrm>
            <a:off x="8500745" y="4548505"/>
            <a:ext cx="1295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停止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5788" name="Text Box 13"/>
          <p:cNvSpPr txBox="1"/>
          <p:nvPr/>
        </p:nvSpPr>
        <p:spPr>
          <a:xfrm>
            <a:off x="4126865" y="4548505"/>
            <a:ext cx="10795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雕刻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5789" name="Text Box 15"/>
          <p:cNvSpPr txBox="1"/>
          <p:nvPr/>
        </p:nvSpPr>
        <p:spPr>
          <a:xfrm>
            <a:off x="4126865" y="3809365"/>
            <a:ext cx="11309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骏马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5790" name="Text Box 16"/>
          <p:cNvSpPr txBox="1"/>
          <p:nvPr/>
        </p:nvSpPr>
        <p:spPr>
          <a:xfrm>
            <a:off x="4386580" y="5427345"/>
            <a:ext cx="36718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不如须臾之所学也 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0" grpId="0"/>
      <p:bldP spid="75781" grpId="0"/>
      <p:bldP spid="75782" grpId="0"/>
      <p:bldP spid="75783" grpId="0"/>
      <p:bldP spid="75784" grpId="0"/>
      <p:bldP spid="75785" grpId="0"/>
      <p:bldP spid="75786" grpId="0"/>
      <p:bldP spid="75787" grpId="0"/>
      <p:bldP spid="75788" grpId="0"/>
      <p:bldP spid="75789" grpId="0"/>
      <p:bldP spid="75790" grpId="0"/>
      <p:bldP spid="7577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Rectangle 2"/>
          <p:cNvSpPr>
            <a:spLocks noGrp="1"/>
          </p:cNvSpPr>
          <p:nvPr>
            <p:ph type="title" idx="4294967295"/>
          </p:nvPr>
        </p:nvSpPr>
        <p:spPr>
          <a:xfrm>
            <a:off x="4655503" y="97155"/>
            <a:ext cx="3024188" cy="908050"/>
          </a:xfrm>
        </p:spPr>
        <p:txBody>
          <a:bodyPr vert="horz" wrap="square" anchor="ctr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</a:rPr>
              <a:t>相信自己！</a:t>
            </a:r>
            <a:endParaRPr kumimoji="0" lang="zh-CN" altLang="en-US" sz="4400" b="1" i="0" u="none" strike="noStrike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76803" name="Text Box 3"/>
          <p:cNvSpPr txBox="1"/>
          <p:nvPr/>
        </p:nvSpPr>
        <p:spPr>
          <a:xfrm>
            <a:off x="529590" y="1005205"/>
            <a:ext cx="1102995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《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劝学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》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这篇文章里，作者紧扣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这一中心论点较系统地论述了关于学习的问题。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6804" name="Text Box 4"/>
          <p:cNvSpPr txBox="1"/>
          <p:nvPr/>
        </p:nvSpPr>
        <p:spPr>
          <a:xfrm>
            <a:off x="529590" y="2286000"/>
            <a:ext cx="10406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輮以为轮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以为：古义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今义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		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6805" name="Text Box 5"/>
          <p:cNvSpPr txBox="1"/>
          <p:nvPr/>
        </p:nvSpPr>
        <p:spPr>
          <a:xfrm>
            <a:off x="529590" y="3059430"/>
            <a:ext cx="988314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金石可【镂】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   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虽有【槁】【暴】（        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）（         ）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noProof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【假】【舆】马者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）（        ）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用心【躁】也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     ）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6806" name="Text Box 6"/>
          <p:cNvSpPr txBox="1"/>
          <p:nvPr/>
        </p:nvSpPr>
        <p:spPr>
          <a:xfrm>
            <a:off x="529590" y="5901055"/>
            <a:ext cx="75596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吾尝跂而望矣，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         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6807" name="Text Box 8"/>
          <p:cNvSpPr txBox="1"/>
          <p:nvPr/>
        </p:nvSpPr>
        <p:spPr>
          <a:xfrm>
            <a:off x="7143750" y="1092200"/>
            <a:ext cx="23050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学不可以已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6808" name="Text Box 9"/>
          <p:cNvSpPr txBox="1"/>
          <p:nvPr/>
        </p:nvSpPr>
        <p:spPr>
          <a:xfrm>
            <a:off x="5105400" y="2199640"/>
            <a:ext cx="22866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把</a:t>
            </a:r>
            <a:r>
              <a:rPr lang="en-US" altLang="zh-CN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……</a:t>
            </a: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做</a:t>
            </a: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成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6809" name="Text Box 10"/>
          <p:cNvSpPr txBox="1"/>
          <p:nvPr/>
        </p:nvSpPr>
        <p:spPr>
          <a:xfrm>
            <a:off x="8410575" y="2199640"/>
            <a:ext cx="12239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认为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6810" name="Text Box 11"/>
          <p:cNvSpPr txBox="1"/>
          <p:nvPr/>
        </p:nvSpPr>
        <p:spPr>
          <a:xfrm>
            <a:off x="3952875" y="3061335"/>
            <a:ext cx="11525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雕刻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6811" name="Text Box 12"/>
          <p:cNvSpPr txBox="1"/>
          <p:nvPr/>
        </p:nvSpPr>
        <p:spPr>
          <a:xfrm>
            <a:off x="4655820" y="4481195"/>
            <a:ext cx="5762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借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6812" name="Text Box 13"/>
          <p:cNvSpPr txBox="1"/>
          <p:nvPr/>
        </p:nvSpPr>
        <p:spPr>
          <a:xfrm>
            <a:off x="6400800" y="4495800"/>
            <a:ext cx="533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车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6813" name="Text Box 14"/>
          <p:cNvSpPr txBox="1"/>
          <p:nvPr/>
        </p:nvSpPr>
        <p:spPr>
          <a:xfrm>
            <a:off x="3952875" y="5275580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浮躁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6814" name="Text Box 15"/>
          <p:cNvSpPr txBox="1"/>
          <p:nvPr/>
        </p:nvSpPr>
        <p:spPr>
          <a:xfrm>
            <a:off x="3815715" y="5901055"/>
            <a:ext cx="35763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不如登高之博见也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noProof="1">
              <a:latin typeface="Times New Roman" panose="02020603050405020304" pitchFamily="18" charset="0"/>
            </a:endParaRPr>
          </a:p>
        </p:txBody>
      </p:sp>
      <p:sp>
        <p:nvSpPr>
          <p:cNvPr id="76815" name="Text Box 16"/>
          <p:cNvSpPr txBox="1"/>
          <p:nvPr/>
        </p:nvSpPr>
        <p:spPr>
          <a:xfrm>
            <a:off x="4655820" y="3780790"/>
            <a:ext cx="9350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枯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6816" name="Text Box 17"/>
          <p:cNvSpPr txBox="1"/>
          <p:nvPr/>
        </p:nvSpPr>
        <p:spPr>
          <a:xfrm>
            <a:off x="6400800" y="3780790"/>
            <a:ext cx="11563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日晒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6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76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7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76804" grpId="0"/>
      <p:bldP spid="76805" grpId="0"/>
      <p:bldP spid="76806" grpId="0"/>
      <p:bldP spid="76807" grpId="0"/>
      <p:bldP spid="76808" grpId="0"/>
      <p:bldP spid="76809" grpId="0"/>
      <p:bldP spid="76810" grpId="0"/>
      <p:bldP spid="76811" grpId="0"/>
      <p:bldP spid="76812" grpId="0"/>
      <p:bldP spid="76813" grpId="0"/>
      <p:bldP spid="76814" grpId="0"/>
      <p:bldP spid="76815" grpId="0"/>
      <p:bldP spid="76816" grpId="0"/>
      <p:bldP spid="7680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Rectangle 2"/>
          <p:cNvSpPr>
            <a:spLocks noGrp="1"/>
          </p:cNvSpPr>
          <p:nvPr>
            <p:ph type="title" idx="4294967295"/>
          </p:nvPr>
        </p:nvSpPr>
        <p:spPr>
          <a:xfrm>
            <a:off x="2850515" y="362585"/>
            <a:ext cx="5934075" cy="671830"/>
          </a:xfrm>
        </p:spPr>
        <p:txBody>
          <a:bodyPr vert="horz" wrap="square" anchor="ctr">
            <a:normAutofit fontScale="90000"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4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</a:rPr>
              <a:t>请你说出每题的上或下句</a:t>
            </a:r>
            <a:endParaRPr kumimoji="0" lang="zh-CN" altLang="en-US" sz="4400" b="1" i="0" u="none" strike="noStrike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77827" name="Text Box 3"/>
          <p:cNvSpPr txBox="1"/>
          <p:nvPr/>
        </p:nvSpPr>
        <p:spPr>
          <a:xfrm>
            <a:off x="708660" y="1350645"/>
            <a:ext cx="99809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青，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冰，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</a:t>
            </a:r>
            <a:r>
              <a:rPr lang="en-US" altLang="zh-CN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7828" name="Text Box 4"/>
          <p:cNvSpPr txBox="1"/>
          <p:nvPr/>
        </p:nvSpPr>
        <p:spPr>
          <a:xfrm>
            <a:off x="632460" y="2279650"/>
            <a:ext cx="1125410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登高而招，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；顺风而呼，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</a:t>
            </a:r>
            <a:r>
              <a:rPr lang="en-US" altLang="zh-CN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7829" name="Text Box 5"/>
          <p:cNvSpPr txBox="1"/>
          <p:nvPr/>
        </p:nvSpPr>
        <p:spPr>
          <a:xfrm>
            <a:off x="708660" y="3657600"/>
            <a:ext cx="102177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故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，无以至千里；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，无以成江海。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7830" name="Text Box 6"/>
          <p:cNvSpPr txBox="1"/>
          <p:nvPr/>
        </p:nvSpPr>
        <p:spPr>
          <a:xfrm>
            <a:off x="708660" y="4510405"/>
            <a:ext cx="101155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骐骥一跃，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；驽马十驾，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7831" name="Text Box 7"/>
          <p:cNvSpPr txBox="1"/>
          <p:nvPr/>
        </p:nvSpPr>
        <p:spPr>
          <a:xfrm>
            <a:off x="795655" y="5355590"/>
            <a:ext cx="90354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5.</a:t>
            </a:r>
            <a:r>
              <a:rPr lang="en-US" altLang="zh-CN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；锲而不舍，金石可镂。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7832" name="Text Box 8"/>
          <p:cNvSpPr txBox="1"/>
          <p:nvPr/>
        </p:nvSpPr>
        <p:spPr>
          <a:xfrm>
            <a:off x="1727200" y="1365250"/>
            <a:ext cx="4038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取之于蓝，而青于蓝 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7833" name="Text Box 9"/>
          <p:cNvSpPr txBox="1"/>
          <p:nvPr/>
        </p:nvSpPr>
        <p:spPr>
          <a:xfrm>
            <a:off x="6249670" y="1365250"/>
            <a:ext cx="35814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水为之，而寒于水 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7834" name="Text Box 10"/>
          <p:cNvSpPr txBox="1"/>
          <p:nvPr/>
        </p:nvSpPr>
        <p:spPr>
          <a:xfrm>
            <a:off x="2828925" y="2279650"/>
            <a:ext cx="42760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臂非加长也，而见者远 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7835" name="Text Box 11"/>
          <p:cNvSpPr txBox="1"/>
          <p:nvPr/>
        </p:nvSpPr>
        <p:spPr>
          <a:xfrm>
            <a:off x="1269365" y="2975610"/>
            <a:ext cx="4604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声非加疾也，而闻者彰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noProof="1">
              <a:latin typeface="Times New Roman" panose="02020603050405020304" pitchFamily="18" charset="0"/>
            </a:endParaRPr>
          </a:p>
        </p:txBody>
      </p:sp>
      <p:sp>
        <p:nvSpPr>
          <p:cNvPr id="77836" name="Text Box 12"/>
          <p:cNvSpPr txBox="1"/>
          <p:nvPr/>
        </p:nvSpPr>
        <p:spPr>
          <a:xfrm>
            <a:off x="1524000" y="3671253"/>
            <a:ext cx="20002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不积跬步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noProof="1">
              <a:latin typeface="Times New Roman" panose="02020603050405020304" pitchFamily="18" charset="0"/>
            </a:endParaRPr>
          </a:p>
        </p:txBody>
      </p:sp>
      <p:sp>
        <p:nvSpPr>
          <p:cNvPr id="77837" name="Text Box 13"/>
          <p:cNvSpPr txBox="1"/>
          <p:nvPr/>
        </p:nvSpPr>
        <p:spPr>
          <a:xfrm>
            <a:off x="6172200" y="3657600"/>
            <a:ext cx="2133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不积小流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noProof="1">
              <a:latin typeface="Times New Roman" panose="02020603050405020304" pitchFamily="18" charset="0"/>
            </a:endParaRPr>
          </a:p>
        </p:txBody>
      </p:sp>
      <p:sp>
        <p:nvSpPr>
          <p:cNvPr id="77838" name="Text Box 14"/>
          <p:cNvSpPr txBox="1"/>
          <p:nvPr/>
        </p:nvSpPr>
        <p:spPr>
          <a:xfrm>
            <a:off x="3162300" y="4506595"/>
            <a:ext cx="18757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不能十步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noProof="1">
              <a:latin typeface="Times New Roman" panose="02020603050405020304" pitchFamily="18" charset="0"/>
            </a:endParaRPr>
          </a:p>
        </p:txBody>
      </p:sp>
      <p:sp>
        <p:nvSpPr>
          <p:cNvPr id="77839" name="Text Box 15"/>
          <p:cNvSpPr txBox="1"/>
          <p:nvPr/>
        </p:nvSpPr>
        <p:spPr>
          <a:xfrm>
            <a:off x="7490460" y="4506595"/>
            <a:ext cx="19481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功在不舍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noProof="1">
              <a:latin typeface="Times New Roman" panose="02020603050405020304" pitchFamily="18" charset="0"/>
            </a:endParaRPr>
          </a:p>
        </p:txBody>
      </p:sp>
      <p:sp>
        <p:nvSpPr>
          <p:cNvPr id="77840" name="Text Box 16"/>
          <p:cNvSpPr txBox="1"/>
          <p:nvPr/>
        </p:nvSpPr>
        <p:spPr>
          <a:xfrm>
            <a:off x="1269365" y="5349240"/>
            <a:ext cx="39909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锲而舍之，朽木不折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7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77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  <p:bldP spid="77829" grpId="0"/>
      <p:bldP spid="77830" grpId="0"/>
      <p:bldP spid="77831" grpId="0"/>
      <p:bldP spid="77832" grpId="0"/>
      <p:bldP spid="77833" grpId="0"/>
      <p:bldP spid="77834" grpId="0"/>
      <p:bldP spid="77835" grpId="0"/>
      <p:bldP spid="77836" grpId="0"/>
      <p:bldP spid="77837" grpId="0"/>
      <p:bldP spid="77838" grpId="0"/>
      <p:bldP spid="77839" grpId="0"/>
      <p:bldP spid="77840" grpId="0"/>
      <p:bldP spid="77827" grpId="0"/>
      <p:bldP spid="7782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Text Box 2"/>
          <p:cNvSpPr txBox="1"/>
          <p:nvPr/>
        </p:nvSpPr>
        <p:spPr>
          <a:xfrm>
            <a:off x="825500" y="495935"/>
            <a:ext cx="55387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</a:t>
            </a:r>
            <a:r>
              <a:rPr lang="en-US" altLang="zh-CN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，其曲中规。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8851" name="Text Box 3"/>
          <p:cNvSpPr txBox="1"/>
          <p:nvPr/>
        </p:nvSpPr>
        <p:spPr>
          <a:xfrm>
            <a:off x="825500" y="1488440"/>
            <a:ext cx="108451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7.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假舆马者，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，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；假舟楫者，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</a:t>
            </a:r>
            <a:r>
              <a:rPr lang="en-US" altLang="zh-CN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，善假于物也。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noProof="1">
              <a:latin typeface="Times New Roman" panose="02020603050405020304" pitchFamily="18" charset="0"/>
            </a:endParaRPr>
          </a:p>
        </p:txBody>
      </p:sp>
      <p:sp>
        <p:nvSpPr>
          <p:cNvPr id="78852" name="Text Box 4"/>
          <p:cNvSpPr txBox="1"/>
          <p:nvPr/>
        </p:nvSpPr>
        <p:spPr>
          <a:xfrm>
            <a:off x="824865" y="3552825"/>
            <a:ext cx="10963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8.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蚓无爪牙之利，筋骨之强，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</a:t>
            </a:r>
            <a:r>
              <a:rPr lang="en-US" altLang="zh-CN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，           </a:t>
            </a:r>
            <a:r>
              <a:rPr lang="en-US" altLang="zh-CN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，用心一也。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8853" name="Text Box 5"/>
          <p:cNvSpPr txBox="1"/>
          <p:nvPr/>
        </p:nvSpPr>
        <p:spPr>
          <a:xfrm>
            <a:off x="825500" y="4859020"/>
            <a:ext cx="108445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9.</a:t>
            </a:r>
            <a:r>
              <a:rPr lang="en-US" altLang="zh-CN" sz="32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                                                  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，用心躁也。 </a:t>
            </a: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8854" name="Text Box 6"/>
          <p:cNvSpPr txBox="1"/>
          <p:nvPr/>
        </p:nvSpPr>
        <p:spPr>
          <a:xfrm>
            <a:off x="1246505" y="481330"/>
            <a:ext cx="19446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輮以为轮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noProof="1">
              <a:latin typeface="Times New Roman" panose="02020603050405020304" pitchFamily="18" charset="0"/>
            </a:endParaRPr>
          </a:p>
        </p:txBody>
      </p:sp>
      <p:sp>
        <p:nvSpPr>
          <p:cNvPr id="78855" name="Text Box 7"/>
          <p:cNvSpPr txBox="1"/>
          <p:nvPr/>
        </p:nvSpPr>
        <p:spPr>
          <a:xfrm>
            <a:off x="3191510" y="1648460"/>
            <a:ext cx="41052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非利足也    而致千里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noProof="1">
              <a:latin typeface="Times New Roman" panose="02020603050405020304" pitchFamily="18" charset="0"/>
            </a:endParaRPr>
          </a:p>
        </p:txBody>
      </p:sp>
      <p:sp>
        <p:nvSpPr>
          <p:cNvPr id="78856" name="Text Box 8"/>
          <p:cNvSpPr txBox="1"/>
          <p:nvPr/>
        </p:nvSpPr>
        <p:spPr>
          <a:xfrm>
            <a:off x="1905000" y="2473325"/>
            <a:ext cx="70523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非能水也    而绝江河</a:t>
            </a:r>
            <a:r>
              <a:rPr lang="en-US" altLang="zh-CN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lang="zh-CN" altLang="en-US" sz="32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君子生非异也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 sz="3200" b="1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8858" name="Text Box 10"/>
          <p:cNvSpPr txBox="1"/>
          <p:nvPr/>
        </p:nvSpPr>
        <p:spPr>
          <a:xfrm>
            <a:off x="6029325" y="3538855"/>
            <a:ext cx="3761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上食埃土  下饮黄泉</a:t>
            </a:r>
            <a:endParaRPr lang="zh-CN" altLang="en-US" sz="3200" noProof="1">
              <a:latin typeface="Times New Roman" panose="02020603050405020304" pitchFamily="18" charset="0"/>
            </a:endParaRPr>
          </a:p>
        </p:txBody>
      </p:sp>
      <p:sp>
        <p:nvSpPr>
          <p:cNvPr id="78859" name="Text Box 11"/>
          <p:cNvSpPr txBox="1"/>
          <p:nvPr/>
        </p:nvSpPr>
        <p:spPr>
          <a:xfrm>
            <a:off x="1489710" y="4859020"/>
            <a:ext cx="7263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蟹六跪而二螯，非蛇鳝之穴无可寄托者</a:t>
            </a:r>
            <a:r>
              <a:rPr lang="zh-CN" altLang="en-US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4" dur="5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8" dur="500"/>
                                        <p:tgtEl>
                                          <p:spTgt spid="7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1" grpId="0"/>
      <p:bldP spid="78852" grpId="0"/>
      <p:bldP spid="78853" grpId="0"/>
      <p:bldP spid="78854" grpId="0"/>
      <p:bldP spid="78855" grpId="0"/>
      <p:bldP spid="78856" grpId="0"/>
      <p:bldP spid="78858" grpId="0"/>
      <p:bldP spid="7885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矩形 104449"/>
          <p:cNvSpPr/>
          <p:nvPr/>
        </p:nvSpPr>
        <p:spPr>
          <a:xfrm>
            <a:off x="3048000" y="1828800"/>
            <a:ext cx="5943600" cy="12954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 lnSpcReduction="10000"/>
          </a:bodyPr>
          <a:p>
            <a:pPr algn="ctr"/>
            <a:endParaRPr lang="zh-CN" altLang="en-US" sz="8000" b="1">
              <a:ln w="12700" cap="flat" cmpd="sng">
                <a:solidFill>
                  <a:srgbClr val="B2B2B2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>
                    <a:alpha val="67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4514" name="图片 104450" descr="eb6201008b4891f2267fb5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445" y="241300"/>
            <a:ext cx="11259820" cy="63900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630805" y="1544320"/>
            <a:ext cx="7347585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3900" b="1" noProof="1">
                <a:ln w="12700" cap="flat" cmpd="sng">
                  <a:solidFill>
                    <a:srgbClr val="B2B2B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rotWithShape="0">
                    <a:srgbClr val="875B0D">
                      <a:alpha val="67999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sym typeface="+mn-ea"/>
              </a:rPr>
              <a:t>再 见</a:t>
            </a:r>
            <a:endParaRPr lang="zh-CN" altLang="en-US" sz="23900" b="1" noProof="1">
              <a:ln w="12700" cap="flat" cmpd="sng">
                <a:solidFill>
                  <a:srgbClr val="B2B2B2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sy="50000" rotWithShape="0">
                  <a:srgbClr val="875B0D">
                    <a:alpha val="67999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zoom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9218"/>
          <p:cNvSpPr txBox="1"/>
          <p:nvPr/>
        </p:nvSpPr>
        <p:spPr>
          <a:xfrm>
            <a:off x="4645025" y="120650"/>
            <a:ext cx="706945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en-US" altLang="zh-CN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荀子</a:t>
            </a:r>
            <a:r>
              <a:rPr lang="en-US" altLang="zh-CN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较之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论语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孟子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的语录体，已发展成为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有标题的论文，标志着古代说理文的进一步成熟。</a:t>
            </a:r>
            <a:endParaRPr lang="zh-CN" altLang="en-US" sz="36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荀况一生著述甚多，后人编成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荀子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，其中前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26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篇是荀况所著，其余为其门人所做。</a:t>
            </a:r>
            <a:endParaRPr lang="zh-CN" altLang="en-US" sz="36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 《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荀子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现存文章</a:t>
            </a:r>
            <a:r>
              <a:rPr lang="en-US" altLang="zh-CN" sz="3600" b="1">
                <a:solidFill>
                  <a:srgbClr val="CC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20 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卷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，共 </a:t>
            </a:r>
            <a:r>
              <a:rPr lang="en-US" altLang="zh-CN" sz="3600" b="1">
                <a:solidFill>
                  <a:srgbClr val="8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32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篇</a:t>
            </a:r>
            <a:r>
              <a:rPr lang="en-US" altLang="zh-CN" sz="3600" b="1">
                <a:solidFill>
                  <a:srgbClr val="8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，内容涉及哲学、政治、处世学术等，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其中</a:t>
            </a:r>
            <a:r>
              <a:rPr lang="en-US" altLang="zh-CN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劝学</a:t>
            </a:r>
            <a:r>
              <a:rPr lang="en-US" altLang="zh-CN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是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第一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篇节选。</a:t>
            </a:r>
            <a:endParaRPr lang="zh-CN" altLang="en-US" sz="36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pic>
        <p:nvPicPr>
          <p:cNvPr id="6145" name="图片 8193" descr="sea"/>
          <p:cNvPicPr>
            <a:picLocks noChangeAspect="1"/>
          </p:cNvPicPr>
          <p:nvPr/>
        </p:nvPicPr>
        <p:blipFill>
          <a:blip r:embed="rId1">
            <a:lum bright="-23996" contrast="35999"/>
          </a:blip>
          <a:stretch>
            <a:fillRect/>
          </a:stretch>
        </p:blipFill>
        <p:spPr>
          <a:xfrm>
            <a:off x="194310" y="950595"/>
            <a:ext cx="4137025" cy="5678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336358" y="120333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荀子</a:t>
            </a:r>
            <a:r>
              <a:rPr lang="en-US" altLang="zh-CN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》</a:t>
            </a:r>
            <a:endParaRPr lang="en-US" altLang="zh-CN" sz="40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1577340" y="812165"/>
            <a:ext cx="2286000" cy="54082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宇宙观认识论政治观人性论</a:t>
            </a:r>
            <a:endParaRPr lang="zh-CN" altLang="en-US" sz="54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6194425" y="2514600"/>
            <a:ext cx="5449570" cy="1198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行”对于“知”的必要和后天学习的重要。</a:t>
            </a:r>
            <a:endParaRPr lang="zh-CN" altLang="en-US" sz="3600" b="1">
              <a:solidFill>
                <a:srgbClr val="2E1A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6323965" y="4085273"/>
            <a:ext cx="2665413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法后王”</a:t>
            </a:r>
            <a:r>
              <a:rPr lang="zh-CN" altLang="en-US"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40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6324600" y="5410200"/>
            <a:ext cx="2735263" cy="7067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性恶论”</a:t>
            </a:r>
            <a:endParaRPr lang="zh-CN" altLang="en-US" sz="4000" b="1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249" name="文本框 10248"/>
          <p:cNvSpPr txBox="1"/>
          <p:nvPr/>
        </p:nvSpPr>
        <p:spPr>
          <a:xfrm>
            <a:off x="6194425" y="1338263"/>
            <a:ext cx="4321175" cy="7067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40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制天命而用之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endParaRPr lang="zh-CN" altLang="en-US" sz="440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250" name="右箭头 10249"/>
          <p:cNvSpPr/>
          <p:nvPr/>
        </p:nvSpPr>
        <p:spPr>
          <a:xfrm>
            <a:off x="4635183" y="1449070"/>
            <a:ext cx="976312" cy="485775"/>
          </a:xfrm>
          <a:prstGeom prst="rightArrow">
            <a:avLst>
              <a:gd name="adj1" fmla="val 50000"/>
              <a:gd name="adj2" fmla="val 50012"/>
            </a:avLst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1" name="右箭头 10250"/>
          <p:cNvSpPr/>
          <p:nvPr/>
        </p:nvSpPr>
        <p:spPr>
          <a:xfrm>
            <a:off x="4634865" y="2708275"/>
            <a:ext cx="976313" cy="485775"/>
          </a:xfrm>
          <a:prstGeom prst="rightArrow">
            <a:avLst>
              <a:gd name="adj1" fmla="val 50000"/>
              <a:gd name="adj2" fmla="val 50012"/>
            </a:avLst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2" name="右箭头 10251"/>
          <p:cNvSpPr/>
          <p:nvPr/>
        </p:nvSpPr>
        <p:spPr>
          <a:xfrm>
            <a:off x="4635183" y="4183063"/>
            <a:ext cx="976312" cy="485775"/>
          </a:xfrm>
          <a:prstGeom prst="rightArrow">
            <a:avLst>
              <a:gd name="adj1" fmla="val 50000"/>
              <a:gd name="adj2" fmla="val 50012"/>
            </a:avLst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3" name="右箭头 10252"/>
          <p:cNvSpPr/>
          <p:nvPr/>
        </p:nvSpPr>
        <p:spPr>
          <a:xfrm>
            <a:off x="4605973" y="5520690"/>
            <a:ext cx="976312" cy="485775"/>
          </a:xfrm>
          <a:prstGeom prst="rightArrow">
            <a:avLst>
              <a:gd name="adj1" fmla="val 50000"/>
              <a:gd name="adj2" fmla="val 50012"/>
            </a:avLst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文本框 10253"/>
          <p:cNvSpPr txBox="1"/>
          <p:nvPr/>
        </p:nvSpPr>
        <p:spPr>
          <a:xfrm>
            <a:off x="4635500" y="298450"/>
            <a:ext cx="3230880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</a:extLst>
        </p:spPr>
        <p:txBody>
          <a:bodyPr wrap="non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荀子思想总结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55" name="文本框 10254"/>
          <p:cNvSpPr txBox="1"/>
          <p:nvPr/>
        </p:nvSpPr>
        <p:spPr>
          <a:xfrm>
            <a:off x="5394325" y="4567555"/>
            <a:ext cx="64535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（主张效法当代圣明君王的言行﹑制度，因时制宜。与“法先王”相对 ）</a:t>
            </a:r>
            <a:endParaRPr lang="zh-CN" altLang="en-US" sz="2800" b="1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0255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ldLvl="0" animBg="1"/>
      <p:bldP spid="10244" grpId="0" bldLvl="0" animBg="1"/>
      <p:bldP spid="10245" grpId="0" bldLvl="0" animBg="1"/>
      <p:bldP spid="10249" grpId="0" bldLvl="0" animBg="1"/>
      <p:bldP spid="820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0210" y="736600"/>
            <a:ext cx="11401425" cy="5850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3200"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战国时期,</a:t>
            </a: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奴隶制度进一步崩溃,封建制度逐步形成,历史经历着划时代的变革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。许多思想家从不同的立场和角度出发,对当时的社会变革,发表不同的主张,并逐渐形成墨家、儒家、道家和法家等不同的派别,</a:t>
            </a:r>
            <a:r>
              <a:rPr lang="zh-CN" altLang="en-US" sz="3200" b="1">
                <a:solidFill>
                  <a:srgbClr val="2E1A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历史上称之为“诸子百家”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。诸子百家纷纷著书立说,宣传自己的主张,批评别人,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出现了“百家争鸣”的局面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。战国时期儒家的重要代表人物是孟子和荀子。孟子宣扬“劳心者治人,劳力者治于人”为统治阶级辩护的思想,而荀子却认为:人不能征服自然,应该利用自然为人类服务。他的门人韩非、李斯成为战国末期的法家重要代表人物。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45113" y="117475"/>
            <a:ext cx="15011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背  景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09905" y="361315"/>
            <a:ext cx="11390630" cy="61360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en-US" altLang="zh-CN" sz="2000" b="1">
                <a:solidFill>
                  <a:srgbClr val="E05C5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                             </a:t>
            </a:r>
            <a:r>
              <a:rPr lang="zh-CN" altLang="zh-CN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劝</a:t>
            </a:r>
            <a:r>
              <a:rPr lang="en-US" altLang="zh-CN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</a:t>
            </a:r>
            <a:r>
              <a:rPr lang="en-US" altLang="zh-CN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zh-CN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节选</a:t>
            </a:r>
            <a:r>
              <a:rPr lang="en-US" altLang="zh-CN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r>
              <a:rPr lang="zh-CN" altLang="zh-CN" sz="36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zh-CN" sz="24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《荀子》</a:t>
            </a:r>
            <a:endParaRPr lang="en-US" altLang="zh-CN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en-US" altLang="zh-CN" sz="2400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zh-CN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君子曰：学不可以已。</a:t>
            </a:r>
            <a:endParaRPr lang="en-US" altLang="zh-CN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青，取之于蓝，而青于蓝；冰，水为之，而寒于水。木直中绳，輮以为轮，其曲中规。虽有槁暴，不复挺者，輮使之然也。故木受绳则直，金就砺则利，君子博学而日参省乎己，则知明而行无过矣。</a:t>
            </a:r>
            <a:endParaRPr lang="en-US" altLang="zh-CN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吾尝终日而思矣，不如须臾之所学也；吾尝跂而望矣，不如登高之博见也。登高而招，臂非加长也，而见者远；顺风而呼，声非加疾也，而闻者彰。假舆马者，非利足也，而致千里；假舟楫者，非能水也，而绝江河。君子生非异也，善假于物也。</a:t>
            </a:r>
            <a:endParaRPr lang="en-US" altLang="zh-CN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积土成山，风雨兴焉；积水成渊，蛟龙生焉；积善成德，而神明自得，圣心备焉。故不积跬步，无以至千里；不积小流，无以成江海。骐骥一跃，不能十步；驽马十驾，功在不舍。锲而舍之，朽木不折；锲而不舍，金石可镂。蚓无爪牙之利，筋骨之强，上食埃土，下饮黄泉，用心一也。蟹六跪而二螯，非蛇鳝之穴无可寄托者，用心躁也。</a:t>
            </a:r>
            <a:endParaRPr lang="zh-CN" altLang="zh-CN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p="http://schemas.openxmlformats.org/presentationml/2006/main">
  <p:tag name="KSO_WM_UNIT_TABLE_BEAUTIFY" val="smartTable{a5264df7-96cd-4f99-9035-1e7923e56294}"/>
  <p:tag name="TABLE_ENDDRAG_ORIGIN_RECT" val="583*360"/>
  <p:tag name="TABLE_ENDDRAG_RECT" val="82*73*583*36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10639</Words>
  <Application>WPS 演示</Application>
  <PresentationFormat>宽屏</PresentationFormat>
  <Paragraphs>1037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73" baseType="lpstr">
      <vt:lpstr>Arial</vt:lpstr>
      <vt:lpstr>宋体</vt:lpstr>
      <vt:lpstr>Wingdings</vt:lpstr>
      <vt:lpstr>华文中宋</vt:lpstr>
      <vt:lpstr>华文行楷</vt:lpstr>
      <vt:lpstr>微软雅黑</vt:lpstr>
      <vt:lpstr>隶书</vt:lpstr>
      <vt:lpstr>Calibri</vt:lpstr>
      <vt:lpstr>Arial Unicode MS</vt:lpstr>
      <vt:lpstr>Times New Roman</vt:lpstr>
      <vt:lpstr>黑体</vt:lpstr>
      <vt:lpstr>楷体_GB2312</vt:lpstr>
      <vt:lpstr>新宋体</vt:lpstr>
      <vt:lpstr>Symbol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正 字 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从《劝学》看《荀子》的特色 </vt:lpstr>
      <vt:lpstr>PowerPoint 演示文稿</vt:lpstr>
      <vt:lpstr>PowerPoint 演示文稿</vt:lpstr>
      <vt:lpstr>通 假 字</vt:lpstr>
      <vt:lpstr>词类活用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学以致用</vt:lpstr>
      <vt:lpstr>PowerPoint 演示文稿</vt:lpstr>
      <vt:lpstr>(1)以日常生活中常见的事情或现象作为喻体 (2)设喻方式多样： ①正面设喻，如“青出于蓝”、“冰寒于水”、“輮木为轮”、“金就砺则利”等从正面阐明学习的重要性。 ②正反设喻，如“蚓”和“蟹”、“骐骥”和“驽马”、“锲而舍之”和“锲而不舍”，通过正反对照把所要说明的道理说得更具体明白。 ③反复设喻，如“跂而望”、“登高而招”、“顺风而呼”、“假舆马”、“假舟楫”，连用几个不同的比喻，使读者加深对道理的理解。 </vt:lpstr>
      <vt:lpstr>PowerPoint 演示文稿</vt:lpstr>
      <vt:lpstr>PowerPoint 演示文稿</vt:lpstr>
      <vt:lpstr>PowerPoint 演示文稿</vt:lpstr>
      <vt:lpstr>PowerPoint 演示文稿</vt:lpstr>
      <vt:lpstr>开始！</vt:lpstr>
      <vt:lpstr>你一定会做！</vt:lpstr>
      <vt:lpstr>其实一点也 不难  ！</vt:lpstr>
      <vt:lpstr>相信自己！</vt:lpstr>
      <vt:lpstr>请你说出每题的上、下句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赵生勤  高中语文  潇洒走一回</cp:lastModifiedBy>
  <cp:revision>9</cp:revision>
  <dcterms:created xsi:type="dcterms:W3CDTF">2022-01-16T01:27:00Z</dcterms:created>
  <dcterms:modified xsi:type="dcterms:W3CDTF">2022-01-17T13:19:20Z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41331B8938B840638C5136D4E47B5ED7</vt:lpwstr>
  </property>
  <property fmtid="{D5CDD505-2E9C-101B-9397-08002B2CF9AE}" pid="3" name="KSOProductBuildVer">
    <vt:lpwstr>2052-11.1.0.11294</vt:lpwstr>
  </property>
</Properties>
</file>