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  <p:sldMasterId id="2147483683" r:id="rId3"/>
  </p:sldMasterIdLst>
  <p:notesMasterIdLst>
    <p:notesMasterId r:id="rId48"/>
  </p:notesMasterIdLst>
  <p:handoutMasterIdLst>
    <p:handoutMasterId r:id="rId49"/>
  </p:handoutMasterIdLst>
  <p:sldIdLst>
    <p:sldId id="580" r:id="rId4"/>
    <p:sldId id="523" r:id="rId5"/>
    <p:sldId id="632" r:id="rId6"/>
    <p:sldId id="634" r:id="rId7"/>
    <p:sldId id="1051" r:id="rId8"/>
    <p:sldId id="1052" r:id="rId9"/>
    <p:sldId id="748" r:id="rId10"/>
    <p:sldId id="586" r:id="rId11"/>
    <p:sldId id="1053" r:id="rId12"/>
    <p:sldId id="925" r:id="rId13"/>
    <p:sldId id="996" r:id="rId14"/>
    <p:sldId id="639" r:id="rId15"/>
    <p:sldId id="997" r:id="rId16"/>
    <p:sldId id="1054" r:id="rId17"/>
    <p:sldId id="926" r:id="rId18"/>
    <p:sldId id="922" r:id="rId19"/>
    <p:sldId id="941" r:id="rId20"/>
    <p:sldId id="1012" r:id="rId21"/>
    <p:sldId id="928" r:id="rId22"/>
    <p:sldId id="1019" r:id="rId23"/>
    <p:sldId id="992" r:id="rId24"/>
    <p:sldId id="1013" r:id="rId25"/>
    <p:sldId id="1091" r:id="rId26"/>
    <p:sldId id="999" r:id="rId27"/>
    <p:sldId id="1000" r:id="rId28"/>
    <p:sldId id="1015" r:id="rId29"/>
    <p:sldId id="1014" r:id="rId30"/>
    <p:sldId id="1016" r:id="rId31"/>
    <p:sldId id="1017" r:id="rId32"/>
    <p:sldId id="1020" r:id="rId33"/>
    <p:sldId id="994" r:id="rId34"/>
    <p:sldId id="973" r:id="rId35"/>
    <p:sldId id="1018" r:id="rId36"/>
    <p:sldId id="1093" r:id="rId37"/>
    <p:sldId id="916" r:id="rId38"/>
    <p:sldId id="1092" r:id="rId39"/>
    <p:sldId id="571" r:id="rId40"/>
    <p:sldId id="936" r:id="rId41"/>
    <p:sldId id="937" r:id="rId42"/>
    <p:sldId id="938" r:id="rId43"/>
    <p:sldId id="1021" r:id="rId44"/>
    <p:sldId id="939" r:id="rId45"/>
    <p:sldId id="940" r:id="rId46"/>
    <p:sldId id="971" r:id="rId47"/>
  </p:sldIdLst>
  <p:sldSz cx="9144000" cy="5143500" type="screen16x9"/>
  <p:notesSz cx="6858000" cy="9144000"/>
  <p:embeddedFontLst>
    <p:embeddedFont>
      <p:font typeface="微软雅黑" pitchFamily="34" charset="-122"/>
      <p:regular r:id="rId50"/>
      <p:bold r:id="rId51"/>
    </p:embeddedFont>
    <p:embeddedFont>
      <p:font typeface="黑体" pitchFamily="49" charset="-122"/>
      <p:regular r:id="rId52"/>
    </p:embeddedFont>
    <p:embeddedFont>
      <p:font typeface="楷体" pitchFamily="49" charset="-122"/>
      <p:regular r:id="rId53"/>
    </p:embeddedFont>
    <p:embeddedFont>
      <p:font typeface="幼圆" charset="-122"/>
      <p:regular r:id="rId54"/>
    </p:embeddedFont>
    <p:embeddedFont>
      <p:font typeface="汉语拼音" charset="0"/>
      <p:regular r:id="rId55"/>
    </p:embeddedFont>
    <p:embeddedFont>
      <p:font typeface="Calibri" pitchFamily="34" charset="0"/>
      <p:regular r:id="rId56"/>
      <p:bold r:id="rId57"/>
      <p:italic r:id="rId58"/>
      <p:boldItalic r:id="rId5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000000"/>
    <a:srgbClr val="FFFFFF"/>
    <a:srgbClr val="FF00FF"/>
    <a:srgbClr val="333300"/>
    <a:srgbClr val="D60093"/>
    <a:srgbClr val="F8324E"/>
    <a:srgbClr val="AAF208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145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font" Target="fonts/font5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61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3.fntdata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8" Type="http://schemas.openxmlformats.org/officeDocument/2006/relationships/slide" Target="slides/slide5.xml"/><Relationship Id="rId51" Type="http://schemas.openxmlformats.org/officeDocument/2006/relationships/font" Target="fonts/font2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4" name="矩形 3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802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18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恐龙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print">
            <a:lum contrast="6000"/>
          </a:blip>
          <a:srcRect t="27198" b="22753"/>
          <a:stretch>
            <a:fillRect/>
          </a:stretch>
        </p:blipFill>
        <p:spPr>
          <a:xfrm>
            <a:off x="0" y="3868420"/>
            <a:ext cx="9156700" cy="1280795"/>
          </a:xfrm>
          <a:prstGeom prst="rect">
            <a:avLst/>
          </a:prstGeom>
          <a:effectLst>
            <a:softEdge rad="2921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668" name="AutoShape 4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4" name="矩形 3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8020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18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恐龙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1" cstate="print">
            <a:lum contrast="6000"/>
          </a:blip>
          <a:srcRect t="27198" b="22753"/>
          <a:stretch>
            <a:fillRect/>
          </a:stretch>
        </p:blipFill>
        <p:spPr>
          <a:xfrm>
            <a:off x="0" y="3868420"/>
            <a:ext cx="9156700" cy="1280795"/>
          </a:xfrm>
          <a:prstGeom prst="rect">
            <a:avLst/>
          </a:prstGeom>
          <a:effectLst>
            <a:softEdge rad="2921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1548;&#20889;-18%20&#24656;&#4085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&#38142;&#25509;&#65306;&#24656;&#40857;&#30340;&#21457;&#29616;.pptx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&#33487;&#25945;&#29256;-&#19977;&#19979;-18-&#24656;&#40857;.mp4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3738" name="AutoShape 10" descr="http://img4.imgtn.bdimg.com/it/u=3227482190,390212774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740" name="AutoShape 12" descr="http://img3.imgtn.bdimg.com/it/u=4252526097,201212789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Picture 2" descr="http://img.zcool.cn/community/01a5365546c9430000002b0183b97e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3" name="Picture 4" descr="http://imgsrc.baidu.com/imgad/pic/item/03087bf40ad162d97520c43b1adfa9ec8b13cdcf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r="1350" b="799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74758" name="Picture 6" descr="http://pic26.nipic.com/20121212/3437476_132027650372_2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r="88" b="12990"/>
          <a:stretch>
            <a:fillRect/>
          </a:stretch>
        </p:blipFill>
        <p:spPr bwMode="auto">
          <a:xfrm>
            <a:off x="1" y="0"/>
            <a:ext cx="9143999" cy="51435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191135"/>
            <a:ext cx="9144000" cy="156845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两亿年前，地球广茂的森林中，生活着一群巨大的爬行累动物，他们主宰着当时的地球，那就是恐龙。今天，我们就要一同领略恐龙的世界。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215" y="1116965"/>
            <a:ext cx="547941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庞然大物：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形容体积大而笨重的东西。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文中形容雷龙的体型巨大。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7205" y="2449830"/>
            <a:ext cx="4845050" cy="95313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这艘船超级大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看来就像一个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庞然大物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168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6895" y="1116965"/>
            <a:ext cx="3333115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360" y="771525"/>
            <a:ext cx="434594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展翅高飞：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指鸟展开翅膀远远飞走了。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文中指翼龙能够在空中飞翔。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463160"/>
            <a:ext cx="4572000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他像久在笼中的鸟似的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一旦获得解放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就立即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展翅高飞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8370" name="Picture 2" descr="https://timgsa.baidu.com/timg?image&amp;quality=80&amp;size=b9999_10000&amp;sec=1537866844773&amp;di=ca60c0b75446a80ebed5e28be1acf8bb&amp;imgtype=0&amp;src=http%3A%2F%2Fimg.pconline.com.cn%2Fimages%2Fupload%2Fupc%2Ftx%2Fphotoblog%2F1301%2F09%2Fc0%2F17248856_17248856_1357702904952_mthumb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5039360" y="843280"/>
            <a:ext cx="3966210" cy="26447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102360" y="919480"/>
            <a:ext cx="663765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课文围绕恐龙写了什么内容？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84463" y="180053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生活年代及数量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85071" y="258254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种类及形态特点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2994339" y="334327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亲戚、食物等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600075" y="479425"/>
            <a:ext cx="53562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课文的段落如何划分？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291" y="1576043"/>
            <a:ext cx="820891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    ）：交代恐龙生活的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的优越及活动范围之广、数量之多。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180798" y="21605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年代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84790" y="216026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生活环境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9870" y="1576070"/>
            <a:ext cx="411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3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536" y="1026133"/>
            <a:ext cx="820891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第二部分（     ）：介绍了恐龙及其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的种类和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第三部分（     ）：讲恐龙后来消失了，但什么原因至今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</a:p>
        </p:txBody>
      </p:sp>
      <p:sp>
        <p:nvSpPr>
          <p:cNvPr id="14" name="矩形 13"/>
          <p:cNvSpPr/>
          <p:nvPr/>
        </p:nvSpPr>
        <p:spPr>
          <a:xfrm>
            <a:off x="1495444" y="153638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近亲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9130" y="153575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生活习性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1498" y="26667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还是个谜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3005" y="102616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2—5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65905" y="2120900"/>
            <a:ext cx="411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0" grpId="0"/>
      <p:bldP spid="11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39552" y="843305"/>
            <a:ext cx="547260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、仿写词语。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789" y="1708471"/>
            <a:ext cx="7358114" cy="798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千奇百怪：千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789" y="2422851"/>
            <a:ext cx="69127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望而生畏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3557" y="163703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疮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358003" y="16666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572449" y="163703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715457" y="16666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500615" y="238951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3643623" y="23847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易见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715193" y="23799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锲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5858201" y="242285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不舍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32578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39552" y="484277"/>
            <a:ext cx="7961538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、在括号里填上合适的词语。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的森林　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的世界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的声响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的尾巴 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的牙齿　　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       )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的恐龙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100" y="114203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茂密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43504" y="121347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神秘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00100" y="185641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巨大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43504" y="185641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长长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00100" y="257079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锋利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929190" y="24993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望而生畏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122670" y="3406775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5140" y="935990"/>
            <a:ext cx="8215630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上节课我们知道了大约两亿年前地球曾经被恐龙所主宰，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它们在六千五百万年以前突然消亡。如今，科学家们已经复制出了恐龙时代的场景，我们一起打开时光隧道去看一看。</a:t>
            </a:r>
          </a:p>
        </p:txBody>
      </p:sp>
      <p:sp>
        <p:nvSpPr>
          <p:cNvPr id="7" name="矩形 6"/>
          <p:cNvSpPr/>
          <p:nvPr/>
        </p:nvSpPr>
        <p:spPr>
          <a:xfrm>
            <a:off x="357158" y="2446079"/>
            <a:ext cx="828680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1310" y="392430"/>
            <a:ext cx="1629410" cy="400050"/>
            <a:chOff x="506" y="505"/>
            <a:chExt cx="2566" cy="63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imgsrc.baidu.com/image/c0%3Dshijue1%2C0%2C0%2C294%2C40/sign=bca5550a753e6709aa0d4dbc53aef548/c83d70cf3bc79f3de3ff4d1db0a1cd11728b2984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578" b="6249"/>
          <a:stretch>
            <a:fillRect/>
          </a:stretch>
        </p:blipFill>
        <p:spPr bwMode="auto">
          <a:xfrm>
            <a:off x="0" y="-635"/>
            <a:ext cx="9144000" cy="5144135"/>
          </a:xfrm>
          <a:prstGeom prst="rect">
            <a:avLst/>
          </a:prstGeom>
          <a:noFill/>
        </p:spPr>
      </p:pic>
      <p:pic>
        <p:nvPicPr>
          <p:cNvPr id="112644" name="Picture 4" descr="http://p5.qhimg.com/t014f499ad0c78732dc.pn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96059" y="1131582"/>
            <a:ext cx="5995662" cy="882969"/>
            <a:chOff x="1543950" y="1150852"/>
            <a:chExt cx="7756478" cy="1177289"/>
          </a:xfrm>
        </p:grpSpPr>
        <p:sp>
          <p:nvSpPr>
            <p:cNvPr id="11" name="文本框 6"/>
            <p:cNvSpPr txBox="1"/>
            <p:nvPr/>
          </p:nvSpPr>
          <p:spPr>
            <a:xfrm>
              <a:off x="1543950" y="1246103"/>
              <a:ext cx="7479224" cy="10820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第一自然段交代了哪些内容？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558527" y="1150852"/>
              <a:ext cx="7741901" cy="1053652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678470" y="2513010"/>
            <a:ext cx="778674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恐龙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生活的年代、生活环境的优越及活动范围之广、数量之多。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055" y="36070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176" y="998191"/>
            <a:ext cx="1104039" cy="15821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2099310" y="2875915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b="6251"/>
          <a:stretch>
            <a:fillRect/>
          </a:stretch>
        </p:blipFill>
        <p:spPr>
          <a:xfrm>
            <a:off x="1905" y="0"/>
            <a:ext cx="9130030" cy="5142865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>
            <a:off x="395536" y="489084"/>
            <a:ext cx="8136904" cy="2016224"/>
          </a:xfrm>
          <a:prstGeom prst="triangl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675640" y="346075"/>
            <a:ext cx="7423785" cy="2167890"/>
          </a:xfrm>
          <a:prstGeom prst="triangle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18  恐龙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636" name="AutoShape 4" descr="http://img0.imgtn.bdimg.com/it/u=3919955990,2958809206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800"/>
            <a:ext cx="807249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那时恐龙到处漫游，足迹遍及整的世界。</a:t>
            </a:r>
          </a:p>
        </p:txBody>
      </p:sp>
      <p:sp>
        <p:nvSpPr>
          <p:cNvPr id="5" name="椭圆 4"/>
          <p:cNvSpPr/>
          <p:nvPr/>
        </p:nvSpPr>
        <p:spPr>
          <a:xfrm>
            <a:off x="3214678" y="857238"/>
            <a:ext cx="1000132" cy="5715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240" y="1972310"/>
            <a:ext cx="43129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随意游玩，本课指恐龙到处随意走动。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3571868" y="1428742"/>
            <a:ext cx="214314" cy="500066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22661"/>
          <a:stretch>
            <a:fillRect/>
          </a:stretch>
        </p:blipFill>
        <p:spPr>
          <a:xfrm>
            <a:off x="4909185" y="1619885"/>
            <a:ext cx="3954145" cy="2101850"/>
          </a:xfrm>
          <a:prstGeom prst="rect">
            <a:avLst/>
          </a:prstGeom>
        </p:spPr>
      </p:pic>
      <p:sp>
        <p:nvSpPr>
          <p:cNvPr id="17" name="文本框 10"/>
          <p:cNvSpPr txBox="1"/>
          <p:nvPr/>
        </p:nvSpPr>
        <p:spPr>
          <a:xfrm>
            <a:off x="1128395" y="347027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000125" y="842645"/>
            <a:ext cx="7675880" cy="1198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恐龙时代漫步于世界各地的恐龙种类和形态各是怎样的？</a:t>
            </a:r>
          </a:p>
        </p:txBody>
      </p:sp>
      <p:sp>
        <p:nvSpPr>
          <p:cNvPr id="10" name="矩形 9"/>
          <p:cNvSpPr/>
          <p:nvPr/>
        </p:nvSpPr>
        <p:spPr>
          <a:xfrm>
            <a:off x="1974190" y="232949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种类：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52210" y="23294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4190" y="2972438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形态：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24538" y="297243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千奇百怪。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96" y="84261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515461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和原句对比读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，哪句写得好，为什么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50" y="2000250"/>
            <a:ext cx="85490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雷龙是个庞然大物。它的身体比六头大象还要重，它每踏下一步就发出一声轰响，好似雷鸣一般。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1538" y="1285549"/>
            <a:ext cx="38576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雷龙是个庞然大物。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78442" y="1325939"/>
            <a:ext cx="828680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原句好。原句运用打比方的说明方法，形象具体地写出了雷龙是庞然大物，让我们如见其形，如闻其声。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3568" y="627534"/>
            <a:ext cx="8014053" cy="623248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我们从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书本上找出了哪些恐龙的名字？</a:t>
            </a:r>
          </a:p>
        </p:txBody>
      </p:sp>
      <p:sp>
        <p:nvSpPr>
          <p:cNvPr id="19" name="矩形 18"/>
          <p:cNvSpPr/>
          <p:nvPr/>
        </p:nvSpPr>
        <p:spPr>
          <a:xfrm>
            <a:off x="714348" y="157161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雷龙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8130" name="Picture 2" descr="http://imgsrc.baidu.com/imgad/pic/item/5ab5c9ea15ce36d3eb08a60a31f33a87e950b1f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4F4">
                  <a:alpha val="100000"/>
                </a:srgbClr>
              </a:clrFrom>
              <a:clrTo>
                <a:srgbClr val="FAF4F4">
                  <a:alpha val="100000"/>
                  <a:alpha val="0"/>
                </a:srgbClr>
              </a:clrTo>
            </a:clrChange>
            <a:lum contrast="40000"/>
          </a:blip>
          <a:srcRect r="1986" b="10854"/>
          <a:stretch>
            <a:fillRect/>
          </a:stretch>
        </p:blipFill>
        <p:spPr bwMode="auto">
          <a:xfrm>
            <a:off x="3272463" y="2461863"/>
            <a:ext cx="5884872" cy="2681637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000232" y="1500180"/>
            <a:ext cx="550072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大象在我们的眼中是很大的动物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雷龙的身体比六头大象还要重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真是个庞然大物。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86248" y="2500312"/>
            <a:ext cx="1928826" cy="6486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 rot="1020000">
            <a:off x="4564702" y="3100074"/>
            <a:ext cx="142876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2786050" y="2500312"/>
            <a:ext cx="4000528" cy="7143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68363" y="3093089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作比较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6320" y="3743016"/>
            <a:ext cx="3571900" cy="5219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突出雷龙体型的巨大。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9" grpId="0"/>
      <p:bldP spid="7" grpId="0"/>
      <p:bldP spid="8" grpId="0" animBg="1"/>
      <p:bldP spid="10" grpId="0" bldLvl="0" animBg="1"/>
      <p:bldP spid="15" grpId="0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0034" y="1000114"/>
            <a:ext cx="8280920" cy="623248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梁龙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从头到尾足有二十多米。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072198" y="1000114"/>
            <a:ext cx="1928826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6929454" y="1785932"/>
            <a:ext cx="142876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96" y="35717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梁龙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58082" y="178593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列数字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14942" y="2500312"/>
            <a:ext cx="371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说明梁龙从头到尾足有二十多米。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106" name="Picture 2" descr="http://imgsrc.baidu.com/imgad/pic/item/a5c27d1ed21b0ef442fbdc97d7c451da80cb3ee3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209" b="9274"/>
          <a:stretch>
            <a:fillRect/>
          </a:stretch>
        </p:blipFill>
        <p:spPr bwMode="auto">
          <a:xfrm>
            <a:off x="142844" y="1928808"/>
            <a:ext cx="4979228" cy="30485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 animBg="1"/>
      <p:bldP spid="8" grpId="0" animBg="1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://imgsrc.baidu.com/image/c0%3Dshijue1%2C0%2C0%2C294%2C40/sign=445d25069d2bd40756cadbbe13e0f424/34fae6cd7b899e5142ca813a48a7d933c8950d53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450" b="4536"/>
          <a:stretch>
            <a:fillRect/>
          </a:stretch>
        </p:blipFill>
        <p:spPr bwMode="auto">
          <a:xfrm>
            <a:off x="1000100" y="142858"/>
            <a:ext cx="7786742" cy="47728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85734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剑龙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34"/>
            <a:ext cx="571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三角龙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4690" name="Picture 2" descr="http://imgsrc.baidu.com/image/c0%3Dshijue1%2C0%2C0%2C294%2C40/sign=a667e31d798da9775a228e68d838926c/3812b31bb051f8196aef2364d0b44aed2f73e7d2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397" b="6249"/>
          <a:stretch>
            <a:fillRect/>
          </a:stretch>
        </p:blipFill>
        <p:spPr bwMode="auto">
          <a:xfrm>
            <a:off x="1000100" y="285734"/>
            <a:ext cx="7953814" cy="4214842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4500245" y="1779905"/>
            <a:ext cx="3240405" cy="25920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62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鱼龙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6738" name="Picture 2" descr="http://imgsrc.baidu.com/image/c0%3Dshijue1%2C0%2C0%2C294%2C40/sign=5be80ce1c6bf6c81e33a24abd457db40/810a19d8bc3eb135f4905f32ac1ea8d3fc1f44e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672" b="7829"/>
          <a:stretch>
            <a:fillRect/>
          </a:stretch>
        </p:blipFill>
        <p:spPr bwMode="auto">
          <a:xfrm>
            <a:off x="1071538" y="500048"/>
            <a:ext cx="7572428" cy="351337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571618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翼龙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7762" name="Picture 2" descr="http://imgsrc.baidu.com/imgad/pic/item/3b292df5e0fe9925055c896c3fa85edf8db171b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r="1869" b="12298"/>
          <a:stretch>
            <a:fillRect/>
          </a:stretch>
        </p:blipFill>
        <p:spPr bwMode="auto">
          <a:xfrm>
            <a:off x="500034" y="928694"/>
            <a:ext cx="8429684" cy="414338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571486"/>
            <a:ext cx="932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翼龙飞得很轻巧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就像一架轻型飞机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直角上箭头 5"/>
          <p:cNvSpPr/>
          <p:nvPr/>
        </p:nvSpPr>
        <p:spPr>
          <a:xfrm rot="16200000" flipH="1">
            <a:off x="6882130" y="1347470"/>
            <a:ext cx="409575" cy="428625"/>
          </a:xfrm>
          <a:prstGeom prst="ben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643570" y="1142990"/>
            <a:ext cx="328614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72066" y="1357304"/>
            <a:ext cx="157163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打比方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466809" y="179853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覆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92830" y="179853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沼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泽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07957" y="1418610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zhǎo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13723" y="1369910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34961" y="179853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庞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269" y="1369910"/>
            <a:ext cx="100138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páng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059097" y="184723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72225" y="1418590"/>
            <a:ext cx="111696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li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897846" y="297307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82825" y="2500630"/>
            <a:ext cx="94805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417089" y="304648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畏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惧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17089" y="2599818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76405" y="3023433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戚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88791" y="2517531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ī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6288573" y="3005644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68911" y="2499742"/>
            <a:ext cx="64807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í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1804" y="378171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14">
            <a:hlinkClick r:id="rId4" action="ppaction://hlinkfile"/>
          </p:cNvPr>
          <p:cNvSpPr txBox="1"/>
          <p:nvPr/>
        </p:nvSpPr>
        <p:spPr>
          <a:xfrm>
            <a:off x="653667" y="80967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91944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86565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876430"/>
            <a:ext cx="366860" cy="45633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33539" y="1582331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2604696" y="18904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0911" y="186757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418381" y="18713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3071" y="19202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51281" y="30569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16936" y="306328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43071" y="308677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88406" y="30569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24" grpId="0"/>
      <p:bldP spid="24" grpId="1"/>
      <p:bldP spid="26" grpId="0"/>
      <p:bldP spid="26" grpId="1"/>
      <p:bldP spid="29" grpId="0"/>
      <p:bldP spid="29" grpId="1"/>
      <p:bldP spid="33" grpId="0"/>
      <p:bldP spid="33" grpId="1"/>
      <p:bldP spid="13" grpId="0" bldLvl="0" animBg="1"/>
      <p:bldP spid="14" grpId="0" bldLvl="0" animBg="1"/>
      <p:bldP spid="19" grpId="0" bldLvl="0" animBg="1"/>
      <p:bldP spid="21" grpId="0" bldLvl="0" animBg="1"/>
      <p:bldP spid="30" grpId="0" bldLvl="0" animBg="1"/>
      <p:bldP spid="31" grpId="0" bldLvl="0" animBg="1"/>
      <p:bldP spid="34" grpId="0" bldLvl="0" animBg="1"/>
      <p:bldP spid="3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9745" y="571500"/>
            <a:ext cx="8165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翼龙身体两侧长着翅膀，展翅高飞时，如同一架在天空中翱翔的轻型飞机。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5365" y="2415540"/>
            <a:ext cx="63798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本义是鸟回旋飞翔，文中指翼龙自如地在天空中飞翔。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2623820" y="3683635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2" name="椭圆 1"/>
          <p:cNvSpPr/>
          <p:nvPr/>
        </p:nvSpPr>
        <p:spPr>
          <a:xfrm>
            <a:off x="5120012" y="1123940"/>
            <a:ext cx="1000132" cy="6486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5548640" y="1772597"/>
            <a:ext cx="142876" cy="642942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2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0005" y="670864"/>
            <a:ext cx="4214686" cy="1094294"/>
            <a:chOff x="1015640" y="1933063"/>
            <a:chExt cx="7802422" cy="3303225"/>
          </a:xfrm>
        </p:grpSpPr>
        <p:sp>
          <p:nvSpPr>
            <p:cNvPr id="4" name="文本框 6"/>
            <p:cNvSpPr txBox="1"/>
            <p:nvPr/>
          </p:nvSpPr>
          <p:spPr>
            <a:xfrm>
              <a:off x="1282301" y="2376397"/>
              <a:ext cx="7139013" cy="2452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恐龙吃什么食物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0" y="1933063"/>
              <a:ext cx="7802422" cy="330322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24205" y="2552065"/>
            <a:ext cx="7877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恐龙以吃植物为主，也有专门食肉的。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441" y="564486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285734"/>
            <a:ext cx="6715172" cy="81153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霸王龙就是非常凶猛的肉食恐龙。</a:t>
            </a:r>
          </a:p>
        </p:txBody>
      </p:sp>
      <p:pic>
        <p:nvPicPr>
          <p:cNvPr id="45059" name="Picture 3" descr="http://imgsrc.baidu.com/image/c0%3Dpixel_huitu%2C0%2C0%2C294%2C40/sign=9bb5ec4fdd88d43fe4a499b21466b777/d01373f082025aafc3b935f1f0edab64034f1a04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201" b="24366"/>
          <a:stretch>
            <a:fillRect/>
          </a:stretch>
        </p:blipFill>
        <p:spPr bwMode="auto">
          <a:xfrm>
            <a:off x="1327150" y="1097280"/>
            <a:ext cx="6260465" cy="31632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857380" y="626299"/>
            <a:ext cx="7429396" cy="1516823"/>
            <a:chOff x="1015640" y="1933062"/>
            <a:chExt cx="13753642" cy="4959768"/>
          </a:xfrm>
        </p:grpSpPr>
        <p:sp>
          <p:nvSpPr>
            <p:cNvPr id="4" name="文本框 6"/>
            <p:cNvSpPr txBox="1"/>
            <p:nvPr/>
          </p:nvSpPr>
          <p:spPr>
            <a:xfrm>
              <a:off x="1282301" y="2376397"/>
              <a:ext cx="13354732" cy="39201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课文除了介绍恐龙的种类和吃食特点</a:t>
              </a: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还向我们介绍了什么？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0" y="1933062"/>
              <a:ext cx="13753642" cy="495976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042160" y="2606675"/>
            <a:ext cx="45878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恐龙是卵生的。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871" y="69974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12000"/>
          </a:blip>
          <a:srcRect t="4825" b="4873"/>
          <a:stretch>
            <a:fillRect/>
          </a:stretch>
        </p:blipFill>
        <p:spPr>
          <a:xfrm>
            <a:off x="1147445" y="409575"/>
            <a:ext cx="6425565" cy="361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4182" y="2300285"/>
            <a:ext cx="7572428" cy="166052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恐龙灭绝到底是什么原因</a:t>
            </a: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至今还是一个谜。但是我们相信</a:t>
            </a: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在不久的将来</a:t>
            </a:r>
            <a:r>
              <a:rPr lang="en-US" altLang="zh-CN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我们一定能解开这个谜。</a:t>
            </a:r>
            <a:endParaRPr lang="zh-CN" altLang="en-US" sz="3400" b="1" dirty="0"/>
          </a:p>
        </p:txBody>
      </p:sp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28596" y="500048"/>
            <a:ext cx="821537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恐龙这种神奇的动物在地球上生活了一亿多年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可是大约在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6500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万年以前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这些恐龙突然神秘地消失了。你知道这是什么原因吗？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9"/>
          <p:cNvSpPr txBox="1"/>
          <p:nvPr/>
        </p:nvSpPr>
        <p:spPr>
          <a:xfrm>
            <a:off x="435610" y="1181735"/>
            <a:ext cx="8159115" cy="1840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恐龙的世界虽然神秘，但是凭借着我们人类的智慧，这些秘密终会揭开，而解开它们，要靠今天的你们今后的探索。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879009" y="358934"/>
            <a:ext cx="152313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B0F0"/>
                </a:solidFill>
                <a:latin typeface="+mj-ea"/>
                <a:ea typeface="+mj-ea"/>
              </a:rPr>
              <a:t>说一说</a:t>
            </a:r>
            <a:endParaRPr lang="zh-CN" altLang="en-US" sz="27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27405" y="843280"/>
            <a:ext cx="7472680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如果现在有技术可以使恐龙复活，你愿意吗？为什么？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711835" y="1857375"/>
            <a:ext cx="7774940" cy="21355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示例：不愿意。复活的恐龙很可能失控。人类对于恐龙而言太渺小，霸王龙尾巴一扫，一座建筑物就会崩塌，如果不借助我们研发的武器，我们根本无法对抗恐龙。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142976" y="1000114"/>
            <a:ext cx="7073283" cy="33689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285987" y="2238631"/>
            <a:ext cx="553998" cy="761747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恐龙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1428742"/>
            <a:ext cx="278608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种类：多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71802" y="2071684"/>
            <a:ext cx="264320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形态：千奇百怪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71802" y="2714626"/>
            <a:ext cx="292895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食物：食草、食肉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1802" y="3357568"/>
            <a:ext cx="207170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繁殖：卵生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786050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7158" y="1357304"/>
            <a:ext cx="7858180" cy="2063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本课介绍了恐龙的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，字里行间流露出对恐龙的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72330" y="1428742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29256" y="1428742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2714626"/>
            <a:ext cx="192882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喜爱之情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8662" y="2071684"/>
            <a:ext cx="207170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生活习性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1602170" y="85946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1602171" y="868755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2945370" y="895663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278091" y="86899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620815" y="85089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950541" y="843305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1677756" y="2210743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3093666" y="2187247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2896786" y="877565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228078" y="85946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5566991" y="85089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6961581" y="861879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1598525" y="2209791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3038685" y="2201218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4377344" y="2209791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4318267" y="2210505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5621972" y="2210743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卵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5582389" y="2211457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文本框 64"/>
          <p:cNvSpPr txBox="1"/>
          <p:nvPr/>
        </p:nvSpPr>
        <p:spPr>
          <a:xfrm>
            <a:off x="7134140" y="2203844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尚</a:t>
            </a:r>
          </a:p>
        </p:txBody>
      </p:sp>
      <p:grpSp>
        <p:nvGrpSpPr>
          <p:cNvPr id="55" name="组合 7"/>
          <p:cNvGrpSpPr/>
          <p:nvPr/>
        </p:nvGrpSpPr>
        <p:grpSpPr>
          <a:xfrm>
            <a:off x="7078398" y="2199292"/>
            <a:ext cx="1095518" cy="1139190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252279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  <p:bldP spid="49" grpId="0"/>
      <p:bldP spid="5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024" y="902005"/>
            <a:ext cx="7929618" cy="35153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两亿多年前的中生代，许多爬行动物在陆地上生活，因此中生代又被称为“爬行动物时代”。它们不断地分化成各种不同种类的爬行动物，有的变成了今天的龟类，有的变成了今天的鳄类，有的变成了今天的蛇类和蜥蜴类，其中还有一类演变成今天遍及世界的哺乳动物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642924"/>
            <a:ext cx="7929618" cy="35163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恐龙是所有陆生爬行动物中体格最大的一类，很适宜生活在沼泽地带和浅水湖里，那时的空气温暖而潮湿，食物也很容易找到。所以恐龙在地球上统治了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亿多年的时间，但不知什么原因，它们在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6500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万年前很短的一段时间内突然灭绝了，今天人们看到的只是那时留下的大批恐龙化石。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4282" y="1092999"/>
            <a:ext cx="8929718" cy="200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、辨字组词。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脑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卵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忆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捡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恼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   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迎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 )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55993" y="1943220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亿万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55993" y="2615760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回忆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86433" y="1955673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刀剑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323263" y="2594488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捡起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485453" y="1920430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头脑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485771" y="2594805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烦恼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7636213" y="1955991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卵生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7636530" y="2594488"/>
            <a:ext cx="1214446" cy="437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迎接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42844" y="275750"/>
            <a:ext cx="8653777" cy="394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二、用变色的词语写句子。</a:t>
            </a:r>
            <a:endParaRPr lang="zh-CN" altLang="en-US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那时恐龙到处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漫游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，足迹遍及整个世界。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</a:t>
            </a: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翼龙身体两侧长着翅膀，展翅高飞时，如同一架在天空中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翱翔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的轻型飞机。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</a:t>
            </a:r>
          </a:p>
        </p:txBody>
      </p:sp>
      <p:sp>
        <p:nvSpPr>
          <p:cNvPr id="9" name="矩形 8"/>
          <p:cNvSpPr/>
          <p:nvPr/>
        </p:nvSpPr>
        <p:spPr>
          <a:xfrm>
            <a:off x="836269" y="1729735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沿河两岸数不尽的人在漫游。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591" y="3617288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飞行员叔叔驾驶着飞机在天空翱翔。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9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85720" y="571821"/>
            <a:ext cx="829047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、学过课文，你对恐龙又有了怎样的认识？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1643056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大约两亿年前地球曾经被一种强大的爬行动物主宰。它们体型巨大，种类繁多，大多数以植物为食，恐龙的灭绝到现在还是个谜。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411001" y="234226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638929" y="233388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1546905" y="2342267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64"/>
          <p:cNvSpPr txBox="1"/>
          <p:nvPr/>
        </p:nvSpPr>
        <p:spPr>
          <a:xfrm>
            <a:off x="7374096" y="239116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6443449" y="239171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64"/>
          <p:cNvSpPr txBox="1"/>
          <p:nvPr/>
        </p:nvSpPr>
        <p:spPr>
          <a:xfrm>
            <a:off x="4224497" y="243141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2454881" y="307957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682809" y="307119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64"/>
          <p:cNvSpPr txBox="1"/>
          <p:nvPr/>
        </p:nvSpPr>
        <p:spPr>
          <a:xfrm>
            <a:off x="1590785" y="307957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64"/>
          <p:cNvSpPr txBox="1"/>
          <p:nvPr/>
        </p:nvSpPr>
        <p:spPr>
          <a:xfrm>
            <a:off x="6515457" y="305396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尚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37" grpId="0"/>
      <p:bldP spid="39" grpId="0"/>
      <p:bldP spid="28" grpId="0"/>
      <p:bldP spid="25" grpId="0"/>
      <p:bldP spid="29" grpId="0"/>
      <p:bldP spid="30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275715"/>
            <a:ext cx="74358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：讠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迷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谜   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龙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庞   矢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豆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短   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425" y="1939008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97735" y="1953260"/>
            <a:ext cx="17119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粱</a:t>
            </a:r>
          </a:p>
        </p:txBody>
      </p:sp>
      <p:sp>
        <p:nvSpPr>
          <p:cNvPr id="2" name="TextBox 39"/>
          <p:cNvSpPr txBox="1"/>
          <p:nvPr/>
        </p:nvSpPr>
        <p:spPr>
          <a:xfrm>
            <a:off x="770255" y="2640330"/>
            <a:ext cx="249237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：卵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230" y="2640330"/>
            <a:ext cx="3709670" cy="1485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38993" y="1275353"/>
            <a:ext cx="151216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2139702"/>
            <a:ext cx="4536504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茂密  繁茂</a:t>
            </a:r>
          </a:p>
        </p:txBody>
      </p:sp>
      <p:sp>
        <p:nvSpPr>
          <p:cNvPr id="2" name="矩形 1"/>
          <p:cNvSpPr/>
          <p:nvPr/>
        </p:nvSpPr>
        <p:spPr>
          <a:xfrm>
            <a:off x="2629535" y="2877820"/>
            <a:ext cx="718185" cy="57721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4050" y="1312545"/>
            <a:ext cx="3046095" cy="53975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要少写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“丿”。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482754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15686" y="1091267"/>
            <a:ext cx="142021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zhǎn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8745" y="1071245"/>
            <a:ext cx="3046095" cy="53975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33869"/>
              <a:gd name="adj6" fmla="val -3258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要多写 “丿”。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8085" y="2873375"/>
            <a:ext cx="490220" cy="57594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5"/>
          <p:cNvSpPr txBox="1"/>
          <p:nvPr/>
        </p:nvSpPr>
        <p:spPr>
          <a:xfrm>
            <a:off x="4304923" y="2282324"/>
            <a:ext cx="3312368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尸字头，共去八，下面竖提撇和捺。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7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b="6251"/>
          <a:stretch>
            <a:fillRect/>
          </a:stretch>
        </p:blipFill>
        <p:spPr>
          <a:xfrm>
            <a:off x="1905" y="0"/>
            <a:ext cx="9130030" cy="516445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387260" y="28649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21460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544195" y="742740"/>
            <a:ext cx="26212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</a:rPr>
              <a:t>探索恐龙世界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29895" y="1732915"/>
            <a:ext cx="1273810" cy="1376680"/>
            <a:chOff x="1688" y="7837"/>
            <a:chExt cx="2006" cy="2168"/>
          </a:xfrm>
        </p:grpSpPr>
        <p:pic>
          <p:nvPicPr>
            <p:cNvPr id="6" name="图片 5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覆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6220" y="3348990"/>
            <a:ext cx="1274445" cy="1376680"/>
            <a:chOff x="1688" y="7837"/>
            <a:chExt cx="2007" cy="2168"/>
          </a:xfrm>
        </p:grpSpPr>
        <p:pic>
          <p:nvPicPr>
            <p:cNvPr id="9" name="图片 8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86305" y="2981325"/>
            <a:ext cx="1274445" cy="1376680"/>
            <a:chOff x="1688" y="7837"/>
            <a:chExt cx="2007" cy="2168"/>
          </a:xfrm>
        </p:grpSpPr>
        <p:pic>
          <p:nvPicPr>
            <p:cNvPr id="12" name="图片 11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畏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06925" y="2437765"/>
            <a:ext cx="1274445" cy="1376680"/>
            <a:chOff x="1688" y="7837"/>
            <a:chExt cx="2007" cy="2168"/>
          </a:xfrm>
        </p:grpSpPr>
        <p:pic>
          <p:nvPicPr>
            <p:cNvPr id="15" name="图片 14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戚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36210" y="842645"/>
            <a:ext cx="1274445" cy="1376680"/>
            <a:chOff x="1688" y="7837"/>
            <a:chExt cx="2007" cy="2168"/>
          </a:xfrm>
        </p:grpSpPr>
        <p:pic>
          <p:nvPicPr>
            <p:cNvPr id="18" name="图片 17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脑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70115" y="214630"/>
            <a:ext cx="1274445" cy="1376680"/>
            <a:chOff x="1688" y="7837"/>
            <a:chExt cx="2007" cy="2168"/>
          </a:xfrm>
        </p:grpSpPr>
        <p:pic>
          <p:nvPicPr>
            <p:cNvPr id="21" name="图片 20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卵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38745" y="2259965"/>
            <a:ext cx="1274445" cy="1376680"/>
            <a:chOff x="1688" y="7837"/>
            <a:chExt cx="2007" cy="2168"/>
          </a:xfrm>
        </p:grpSpPr>
        <p:pic>
          <p:nvPicPr>
            <p:cNvPr id="24" name="图片 23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78550" y="3429635"/>
            <a:ext cx="1274445" cy="1376680"/>
            <a:chOff x="1688" y="7837"/>
            <a:chExt cx="2007" cy="2168"/>
          </a:xfrm>
        </p:grpSpPr>
        <p:pic>
          <p:nvPicPr>
            <p:cNvPr id="27" name="图片 26" descr="放大镜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88" y="7837"/>
              <a:ext cx="2007" cy="216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1976" y="8133"/>
              <a:ext cx="105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/>
                <a:t>齿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1933</Words>
  <Application>Microsoft Office PowerPoint</Application>
  <PresentationFormat>全屏显示(16:9)</PresentationFormat>
  <Paragraphs>214</Paragraphs>
  <Slides>44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Times New Roman</vt:lpstr>
      <vt:lpstr>微软雅黑</vt:lpstr>
      <vt:lpstr>黑体</vt:lpstr>
      <vt:lpstr>Kaiti SC</vt:lpstr>
      <vt:lpstr>Heiti SC Light</vt:lpstr>
      <vt:lpstr>楷体</vt:lpstr>
      <vt:lpstr>幼圆</vt:lpstr>
      <vt:lpstr>华文楷体</vt:lpstr>
      <vt:lpstr>汉语拼音</vt:lpstr>
      <vt:lpstr>Calibri</vt:lpstr>
      <vt:lpstr>1_Office 主题​​</vt:lpstr>
      <vt:lpstr>自定义设计方案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2019-01-21T06:56:43Z</dcterms:modified>
  <cp:category>语文备课大师【全免费】</cp:category>
</cp:coreProperties>
</file>