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330" r:id="rId3"/>
    <p:sldId id="298" r:id="rId4"/>
    <p:sldId id="413" r:id="rId6"/>
    <p:sldId id="416" r:id="rId7"/>
    <p:sldId id="417" r:id="rId8"/>
    <p:sldId id="418" r:id="rId9"/>
    <p:sldId id="299" r:id="rId10"/>
    <p:sldId id="419" r:id="rId11"/>
    <p:sldId id="420" r:id="rId12"/>
    <p:sldId id="421" r:id="rId13"/>
    <p:sldId id="422" r:id="rId14"/>
    <p:sldId id="423" r:id="rId15"/>
    <p:sldId id="424" r:id="rId16"/>
    <p:sldId id="426" r:id="rId17"/>
    <p:sldId id="415" r:id="rId18"/>
    <p:sldId id="414" r:id="rId19"/>
    <p:sldId id="373" r:id="rId20"/>
    <p:sldId id="374" r:id="rId21"/>
    <p:sldId id="367" r:id="rId22"/>
    <p:sldId id="371" r:id="rId23"/>
    <p:sldId id="370" r:id="rId24"/>
    <p:sldId id="427" r:id="rId25"/>
    <p:sldId id="372" r:id="rId26"/>
    <p:sldId id="428" r:id="rId27"/>
  </p:sldIdLst>
  <p:sldSz cx="12192000" cy="6858000"/>
  <p:notesSz cx="6858000" cy="9144000"/>
  <p:embeddedFontLst>
    <p:embeddedFont>
      <p:font typeface="黑体" panose="02010600030101010101" charset="-122"/>
      <p:regular r:id="rId31"/>
    </p:embeddedFont>
    <p:embeddedFont>
      <p:font typeface="微软雅黑" panose="020B0503020204020204" pitchFamily="34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楷体_GB2312" panose="02010609030101010101" charset="-122"/>
      <p:regular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450"/>
    <a:srgbClr val="EDAE11"/>
    <a:srgbClr val="FF33CC"/>
    <a:srgbClr val="D60093"/>
    <a:srgbClr val="EA6C16"/>
    <a:srgbClr val="4DE3DC"/>
    <a:srgbClr val="9F9B9B"/>
    <a:srgbClr val="F0771C"/>
    <a:srgbClr val="80808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72"/>
      </p:cViewPr>
      <p:guideLst>
        <p:guide orient="horz" pos="2040"/>
        <p:guide pos="37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2CB87-F10C-4328-9CC3-60BB9E328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EF1A5-6E22-4DCF-AC8F-0F8FA39B2B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tags" Target="../tags/tag11.xml"/><Relationship Id="rId30" Type="http://schemas.openxmlformats.org/officeDocument/2006/relationships/tags" Target="../tags/tag10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9.xml"/><Relationship Id="rId28" Type="http://schemas.openxmlformats.org/officeDocument/2006/relationships/tags" Target="../tags/tag8.xml"/><Relationship Id="rId27" Type="http://schemas.openxmlformats.org/officeDocument/2006/relationships/tags" Target="../tags/tag7.xml"/><Relationship Id="rId26" Type="http://schemas.openxmlformats.org/officeDocument/2006/relationships/tags" Target="../tags/tag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6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7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8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9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0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8.jpeg"/><Relationship Id="rId3" Type="http://schemas.openxmlformats.org/officeDocument/2006/relationships/image" Target="../media/image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156183" y="5728061"/>
            <a:ext cx="2484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defRPr>
            </a:lvl1pPr>
          </a:lstStyle>
          <a:p>
            <a:r>
              <a:rPr lang="zh-CN" altLang="en-US" dirty="0">
                <a:sym typeface="+mn-ea"/>
              </a:rPr>
              <a:t>统编版语文五年级</a:t>
            </a:r>
            <a:r>
              <a:rPr dirty="0">
                <a:sym typeface="+mn-ea"/>
              </a:rPr>
              <a:t>上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4246546" y="5137362"/>
            <a:ext cx="3858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defRPr>
            </a:lvl1pPr>
          </a:lstStyle>
          <a:p>
            <a:r>
              <a:rPr lang="zh-CN" altLang="en-US" dirty="0"/>
              <a:t>品读鉴赏</a:t>
            </a:r>
            <a:r>
              <a:rPr lang="en-US" altLang="zh-CN" dirty="0"/>
              <a:t>-</a:t>
            </a:r>
            <a:r>
              <a:rPr lang="zh-CN" altLang="en-US" dirty="0"/>
              <a:t>课堂小结</a:t>
            </a:r>
            <a:r>
              <a:rPr lang="en-US" altLang="zh-CN" dirty="0"/>
              <a:t>-</a:t>
            </a:r>
            <a:r>
              <a:rPr lang="zh-CN" altLang="en-US" dirty="0"/>
              <a:t>课堂练习</a:t>
            </a:r>
            <a:r>
              <a:rPr lang="en-US" altLang="zh-CN" dirty="0"/>
              <a:t>-</a:t>
            </a:r>
            <a:r>
              <a:rPr lang="zh-CN" altLang="en-US" dirty="0"/>
              <a:t>拓展延伸</a:t>
            </a:r>
            <a:endParaRPr lang="zh-CN" altLang="zh-CN" dirty="0"/>
          </a:p>
          <a:p>
            <a:endParaRPr lang="zh-CN" altLang="zh-CN" dirty="0"/>
          </a:p>
          <a:p>
            <a:endParaRPr lang="zh-CN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4663766" y="2143340"/>
            <a:ext cx="2864467" cy="1603375"/>
          </a:xfrm>
        </p:spPr>
        <p:txBody>
          <a:bodyPr>
            <a:norm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白鹭</a:t>
            </a:r>
            <a:endParaRPr lang="zh-CN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0164" y="3657679"/>
            <a:ext cx="1483099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第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2</a:t>
            </a: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课时</a:t>
            </a:r>
            <a:endParaRPr lang="zh-CN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4450703" y="4723380"/>
            <a:ext cx="5376597" cy="1316839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/>
              <a:t>（4-14）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03056" y="1034415"/>
            <a:ext cx="293878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ea"/>
              </a:rPr>
              <a:t>黄昏低飞</a:t>
            </a:r>
            <a:endParaRPr lang="zh-CN" altLang="en-US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15506" y="1825397"/>
            <a:ext cx="753240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乡居的生活中因为有了白鹭而充满了生机，寂静的天空因为有了白鹭而显得具有生命活力。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5364" name="图片 15363" descr="清澄（黄昏低飞图）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9755" y="1495425"/>
            <a:ext cx="2209165" cy="359664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96834" y="790751"/>
            <a:ext cx="1826141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ea"/>
              </a:rPr>
              <a:t>合作探究</a:t>
            </a:r>
            <a:endParaRPr lang="zh-CN" altLang="en-US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6406" y="1746599"/>
            <a:ext cx="394889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白鹭之美，美在……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8092" y="2306341"/>
            <a:ext cx="6022975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白鹭是一首精巧的诗；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一切都很适宜；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被人忘却的常见的美；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本身就是一首优美的歌；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是一首韵在骨子里的诗……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7411" name="图片 17410" descr="韵在骨子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1472" y="1984223"/>
            <a:ext cx="2277745" cy="3222998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标注 5"/>
          <p:cNvSpPr/>
          <p:nvPr/>
        </p:nvSpPr>
        <p:spPr>
          <a:xfrm>
            <a:off x="2400300" y="1047750"/>
            <a:ext cx="5798185" cy="1189990"/>
          </a:xfrm>
          <a:prstGeom prst="cloudCallout">
            <a:avLst>
              <a:gd name="adj1" fmla="val -12803"/>
              <a:gd name="adj2" fmla="val -59195"/>
            </a:avLst>
          </a:prstGeom>
          <a:grpFill/>
          <a:ln w="22225"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81755" y="849216"/>
            <a:ext cx="43167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ea"/>
              </a:rPr>
              <a:t>白鹭之美——</a:t>
            </a:r>
            <a:endParaRPr lang="zh-CN" altLang="en-US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00300" y="1784917"/>
            <a:ext cx="3991767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白鹭之美，美在……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36425" y="2436273"/>
            <a:ext cx="4611024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美在无声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美在自然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美在含蓄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美在骨子里……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7411" name="图片 17410" descr="韵在骨子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2254" y="1898346"/>
            <a:ext cx="2277745" cy="3276327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81826" y="1728414"/>
            <a:ext cx="60699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白鹭是一首精巧的诗。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81826" y="2321757"/>
            <a:ext cx="92475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开头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：自然而成，平凡而不易被人发现。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81826" y="2861715"/>
            <a:ext cx="8793480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结尾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：白鹭实在是一首诗，一首韵在骨子里的散文诗。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80932" y="3352735"/>
            <a:ext cx="728408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开头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和结尾：首尾呼应。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799469" y="758676"/>
            <a:ext cx="5652322" cy="691020"/>
          </a:xfrm>
          <a:prstGeom prst="wedgeRoundRectCallout">
            <a:avLst>
              <a:gd name="adj1" fmla="val -62200"/>
              <a:gd name="adj2" fmla="val 43843"/>
              <a:gd name="adj3" fmla="val 16667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文章的开头和结尾有什么特点？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04439" y="4119282"/>
            <a:ext cx="523303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ym typeface="+mn-ea"/>
              </a:rPr>
              <a:t>文章的开头和结尾的</a:t>
            </a:r>
            <a:r>
              <a:rPr lang="zh-CN" altLang="en-US" sz="2800" dirty="0" smtClean="0">
                <a:sym typeface="+mn-ea"/>
              </a:rPr>
              <a:t>特点：</a:t>
            </a:r>
            <a:endParaRPr lang="zh-CN" altLang="en-US" sz="2800" dirty="0"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28151" y="4634064"/>
            <a:ext cx="9227381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结尾是对上文描写的一个总结，既突出作者的认识和感觉，表现了作者对白鹭的喜爱和赞赏，又呼应开头，使文章浑然一体。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76786" y="2196521"/>
            <a:ext cx="8720605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开头句的比喻旨在点出作者的发现，引出下文；结尾处两句比喻是对全文的总结，在上文描写的基础上进一步提示出白鹭美的本质。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10725" y="3862070"/>
            <a:ext cx="222504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呼应开头</a:t>
            </a:r>
            <a:endParaRPr lang="en-US" altLang="zh-CN" sz="4000" b="1" dirty="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40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总结全文</a:t>
            </a:r>
            <a:endParaRPr lang="zh-CN" altLang="en-US" sz="4000" b="1" dirty="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788075" y="978667"/>
            <a:ext cx="5652322" cy="691020"/>
          </a:xfrm>
          <a:prstGeom prst="wedgeRoundRectCallout">
            <a:avLst>
              <a:gd name="adj1" fmla="val -62200"/>
              <a:gd name="adj2" fmla="val 43843"/>
              <a:gd name="adj3" fmla="val 16667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文章的开头和结尾又有什么不同？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4450703" y="4723380"/>
            <a:ext cx="5376597" cy="1316839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/>
              <a:t>（4-14）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88370" y="2452129"/>
            <a:ext cx="776714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形散而神不散”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：形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，“自由自在”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；神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，“内在神韵”。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7411" name="图片 17410" descr="韵在骨子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8097" y="3951085"/>
            <a:ext cx="2108200" cy="264223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“散文诗”特点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44233" y="810252"/>
            <a:ext cx="22250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ea"/>
              </a:rPr>
              <a:t>课堂小结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8864" y="1627001"/>
            <a:ext cx="889461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郭沫若先生的小品文清纯自然，别有情趣，《白鹭》更是其中的精品。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这是一曲自然美的赞歌。作者长于形象和色彩刻画，比喻新奇贴切，意境清丽悠远，富有浓浓的诗情画意。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13164" y="4166755"/>
            <a:ext cx="9863801" cy="2088572"/>
          </a:xfrm>
          <a:prstGeom prst="roundRect">
            <a:avLst/>
          </a:prstGeom>
          <a:noFill/>
          <a:ln w="3810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50522" y="987356"/>
            <a:ext cx="649732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600" b="1" dirty="0" err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白鹭是一首精巧的诗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8254" y="4544457"/>
            <a:ext cx="72218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白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  <a:p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鹤</a:t>
            </a:r>
            <a:endParaRPr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1847" y="2333567"/>
            <a:ext cx="69342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鹭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3" descr="未命名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030" y="2134235"/>
            <a:ext cx="1618615" cy="16306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4688812" y="2348057"/>
            <a:ext cx="851563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白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鹤</a:t>
            </a:r>
            <a:endParaRPr lang="zh-CN" altLang="en-US" dirty="0">
              <a:sym typeface="+mn-ea"/>
            </a:endParaRP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9" name="Picture 8" descr="苍鹭大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795" y="2134235"/>
            <a:ext cx="1666875" cy="16300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7786370" y="2281555"/>
            <a:ext cx="1245870" cy="159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苍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鹭      </a:t>
            </a:r>
            <a:endParaRPr lang="zh-CN" altLang="en-US" dirty="0"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2" name="Picture 26" descr="未命名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0935" y="2134235"/>
            <a:ext cx="1520190" cy="16306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10583545" y="2287905"/>
            <a:ext cx="69342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朱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鹭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526155" y="4577080"/>
            <a:ext cx="99949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生硬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60540" y="4482465"/>
            <a:ext cx="11010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朱鹭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苍鹭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18170" y="4576445"/>
            <a:ext cx="21742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大了一些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太不寻常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9" name="图片 18" descr="0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065" y="2134235"/>
            <a:ext cx="1738630" cy="1622973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378054" y="487585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4" grpId="0"/>
      <p:bldP spid="8" grpId="0"/>
      <p:bldP spid="10" grpId="0"/>
      <p:bldP spid="14" grpId="0"/>
      <p:bldP spid="17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9191" y="993891"/>
            <a:ext cx="36569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再读课文并思考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4028" y="1726477"/>
            <a:ext cx="9485630" cy="7934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3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课文主要讲了一件什么事？表达了什么感情</a:t>
            </a:r>
            <a:r>
              <a:rPr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？</a:t>
            </a:r>
            <a:endParaRPr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4313" y="2444424"/>
            <a:ext cx="9683750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这篇散文通过对白鹭清田独钓、清晨望哨、黄昏低飞画面的描述，赞美白鹭美在无声，美在自然，美在含蓄，美在骨子里，讴歌了那些“因为它常见，而被人忘却了”的美。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1489" y="1778561"/>
            <a:ext cx="163957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思考：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1489" y="2207598"/>
            <a:ext cx="71169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《白鹭》是一篇诗性的散文，不同于一般的咏物抒情的散文，你能归纳出本文鲜明的特点吗？请与同座交流。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1" name="图片 17410" descr="韵在骨子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7080" y="4295140"/>
            <a:ext cx="2071370" cy="179197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26269" y="1928490"/>
            <a:ext cx="8005445" cy="1195710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indent="609600" algn="just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上节课我们初读课文，这节课分小组细读课文，讨论思考以下问题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1145" y="3473375"/>
            <a:ext cx="7869209" cy="683262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>
            <a:defPPr>
              <a:defRPr lang="zh-CN"/>
            </a:defPPr>
            <a:lvl1pPr indent="609600" algn="just">
              <a:lnSpc>
                <a:spcPct val="12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dirty="0"/>
              <a:t>再读课文，弄明白白鹭的</a:t>
            </a:r>
            <a:r>
              <a:rPr lang="en-US" altLang="zh-CN" dirty="0"/>
              <a:t>“</a:t>
            </a:r>
            <a:r>
              <a:rPr lang="zh-CN" altLang="en-US" dirty="0"/>
              <a:t>静态美</a:t>
            </a:r>
            <a:r>
              <a:rPr lang="en-US" altLang="zh-CN" dirty="0"/>
              <a:t>”</a:t>
            </a:r>
            <a:r>
              <a:rPr lang="zh-CN" altLang="en-US" dirty="0"/>
              <a:t>？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727556" y="1280025"/>
            <a:ext cx="8766175" cy="361996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lnSpc>
                <a:spcPct val="150000"/>
              </a:lnSpc>
            </a:pP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9950" y="1280025"/>
            <a:ext cx="4134465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本文鲜明的特点是什么？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04746" y="1996305"/>
            <a:ext cx="83889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本文不像通常的咏物散文那样对描写对象作详尽细致的客观描述，而是以粗线条的勾勒和大写意的手法表现歌咏的对象。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本文巧用衬托、比较的方法写出白鹭的不同。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1656" y="932988"/>
            <a:ext cx="52349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ea"/>
              </a:rPr>
              <a:t>朗读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《</a:t>
            </a:r>
            <a:r>
              <a:rPr lang="zh-CN" altLang="en-US" dirty="0">
                <a:solidFill>
                  <a:schemeClr val="tx1"/>
                </a:solidFill>
                <a:sym typeface="+mn-ea"/>
              </a:rPr>
              <a:t>关于散文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&lt;</a:t>
            </a:r>
            <a:r>
              <a:rPr lang="zh-CN" altLang="en-US" dirty="0">
                <a:solidFill>
                  <a:schemeClr val="tx1"/>
                </a:solidFill>
                <a:sym typeface="+mn-ea"/>
              </a:rPr>
              <a:t>白鹭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&gt;》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567411" y="2308937"/>
            <a:ext cx="7861300" cy="32893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2025" y="2323195"/>
            <a:ext cx="65678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作者对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白鹭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的评论有哪些？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2025" y="3188976"/>
            <a:ext cx="7800975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文字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上：“非常精彩、极其简练”；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感受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上：“抒写了作者对白鹭的独特的和独到的认识”。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9" name="图片 8" descr="t01d291f9949abcfe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9688" y="3116682"/>
            <a:ext cx="1914525" cy="183197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17800" y="1410970"/>
            <a:ext cx="66103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dirty="0">
                <a:solidFill>
                  <a:schemeClr val="tx1"/>
                </a:solidFill>
                <a:sym typeface="+mn-ea"/>
              </a:rPr>
              <a:t>你从文中还了解到了哪些知识？</a:t>
            </a:r>
            <a:endParaRPr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764674" y="2592499"/>
            <a:ext cx="7125335" cy="32893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8985" y="2771363"/>
            <a:ext cx="6736715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从文中了解到的知识：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散文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具有随意性和多样性；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作家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具有不同的写作风格；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郭沫若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的《白鹭》具有散文风格。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797175" y="1377950"/>
            <a:ext cx="6780530" cy="46164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0572" y="1377950"/>
            <a:ext cx="5424805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宋玉《登徒子好色赋》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5781" y="2171437"/>
            <a:ext cx="3057247" cy="3222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东家之子，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增之一分则太肥，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减之一分则太瘦；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著粉则太白，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施朱则太赤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45443" y="2008460"/>
            <a:ext cx="7446010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读背文中自己喜欢的段落。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搜集描写白鹭的诗词摘抄后读背。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和父母讲一讲这节课的感受并写一篇简短的散文评论。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仿照本文写一段散文。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14697" y="2511039"/>
            <a:ext cx="1069340" cy="1786641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indent="609600" algn="just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静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indent="609600" algn="just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态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indent="609600" algn="just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744" y="1945287"/>
            <a:ext cx="38417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864208" y="2016125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defRPr>
            </a:lvl1pPr>
          </a:lstStyle>
          <a:p>
            <a:r>
              <a:rPr lang="zh-CN" altLang="en-US" dirty="0">
                <a:sym typeface="+mn-ea"/>
              </a:rPr>
              <a:t>色素美</a:t>
            </a:r>
            <a:endParaRPr lang="zh-CN" altLang="en-US" dirty="0">
              <a:sym typeface="+mn-ea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262" y="1510256"/>
            <a:ext cx="237888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5854933" y="1566545"/>
            <a:ext cx="2216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雪白的蓑毛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54298" y="2143760"/>
            <a:ext cx="20955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铁色的长喙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54933" y="2813685"/>
            <a:ext cx="1614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青色的脚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960" y="1566300"/>
            <a:ext cx="282417" cy="1728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8353658" y="2230120"/>
            <a:ext cx="26854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素之一忽则嫌白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64208" y="399351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身段美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5" name="AutoShape 12"/>
          <p:cNvSpPr/>
          <p:nvPr/>
        </p:nvSpPr>
        <p:spPr bwMode="auto">
          <a:xfrm>
            <a:off x="5424219" y="3522791"/>
            <a:ext cx="211925" cy="15240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54298" y="3637280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身段的大小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83508" y="4411345"/>
            <a:ext cx="2159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流线型结构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385" y="3649522"/>
            <a:ext cx="2381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8354293" y="3775710"/>
            <a:ext cx="2863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增之一分则嫌长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55563" y="4411345"/>
            <a:ext cx="2862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减之一分则嫌短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3" name="图片 11272" descr="适宜（总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10" y="2442137"/>
            <a:ext cx="1541780" cy="1936048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  <p:bldP spid="14" grpId="0"/>
      <p:bldP spid="15" grpId="0" bldLvl="0" animBg="1"/>
      <p:bldP spid="16" grpId="0"/>
      <p:bldP spid="17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1718" y="822759"/>
            <a:ext cx="8005445" cy="683262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indent="609600" algn="just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白鹤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、朱鹭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、苍鹭与白鹭相比不同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6455" y="3477895"/>
            <a:ext cx="69443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200" b="1" dirty="0" err="1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白鹭：适宜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0030101010101" charset="-122"/>
            </a:endParaRPr>
          </a:p>
        </p:txBody>
      </p:sp>
      <p:sp>
        <p:nvSpPr>
          <p:cNvPr id="10" name="AutoShape 14"/>
          <p:cNvSpPr/>
          <p:nvPr/>
        </p:nvSpPr>
        <p:spPr bwMode="auto">
          <a:xfrm>
            <a:off x="4442419" y="3060788"/>
            <a:ext cx="381000" cy="1418707"/>
          </a:xfrm>
          <a:prstGeom prst="leftBrace">
            <a:avLst>
              <a:gd name="adj1" fmla="val 29810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86267" y="2987264"/>
            <a:ext cx="2244525" cy="1454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色素的配合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身段的大小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15"/>
          <p:cNvSpPr/>
          <p:nvPr/>
        </p:nvSpPr>
        <p:spPr bwMode="auto">
          <a:xfrm>
            <a:off x="7382592" y="3060788"/>
            <a:ext cx="228600" cy="1489821"/>
          </a:xfrm>
          <a:prstGeom prst="rightBrace">
            <a:avLst>
              <a:gd name="adj1" fmla="val 22917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93072" y="347789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常见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16455" y="5101590"/>
            <a:ext cx="1299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白鹤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14"/>
          <p:cNvSpPr/>
          <p:nvPr/>
        </p:nvSpPr>
        <p:spPr bwMode="auto">
          <a:xfrm>
            <a:off x="3444278" y="4694555"/>
            <a:ext cx="342900" cy="1234440"/>
          </a:xfrm>
          <a:prstGeom prst="leftBrace">
            <a:avLst>
              <a:gd name="adj1" fmla="val 0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03388" y="4498826"/>
            <a:ext cx="1008609" cy="1454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太大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生硬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44897" y="2135910"/>
            <a:ext cx="335303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白鹤与白鹭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10" grpId="0" animBg="1"/>
      <p:bldP spid="11" grpId="0"/>
      <p:bldP spid="12" grpId="0" animBg="1"/>
      <p:bldP spid="13" grpId="0"/>
      <p:bldP spid="14" grpId="0"/>
      <p:bldP spid="1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6144967" y="2525140"/>
            <a:ext cx="1299845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朱鹭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苍鹭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14"/>
          <p:cNvSpPr/>
          <p:nvPr/>
        </p:nvSpPr>
        <p:spPr bwMode="auto">
          <a:xfrm>
            <a:off x="7264472" y="2228645"/>
            <a:ext cx="360680" cy="1967230"/>
          </a:xfrm>
          <a:prstGeom prst="leftBrace">
            <a:avLst>
              <a:gd name="adj1" fmla="val 0"/>
              <a:gd name="adj2" fmla="val 49472"/>
            </a:avLst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31994" y="2309801"/>
            <a:ext cx="1832553" cy="1454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大了一些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太不寻常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26133" y="1579414"/>
            <a:ext cx="2358600" cy="3328330"/>
            <a:chOff x="900984" y="2330191"/>
            <a:chExt cx="2166682" cy="3091800"/>
          </a:xfrm>
        </p:grpSpPr>
        <p:grpSp>
          <p:nvGrpSpPr>
            <p:cNvPr id="20" name="Group 21"/>
            <p:cNvGrpSpPr/>
            <p:nvPr/>
          </p:nvGrpSpPr>
          <p:grpSpPr bwMode="auto">
            <a:xfrm>
              <a:off x="900984" y="2330191"/>
              <a:ext cx="2166682" cy="2546565"/>
              <a:chOff x="-1114" y="802"/>
              <a:chExt cx="2182" cy="3471"/>
            </a:xfrm>
          </p:grpSpPr>
          <p:pic>
            <p:nvPicPr>
              <p:cNvPr id="21" name="Picture 14" descr="苍鹭大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14" y="1698"/>
                <a:ext cx="1908" cy="2575"/>
              </a:xfrm>
              <a:prstGeom prst="round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Text Box 19"/>
              <p:cNvSpPr txBox="1">
                <a:spLocks noChangeArrowheads="1"/>
              </p:cNvSpPr>
              <p:nvPr/>
            </p:nvSpPr>
            <p:spPr bwMode="auto">
              <a:xfrm>
                <a:off x="-372" y="802"/>
                <a:ext cx="1440" cy="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1162843" y="4960326"/>
              <a:ext cx="1370888" cy="4616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苍   鹭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46896" y="2287071"/>
            <a:ext cx="2236081" cy="2703038"/>
            <a:chOff x="4990383" y="3487777"/>
            <a:chExt cx="2293839" cy="2508725"/>
          </a:xfrm>
        </p:grpSpPr>
        <p:pic>
          <p:nvPicPr>
            <p:cNvPr id="29" name="Picture 18" descr="未命名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0383" y="3487777"/>
              <a:ext cx="2172448" cy="1962109"/>
            </a:xfrm>
            <a:prstGeom prst="round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5167286" y="5534848"/>
              <a:ext cx="2116936" cy="46165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朱    鹭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411495" y="834336"/>
            <a:ext cx="407216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朱鹭、苍鹭与白鹭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8125" y="794401"/>
            <a:ext cx="10184765" cy="60477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indent="609600" algn="just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然而白鹭却因为它的常见，而被人忘却了它的美。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3135" y="4855845"/>
            <a:ext cx="75368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2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作者告诉我们：世界上并不缺少美，缺少的只是发现美的眼睛，要善于从自然中发现美。</a:t>
            </a:r>
            <a:endParaRPr lang="zh-CN" altLang="en-US" sz="28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206" y="3040642"/>
            <a:ext cx="3191640" cy="3325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846" y="2956394"/>
            <a:ext cx="4901143" cy="285253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2535715" y="1830023"/>
            <a:ext cx="4956130" cy="691020"/>
          </a:xfrm>
          <a:prstGeom prst="wedgeRoundRectCallout">
            <a:avLst>
              <a:gd name="adj1" fmla="val -62200"/>
              <a:gd name="adj2" fmla="val 43843"/>
              <a:gd name="adj3" fmla="val 16667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作者告诉我们怎样的哲理？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4450703" y="4723380"/>
            <a:ext cx="5376597" cy="1316839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/>
              <a:t>（4-14）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41320" y="1549400"/>
            <a:ext cx="63093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ea"/>
              </a:rPr>
              <a:t>本文是一曲自然美的赞歌。</a:t>
            </a:r>
            <a:endParaRPr lang="zh-CN" altLang="en-US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11446" y="3392429"/>
            <a:ext cx="6375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     态     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71875" y="3093720"/>
            <a:ext cx="38576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图画之美：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清田独钓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71875" y="3780790"/>
            <a:ext cx="38576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悠然之美：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清晨望哨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71875" y="4592955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清澄之美：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黄昏低飞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对角圆角矩形 13"/>
          <p:cNvSpPr/>
          <p:nvPr/>
        </p:nvSpPr>
        <p:spPr>
          <a:xfrm>
            <a:off x="2452254" y="2945130"/>
            <a:ext cx="6518910" cy="2835910"/>
          </a:xfrm>
          <a:prstGeom prst="round2DiagRect">
            <a:avLst/>
          </a:prstGeom>
          <a:noFill/>
          <a:ln w="25400" cap="flat" cmpd="sng" algn="ctr">
            <a:solidFill>
              <a:srgbClr val="A1C450"/>
            </a:solidFill>
            <a:prstDash val="solid"/>
          </a:ln>
          <a:effectLst/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23" name="图片 13322" descr="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540" y="817245"/>
            <a:ext cx="1738630" cy="212788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4340" name="图片 14339" descr="悠然（孤立树梢）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4764" y="750695"/>
            <a:ext cx="1938655" cy="224790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5364" name="图片 15363" descr="清澄（黄昏低飞图）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9455" y="3521710"/>
            <a:ext cx="1938655" cy="225933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0" grpId="0"/>
      <p:bldP spid="12" grpId="0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4450703" y="4723380"/>
            <a:ext cx="5376597" cy="1316839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/>
              <a:t>（4-14）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44429" y="1039038"/>
            <a:ext cx="293878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ea"/>
              </a:rPr>
              <a:t>清田独钓</a:t>
            </a:r>
            <a:endParaRPr lang="zh-CN" altLang="en-US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7841" y="1804898"/>
            <a:ext cx="7412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作者联想丰富，用拟人的手法将捕鱼的白鹭想象成在钓鱼，以比喻的方法把整个清水田想象成嵌在玻璃框里的画，生动地描绘出白鹭在清水田里觅食时的迷人景象，韵味十足。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1" name="Picture 3" descr="bl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681" y="2058352"/>
            <a:ext cx="1751965" cy="2360295"/>
          </a:xfrm>
          <a:prstGeom prst="round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4450703" y="4723380"/>
            <a:ext cx="5376597" cy="1316839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zh-CN" altLang="en-US"/>
              <a:t>（4-14）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38138" y="1039371"/>
            <a:ext cx="293878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ea"/>
              </a:rPr>
              <a:t>清晨望哨</a:t>
            </a:r>
            <a:endParaRPr lang="zh-CN" altLang="en-US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48838" y="1815918"/>
            <a:ext cx="75173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画面富有诗意：孤独地、站立在小树的绝顶、看来不大安稳、却很悠然、一种嗜好。白鹭孤独站立在小树绝顶悠然自得的独特的美。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4340" name="图片 14339" descr="悠然（孤立树梢）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81827" y="1961391"/>
            <a:ext cx="2165985" cy="226695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1570</Words>
  <Application>WPS 演示</Application>
  <PresentationFormat>宽屏</PresentationFormat>
  <Paragraphs>228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楷体</vt:lpstr>
      <vt:lpstr>楷体_GB2312</vt:lpstr>
      <vt:lpstr>Calibri</vt:lpstr>
      <vt:lpstr>1_自定义设计方案</vt:lpstr>
      <vt:lpstr>1.白鹭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130</cp:revision>
  <dcterms:created xsi:type="dcterms:W3CDTF">2019-01-28T06:44:00Z</dcterms:created>
  <dcterms:modified xsi:type="dcterms:W3CDTF">2019-07-26T02:41:11Z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