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21"/>
  </p:handoutMasterIdLst>
  <p:sldIdLst>
    <p:sldId id="523" r:id="rId3"/>
    <p:sldId id="601" r:id="rId5"/>
    <p:sldId id="634" r:id="rId6"/>
    <p:sldId id="635" r:id="rId7"/>
    <p:sldId id="636" r:id="rId8"/>
    <p:sldId id="638" r:id="rId9"/>
    <p:sldId id="637" r:id="rId10"/>
    <p:sldId id="639" r:id="rId11"/>
    <p:sldId id="609" r:id="rId12"/>
    <p:sldId id="640" r:id="rId13"/>
    <p:sldId id="642" r:id="rId14"/>
    <p:sldId id="641" r:id="rId15"/>
    <p:sldId id="643" r:id="rId16"/>
    <p:sldId id="627" r:id="rId17"/>
    <p:sldId id="604" r:id="rId18"/>
    <p:sldId id="644" r:id="rId19"/>
    <p:sldId id="645" r:id="rId20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25"/>
    </p:embeddedFont>
    <p:embeddedFont>
      <p:font typeface="微软雅黑" panose="020B0503020204020204" charset="-122"/>
      <p:regular r:id="rId26"/>
    </p:embeddedFont>
    <p:embeddedFont>
      <p:font typeface="黑体" panose="02010609060101010101" pitchFamily="49" charset="-122"/>
      <p:regular r:id="rId27"/>
    </p:embeddedFont>
    <p:embeddedFont>
      <p:font typeface="Calibri" panose="020F0502020204030204" charset="0"/>
      <p:regular r:id="rId28"/>
      <p:bold r:id="rId29"/>
      <p:italic r:id="rId30"/>
      <p:boldItalic r:id="rId31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7C80"/>
    <a:srgbClr val="FF6600"/>
    <a:srgbClr val="FF5050"/>
    <a:srgbClr val="FF0066"/>
    <a:srgbClr val="FF3300"/>
    <a:srgbClr val="FF0000"/>
    <a:srgbClr val="FFFFFF"/>
    <a:srgbClr val="D60093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53" autoAdjust="0"/>
    <p:restoredTop sz="94660"/>
  </p:normalViewPr>
  <p:slideViewPr>
    <p:cSldViewPr>
      <p:cViewPr varScale="1">
        <p:scale>
          <a:sx n="114" d="100"/>
          <a:sy n="114" d="100"/>
        </p:scale>
        <p:origin x="108" y="108"/>
      </p:cViewPr>
      <p:guideLst>
        <p:guide orient="horz" pos="2503"/>
        <p:guide pos="51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2754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font" Target="fonts/font7.fntdata"/><Relationship Id="rId30" Type="http://schemas.openxmlformats.org/officeDocument/2006/relationships/font" Target="fonts/font6.fntdata"/><Relationship Id="rId3" Type="http://schemas.openxmlformats.org/officeDocument/2006/relationships/slide" Target="slides/slide1.xml"/><Relationship Id="rId29" Type="http://schemas.openxmlformats.org/officeDocument/2006/relationships/font" Target="fonts/font5.fntdata"/><Relationship Id="rId28" Type="http://schemas.openxmlformats.org/officeDocument/2006/relationships/font" Target="fonts/font4.fntdata"/><Relationship Id="rId27" Type="http://schemas.openxmlformats.org/officeDocument/2006/relationships/font" Target="fonts/font3.fntdata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pic.58pic.com/58pic/15/49/54/43e58PICiz7_1024.jpg"/>
          <p:cNvPicPr>
            <a:picLocks noChangeAspect="1" noChangeArrowheads="1"/>
          </p:cNvPicPr>
          <p:nvPr userDrawn="1"/>
        </p:nvPicPr>
        <p:blipFill>
          <a:blip r:embed="rId9" cstate="print">
            <a:lum contrast="40000"/>
          </a:blip>
          <a:srcRect t="55883"/>
          <a:stretch>
            <a:fillRect/>
          </a:stretch>
        </p:blipFill>
        <p:spPr bwMode="auto">
          <a:xfrm>
            <a:off x="0" y="3000903"/>
            <a:ext cx="9144000" cy="2143497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8.xml"/><Relationship Id="rId2" Type="http://schemas.openxmlformats.org/officeDocument/2006/relationships/tags" Target="../tags/tag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img.mp.itc.cn/upload/20170516/b7fc8f099e9d4aff97926ac798a4b704_th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DFFFC"/>
              </a:clrFrom>
              <a:clrTo>
                <a:srgbClr val="FDFF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31135" y="2628080"/>
            <a:ext cx="3921125" cy="2469515"/>
          </a:xfrm>
          <a:prstGeom prst="rect">
            <a:avLst/>
          </a:prstGeom>
          <a:noFill/>
        </p:spPr>
      </p:pic>
      <p:sp>
        <p:nvSpPr>
          <p:cNvPr id="4" name="TextBox 9"/>
          <p:cNvSpPr txBox="1"/>
          <p:nvPr/>
        </p:nvSpPr>
        <p:spPr>
          <a:xfrm>
            <a:off x="3643630" y="2085975"/>
            <a:ext cx="3566795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部编版</a:t>
            </a:r>
            <a:r>
              <a:rPr lang="zh-CN" altLang="en-US" sz="21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三年级下册</a:t>
            </a:r>
            <a:endParaRPr lang="zh-CN" altLang="en-US" sz="21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3512820" y="1105535"/>
            <a:ext cx="2357755" cy="829945"/>
          </a:xfrm>
          <a:prstGeom prst="rect">
            <a:avLst/>
          </a:prstGeom>
          <a:noFill/>
          <a:effectLst>
            <a:softEdge rad="31750"/>
          </a:effectLst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劝  说</a:t>
            </a:r>
            <a:endParaRPr lang="zh-CN" altLang="en-US" sz="4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755" y="214297"/>
            <a:ext cx="1567180" cy="49911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8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口语交际</a:t>
            </a:r>
            <a:endParaRPr lang="zh-CN" altLang="en-US" sz="28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450" y="1484445"/>
            <a:ext cx="1746250" cy="2502535"/>
          </a:xfrm>
          <a:prstGeom prst="rect">
            <a:avLst/>
          </a:prstGeom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2123728" y="772665"/>
            <a:ext cx="5292080" cy="1383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其实在我们身边还有很多不良行为需要我们及时制止，需要我们好好劝说，大家看一看：</a:t>
            </a:r>
            <a:endParaRPr kumimoji="0" 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683568" y="1060518"/>
            <a:ext cx="6569075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rgbClr val="1D41D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1.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1D41D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有同学违反交通规则，横穿马路。</a:t>
            </a:r>
            <a:endParaRPr kumimoji="0" 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0723" name="AutoShape 3" descr="http://himg2.huanqiu.com/attachment2010/2017/0214/20170214035806549.jpg"/>
          <p:cNvSpPr>
            <a:spLocks noChangeAspect="1" noChangeArrowheads="1"/>
          </p:cNvSpPr>
          <p:nvPr/>
        </p:nvSpPr>
        <p:spPr bwMode="auto">
          <a:xfrm>
            <a:off x="155575" y="-14401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30725" name="Picture 5" descr="http://photocdn.sohu.com/20110516/Img30759531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2140152"/>
            <a:ext cx="9144000" cy="300379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683568" y="916641"/>
            <a:ext cx="72821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>
                <a:ln>
                  <a:noFill/>
                </a:ln>
                <a:solidFill>
                  <a:srgbClr val="1D41D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2.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solidFill>
                  <a:srgbClr val="1D41D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表哥喜欢玩电脑游戏，一玩就是一整天。</a:t>
            </a:r>
            <a:endParaRPr kumimoji="0" 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1747" name="AutoShape 3" descr="http://img.article.pchome.net/game/00/24/14/82/2.jpg"/>
          <p:cNvSpPr>
            <a:spLocks noChangeAspect="1" noChangeArrowheads="1"/>
          </p:cNvSpPr>
          <p:nvPr/>
        </p:nvSpPr>
        <p:spPr bwMode="auto">
          <a:xfrm>
            <a:off x="155575" y="-14401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31749" name="Picture 5" descr="http://img1.cache.netease.com/catchpic/3/3B/3BBAB0E60B2A68A308C9404B39CD6CC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905250" y="2048325"/>
            <a:ext cx="5238750" cy="309562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1060032"/>
            <a:ext cx="6192688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和同桌选择一个喜欢的情景，演一演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，一个做主人公，另一个人劝说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0" y="1798135"/>
            <a:ext cx="1800225" cy="25800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timgsa.baidu.com/timg?image&amp;quality=80&amp;size=b9999_10000&amp;sec=1538618504567&amp;di=93d4341889aee9bb6815eab58c87ed95&amp;imgtype=0&amp;src=http%3A%2F%2Fpic.58pic.com%2F58pic%2F17%2F03%2F20%2F05C58PICh2H_102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6875" r="34082" b="47547"/>
          <a:stretch>
            <a:fillRect/>
          </a:stretch>
        </p:blipFill>
        <p:spPr bwMode="auto">
          <a:xfrm>
            <a:off x="7750778" y="1554190"/>
            <a:ext cx="1393222" cy="3589760"/>
          </a:xfrm>
          <a:prstGeom prst="rect">
            <a:avLst/>
          </a:prstGeom>
          <a:noFill/>
        </p:spPr>
      </p:pic>
      <p:sp>
        <p:nvSpPr>
          <p:cNvPr id="10" name="圆角矩形标注 9"/>
          <p:cNvSpPr/>
          <p:nvPr/>
        </p:nvSpPr>
        <p:spPr>
          <a:xfrm>
            <a:off x="1356995" y="823410"/>
            <a:ext cx="3622040" cy="1695450"/>
          </a:xfrm>
          <a:prstGeom prst="wedgeRoundRectCallout">
            <a:avLst>
              <a:gd name="adj1" fmla="val -44072"/>
              <a:gd name="adj2" fmla="val 68842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en-US" altLang="zh-CN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同学，别横穿马路。路上车很多，如果司机没注意，你会被会撞伤的。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4089731" y="2679357"/>
            <a:ext cx="3132755" cy="1285884"/>
          </a:xfrm>
          <a:prstGeom prst="wedgeRoundRectCallout">
            <a:avLst>
              <a:gd name="adj1" fmla="val 69090"/>
              <a:gd name="adj2" fmla="val -22978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en-US" altLang="zh-CN" sz="28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好的，我知道了，谢谢你。</a:t>
            </a:r>
            <a:endParaRPr lang="zh-CN" altLang="en-US" sz="28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Picture 2" descr="https://timgsa.baidu.com/timg?image&amp;quality=80&amp;size=b9999_10000&amp;sec=1538618504567&amp;di=93d4341889aee9bb6815eab58c87ed95&amp;imgtype=0&amp;src=http%3A%2F%2Fpic.58pic.com%2F58pic%2F17%2F03%2F20%2F05C58PICh2H_102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1281" t="50678"/>
          <a:stretch>
            <a:fillRect/>
          </a:stretch>
        </p:blipFill>
        <p:spPr bwMode="auto">
          <a:xfrm>
            <a:off x="107504" y="2284168"/>
            <a:ext cx="1700910" cy="273248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807117" y="313093"/>
            <a:ext cx="1820414" cy="5302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交际范例</a:t>
            </a:r>
            <a:endParaRPr lang="zh-CN" altLang="en-US" sz="3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流程图: 联系 1"/>
          <p:cNvSpPr/>
          <p:nvPr/>
        </p:nvSpPr>
        <p:spPr>
          <a:xfrm>
            <a:off x="3491739" y="1924128"/>
            <a:ext cx="702169" cy="810090"/>
          </a:xfrm>
          <a:prstGeom prst="flowChartConnector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7" name="KSO_Shape"/>
          <p:cNvSpPr/>
          <p:nvPr/>
        </p:nvSpPr>
        <p:spPr>
          <a:xfrm>
            <a:off x="446431" y="453669"/>
            <a:ext cx="344656" cy="336333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946150" y="991685"/>
            <a:ext cx="5018405" cy="2379345"/>
          </a:xfrm>
          <a:prstGeom prst="wedgeRoundRectCallout">
            <a:avLst>
              <a:gd name="adj1" fmla="val 71283"/>
              <a:gd name="adj2" fmla="val 36522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表哥，你不要长时间玩电脑游戏啦，这样对你的眼睛不好，会近视的。而且坐着太久，对腰也不好。我们很担心你。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2" descr="https://timgsa.baidu.com/timg?image&amp;quality=80&amp;size=b9999_10000&amp;sec=1538618504567&amp;di=93d4341889aee9bb6815eab58c87ed95&amp;imgtype=0&amp;src=http%3A%2F%2Fpic.58pic.com%2F58pic%2F17%2F03%2F20%2F05C58PICh2H_102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6143" t="50678" r="28955"/>
          <a:stretch>
            <a:fillRect/>
          </a:stretch>
        </p:blipFill>
        <p:spPr bwMode="auto">
          <a:xfrm>
            <a:off x="7036932" y="1768522"/>
            <a:ext cx="1821906" cy="337542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0320" y="2258510"/>
            <a:ext cx="2723515" cy="2727960"/>
          </a:xfrm>
          <a:prstGeom prst="rect">
            <a:avLst/>
          </a:prstGeom>
        </p:spPr>
      </p:pic>
      <p:sp>
        <p:nvSpPr>
          <p:cNvPr id="3" name="圆角矩形标注 2"/>
          <p:cNvSpPr/>
          <p:nvPr/>
        </p:nvSpPr>
        <p:spPr>
          <a:xfrm>
            <a:off x="2075180" y="1104715"/>
            <a:ext cx="5278120" cy="1395730"/>
          </a:xfrm>
          <a:prstGeom prst="wedgeRoundRectCallout">
            <a:avLst>
              <a:gd name="adj1" fmla="val -42994"/>
              <a:gd name="adj2" fmla="val 81619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你说得很对，我以后会改的，请你监督我，好吗？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hape"/>
          <p:cNvSpPr/>
          <p:nvPr/>
        </p:nvSpPr>
        <p:spPr>
          <a:xfrm>
            <a:off x="446431" y="453669"/>
            <a:ext cx="344656" cy="336333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3" name="文本框 14"/>
          <p:cNvSpPr txBox="1"/>
          <p:nvPr/>
        </p:nvSpPr>
        <p:spPr>
          <a:xfrm>
            <a:off x="807117" y="313093"/>
            <a:ext cx="1820414" cy="5302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劝说名言</a:t>
            </a:r>
            <a:endParaRPr lang="zh-CN" altLang="en-US" sz="3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653415" y="1309870"/>
            <a:ext cx="91440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i="0" u="none" strike="noStrike" cap="none" normalizeH="0" baseline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少壮不努力</a:t>
            </a:r>
            <a:r>
              <a:rPr kumimoji="0" lang="en-US" altLang="zh-CN" sz="2800" i="0" u="none" strike="noStrike" cap="none" normalizeH="0" baseline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kumimoji="0" lang="zh-CN" altLang="en-US" sz="2800" i="0" u="none" strike="noStrike" cap="none" normalizeH="0" baseline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老大徒伤悲。</a:t>
            </a:r>
            <a:r>
              <a:rPr kumimoji="0" lang="en-US" altLang="zh-CN" sz="2800" i="0" u="none" strike="noStrike" cap="none" normalizeH="0" baseline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kumimoji="0" lang="zh-CN" altLang="en-US" sz="2800" i="0" u="none" strike="noStrike" cap="none" normalizeH="0" baseline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汉乐府</a:t>
            </a:r>
            <a:r>
              <a:rPr kumimoji="0" lang="en-US" altLang="zh-CN" sz="2800" i="0" u="none" strike="noStrike" cap="none" normalizeH="0" baseline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kumimoji="0" lang="zh-CN" altLang="en-US" sz="2800" i="0" u="none" strike="noStrike" cap="none" normalizeH="0" baseline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长歌行</a:t>
            </a:r>
            <a:r>
              <a:rPr kumimoji="0" lang="en-US" altLang="zh-CN" sz="2800" i="0" u="none" strike="noStrike" cap="none" normalizeH="0" baseline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》)  </a:t>
            </a:r>
            <a:endParaRPr kumimoji="0" lang="en-US" altLang="zh-CN" sz="2800" i="0" u="none" strike="noStrike" cap="none" normalizeH="0" baseline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653415" y="1893415"/>
            <a:ext cx="7380312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i="0" u="none" strike="noStrike" cap="none" normalizeH="0" baseline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不以规矩</a:t>
            </a:r>
            <a:r>
              <a:rPr kumimoji="0" lang="en-US" altLang="zh-CN" sz="2800" i="0" u="none" strike="noStrike" cap="none" normalizeH="0" baseline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kumimoji="0" lang="zh-CN" altLang="en-US" sz="2800" i="0" u="none" strike="noStrike" cap="none" normalizeH="0" baseline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无以成方圆。</a:t>
            </a:r>
            <a:r>
              <a:rPr kumimoji="0" lang="en-US" altLang="zh-CN" sz="2800" i="0" u="none" strike="noStrike" cap="none" normalizeH="0" baseline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kumimoji="0" lang="zh-CN" altLang="en-US" sz="2800" i="0" u="none" strike="noStrike" cap="none" normalizeH="0" baseline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孟子</a:t>
            </a:r>
            <a:r>
              <a:rPr kumimoji="0" lang="en-US" altLang="zh-CN" sz="2800" i="0" u="none" strike="noStrike" cap="none" normalizeH="0" baseline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  </a:t>
            </a:r>
            <a:endParaRPr kumimoji="0" lang="en-US" altLang="zh-CN" sz="2800" i="0" u="none" strike="noStrike" cap="none" normalizeH="0" baseline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53415" y="2415038"/>
            <a:ext cx="828421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i="0" u="none" strike="noStrike" cap="none" normalizeH="0" baseline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黑发不知勤学早，白首方悔读书迟。</a:t>
            </a:r>
            <a:r>
              <a:rPr kumimoji="0" lang="en-US" altLang="zh-CN" sz="2800" i="0" u="none" strike="noStrike" cap="none" normalizeH="0" baseline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kumimoji="0" lang="zh-CN" altLang="en-US" sz="2800" i="0" u="none" strike="noStrike" cap="none" normalizeH="0" baseline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唐 颜真卿</a:t>
            </a:r>
            <a:r>
              <a:rPr kumimoji="0" lang="en-US" altLang="zh-CN" sz="2800" i="0" u="none" strike="noStrike" cap="none" normalizeH="0" baseline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  </a:t>
            </a:r>
            <a:endParaRPr kumimoji="0" lang="en-US" altLang="zh-CN" sz="2800" i="0" u="none" strike="noStrike" cap="none" normalizeH="0" baseline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4"/>
          <p:cNvSpPr txBox="1"/>
          <p:nvPr/>
        </p:nvSpPr>
        <p:spPr>
          <a:xfrm>
            <a:off x="737074" y="313093"/>
            <a:ext cx="2441703" cy="5302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交际小贴士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96944" y="303948"/>
            <a:ext cx="2268547" cy="594066"/>
            <a:chOff x="262558" y="404664"/>
            <a:chExt cx="3024336" cy="79208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558" y="404664"/>
              <a:ext cx="792088" cy="792088"/>
            </a:xfrm>
            <a:prstGeom prst="rect">
              <a:avLst/>
            </a:prstGeom>
          </p:spPr>
        </p:pic>
        <p:cxnSp>
          <p:nvCxnSpPr>
            <p:cNvPr id="7" name="直接连接符 6"/>
            <p:cNvCxnSpPr/>
            <p:nvPr/>
          </p:nvCxnSpPr>
          <p:spPr>
            <a:xfrm>
              <a:off x="658602" y="1124744"/>
              <a:ext cx="2628292" cy="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660260" y="1929801"/>
            <a:ext cx="7394796" cy="899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148590" algn="l"/>
              </a:tabLst>
            </a:pPr>
            <a:r>
              <a:rPr lang="en-US" altLang="zh-CN" sz="27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一边听一边思考：别人讲的是否有道理。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148590" algn="l"/>
              </a:tabLst>
            </a:pPr>
            <a:r>
              <a:rPr lang="en-US" altLang="zh-CN" sz="27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尊重不同的观点。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/>
          <p:cNvSpPr txBox="1"/>
          <p:nvPr/>
        </p:nvSpPr>
        <p:spPr>
          <a:xfrm>
            <a:off x="807117" y="313093"/>
            <a:ext cx="1820414" cy="5302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交际内容</a:t>
            </a:r>
            <a:endParaRPr lang="zh-CN" altLang="en-US" sz="3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KSO_Shape"/>
          <p:cNvSpPr/>
          <p:nvPr/>
        </p:nvSpPr>
        <p:spPr>
          <a:xfrm>
            <a:off x="446431" y="411960"/>
            <a:ext cx="344656" cy="336333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806806" y="1043152"/>
            <a:ext cx="7823479" cy="22072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同学们，生活中看到有一些不良行为，需要我们去劝说。恰当地劝说，会很好地解决问题，不恰当地劝说，往往会造成不必要的麻烦和冲突。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怎样劝说才能打动对方，及时制止不良行为呢？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28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10330" y="3250246"/>
            <a:ext cx="7416824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这节课我们要讨论的话题就是“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劝说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”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255927" y="1271740"/>
            <a:ext cx="5904656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劝说可是一门学问，我们先来看一个劝说的小故事</a:t>
            </a:r>
            <a:r>
              <a:rPr lang="zh-CN" altLang="zh-CN" dirty="0"/>
              <a:t>。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690" y="1636210"/>
            <a:ext cx="1448435" cy="20758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115616" y="556443"/>
            <a:ext cx="7092280" cy="39693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kumimoji="0" lang="zh-CN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有一位同学，下课时坐在楼梯的扶手上往下滑，高年级同学看到了，对他进行了劝说。</a:t>
            </a:r>
            <a:endParaRPr kumimoji="0" lang="zh-CN" sz="2800" b="1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生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：你这样做太危险了，有可能会撞到别人的。</a:t>
            </a:r>
            <a:endParaRPr kumimoji="0" lang="zh-CN" altLang="en-US" sz="2800" b="1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生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：你怎么不遵守学校纪律呢？太不应该了！</a:t>
            </a:r>
            <a:endParaRPr kumimoji="0" lang="zh-CN" altLang="en-US" sz="2800" b="1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生</a:t>
            </a:r>
            <a:r>
              <a:rPr kumimoji="0" lang="en-US" altLang="zh-CN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kumimoji="0" lang="zh-CN" altLang="en-US" sz="28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：小同学，别人这么玩，扶手很滑，如果没抓稳的话，你会摔伤的。</a:t>
            </a:r>
            <a:endParaRPr kumimoji="0" lang="zh-CN" altLang="en-US" sz="2800" b="1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51405" y="1301322"/>
            <a:ext cx="5328592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你觉得那个同学会接受谁的劝说呢？为什么？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845" y="1765115"/>
            <a:ext cx="1702435" cy="24396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74820" y="988024"/>
            <a:ext cx="6552728" cy="2891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会接受第三位同学的劝说，因为前两个同学说话的语气太严厉，第二位甚至还用指责的语气，让人难以接受。第三位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同学的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话有理有情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仅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委婉，而且是从玩扶手的同学的角度去说，很符合实际情况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就更容易让人接受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72973" y="1440516"/>
            <a:ext cx="5454352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看来劝说还真是一门学问，那么劝说时要注意什么呢？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415" y="1700980"/>
            <a:ext cx="1736090" cy="24879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807117" y="313093"/>
            <a:ext cx="1820414" cy="5302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交际指导</a:t>
            </a:r>
            <a:endParaRPr lang="zh-CN" altLang="en-US" sz="3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KSO_Shape"/>
          <p:cNvSpPr/>
          <p:nvPr/>
        </p:nvSpPr>
        <p:spPr>
          <a:xfrm>
            <a:off x="446431" y="411960"/>
            <a:ext cx="344656" cy="336333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713989" y="1253114"/>
            <a:ext cx="7716307" cy="26384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）注意说话的语气，说话要委婉，不要用指责的口吻。</a:t>
            </a:r>
            <a:endParaRPr lang="zh-CN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）多从别人的角度着想，这样别人更容易接受。</a:t>
            </a:r>
            <a:endParaRPr lang="zh-CN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）态度要诚恳，以情动人，以理服人。</a:t>
            </a:r>
            <a:endParaRPr lang="zh-CN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148590" algn="l"/>
              </a:tabLst>
            </a:pPr>
            <a:endParaRPr lang="zh-CN" altLang="en-US" sz="2700" b="1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tags/tag1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 anchor="t">
        <a:spAutoFit/>
      </a:bodyPr>
      <a:lstStyle>
        <a:defPPr algn="just">
          <a:lnSpc>
            <a:spcPct val="130000"/>
          </a:lnSpc>
          <a:defRPr sz="3200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A000120150324A09KPBG</Template>
  <TotalTime>0</TotalTime>
  <Words>851</Words>
  <Application>WPS 演示</Application>
  <PresentationFormat>全屏显示(16:9)</PresentationFormat>
  <Paragraphs>66</Paragraphs>
  <Slides>17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楷体</vt:lpstr>
      <vt:lpstr>微软雅黑</vt:lpstr>
      <vt:lpstr>黑体</vt:lpstr>
      <vt:lpstr>Times New Roman</vt:lpstr>
      <vt:lpstr>Arial Unicode MS</vt:lpstr>
      <vt:lpstr>Calibri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A天道酬勤</cp:lastModifiedBy>
  <cp:revision>20</cp:revision>
  <dcterms:created xsi:type="dcterms:W3CDTF">2017-03-17T02:28:00Z</dcterms:created>
  <dcterms:modified xsi:type="dcterms:W3CDTF">2019-01-16T09:57:38Z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2052-11.1.0.8236</vt:lpwstr>
  </property>
</Properties>
</file>