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72" r:id="rId4"/>
    <p:sldId id="257" r:id="rId5"/>
    <p:sldId id="258" r:id="rId6"/>
    <p:sldId id="289" r:id="rId7"/>
    <p:sldId id="259" r:id="rId8"/>
    <p:sldId id="303" r:id="rId9"/>
    <p:sldId id="260" r:id="rId10"/>
    <p:sldId id="261" r:id="rId11"/>
    <p:sldId id="262" r:id="rId12"/>
    <p:sldId id="265" r:id="rId13"/>
    <p:sldId id="266" r:id="rId14"/>
    <p:sldId id="267" r:id="rId15"/>
    <p:sldId id="270" r:id="rId16"/>
    <p:sldId id="279" r:id="rId17"/>
    <p:sldId id="28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2" y="-114"/>
      </p:cViewPr>
      <p:guideLst>
        <p:guide orient="horz" pos="216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332656"/>
            <a:ext cx="8424936" cy="6264696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979295" y="1628775"/>
            <a:ext cx="5212080" cy="1097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charset="0"/>
                <a:ea typeface="楷体" charset="0"/>
              </a:rPr>
              <a:t>过万重山漫想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charset="0"/>
              <a:ea typeface="楷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12180" y="2780665"/>
            <a:ext cx="150876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刘征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332656"/>
            <a:ext cx="8640960" cy="622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539552" y="476672"/>
            <a:ext cx="2664296" cy="720080"/>
          </a:xfrm>
          <a:prstGeom prst="ellipse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漫想的思路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5536" y="1484784"/>
            <a:ext cx="5184576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漫想第一层次   </a:t>
            </a:r>
            <a:endParaRPr lang="en-US" altLang="zh-CN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想象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关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于第一个穿过三峡的人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95536" y="3501008"/>
            <a:ext cx="518457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漫想第二层次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联想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到难以计数的第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一个穿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过“三峡”的人</a:t>
            </a:r>
            <a:endParaRPr lang="en-US" altLang="zh-CN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5580112" y="1628800"/>
            <a:ext cx="115212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方正美黑简体" pitchFamily="2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峡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380312" y="1628800"/>
            <a:ext cx="115212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美黑简体" pitchFamily="2" charset="-122"/>
              </a:rPr>
              <a:t>具体</a:t>
            </a:r>
            <a:endParaRPr lang="zh-CN" altLang="en-US" sz="24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364088" y="4005064"/>
            <a:ext cx="157607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三峡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7380312" y="4077072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方正美黑简体" pitchFamily="2" charset="-122"/>
              </a:rPr>
              <a:t>抽象</a:t>
            </a:r>
          </a:p>
        </p:txBody>
      </p:sp>
      <p:sp>
        <p:nvSpPr>
          <p:cNvPr id="10" name="下箭头 9"/>
          <p:cNvSpPr/>
          <p:nvPr/>
        </p:nvSpPr>
        <p:spPr>
          <a:xfrm>
            <a:off x="7740605" y="2348880"/>
            <a:ext cx="216024" cy="1440160"/>
          </a:xfrm>
          <a:prstGeom prst="downArrow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形标注 13"/>
          <p:cNvSpPr/>
          <p:nvPr/>
        </p:nvSpPr>
        <p:spPr>
          <a:xfrm>
            <a:off x="5796136" y="5085184"/>
            <a:ext cx="2376264" cy="1080120"/>
          </a:xfrm>
          <a:prstGeom prst="wedgeEllipseCallout">
            <a:avLst>
              <a:gd name="adj1" fmla="val -35625"/>
              <a:gd name="adj2" fmla="val -87699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引号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特殊含义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 bldLvl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3131746" y="548809"/>
            <a:ext cx="216024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主旨</a:t>
            </a:r>
            <a:endParaRPr lang="zh-CN" altLang="en-US" sz="3200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700808"/>
            <a:ext cx="8064896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文章以游三峡中所见的景象为依托，借助想象和联想，讴歌了无数第一个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知难而进、敢为人先、勇于探索的历史首创者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8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首创精神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，期待人们在新的历史条件下发扬光大这种首创精神，创造出更加辉煌的业绩。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611560" y="332656"/>
            <a:ext cx="2232248" cy="864096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结构内容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340768"/>
            <a:ext cx="8136904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一、（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1—4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  所见      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面对三峡神奇而险峻的奇景，“漫想”由此开端。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636912"/>
            <a:ext cx="7776864" cy="11887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二、（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—13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   所想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“漫想”展开    想象第一个穿过三峡的人遇到的种种困难，进而联想到历史上无数的“第一个”。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365104"/>
            <a:ext cx="8136904" cy="1463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三、（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14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-15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    所感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设想千百年后人们对我们精神的崇敬，结束“漫想”，抒发穿越三峡的喜悦之情。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3204265" y="188640"/>
            <a:ext cx="2232248" cy="64807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</a:rPr>
              <a:t>语言品味</a:t>
            </a:r>
            <a:endParaRPr lang="zh-CN" altLang="en-US" sz="2400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124873"/>
            <a:ext cx="7992888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他们越过了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人类儿童时代</a:t>
            </a:r>
            <a:r>
              <a:rPr lang="zh-CN" altLang="en-US" sz="2400" b="1" dirty="0" smtClean="0"/>
              <a:t>的一座又一座真正的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“三峡”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162" y="3356878"/>
            <a:ext cx="7848872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人类在慢慢的行程中，每一分钟都在向着难以计数的未知的领域进军，都有难以计数的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第一个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穿过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“三峡”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的人开拓道路。于是，历史昂然向前。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1044243" y="1772310"/>
            <a:ext cx="2016224" cy="576064"/>
          </a:xfrm>
          <a:prstGeom prst="wedgeRectCallout">
            <a:avLst>
              <a:gd name="adj1" fmla="val 26725"/>
              <a:gd name="adj2" fmla="val -83432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远古时代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3419872" y="1772057"/>
            <a:ext cx="4968552" cy="792088"/>
          </a:xfrm>
          <a:prstGeom prst="wedgeRectCallout">
            <a:avLst>
              <a:gd name="adj1" fmla="val 32566"/>
              <a:gd name="adj2" fmla="val -94223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象征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历史发展中的种种“阻碍”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人们已经跨越的各个领域的高峰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487" y="4796532"/>
            <a:ext cx="6336704" cy="46166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象征</a:t>
            </a:r>
            <a:r>
              <a:rPr lang="zh-CN" altLang="en-US" sz="2400" b="1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等待人们去征服、去开拓的未知领域</a:t>
            </a:r>
            <a:endParaRPr lang="zh-CN" altLang="en-US" sz="2400" b="1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40058" y="5732512"/>
            <a:ext cx="7921625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i="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第一个：</a:t>
            </a:r>
            <a:r>
              <a:rPr lang="zh-CN" altLang="en-US" sz="2400" b="1" i="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指在未知领域，敢为人先，不怕困难和失败的人。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88640"/>
            <a:ext cx="8640960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1988597"/>
            <a:ext cx="8352928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“曾经感到的喜悦”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是指“经过自己的奋斗而胜利穿越三峡的喜悦，是一种战胜艰难险阻后的喜悦。”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789" y="2996838"/>
            <a:ext cx="820891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“未曾感到的喜悦”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是指“今天人们的开拓要远远胜于古人的喜悦，是伟大时代才有的喜悦。  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4148842"/>
            <a:ext cx="8352928" cy="119189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</a:t>
            </a:r>
            <a:r>
              <a:rPr lang="zh-CN" altLang="en-US" sz="2400" b="1" dirty="0" smtClean="0">
                <a:latin typeface="楷体" charset="0"/>
                <a:ea typeface="楷体" charset="0"/>
              </a:rPr>
              <a:t>千百年后，在那时的人看来，完成我们今天从事的业绩，会跟玩积木一样轻而易举了。但是他们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charset="0"/>
                <a:ea typeface="楷体" charset="0"/>
              </a:rPr>
              <a:t>不会嘲笑</a:t>
            </a:r>
            <a:r>
              <a:rPr lang="zh-CN" altLang="en-US" sz="2400" b="1" dirty="0" smtClean="0">
                <a:latin typeface="楷体" charset="0"/>
                <a:ea typeface="楷体" charset="0"/>
              </a:rPr>
              <a:t>我们，他们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charset="0"/>
                <a:ea typeface="楷体" charset="0"/>
              </a:rPr>
              <a:t>会崇敬我们的精神</a:t>
            </a:r>
            <a:r>
              <a:rPr lang="zh-CN" altLang="en-US" sz="2400" b="1" dirty="0" smtClean="0">
                <a:latin typeface="楷体" charset="0"/>
                <a:ea typeface="楷体" charset="0"/>
              </a:rPr>
              <a:t>。      </a:t>
            </a:r>
            <a:endParaRPr lang="zh-CN" altLang="en-US" sz="2400" b="1" dirty="0">
              <a:latin typeface="楷体" charset="0"/>
              <a:ea typeface="楷体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781" y="5372596"/>
            <a:ext cx="8424936" cy="11887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我们今天所从事的业绩，在千百年后的人们看来如同“第一个穿过三峡的人一样是首创。他们也会同我们崇敬第一个穿过三峡的人的首创精神一样，崇敬我们的首创精神。</a:t>
            </a:r>
            <a:endParaRPr lang="zh-CN" altLang="en-US" sz="2400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789" y="1052493"/>
            <a:ext cx="8280920" cy="830997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“喜悦”是作者阅尽艰险的喜悦，是领悟无数个穿越“三峡”的人所展示的“三峡”精神的喜悦。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539805" y="188441"/>
            <a:ext cx="7992888" cy="8229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b="1" dirty="0" smtClean="0">
                <a:latin typeface="楷体" charset="0"/>
                <a:ea typeface="楷体" charset="0"/>
              </a:rPr>
              <a:t>船已经穿过三峡，我感到了第一个穿过三峡的人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charset="0"/>
                <a:ea typeface="楷体" charset="0"/>
              </a:rPr>
              <a:t>曾经感到</a:t>
            </a:r>
            <a:r>
              <a:rPr lang="zh-CN" altLang="en-US" sz="2400" b="1" dirty="0" smtClean="0">
                <a:latin typeface="楷体" charset="0"/>
                <a:ea typeface="楷体" charset="0"/>
              </a:rPr>
              <a:t>和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charset="0"/>
                <a:ea typeface="楷体" charset="0"/>
              </a:rPr>
              <a:t>未曾感到的喜悦</a:t>
            </a:r>
            <a:r>
              <a:rPr lang="zh-CN" altLang="en-US" dirty="0" smtClean="0">
                <a:latin typeface="楷体" charset="0"/>
                <a:ea typeface="楷体" charset="0"/>
              </a:rPr>
              <a:t>。</a:t>
            </a:r>
            <a:endParaRPr lang="zh-CN" altLang="en-US" dirty="0"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7" descr="彩虹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35937" y="5805264"/>
            <a:ext cx="100806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395536" y="260648"/>
            <a:ext cx="3384376" cy="648072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关键句理解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980728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、第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段中，写</a:t>
            </a:r>
            <a:r>
              <a:rPr lang="zh-CN" altLang="en-US" sz="2400" b="1" dirty="0" smtClean="0">
                <a:solidFill>
                  <a:srgbClr val="0070C0"/>
                </a:solidFill>
                <a:ea typeface="楷体_GB2312" pitchFamily="49" charset="-122"/>
              </a:rPr>
              <a:t>“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为探明三峡的航道尽了力</a:t>
            </a:r>
            <a:r>
              <a:rPr lang="zh-CN" altLang="en-US" sz="2400" b="1" dirty="0" smtClean="0">
                <a:solidFill>
                  <a:srgbClr val="0070C0"/>
                </a:solidFill>
                <a:ea typeface="楷体_GB2312" pitchFamily="49" charset="-122"/>
              </a:rPr>
              <a:t>”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的折回者和遇险者有何作用？</a:t>
            </a:r>
            <a:endParaRPr lang="zh-CN" altLang="en-US" sz="24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39552" y="2636912"/>
            <a:ext cx="792162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2400" b="1" i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告</a:t>
            </a:r>
            <a:r>
              <a:rPr lang="zh-CN" altLang="en-US" sz="2400" b="1" i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诉人们任何一件大事的成功都不可能一蹴而就，都需要千百万人的共同探索，共同努力</a:t>
            </a:r>
            <a:r>
              <a:rPr lang="zh-CN" altLang="en-US" sz="3000" b="1" i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3717032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、“第一个穿过三峡的人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微微一笑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，还是登上了独木船。”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“微微一笑”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对刻画“第一个穿过三峡的人”的形象有何作用？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5085184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神态描写，生动形象地表现出“第一个穿过三峡的人”知难而进、勇敢无畏的探索精神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844824"/>
            <a:ext cx="7632848" cy="826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</a:t>
            </a:r>
            <a:r>
              <a:rPr lang="zh-CN" altLang="en-US" sz="2400" b="1" dirty="0" smtClean="0">
                <a:solidFill>
                  <a:srgbClr val="FF0000"/>
                </a:solidFill>
                <a:ea typeface="黑体" pitchFamily="2" charset="-122"/>
              </a:rPr>
              <a:t>衬托第一个穿过三峡的人知难而进、勇往直前、百折不回的精神。</a:t>
            </a:r>
            <a:endParaRPr lang="zh-CN" altLang="en-US" sz="2400" b="1" dirty="0">
              <a:solidFill>
                <a:srgbClr val="FF0000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2" grpId="0"/>
      <p:bldP spid="13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51520" y="3573016"/>
            <a:ext cx="8280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/>
              <a:t>4</a:t>
            </a:r>
            <a:r>
              <a:rPr lang="zh-CN" altLang="en-US" sz="2400" b="1" i="0" dirty="0" smtClean="0"/>
              <a:t>、</a:t>
            </a:r>
            <a:r>
              <a:rPr lang="zh-CN" altLang="en-US" sz="2400" b="1" i="0" dirty="0"/>
              <a:t>当</a:t>
            </a:r>
            <a:r>
              <a:rPr lang="zh-CN" altLang="en-US" sz="2400" b="1" dirty="0">
                <a:solidFill>
                  <a:srgbClr val="FF3300"/>
                </a:solidFill>
              </a:rPr>
              <a:t>它</a:t>
            </a:r>
            <a:r>
              <a:rPr lang="zh-CN" altLang="en-US" sz="2400" b="1" i="0" dirty="0"/>
              <a:t>以摧山坼地之力凿开三峡洋洋东去之时，可曾想到后来竟变成那渺小的生物</a:t>
            </a:r>
            <a:r>
              <a:rPr lang="en-US" altLang="zh-CN" sz="2400" b="1" i="0" dirty="0"/>
              <a:t>——</a:t>
            </a:r>
            <a:r>
              <a:rPr lang="zh-CN" altLang="en-US" sz="2400" b="1" i="0" dirty="0"/>
              <a:t>人的胯下坐骑么</a:t>
            </a:r>
            <a:r>
              <a:rPr lang="en-US" altLang="zh-CN" sz="2400" b="1" i="0" dirty="0" smtClean="0"/>
              <a:t>?</a:t>
            </a:r>
            <a:endParaRPr lang="en-US" altLang="zh-CN" sz="2400" b="1" i="0" dirty="0" smtClean="0"/>
          </a:p>
          <a:p>
            <a:r>
              <a:rPr lang="zh-CN" altLang="en-US" sz="2400" b="1" i="0" dirty="0" smtClean="0">
                <a:solidFill>
                  <a:srgbClr val="FF0000"/>
                </a:solidFill>
              </a:rPr>
              <a:t>“胯</a:t>
            </a:r>
            <a:r>
              <a:rPr lang="zh-CN" altLang="en-US" sz="2400" b="1" i="0" dirty="0">
                <a:solidFill>
                  <a:srgbClr val="FF0000"/>
                </a:solidFill>
              </a:rPr>
              <a:t>下坐</a:t>
            </a:r>
            <a:r>
              <a:rPr lang="zh-CN" altLang="en-US" sz="2400" b="1" i="0" dirty="0" smtClean="0">
                <a:solidFill>
                  <a:srgbClr val="FF0000"/>
                </a:solidFill>
              </a:rPr>
              <a:t>骑”的</a:t>
            </a:r>
            <a:r>
              <a:rPr lang="zh-CN" altLang="en-US" sz="2400" b="1" i="0" dirty="0">
                <a:solidFill>
                  <a:srgbClr val="FF0000"/>
                </a:solidFill>
              </a:rPr>
              <a:t>含义是什么？作者悟到怎样的一种伟力？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552" y="4797152"/>
            <a:ext cx="7344816" cy="509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8000" tIns="10800" rIns="18000" bIns="10800">
            <a:spAutoFit/>
          </a:bodyPr>
          <a:lstStyle/>
          <a:p>
            <a:r>
              <a:rPr lang="zh-CN" altLang="en-US" sz="2400" b="1" i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比喻汹涌的急</a:t>
            </a:r>
            <a:r>
              <a:rPr lang="zh-CN" altLang="en-US" sz="2400" b="1" i="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流，被</a:t>
            </a:r>
            <a:r>
              <a:rPr lang="zh-CN" altLang="en-US" sz="2400" b="1" i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人掌握了规</a:t>
            </a:r>
            <a:r>
              <a:rPr lang="zh-CN" altLang="en-US" sz="2400" b="1" i="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律、为</a:t>
            </a:r>
            <a:r>
              <a:rPr lang="zh-CN" altLang="en-US" sz="2400" b="1" i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人所驾驭</a:t>
            </a:r>
            <a:r>
              <a:rPr lang="zh-CN" altLang="en-US" sz="3200" b="1" i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i="0" dirty="0">
              <a:solidFill>
                <a:srgbClr val="6600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67544" y="5589240"/>
            <a:ext cx="7920880" cy="3911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8000" tIns="10800" rIns="18000" bIns="10800">
            <a:spAutoFit/>
          </a:bodyPr>
          <a:lstStyle/>
          <a:p>
            <a:r>
              <a:rPr lang="zh-CN" altLang="en-US" sz="2400" b="1" i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作者感悟到人类战</a:t>
            </a:r>
            <a:r>
              <a:rPr lang="zh-CN" altLang="en-US" sz="2400" b="1" i="0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胜自然、战胜一</a:t>
            </a:r>
            <a:r>
              <a:rPr lang="zh-CN" altLang="en-US" sz="2400" b="1" i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切艰难险阻的伟大力量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404664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、第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段中，反复说“他不知道，也没有想</a:t>
            </a:r>
            <a:r>
              <a:rPr lang="en-US" altLang="zh-CN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有什么作用？</a:t>
            </a:r>
            <a:r>
              <a:rPr lang="zh-CN" altLang="en-US" sz="2400" b="1" dirty="0" smtClean="0">
                <a:solidFill>
                  <a:srgbClr val="000099"/>
                </a:solidFill>
                <a:ea typeface="楷体_GB2312" pitchFamily="49" charset="-122"/>
              </a:rPr>
              <a:t> “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他只是想走出去，去扩大生活的世界</a:t>
            </a:r>
            <a:r>
              <a:rPr lang="zh-CN" altLang="en-US" sz="2400" b="1" dirty="0" smtClean="0">
                <a:solidFill>
                  <a:srgbClr val="000099"/>
                </a:solidFill>
                <a:ea typeface="楷体_GB2312" pitchFamily="49" charset="-122"/>
              </a:rPr>
              <a:t>”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一句中</a:t>
            </a: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扩大生活的世界</a:t>
            </a: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指的是什么？</a:t>
            </a:r>
            <a:endParaRPr lang="zh-CN" altLang="en-US" sz="24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1700808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表明第一个穿过三峡的人并没有过多的考虑面临的困难，突出他知难而进、勇于探索的首创精神。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11561" y="2636912"/>
            <a:ext cx="77768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第一</a:t>
            </a:r>
            <a:r>
              <a:rPr lang="zh-CN" altLang="en-US" sz="2400" b="1" i="0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个穿过</a:t>
            </a:r>
            <a:r>
              <a:rPr lang="zh-CN" altLang="en-US" sz="2400" b="1" i="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三峡的人从四</a:t>
            </a:r>
            <a:r>
              <a:rPr lang="zh-CN" altLang="en-US" sz="2400" b="1" i="0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川盆地</a:t>
            </a:r>
            <a:r>
              <a:rPr lang="zh-CN" altLang="en-US" sz="2400" b="1" i="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走出去，从闭塞的地方走向开放的外界。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7" descr="彩虹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35937" y="5805264"/>
            <a:ext cx="100806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3491865" y="1196340"/>
            <a:ext cx="5554980" cy="5974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   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刘征，原名</a:t>
            </a:r>
            <a:r>
              <a:rPr lang="zh-CN" altLang="en-US" sz="2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刘</a:t>
            </a:r>
            <a:r>
              <a:rPr lang="zh-CN" altLang="en-US" sz="280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国正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，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1926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年生于北京。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诗人、杂文家、语文教育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家。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全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国中学语文教学研究会会长，多年从事教材编写和教学研究工作</a:t>
            </a: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。</a:t>
            </a:r>
            <a:endParaRPr lang="zh-CN" alt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美黑简体" pitchFamily="2" charset="-122"/>
              <a:ea typeface="方正美黑简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美黑简体" pitchFamily="2" charset="-122"/>
                <a:ea typeface="方正美黑简体" pitchFamily="2" charset="-122"/>
              </a:rPr>
              <a:t>   在诗坛上，他以《三戒》、《老虎贴告示》、《移山轶事》等一系列寓言诗佳作，被推为中国当代寓言诗人的重要代表。</a:t>
            </a:r>
            <a:endParaRPr lang="zh-CN" altLang="en-US" sz="2800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美黑简体" pitchFamily="2" charset="-122"/>
              <a:ea typeface="方正美黑简体" pitchFamily="2" charset="-122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3200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美黑简体" pitchFamily="2" charset="-122"/>
              <a:ea typeface="方正美黑简体" pitchFamily="2" charset="-122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3200" dirty="0" smtClean="0">
              <a:effectLst>
                <a:outerShdw blurRad="38100" dist="38100" dir="2700000" algn="tl">
                  <a:srgbClr val="C0C0C0"/>
                </a:outerShdw>
              </a:effectLst>
              <a:latin typeface="方正美黑简体" pitchFamily="2" charset="-122"/>
              <a:ea typeface="方正美黑简体" pitchFamily="2" charset="-122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987675" y="188595"/>
            <a:ext cx="3012440" cy="82931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charset="0"/>
                <a:ea typeface="黑体" charset="0"/>
              </a:rPr>
              <a:t>作者简介</a:t>
            </a:r>
            <a:endParaRPr lang="zh-CN" altLang="en-US" sz="4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charset="0"/>
              <a:ea typeface="黑体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925" y="1196340"/>
            <a:ext cx="3397885" cy="4194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315" y="5372735"/>
            <a:ext cx="890206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en-US" altLang="zh-CN">
                <a:latin typeface="黑体" charset="0"/>
                <a:ea typeface="黑体" charset="0"/>
              </a:rPr>
              <a:t> </a:t>
            </a:r>
            <a:r>
              <a:rPr lang="zh-CN" altLang="en-US" sz="2800">
                <a:latin typeface="黑体" charset="0"/>
                <a:ea typeface="黑体" charset="0"/>
              </a:rPr>
              <a:t>他的杂文针砭时弊、见机而发、把握时机、标明方向，写有《庄周买水》、《复印的运用》、《庄周与鲫鱼》等一系列脍炙人口的佳作。</a:t>
            </a:r>
            <a:endParaRPr lang="zh-CN" altLang="en-US" sz="2800"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60648"/>
            <a:ext cx="8461448" cy="626469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411760" y="908720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过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万重山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漫想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11505" y="2780665"/>
            <a:ext cx="3979545" cy="3261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早发白帝城</a:t>
            </a:r>
            <a:endParaRPr lang="zh-CN" altLang="en-US" sz="3600" b="1" dirty="0" smtClean="0">
              <a:solidFill>
                <a:schemeClr val="bg2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charset="0"/>
              <a:ea typeface="楷体" charset="0"/>
            </a:endParaRPr>
          </a:p>
          <a:p>
            <a:pPr algn="ctr"/>
            <a:r>
              <a:rPr lang="zh-CN" altLang="en-US" sz="2800" b="1" dirty="0" smtClean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           李 白</a:t>
            </a:r>
            <a:endParaRPr lang="zh-CN" altLang="en-US" sz="2800" b="1" dirty="0" smtClean="0">
              <a:solidFill>
                <a:schemeClr val="bg2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charset="0"/>
              <a:ea typeface="楷体" charset="0"/>
            </a:endParaRPr>
          </a:p>
          <a:p>
            <a:pPr algn="ctr"/>
            <a:r>
              <a:rPr lang="zh-CN" altLang="en-US" sz="3600" b="1" dirty="0" smtClean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朝</a:t>
            </a:r>
            <a: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辞白帝彩云间，</a:t>
            </a:r>
            <a:b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</a:br>
            <a: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千里江陵一日还。</a:t>
            </a:r>
            <a:b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</a:br>
            <a: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两岸猿声啼不住，</a:t>
            </a:r>
            <a:b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</a:br>
            <a: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轻舟已过</a:t>
            </a:r>
            <a:r>
              <a:rPr lang="zh-CN" altLang="en-US" sz="3600" b="1" dirty="0">
                <a:solidFill>
                  <a:srgbClr val="FF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万重山</a:t>
            </a:r>
            <a:r>
              <a:rPr lang="zh-CN" altLang="en-US" sz="3600" b="1" dirty="0">
                <a:solidFill>
                  <a:schemeClr val="bg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charset="0"/>
                <a:ea typeface="楷体" charset="0"/>
              </a:rPr>
              <a:t>。</a:t>
            </a:r>
            <a:endParaRPr lang="zh-CN" altLang="en-US" sz="3600" b="1" dirty="0">
              <a:solidFill>
                <a:schemeClr val="bg2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charset="0"/>
              <a:ea typeface="楷体" charset="0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427984" y="2276872"/>
            <a:ext cx="3672408" cy="2304256"/>
          </a:xfrm>
          <a:prstGeom prst="cloudCallout">
            <a:avLst>
              <a:gd name="adj1" fmla="val -41186"/>
              <a:gd name="adj2" fmla="val -62012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长江三峡两岸的崇山峻岭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836712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C000"/>
                </a:solidFill>
                <a:latin typeface="仿宋" pitchFamily="49" charset="-122"/>
              </a:rPr>
              <a:t>万重山</a:t>
            </a:r>
            <a:endParaRPr lang="zh-CN" altLang="en-US" sz="5400" dirty="0">
              <a:solidFill>
                <a:srgbClr val="FFC000"/>
              </a:solidFill>
              <a:latin typeface="仿宋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908720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C000"/>
                </a:solidFill>
              </a:rPr>
              <a:t>过</a:t>
            </a:r>
            <a:endParaRPr lang="zh-CN" altLang="en-US" sz="5400" dirty="0">
              <a:solidFill>
                <a:srgbClr val="FFC000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179512" y="476672"/>
            <a:ext cx="2016224" cy="1656184"/>
          </a:xfrm>
          <a:prstGeom prst="wedgeEllipseCallout">
            <a:avLst>
              <a:gd name="adj1" fmla="val 65820"/>
              <a:gd name="adj2" fmla="val -4407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坐船穿行长江三峡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483768" y="260648"/>
            <a:ext cx="936104" cy="504056"/>
          </a:xfrm>
          <a:prstGeom prst="wedgeRoundRectCallout">
            <a:avLst>
              <a:gd name="adj1" fmla="val -16107"/>
              <a:gd name="adj2" fmla="val 88833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线索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9" grpId="0"/>
      <p:bldP spid="10" grpId="0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photo1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88828"/>
            <a:ext cx="9144000" cy="666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971595" y="548422"/>
            <a:ext cx="1588898" cy="914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8425" cmpd="dbl">
            <a:solidFill>
              <a:schemeClr val="accent6"/>
            </a:solidFill>
            <a:prstDash val="sysDot"/>
          </a:ln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cap="none" spc="5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漫想</a:t>
            </a:r>
            <a:endParaRPr lang="zh-CN" altLang="en-US" sz="5400" b="1" cap="none" spc="5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4180" y="980475"/>
            <a:ext cx="48965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charset="0"/>
                <a:ea typeface="楷体" charset="0"/>
              </a:rPr>
              <a:t>随意地、不受拘束地畅想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charset="0"/>
              <a:ea typeface="楷体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323" y="2276366"/>
            <a:ext cx="6192688" cy="5791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en-US" altLang="zh-CN" sz="3200" b="1" dirty="0" smtClean="0">
                <a:solidFill>
                  <a:srgbClr val="FF3300"/>
                </a:solidFill>
                <a:latin typeface="黑体" charset="0"/>
                <a:ea typeface="黑体" charset="0"/>
              </a:rPr>
              <a:t>1.</a:t>
            </a:r>
            <a:r>
              <a:rPr kumimoji="1" lang="zh-CN" altLang="en-US" sz="3200" b="1" dirty="0" smtClean="0">
                <a:solidFill>
                  <a:srgbClr val="FF3300"/>
                </a:solidFill>
                <a:latin typeface="黑体" charset="0"/>
                <a:ea typeface="黑体" charset="0"/>
              </a:rPr>
              <a:t>找出文中能体现“过”的语句</a:t>
            </a:r>
            <a:endParaRPr lang="zh-CN" altLang="en-US" sz="3200" b="1" dirty="0">
              <a:latin typeface="黑体" charset="0"/>
              <a:ea typeface="黑体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650" y="4436745"/>
            <a:ext cx="6692265" cy="5791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黑体" charset="0"/>
                <a:ea typeface="黑体" charset="0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charset="0"/>
                <a:ea typeface="黑体" charset="0"/>
              </a:rPr>
              <a:t>找出文中能体现“漫想”的语句</a:t>
            </a:r>
            <a:endParaRPr lang="zh-CN" altLang="en-US" sz="3200" b="1" dirty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060700" y="263525"/>
            <a:ext cx="2089785" cy="86106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200" b="1" dirty="0">
                <a:solidFill>
                  <a:schemeClr val="accent4"/>
                </a:solidFill>
                <a:effectLst/>
                <a:latin typeface="黑体" pitchFamily="49" charset="-122"/>
                <a:ea typeface="黑体" pitchFamily="49" charset="-122"/>
              </a:rPr>
              <a:t>重点字词</a:t>
            </a:r>
            <a:endParaRPr lang="zh-CN" altLang="en-US" sz="3200" b="1" dirty="0">
              <a:solidFill>
                <a:schemeClr val="accent4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430" y="1354455"/>
            <a:ext cx="862711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夔</a:t>
            </a:r>
            <a:r>
              <a:rPr kumimoji="1"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门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ku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í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耸</a:t>
            </a:r>
            <a:r>
              <a:rPr kumimoji="1"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峙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zh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ì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黯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然失色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敝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帚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zh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ǒ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u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）</a:t>
            </a:r>
            <a:endParaRPr kumimoji="1" lang="zh-CN" altLang="en-US" sz="2800" b="1" i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篙</a:t>
            </a:r>
            <a:r>
              <a:rPr kumimoji="1"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工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gaō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  </a:t>
            </a:r>
            <a:r>
              <a:rPr kumimoji="1"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舵</a:t>
            </a:r>
            <a:r>
              <a:rPr kumimoji="1"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du</a:t>
            </a:r>
            <a:r>
              <a:rPr kumimoji="1"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ò）师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欹</a:t>
            </a:r>
            <a:r>
              <a:rPr kumimoji="1"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侧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qī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嘁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q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ī）嘁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endParaRPr kumimoji="1" lang="en-US" altLang="zh-CN" sz="2800" b="1" i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礁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（jiāo）石  千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仞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（rèn）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船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舷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xían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）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啃</a:t>
            </a:r>
            <a:r>
              <a:rPr kumimoji="1"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噬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(k</a:t>
            </a:r>
            <a:r>
              <a:rPr kumimoji="1"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ě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n 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sh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ì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endParaRPr kumimoji="1" lang="en-US" altLang="zh-CN" sz="28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摧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坼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ch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è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胯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</a:t>
            </a:r>
            <a:r>
              <a:rPr kumimoji="1" lang="en-US" altLang="zh-CN" sz="2800" b="1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kuà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）下   坐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骑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</a:t>
            </a:r>
            <a:r>
              <a:rPr kumimoji="1" lang="en-US" altLang="zh-CN" sz="2800" b="1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jì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） 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抟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tu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á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n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</a:t>
            </a:r>
            <a:endParaRPr kumimoji="1" lang="en-US" altLang="zh-CN" sz="28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端</a:t>
            </a:r>
            <a:r>
              <a:rPr kumimoji="1"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倪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n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í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翎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l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í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ng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毛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燧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(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su</a:t>
            </a:r>
            <a:r>
              <a:rPr kumimoji="1" lang="en-US" altLang="zh-CN" sz="2800" b="1" dirty="0" err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  <a:ea typeface="华文中宋" pitchFamily="2" charset="-122"/>
                <a:sym typeface="+mn-ea"/>
              </a:rPr>
              <a:t>ì</a:t>
            </a:r>
            <a:r>
              <a:rPr kumimoji="1"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)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木</a:t>
            </a:r>
            <a:r>
              <a:rPr kumimoji="1" lang="en-US" altLang="zh-CN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kumimoji="1" lang="zh-CN" alt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itchFamily="2" charset="-122"/>
                <a:ea typeface="华文中宋" pitchFamily="2" charset="-122"/>
                <a:sym typeface="+mn-ea"/>
              </a:rPr>
              <a:t>泯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（</a:t>
            </a:r>
            <a:r>
              <a:rPr kumimoji="1" lang="en-US" altLang="zh-CN" sz="2800" b="1" dirty="0" err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mǐn</a:t>
            </a:r>
            <a:r>
              <a:rPr kumimoji="1" lang="zh-CN" altLang="en-US" sz="28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）灭 </a:t>
            </a:r>
            <a:r>
              <a:rPr kumimoji="1"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endParaRPr kumimoji="1"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8" descr="长江三峡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0"/>
            <a:ext cx="8605143" cy="659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3419872" y="260648"/>
            <a:ext cx="1584176" cy="1008112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95536" y="1772816"/>
            <a:ext cx="82296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3600" b="1" dirty="0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、船出了夔门，忽然落进另一个天地。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536" y="2780928"/>
            <a:ext cx="73152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3600" b="1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、我凭舷眺望，望着茫茫的江水。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95536" y="3861048"/>
            <a:ext cx="828092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3</a:t>
            </a:r>
            <a:r>
              <a:rPr kumimoji="1" lang="zh-CN" altLang="en-US" sz="3600" b="1" dirty="0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、我凭舷眺望，江水滔滔，一泻千里，向东流去。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7544" y="5373216"/>
            <a:ext cx="70866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4</a:t>
            </a:r>
            <a:r>
              <a:rPr kumimoji="1" lang="zh-CN" altLang="en-US" sz="3600" b="1" dirty="0">
                <a:solidFill>
                  <a:srgbClr val="00CC00"/>
                </a:solidFill>
                <a:latin typeface="Times New Roman" pitchFamily="18" charset="0"/>
                <a:ea typeface="隶书" pitchFamily="49" charset="-122"/>
              </a:rPr>
              <a:t>、船已经穿过三峡，</a:t>
            </a:r>
            <a:r>
              <a:rPr kumimoji="1" lang="en-US" altLang="zh-CN" sz="3600" b="1" dirty="0">
                <a:solidFill>
                  <a:srgbClr val="33CC33"/>
                </a:solidFill>
                <a:latin typeface="Times New Roman" pitchFamily="18" charset="0"/>
                <a:ea typeface="隶书" pitchFamily="49" charset="-122"/>
              </a:rPr>
              <a:t>…</a:t>
            </a:r>
            <a:r>
              <a:rPr kumimoji="1" lang="en-US" altLang="zh-CN" sz="3600" b="1" dirty="0">
                <a:solidFill>
                  <a:srgbClr val="33CC33"/>
                </a:solidFill>
                <a:latin typeface="Times New Roman" pitchFamily="18" charset="0"/>
              </a:rPr>
              <a:t>…</a:t>
            </a:r>
            <a:endParaRPr kumimoji="1" lang="en-US" altLang="zh-CN" sz="2400" dirty="0">
              <a:solidFill>
                <a:srgbClr val="66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三峡神女峰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692696"/>
            <a:ext cx="231460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 descr="长江三峡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509120"/>
            <a:ext cx="2405534" cy="174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9" descr="三峡香溪口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2526432" cy="17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4" name="WordArt 12"/>
          <p:cNvSpPr>
            <a:spLocks noChangeArrowheads="1" noChangeShapeType="1" noTextEdit="1"/>
          </p:cNvSpPr>
          <p:nvPr/>
        </p:nvSpPr>
        <p:spPr bwMode="auto">
          <a:xfrm>
            <a:off x="683568" y="1052736"/>
            <a:ext cx="1512094" cy="72008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1306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solidFill>
                  <a:srgbClr val="FF0000">
                    <a:alpha val="78038"/>
                  </a:srgbClr>
                </a:solidFill>
                <a:latin typeface="宋体"/>
                <a:ea typeface="宋体"/>
              </a:rPr>
              <a:t>险</a:t>
            </a:r>
          </a:p>
        </p:txBody>
      </p:sp>
      <p:sp>
        <p:nvSpPr>
          <p:cNvPr id="18445" name="WordArt 13"/>
          <p:cNvSpPr>
            <a:spLocks noChangeArrowheads="1" noChangeShapeType="1" noTextEdit="1"/>
          </p:cNvSpPr>
          <p:nvPr/>
        </p:nvSpPr>
        <p:spPr bwMode="auto">
          <a:xfrm>
            <a:off x="827584" y="4869160"/>
            <a:ext cx="1379537" cy="1007641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奇</a:t>
            </a:r>
          </a:p>
        </p:txBody>
      </p:sp>
      <p:sp>
        <p:nvSpPr>
          <p:cNvPr id="18446" name="WordArt 14"/>
          <p:cNvSpPr>
            <a:spLocks noChangeArrowheads="1" noChangeShapeType="1" noTextEdit="1"/>
          </p:cNvSpPr>
          <p:nvPr/>
        </p:nvSpPr>
        <p:spPr bwMode="auto">
          <a:xfrm>
            <a:off x="755576" y="2708920"/>
            <a:ext cx="1080864" cy="108012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solidFill>
                  <a:srgbClr val="0000FF">
                    <a:alpha val="79999"/>
                  </a:srgbClr>
                </a:solidFill>
                <a:latin typeface="宋体"/>
                <a:ea typeface="宋体"/>
              </a:rPr>
              <a:t>雄</a:t>
            </a:r>
          </a:p>
        </p:txBody>
      </p:sp>
      <p:pic>
        <p:nvPicPr>
          <p:cNvPr id="9" name="Picture 6" descr="图片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8640"/>
            <a:ext cx="5976664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2915940" y="260648"/>
            <a:ext cx="2088232" cy="792088"/>
          </a:xfrm>
          <a:prstGeom prst="ellipse">
            <a:avLst/>
          </a:prstGeom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景色描写</a:t>
            </a:r>
            <a:endParaRPr lang="zh-CN" alt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03848" y="112474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修辞手法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1700808"/>
            <a:ext cx="54726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排比   比喻   夸张   拟人   设问</a:t>
            </a:r>
            <a:endParaRPr lang="zh-CN" altLang="en-US" sz="24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3848" y="234888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三峡景色的特点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47864" y="2924944"/>
            <a:ext cx="1368152" cy="720080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凶险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32040" y="2924944"/>
            <a:ext cx="1224136" cy="648072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雄伟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16216" y="2852936"/>
            <a:ext cx="1224136" cy="648072"/>
          </a:xfrm>
          <a:prstGeom prst="ellips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</a:rPr>
              <a:t>奇丽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  <p:bldP spid="18445" grpId="0"/>
      <p:bldP spid="18446" grpId="0"/>
      <p:bldP spid="10" grpId="0" bldLvl="0" animBg="1"/>
      <p:bldP spid="12" grpId="0"/>
      <p:bldP spid="13" grpId="0" bldLvl="0" animBg="1"/>
      <p:bldP spid="14" grpId="0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476672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 3"/>
          <p:cNvSpPr/>
          <p:nvPr/>
        </p:nvSpPr>
        <p:spPr>
          <a:xfrm>
            <a:off x="3204106" y="692696"/>
            <a:ext cx="2160240" cy="86409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黑体" charset="0"/>
                <a:ea typeface="黑体" charset="0"/>
              </a:rPr>
              <a:t>漫想</a:t>
            </a:r>
            <a:endParaRPr lang="zh-CN" altLang="en-US" sz="4000" b="1" dirty="0" smtClean="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68313" y="1700213"/>
            <a:ext cx="8136135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、头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脑里一无所有。就在这原始状态的空白中，一个古怪的念头跳了出来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……</a:t>
            </a:r>
            <a:endParaRPr kumimoji="1" lang="en-US" altLang="zh-CN" sz="2800" b="1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81000" y="2963863"/>
            <a:ext cx="8305800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、于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是，我的思绪，如同被疾风牵引着，无边无际地延展开去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544" y="4365104"/>
            <a:ext cx="4247703" cy="5486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3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再想下去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  <a:sym typeface="+mn-ea"/>
              </a:rPr>
              <a:t>……</a:t>
            </a:r>
            <a:endParaRPr kumimoji="1" lang="zh-CN" altLang="en-US" sz="2800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5301208"/>
            <a:ext cx="7848872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kumimoji="1" lang="zh-CN" altLang="en-US" sz="2800" b="1" dirty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我的思想向着更遥远的空间和时间飞去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kumimoji="1" lang="en-US" altLang="zh-CN" sz="2800" b="1" dirty="0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1" animBg="1"/>
      <p:bldP spid="6" grpId="0" animBg="1"/>
      <p:bldP spid="7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图片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88640"/>
            <a:ext cx="8748464" cy="64807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323528" y="188640"/>
            <a:ext cx="2880320" cy="72008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漫想的内容</a:t>
            </a:r>
            <a:endParaRPr lang="zh-CN" altLang="en-US" sz="28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96752"/>
            <a:ext cx="2952328" cy="46166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第一个穿过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三峡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的人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275856" y="476672"/>
            <a:ext cx="288032" cy="2160240"/>
          </a:xfrm>
          <a:prstGeom prst="leftBrace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779912" y="404664"/>
            <a:ext cx="4824536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时间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大约不晚于春秋战国时期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1052736"/>
            <a:ext cx="3456384" cy="46166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交通工具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独木船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3284984"/>
            <a:ext cx="295232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人类历史发展进程中难以计数的第一个穿过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“三峡”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的人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5373216"/>
            <a:ext cx="3240360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千百年后，人们看我们今天所从事的事业，会崇敬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我们的精神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11" name="下箭头 10"/>
          <p:cNvSpPr/>
          <p:nvPr/>
        </p:nvSpPr>
        <p:spPr>
          <a:xfrm>
            <a:off x="899592" y="2132856"/>
            <a:ext cx="288032" cy="1080120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851920" y="1844824"/>
            <a:ext cx="504056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第一个穿过三峡的人所承受的精神压力及其非凡表现。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203848" y="3068960"/>
            <a:ext cx="288032" cy="2160240"/>
          </a:xfrm>
          <a:prstGeom prst="leftBrace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779912" y="2924944"/>
            <a:ext cx="3168352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第一个使用石器的人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1920" y="3501008"/>
            <a:ext cx="3168352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第一个燧木取火的人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827584" y="4581128"/>
            <a:ext cx="360040" cy="720080"/>
          </a:xfrm>
          <a:prstGeom prst="down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851920" y="4005064"/>
            <a:ext cx="3096344" cy="46166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第一个跨上马背的人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1920" y="4725144"/>
            <a:ext cx="180020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历史的脊梁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52320" y="3068960"/>
            <a:ext cx="115212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清谈者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52320" y="3717032"/>
            <a:ext cx="1224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酣睡者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52320" y="4293096"/>
            <a:ext cx="1224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摇头者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52320" y="4869160"/>
            <a:ext cx="115212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叹气者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52320" y="5445224"/>
            <a:ext cx="1224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彷徨者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52320" y="6021288"/>
            <a:ext cx="12241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哭泣者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7020272" y="3284984"/>
            <a:ext cx="288032" cy="3096344"/>
          </a:xfrm>
          <a:prstGeom prst="leftBrac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形标注 30"/>
          <p:cNvSpPr/>
          <p:nvPr/>
        </p:nvSpPr>
        <p:spPr>
          <a:xfrm>
            <a:off x="4932040" y="5301208"/>
            <a:ext cx="1800200" cy="908720"/>
          </a:xfrm>
          <a:prstGeom prst="wedgeEllipseCallout">
            <a:avLst>
              <a:gd name="adj1" fmla="val 71334"/>
              <a:gd name="adj2" fmla="val -84285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历史的绊脚石</a:t>
            </a:r>
            <a:endParaRPr lang="zh-CN" altLang="en-US" sz="24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右箭头 31"/>
          <p:cNvSpPr/>
          <p:nvPr/>
        </p:nvSpPr>
        <p:spPr>
          <a:xfrm rot="20695914">
            <a:off x="5809439" y="4721575"/>
            <a:ext cx="1113510" cy="249610"/>
          </a:xfrm>
          <a:prstGeom prst="right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475656" y="234888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联想</a:t>
            </a:r>
            <a:endParaRPr lang="zh-CN" altLang="en-US" sz="28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63888" y="544522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同向联想</a:t>
            </a:r>
            <a:endParaRPr lang="zh-CN" altLang="en-US" sz="2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80112" y="623731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反向联想</a:t>
            </a:r>
            <a:endParaRPr lang="zh-CN" altLang="en-US" sz="24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596336" y="1052736"/>
            <a:ext cx="1224136" cy="576064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想象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0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6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31" grpId="0" animBg="1"/>
      <p:bldP spid="32" grpId="0" animBg="1"/>
      <p:bldP spid="33" grpId="0"/>
      <p:bldP spid="35" grpId="0"/>
      <p:bldP spid="36" grpId="0"/>
      <p:bldP spid="3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2201</Words>
  <Application/>
  <PresentationFormat/>
  <Paragraphs>219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2014-09-24T03:32:00Z</dcterms:created>
  <dcterms:modified xsi:type="dcterms:W3CDTF">2015-12-30T03:45:06Z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